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1807" r:id="rId3"/>
    <p:sldId id="1805" r:id="rId4"/>
    <p:sldId id="1800" r:id="rId5"/>
    <p:sldId id="1801" r:id="rId6"/>
    <p:sldId id="1802" r:id="rId7"/>
    <p:sldId id="1803" r:id="rId8"/>
    <p:sldId id="1804" r:id="rId9"/>
    <p:sldId id="1809" r:id="rId10"/>
    <p:sldId id="1808" r:id="rId11"/>
    <p:sldId id="1762" r:id="rId12"/>
    <p:sldId id="1763" r:id="rId13"/>
    <p:sldId id="1764" r:id="rId14"/>
    <p:sldId id="1765" r:id="rId15"/>
    <p:sldId id="1766" r:id="rId16"/>
    <p:sldId id="1767" r:id="rId17"/>
    <p:sldId id="1768" r:id="rId18"/>
    <p:sldId id="1769" r:id="rId19"/>
    <p:sldId id="1770" r:id="rId20"/>
    <p:sldId id="1771" r:id="rId21"/>
    <p:sldId id="1772" r:id="rId22"/>
    <p:sldId id="1773" r:id="rId23"/>
    <p:sldId id="1774" r:id="rId24"/>
    <p:sldId id="1775" r:id="rId25"/>
    <p:sldId id="1776" r:id="rId26"/>
    <p:sldId id="1777" r:id="rId27"/>
    <p:sldId id="1778" r:id="rId28"/>
    <p:sldId id="1779" r:id="rId29"/>
    <p:sldId id="1780" r:id="rId30"/>
    <p:sldId id="1781" r:id="rId31"/>
    <p:sldId id="1782" r:id="rId32"/>
    <p:sldId id="1783" r:id="rId33"/>
    <p:sldId id="1784" r:id="rId34"/>
    <p:sldId id="1785" r:id="rId35"/>
    <p:sldId id="1786" r:id="rId36"/>
    <p:sldId id="1787" r:id="rId37"/>
    <p:sldId id="1788" r:id="rId38"/>
    <p:sldId id="1789" r:id="rId39"/>
    <p:sldId id="1790" r:id="rId40"/>
    <p:sldId id="1791" r:id="rId41"/>
    <p:sldId id="1792" r:id="rId42"/>
    <p:sldId id="1793" r:id="rId43"/>
    <p:sldId id="1794" r:id="rId44"/>
    <p:sldId id="1570" r:id="rId45"/>
    <p:sldId id="1810" r:id="rId46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C3C2"/>
    <a:srgbClr val="FF99FF"/>
    <a:srgbClr val="FCC094"/>
    <a:srgbClr val="FFFFBD"/>
    <a:srgbClr val="9933FF"/>
    <a:srgbClr val="FFC5F0"/>
    <a:srgbClr val="FF79DC"/>
    <a:srgbClr val="FF33CC"/>
    <a:srgbClr val="29C6D7"/>
    <a:srgbClr val="FC2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31" autoAdjust="0"/>
    <p:restoredTop sz="94799" autoAdjust="0"/>
  </p:normalViewPr>
  <p:slideViewPr>
    <p:cSldViewPr>
      <p:cViewPr varScale="1">
        <p:scale>
          <a:sx n="94" d="100"/>
          <a:sy n="94" d="100"/>
        </p:scale>
        <p:origin x="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9969FCB4-23B5-BD44-88A2-ABF70940293A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1963" y="569913"/>
            <a:ext cx="3600450" cy="270033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E292823-9565-894A-AD93-C54DA2DEEAAB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E6D1E43-D64A-4A49-A01A-3E14601E68E8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59A73E0-75D1-E242-BF02-66D990FE879E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E82DFED-7759-0247-82D9-4024F672B7FC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ACF3292-E25F-934A-9100-3C040FD5D0AE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542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2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21.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10021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11/26/2018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886200" y="6550025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4384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22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E2E </a:t>
            </a:r>
            <a:r>
              <a:rPr lang="en-US" altLang="en-US" sz="3000" dirty="0" smtClean="0"/>
              <a:t>Argument,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TCP Flow </a:t>
            </a:r>
            <a:r>
              <a:rPr lang="en-US" altLang="en-US" sz="3000" dirty="0" smtClean="0"/>
              <a:t>Control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November 26</a:t>
            </a:r>
            <a:r>
              <a:rPr lang="en-US" altLang="en-US" baseline="30000" dirty="0" smtClean="0"/>
              <a:t>th</a:t>
            </a:r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, 2018</a:t>
            </a:r>
          </a:p>
          <a:p>
            <a:pPr marL="285750" indent="-285750"/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Prof. Ion Stoica</a:t>
            </a:r>
          </a:p>
          <a:p>
            <a:pPr marL="285750" indent="-285750"/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638800"/>
          </a:xfrm>
        </p:spPr>
        <p:txBody>
          <a:bodyPr/>
          <a:lstStyle/>
          <a:p>
            <a:r>
              <a:rPr lang="en-US" sz="2800" dirty="0" smtClean="0"/>
              <a:t>Midterm </a:t>
            </a:r>
            <a:r>
              <a:rPr lang="en-US" sz="2800" dirty="0"/>
              <a:t>3</a:t>
            </a:r>
            <a:r>
              <a:rPr lang="en-US" sz="2800" dirty="0" smtClean="0"/>
              <a:t> coming up on </a:t>
            </a:r>
            <a:r>
              <a:rPr lang="en-US" sz="28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Wen 11/28 5:00-6:30PM</a:t>
            </a:r>
          </a:p>
          <a:p>
            <a:pPr lvl="1"/>
            <a:r>
              <a:rPr lang="en-US" sz="2400" dirty="0" smtClean="0"/>
              <a:t>All topics:</a:t>
            </a:r>
          </a:p>
          <a:p>
            <a:pPr lvl="2"/>
            <a:r>
              <a:rPr lang="en-US" sz="2400" dirty="0" smtClean="0"/>
              <a:t>Focus will be on Lectures 18 – 23 and associated readings, and Projects 3</a:t>
            </a:r>
          </a:p>
          <a:p>
            <a:pPr lvl="2"/>
            <a:r>
              <a:rPr lang="en-US" sz="2400" dirty="0" smtClean="0"/>
              <a:t>But expect 20-30% questions from materials from Lectures 1-17</a:t>
            </a:r>
          </a:p>
          <a:p>
            <a:pPr lvl="1"/>
            <a:r>
              <a:rPr lang="en-US" sz="2400" dirty="0" smtClean="0"/>
              <a:t>Closed book</a:t>
            </a:r>
          </a:p>
          <a:p>
            <a:pPr lvl="1"/>
            <a:r>
              <a:rPr lang="en-US" sz="2400" dirty="0" smtClean="0"/>
              <a:t>2 pages hand-written notes both sides</a:t>
            </a:r>
            <a:endParaRPr lang="en-US" sz="48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381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Goals of Today’s Lecture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ill Sans Light"/>
                <a:ea typeface="ＭＳ Ｐゴシック" charset="0"/>
                <a:cs typeface="Gill Sans Light"/>
              </a:rPr>
              <a:t>End-to-end principle (argument)</a:t>
            </a:r>
          </a:p>
          <a:p>
            <a:endParaRPr lang="en-US" sz="2800" dirty="0" smtClean="0">
              <a:solidFill>
                <a:srgbClr val="FF0000"/>
              </a:solidFill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TCP </a:t>
            </a:r>
            <a:r>
              <a:rPr lang="en-US" sz="28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flow control</a:t>
            </a:r>
          </a:p>
          <a:p>
            <a:endParaRPr lang="en-US" sz="2800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96740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Flow Control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3200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Recall: Flow control ensures a fast sender does not  overwhelm a slow receiver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Example: Producer-consumer with bounded buffer (Lecture 5)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A buffer between producer and consumer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Producer puts items into buffer as long as buffer </a:t>
            </a:r>
            <a:r>
              <a:rPr lang="en-US" sz="2400" b="1" dirty="0">
                <a:latin typeface="Gill Sans Light"/>
                <a:ea typeface="ＭＳ Ｐゴシック" charset="0"/>
                <a:cs typeface="Gill Sans Light"/>
              </a:rPr>
              <a:t>not full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Consumer consumes items from buffer</a:t>
            </a:r>
          </a:p>
          <a:p>
            <a:pPr>
              <a:lnSpc>
                <a:spcPct val="10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7171" name="Oval 1"/>
          <p:cNvSpPr>
            <a:spLocks noChangeArrowheads="1"/>
          </p:cNvSpPr>
          <p:nvPr/>
        </p:nvSpPr>
        <p:spPr bwMode="auto">
          <a:xfrm>
            <a:off x="1066800" y="4267200"/>
            <a:ext cx="1371600" cy="12192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Produ-cer</a:t>
            </a:r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6553200" y="4267200"/>
            <a:ext cx="1295400" cy="12192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Con-sumer</a:t>
            </a:r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5715000" y="4648200"/>
            <a:ext cx="304800" cy="3810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410200" y="4648200"/>
            <a:ext cx="304800" cy="3810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105400" y="4648200"/>
            <a:ext cx="304800" cy="3810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7176" name="Straight Connector 5"/>
          <p:cNvCxnSpPr>
            <a:cxnSpLocks noChangeShapeType="1"/>
          </p:cNvCxnSpPr>
          <p:nvPr/>
        </p:nvCxnSpPr>
        <p:spPr bwMode="auto">
          <a:xfrm>
            <a:off x="4648200" y="4648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77" name="Straight Connector 12"/>
          <p:cNvCxnSpPr>
            <a:cxnSpLocks noChangeShapeType="1"/>
          </p:cNvCxnSpPr>
          <p:nvPr/>
        </p:nvCxnSpPr>
        <p:spPr bwMode="auto">
          <a:xfrm>
            <a:off x="4648200" y="5029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78" name="Straight Arrow Connector 11"/>
          <p:cNvCxnSpPr>
            <a:cxnSpLocks noChangeShapeType="1"/>
          </p:cNvCxnSpPr>
          <p:nvPr/>
        </p:nvCxnSpPr>
        <p:spPr bwMode="auto">
          <a:xfrm>
            <a:off x="6019800" y="4876800"/>
            <a:ext cx="533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79" name="Straight Arrow Connector 20"/>
          <p:cNvCxnSpPr>
            <a:cxnSpLocks noChangeShapeType="1"/>
            <a:stCxn id="7171" idx="6"/>
          </p:cNvCxnSpPr>
          <p:nvPr/>
        </p:nvCxnSpPr>
        <p:spPr bwMode="auto">
          <a:xfrm>
            <a:off x="2438400" y="4876800"/>
            <a:ext cx="2286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80" name="TextBox 22"/>
          <p:cNvSpPr txBox="1">
            <a:spLocks noChangeArrowheads="1"/>
          </p:cNvSpPr>
          <p:nvPr/>
        </p:nvSpPr>
        <p:spPr bwMode="auto">
          <a:xfrm>
            <a:off x="4953000" y="4114800"/>
            <a:ext cx="836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441440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TCP: sliding window protocol at byte (not packet) level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Go-back-N: TCP Tahoe, Reno, New Reno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Selective Repeat (SR): TCP Sack </a:t>
            </a:r>
          </a:p>
          <a:p>
            <a:pPr>
              <a:lnSpc>
                <a:spcPct val="10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Receiver tells sender how many more bytes it can receive without overflowing its buffer (i.e.,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AdvertisedWindow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ack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(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nowledgement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 contains sequence number N of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next byte the receiver expects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, i.e., receiver has received all bytes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in sequence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up to and including N-1</a:t>
            </a:r>
          </a:p>
        </p:txBody>
      </p:sp>
    </p:spTree>
    <p:extLst>
      <p:ext uri="{BB962C8B-B14F-4D97-AF65-F5344CB8AC3E}">
        <p14:creationId xmlns:p14="http://schemas.microsoft.com/office/powerpoint/2010/main" val="2862415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9"/>
          <p:cNvSpPr>
            <a:spLocks noChangeArrowheads="1"/>
          </p:cNvSpPr>
          <p:nvPr/>
        </p:nvSpPr>
        <p:spPr bwMode="auto">
          <a:xfrm>
            <a:off x="1066800" y="1905000"/>
            <a:ext cx="2514600" cy="15240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9218" name="Rectangle 50"/>
          <p:cNvSpPr>
            <a:spLocks noChangeArrowheads="1"/>
          </p:cNvSpPr>
          <p:nvPr/>
        </p:nvSpPr>
        <p:spPr bwMode="auto">
          <a:xfrm>
            <a:off x="5486400" y="1905000"/>
            <a:ext cx="2514600" cy="15240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9219" name="Rectangle 31"/>
          <p:cNvSpPr>
            <a:spLocks noChangeArrowheads="1"/>
          </p:cNvSpPr>
          <p:nvPr/>
        </p:nvSpPr>
        <p:spPr bwMode="auto">
          <a:xfrm>
            <a:off x="5486400" y="762000"/>
            <a:ext cx="2514600" cy="2667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066800" y="762000"/>
            <a:ext cx="2514600" cy="2667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381000" y="3657600"/>
            <a:ext cx="8763000" cy="2971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TCP/IP implemented by OS (Kernel)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Cannot do context switching on sending/receiving every packet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At 1Gbps, it takes 12 </a:t>
            </a: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usec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to send an 1500 bytes, and 0.8usec to send an 100 byte packet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Need buffers to match …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sending app with sending TCP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receiving TCP with receiving app</a:t>
            </a:r>
          </a:p>
        </p:txBody>
      </p:sp>
      <p:sp>
        <p:nvSpPr>
          <p:cNvPr id="9223" name="Line 11"/>
          <p:cNvSpPr>
            <a:spLocks noChangeShapeType="1"/>
          </p:cNvSpPr>
          <p:nvPr/>
        </p:nvSpPr>
        <p:spPr bwMode="auto">
          <a:xfrm>
            <a:off x="1066800" y="19050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224" name="Oval 12"/>
          <p:cNvSpPr>
            <a:spLocks noChangeArrowheads="1"/>
          </p:cNvSpPr>
          <p:nvPr/>
        </p:nvSpPr>
        <p:spPr bwMode="auto">
          <a:xfrm>
            <a:off x="1219200" y="9144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1355725" y="11430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9226" name="Text Box 26"/>
          <p:cNvSpPr txBox="1">
            <a:spLocks noChangeArrowheads="1"/>
          </p:cNvSpPr>
          <p:nvPr/>
        </p:nvSpPr>
        <p:spPr bwMode="auto">
          <a:xfrm>
            <a:off x="5794375" y="11112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5638800" y="9144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9228" name="Freeform 14"/>
          <p:cNvSpPr>
            <a:spLocks/>
          </p:cNvSpPr>
          <p:nvPr/>
        </p:nvSpPr>
        <p:spPr bwMode="auto">
          <a:xfrm flipH="1" flipV="1">
            <a:off x="2362200" y="1676400"/>
            <a:ext cx="3429000" cy="9144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229" name="Line 11"/>
          <p:cNvSpPr>
            <a:spLocks noChangeShapeType="1"/>
          </p:cNvSpPr>
          <p:nvPr/>
        </p:nvSpPr>
        <p:spPr bwMode="auto">
          <a:xfrm>
            <a:off x="5486400" y="19050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9230" name="Group 2"/>
          <p:cNvGrpSpPr>
            <a:grpSpLocks/>
          </p:cNvGrpSpPr>
          <p:nvPr/>
        </p:nvGrpSpPr>
        <p:grpSpPr bwMode="auto">
          <a:xfrm>
            <a:off x="5562600" y="2362200"/>
            <a:ext cx="1066800" cy="381000"/>
            <a:chOff x="5791200" y="2590800"/>
            <a:chExt cx="1371600" cy="3810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858681" y="2590800"/>
              <a:ext cx="304119" cy="3810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sp>
          <p:nvSpPr>
            <p:cNvPr id="9235" name="Rectangle 34"/>
            <p:cNvSpPr>
              <a:spLocks noChangeArrowheads="1"/>
            </p:cNvSpPr>
            <p:nvPr/>
          </p:nvSpPr>
          <p:spPr bwMode="auto">
            <a:xfrm>
              <a:off x="6553200" y="2590800"/>
              <a:ext cx="304800" cy="381000"/>
            </a:xfrm>
            <a:prstGeom prst="rect">
              <a:avLst/>
            </a:prstGeom>
            <a:solidFill>
              <a:srgbClr val="8CA4FD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9236" name="Rectangle 35"/>
            <p:cNvSpPr>
              <a:spLocks noChangeArrowheads="1"/>
            </p:cNvSpPr>
            <p:nvPr/>
          </p:nvSpPr>
          <p:spPr bwMode="auto">
            <a:xfrm>
              <a:off x="6248400" y="2590800"/>
              <a:ext cx="304800" cy="381000"/>
            </a:xfrm>
            <a:prstGeom prst="rect">
              <a:avLst/>
            </a:prstGeom>
            <a:solidFill>
              <a:srgbClr val="8CA4FD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9237" name="Straight Connector 36"/>
            <p:cNvCxnSpPr>
              <a:cxnSpLocks noChangeShapeType="1"/>
            </p:cNvCxnSpPr>
            <p:nvPr/>
          </p:nvCxnSpPr>
          <p:spPr bwMode="auto">
            <a:xfrm>
              <a:off x="5791200" y="25908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38" name="Straight Connector 37"/>
            <p:cNvCxnSpPr>
              <a:cxnSpLocks noChangeShapeType="1"/>
            </p:cNvCxnSpPr>
            <p:nvPr/>
          </p:nvCxnSpPr>
          <p:spPr bwMode="auto">
            <a:xfrm>
              <a:off x="5791200" y="29718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231" name="TextBox 51"/>
          <p:cNvSpPr txBox="1">
            <a:spLocks noChangeArrowheads="1"/>
          </p:cNvSpPr>
          <p:nvPr/>
        </p:nvSpPr>
        <p:spPr bwMode="auto">
          <a:xfrm>
            <a:off x="1666875" y="2209800"/>
            <a:ext cx="1381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  <a:cs typeface="Helvetica" charset="0"/>
              </a:rPr>
              <a:t>OS</a:t>
            </a:r>
          </a:p>
          <a:p>
            <a:pPr algn="ctr" eaLnBrk="1" hangingPunct="1"/>
            <a:r>
              <a:rPr lang="en-US" b="0">
                <a:latin typeface="Helvetica" charset="0"/>
                <a:cs typeface="Helvetica" charset="0"/>
              </a:rPr>
              <a:t>(TCP/IP)</a:t>
            </a:r>
          </a:p>
        </p:txBody>
      </p:sp>
      <p:sp>
        <p:nvSpPr>
          <p:cNvPr id="9232" name="TextBox 51"/>
          <p:cNvSpPr txBox="1">
            <a:spLocks noChangeArrowheads="1"/>
          </p:cNvSpPr>
          <p:nvPr/>
        </p:nvSpPr>
        <p:spPr bwMode="auto">
          <a:xfrm>
            <a:off x="6400800" y="2362200"/>
            <a:ext cx="1381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  <a:cs typeface="Helvetica" charset="0"/>
              </a:rPr>
              <a:t>OS</a:t>
            </a:r>
          </a:p>
          <a:p>
            <a:pPr algn="ctr" eaLnBrk="1" hangingPunct="1"/>
            <a:r>
              <a:rPr lang="en-US" b="0">
                <a:latin typeface="Helvetica" charset="0"/>
                <a:cs typeface="Helvetica" charset="0"/>
              </a:rPr>
              <a:t>(TCP/IP)</a:t>
            </a:r>
          </a:p>
        </p:txBody>
      </p:sp>
      <p:sp>
        <p:nvSpPr>
          <p:cNvPr id="9233" name="Freeform 14"/>
          <p:cNvSpPr>
            <a:spLocks/>
          </p:cNvSpPr>
          <p:nvPr/>
        </p:nvSpPr>
        <p:spPr bwMode="auto">
          <a:xfrm rot="-5400000" flipH="1" flipV="1">
            <a:off x="6343650" y="1962150"/>
            <a:ext cx="876300" cy="3048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51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0"/>
          <p:cNvSpPr>
            <a:spLocks noChangeArrowheads="1"/>
          </p:cNvSpPr>
          <p:nvPr/>
        </p:nvSpPr>
        <p:spPr bwMode="auto">
          <a:xfrm>
            <a:off x="4800600" y="1981200"/>
            <a:ext cx="4267200" cy="17526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0242" name="Rectangle 49"/>
          <p:cNvSpPr>
            <a:spLocks noChangeArrowheads="1"/>
          </p:cNvSpPr>
          <p:nvPr/>
        </p:nvSpPr>
        <p:spPr bwMode="auto">
          <a:xfrm>
            <a:off x="685800" y="1981200"/>
            <a:ext cx="3962400" cy="17526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763000" cy="22860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Three pairs of producer-consumer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</a:t>
            </a:r>
          </a:p>
          <a:p>
            <a:pPr marL="914400" lvl="1" indent="-457200">
              <a:buFontTx/>
              <a:buAutoNum type="circleNumDbPlain"/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sending process 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sending TCP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pPr marL="914400" lvl="1" indent="-457200">
              <a:buFontTx/>
              <a:buAutoNum type="circleNumDbPlain"/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Sending TCP 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receiving TCP</a:t>
            </a:r>
          </a:p>
          <a:p>
            <a:pPr marL="914400" lvl="1" indent="-457200">
              <a:buFontTx/>
              <a:buAutoNum type="circleNumDbPlain"/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receiving TCP  receiving process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62000" y="2362200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0246" name="Line 11"/>
          <p:cNvSpPr>
            <a:spLocks noChangeShapeType="1"/>
          </p:cNvSpPr>
          <p:nvPr/>
        </p:nvSpPr>
        <p:spPr bwMode="auto">
          <a:xfrm>
            <a:off x="762000" y="19812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47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0248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10249" name="Freeform 14"/>
          <p:cNvSpPr>
            <a:spLocks/>
          </p:cNvSpPr>
          <p:nvPr/>
        </p:nvSpPr>
        <p:spPr bwMode="auto">
          <a:xfrm flipH="1">
            <a:off x="2209800" y="1752600"/>
            <a:ext cx="228600" cy="6096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50" name="Line 17"/>
          <p:cNvSpPr>
            <a:spLocks noChangeShapeType="1"/>
          </p:cNvSpPr>
          <p:nvPr/>
        </p:nvSpPr>
        <p:spPr bwMode="auto">
          <a:xfrm>
            <a:off x="47244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51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0253" name="Freeform 14"/>
          <p:cNvSpPr>
            <a:spLocks/>
          </p:cNvSpPr>
          <p:nvPr/>
        </p:nvSpPr>
        <p:spPr bwMode="auto">
          <a:xfrm flipH="1">
            <a:off x="6477000" y="1752600"/>
            <a:ext cx="152400" cy="6096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54" name="Rectangle 5"/>
          <p:cNvSpPr>
            <a:spLocks noChangeArrowheads="1"/>
          </p:cNvSpPr>
          <p:nvPr/>
        </p:nvSpPr>
        <p:spPr bwMode="auto">
          <a:xfrm>
            <a:off x="4953000" y="2362200"/>
            <a:ext cx="3886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95400" y="23622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48400" y="23622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257" name="Line 11"/>
          <p:cNvSpPr>
            <a:spLocks noChangeShapeType="1"/>
          </p:cNvSpPr>
          <p:nvPr/>
        </p:nvSpPr>
        <p:spPr bwMode="auto">
          <a:xfrm>
            <a:off x="762000" y="2971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58" name="TextBox 28"/>
          <p:cNvSpPr txBox="1">
            <a:spLocks noChangeArrowheads="1"/>
          </p:cNvSpPr>
          <p:nvPr/>
        </p:nvSpPr>
        <p:spPr bwMode="auto">
          <a:xfrm>
            <a:off x="685800" y="1962150"/>
            <a:ext cx="132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TCP layer</a:t>
            </a:r>
          </a:p>
        </p:txBody>
      </p:sp>
      <p:sp>
        <p:nvSpPr>
          <p:cNvPr id="10259" name="TextBox 29"/>
          <p:cNvSpPr txBox="1">
            <a:spLocks noChangeArrowheads="1"/>
          </p:cNvSpPr>
          <p:nvPr/>
        </p:nvSpPr>
        <p:spPr bwMode="auto">
          <a:xfrm>
            <a:off x="7594600" y="1962150"/>
            <a:ext cx="132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TCP layer</a:t>
            </a:r>
          </a:p>
        </p:txBody>
      </p:sp>
      <p:sp>
        <p:nvSpPr>
          <p:cNvPr id="10260" name="TextBox 30"/>
          <p:cNvSpPr txBox="1">
            <a:spLocks noChangeArrowheads="1"/>
          </p:cNvSpPr>
          <p:nvPr/>
        </p:nvSpPr>
        <p:spPr bwMode="auto">
          <a:xfrm>
            <a:off x="685800" y="2971800"/>
            <a:ext cx="104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IP layer</a:t>
            </a:r>
          </a:p>
        </p:txBody>
      </p:sp>
      <p:sp>
        <p:nvSpPr>
          <p:cNvPr id="10261" name="TextBox 31"/>
          <p:cNvSpPr txBox="1">
            <a:spLocks noChangeArrowheads="1"/>
          </p:cNvSpPr>
          <p:nvPr/>
        </p:nvSpPr>
        <p:spPr bwMode="auto">
          <a:xfrm>
            <a:off x="7848600" y="2971800"/>
            <a:ext cx="104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IP layer</a:t>
            </a:r>
          </a:p>
        </p:txBody>
      </p:sp>
      <p:sp>
        <p:nvSpPr>
          <p:cNvPr id="10262" name="Freeform 40"/>
          <p:cNvSpPr>
            <a:spLocks noChangeArrowheads="1"/>
          </p:cNvSpPr>
          <p:nvPr/>
        </p:nvSpPr>
        <p:spPr bwMode="auto">
          <a:xfrm>
            <a:off x="1752600" y="2667000"/>
            <a:ext cx="5257800" cy="1001713"/>
          </a:xfrm>
          <a:custGeom>
            <a:avLst/>
            <a:gdLst>
              <a:gd name="T0" fmla="*/ 0 w 5689600"/>
              <a:gd name="T1" fmla="*/ 605885 h 857956"/>
              <a:gd name="T2" fmla="*/ 67055 w 5689600"/>
              <a:gd name="T3" fmla="*/ 6058881 h 857956"/>
              <a:gd name="T4" fmla="*/ 354431 w 5689600"/>
              <a:gd name="T5" fmla="*/ 9290303 h 857956"/>
              <a:gd name="T6" fmla="*/ 1384196 w 5689600"/>
              <a:gd name="T7" fmla="*/ 8684410 h 857956"/>
              <a:gd name="T8" fmla="*/ 1609308 w 5689600"/>
              <a:gd name="T9" fmla="*/ 0 h 8579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9600"/>
              <a:gd name="T16" fmla="*/ 0 h 857956"/>
              <a:gd name="T17" fmla="*/ 5689600 w 5689600"/>
              <a:gd name="T18" fmla="*/ 857956 h 8579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9600" h="857956">
                <a:moveTo>
                  <a:pt x="0" y="50800"/>
                </a:moveTo>
                <a:cubicBezTo>
                  <a:pt x="14111" y="218722"/>
                  <a:pt x="28223" y="386644"/>
                  <a:pt x="237067" y="508000"/>
                </a:cubicBezTo>
                <a:cubicBezTo>
                  <a:pt x="445911" y="629356"/>
                  <a:pt x="476956" y="742245"/>
                  <a:pt x="1253067" y="778934"/>
                </a:cubicBezTo>
                <a:cubicBezTo>
                  <a:pt x="2029178" y="815623"/>
                  <a:pt x="4154312" y="857956"/>
                  <a:pt x="4893734" y="728134"/>
                </a:cubicBezTo>
                <a:cubicBezTo>
                  <a:pt x="5633156" y="598312"/>
                  <a:pt x="5689600" y="0"/>
                  <a:pt x="568960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4191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048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266" name="Line 11"/>
          <p:cNvSpPr>
            <a:spLocks noChangeShapeType="1"/>
          </p:cNvSpPr>
          <p:nvPr/>
        </p:nvSpPr>
        <p:spPr bwMode="auto">
          <a:xfrm>
            <a:off x="4953000" y="19812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67" name="Line 11"/>
          <p:cNvSpPr>
            <a:spLocks noChangeShapeType="1"/>
          </p:cNvSpPr>
          <p:nvPr/>
        </p:nvSpPr>
        <p:spPr bwMode="auto">
          <a:xfrm>
            <a:off x="4953000" y="29718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268" name="TextBox 51"/>
          <p:cNvSpPr txBox="1">
            <a:spLocks noChangeArrowheads="1"/>
          </p:cNvSpPr>
          <p:nvPr/>
        </p:nvSpPr>
        <p:spPr bwMode="auto">
          <a:xfrm>
            <a:off x="0" y="26479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OS</a:t>
            </a:r>
          </a:p>
        </p:txBody>
      </p:sp>
      <p:sp>
        <p:nvSpPr>
          <p:cNvPr id="10269" name="Left Brace 52"/>
          <p:cNvSpPr>
            <a:spLocks/>
          </p:cNvSpPr>
          <p:nvPr/>
        </p:nvSpPr>
        <p:spPr bwMode="auto">
          <a:xfrm>
            <a:off x="457200" y="1981200"/>
            <a:ext cx="228600" cy="1752600"/>
          </a:xfrm>
          <a:prstGeom prst="leftBrace">
            <a:avLst>
              <a:gd name="adj1" fmla="val 8341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grpSp>
        <p:nvGrpSpPr>
          <p:cNvPr id="10270" name="Group 3"/>
          <p:cNvGrpSpPr>
            <a:grpSpLocks/>
          </p:cNvGrpSpPr>
          <p:nvPr/>
        </p:nvGrpSpPr>
        <p:grpSpPr bwMode="auto">
          <a:xfrm>
            <a:off x="2286000" y="1905000"/>
            <a:ext cx="312738" cy="369888"/>
            <a:chOff x="8602356" y="279400"/>
            <a:chExt cx="313044" cy="369332"/>
          </a:xfrm>
        </p:grpSpPr>
        <p:sp>
          <p:nvSpPr>
            <p:cNvPr id="10277" name="Oval 1"/>
            <p:cNvSpPr>
              <a:spLocks noChangeArrowheads="1"/>
            </p:cNvSpPr>
            <p:nvPr/>
          </p:nvSpPr>
          <p:spPr bwMode="auto">
            <a:xfrm>
              <a:off x="8610600" y="304800"/>
              <a:ext cx="304800" cy="3048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  <a:p>
              <a:pPr algn="ctr"/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10278" name="TextBox 2"/>
            <p:cNvSpPr txBox="1">
              <a:spLocks noChangeArrowheads="1"/>
            </p:cNvSpPr>
            <p:nvPr/>
          </p:nvSpPr>
          <p:spPr bwMode="auto">
            <a:xfrm>
              <a:off x="8602356" y="2794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10271" name="Group 33"/>
          <p:cNvGrpSpPr>
            <a:grpSpLocks/>
          </p:cNvGrpSpPr>
          <p:nvPr/>
        </p:nvGrpSpPr>
        <p:grpSpPr bwMode="auto">
          <a:xfrm>
            <a:off x="4343400" y="3657600"/>
            <a:ext cx="312738" cy="369888"/>
            <a:chOff x="8602356" y="279400"/>
            <a:chExt cx="313044" cy="369332"/>
          </a:xfrm>
        </p:grpSpPr>
        <p:sp>
          <p:nvSpPr>
            <p:cNvPr id="10275" name="Oval 34"/>
            <p:cNvSpPr>
              <a:spLocks noChangeArrowheads="1"/>
            </p:cNvSpPr>
            <p:nvPr/>
          </p:nvSpPr>
          <p:spPr bwMode="auto">
            <a:xfrm>
              <a:off x="8610600" y="304800"/>
              <a:ext cx="304800" cy="3048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  <a:p>
              <a:pPr algn="ctr"/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10276" name="TextBox 35"/>
            <p:cNvSpPr txBox="1">
              <a:spLocks noChangeArrowheads="1"/>
            </p:cNvSpPr>
            <p:nvPr/>
          </p:nvSpPr>
          <p:spPr bwMode="auto">
            <a:xfrm>
              <a:off x="8602356" y="2794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10272" name="Group 37"/>
          <p:cNvGrpSpPr>
            <a:grpSpLocks/>
          </p:cNvGrpSpPr>
          <p:nvPr/>
        </p:nvGrpSpPr>
        <p:grpSpPr bwMode="auto">
          <a:xfrm>
            <a:off x="6096000" y="1905000"/>
            <a:ext cx="312738" cy="369888"/>
            <a:chOff x="8602356" y="279400"/>
            <a:chExt cx="313044" cy="369332"/>
          </a:xfrm>
        </p:grpSpPr>
        <p:sp>
          <p:nvSpPr>
            <p:cNvPr id="10273" name="Oval 38"/>
            <p:cNvSpPr>
              <a:spLocks noChangeArrowheads="1"/>
            </p:cNvSpPr>
            <p:nvPr/>
          </p:nvSpPr>
          <p:spPr bwMode="auto">
            <a:xfrm>
              <a:off x="8610600" y="304800"/>
              <a:ext cx="304800" cy="3048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  <a:p>
              <a:pPr algn="ctr"/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10274" name="TextBox 39"/>
            <p:cNvSpPr txBox="1">
              <a:spLocks noChangeArrowheads="1"/>
            </p:cNvSpPr>
            <p:nvPr/>
          </p:nvSpPr>
          <p:spPr bwMode="auto">
            <a:xfrm>
              <a:off x="8602356" y="2794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848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0"/>
          <p:cNvSpPr>
            <a:spLocks noChangeArrowheads="1"/>
          </p:cNvSpPr>
          <p:nvPr/>
        </p:nvSpPr>
        <p:spPr bwMode="auto">
          <a:xfrm>
            <a:off x="4800600" y="1981200"/>
            <a:ext cx="4267200" cy="17526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1266" name="Rectangle 49"/>
          <p:cNvSpPr>
            <a:spLocks noChangeArrowheads="1"/>
          </p:cNvSpPr>
          <p:nvPr/>
        </p:nvSpPr>
        <p:spPr bwMode="auto">
          <a:xfrm>
            <a:off x="685800" y="1981200"/>
            <a:ext cx="3962400" cy="17526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763000" cy="2590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 assumptions: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Maximum IP packet size = </a:t>
            </a: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100 bytes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Size of the receiving buffer (</a:t>
            </a: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MaxRcvBuf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) = </a:t>
            </a:r>
            <a:r>
              <a:rPr lang="en-US" sz="2400" dirty="0">
                <a:solidFill>
                  <a:srgbClr val="FF6600"/>
                </a:solidFill>
                <a:latin typeface="Gill Sans Light"/>
                <a:ea typeface="ＭＳ Ｐゴシック" charset="0"/>
                <a:cs typeface="Gill Sans Light"/>
              </a:rPr>
              <a:t>300 bytes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Recall,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ack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indicates the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next expected byte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in-sequence, not the last received byte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Use circular buffers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62000" y="2362200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1270" name="Line 11"/>
          <p:cNvSpPr>
            <a:spLocks noChangeShapeType="1"/>
          </p:cNvSpPr>
          <p:nvPr/>
        </p:nvSpPr>
        <p:spPr bwMode="auto">
          <a:xfrm>
            <a:off x="762000" y="19812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1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1272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11273" name="Freeform 14"/>
          <p:cNvSpPr>
            <a:spLocks/>
          </p:cNvSpPr>
          <p:nvPr/>
        </p:nvSpPr>
        <p:spPr bwMode="auto">
          <a:xfrm flipH="1">
            <a:off x="2209800" y="1752600"/>
            <a:ext cx="228600" cy="6096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4" name="Line 17"/>
          <p:cNvSpPr>
            <a:spLocks noChangeShapeType="1"/>
          </p:cNvSpPr>
          <p:nvPr/>
        </p:nvSpPr>
        <p:spPr bwMode="auto">
          <a:xfrm>
            <a:off x="47244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5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1277" name="Freeform 14"/>
          <p:cNvSpPr>
            <a:spLocks/>
          </p:cNvSpPr>
          <p:nvPr/>
        </p:nvSpPr>
        <p:spPr bwMode="auto">
          <a:xfrm flipH="1">
            <a:off x="6477000" y="1752600"/>
            <a:ext cx="152400" cy="6096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8" name="Rectangle 5"/>
          <p:cNvSpPr>
            <a:spLocks noChangeArrowheads="1"/>
          </p:cNvSpPr>
          <p:nvPr/>
        </p:nvSpPr>
        <p:spPr bwMode="auto">
          <a:xfrm>
            <a:off x="4953000" y="2362200"/>
            <a:ext cx="3886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95400" y="23622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48400" y="23622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81" name="Line 11"/>
          <p:cNvSpPr>
            <a:spLocks noChangeShapeType="1"/>
          </p:cNvSpPr>
          <p:nvPr/>
        </p:nvSpPr>
        <p:spPr bwMode="auto">
          <a:xfrm>
            <a:off x="762000" y="2971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82" name="TextBox 28"/>
          <p:cNvSpPr txBox="1">
            <a:spLocks noChangeArrowheads="1"/>
          </p:cNvSpPr>
          <p:nvPr/>
        </p:nvSpPr>
        <p:spPr bwMode="auto">
          <a:xfrm>
            <a:off x="685800" y="1962150"/>
            <a:ext cx="132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TCP layer</a:t>
            </a:r>
          </a:p>
        </p:txBody>
      </p:sp>
      <p:sp>
        <p:nvSpPr>
          <p:cNvPr id="11283" name="TextBox 29"/>
          <p:cNvSpPr txBox="1">
            <a:spLocks noChangeArrowheads="1"/>
          </p:cNvSpPr>
          <p:nvPr/>
        </p:nvSpPr>
        <p:spPr bwMode="auto">
          <a:xfrm>
            <a:off x="7594600" y="1962150"/>
            <a:ext cx="132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TCP layer</a:t>
            </a:r>
          </a:p>
        </p:txBody>
      </p:sp>
      <p:sp>
        <p:nvSpPr>
          <p:cNvPr id="11284" name="TextBox 30"/>
          <p:cNvSpPr txBox="1">
            <a:spLocks noChangeArrowheads="1"/>
          </p:cNvSpPr>
          <p:nvPr/>
        </p:nvSpPr>
        <p:spPr bwMode="auto">
          <a:xfrm>
            <a:off x="685800" y="2971800"/>
            <a:ext cx="104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IP layer</a:t>
            </a:r>
          </a:p>
        </p:txBody>
      </p:sp>
      <p:sp>
        <p:nvSpPr>
          <p:cNvPr id="11285" name="TextBox 31"/>
          <p:cNvSpPr txBox="1">
            <a:spLocks noChangeArrowheads="1"/>
          </p:cNvSpPr>
          <p:nvPr/>
        </p:nvSpPr>
        <p:spPr bwMode="auto">
          <a:xfrm>
            <a:off x="7848600" y="2971800"/>
            <a:ext cx="104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IP layer</a:t>
            </a:r>
          </a:p>
        </p:txBody>
      </p:sp>
      <p:sp>
        <p:nvSpPr>
          <p:cNvPr id="11286" name="Freeform 40"/>
          <p:cNvSpPr>
            <a:spLocks noChangeArrowheads="1"/>
          </p:cNvSpPr>
          <p:nvPr/>
        </p:nvSpPr>
        <p:spPr bwMode="auto">
          <a:xfrm>
            <a:off x="1752600" y="2667000"/>
            <a:ext cx="5257800" cy="1001713"/>
          </a:xfrm>
          <a:custGeom>
            <a:avLst/>
            <a:gdLst>
              <a:gd name="T0" fmla="*/ 0 w 5689600"/>
              <a:gd name="T1" fmla="*/ 605885 h 857956"/>
              <a:gd name="T2" fmla="*/ 67055 w 5689600"/>
              <a:gd name="T3" fmla="*/ 6058881 h 857956"/>
              <a:gd name="T4" fmla="*/ 354431 w 5689600"/>
              <a:gd name="T5" fmla="*/ 9290303 h 857956"/>
              <a:gd name="T6" fmla="*/ 1384196 w 5689600"/>
              <a:gd name="T7" fmla="*/ 8684410 h 857956"/>
              <a:gd name="T8" fmla="*/ 1609308 w 5689600"/>
              <a:gd name="T9" fmla="*/ 0 h 8579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9600"/>
              <a:gd name="T16" fmla="*/ 0 h 857956"/>
              <a:gd name="T17" fmla="*/ 5689600 w 5689600"/>
              <a:gd name="T18" fmla="*/ 857956 h 8579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9600" h="857956">
                <a:moveTo>
                  <a:pt x="0" y="50800"/>
                </a:moveTo>
                <a:cubicBezTo>
                  <a:pt x="14111" y="218722"/>
                  <a:pt x="28223" y="386644"/>
                  <a:pt x="237067" y="508000"/>
                </a:cubicBezTo>
                <a:cubicBezTo>
                  <a:pt x="445911" y="629356"/>
                  <a:pt x="476956" y="742245"/>
                  <a:pt x="1253067" y="778934"/>
                </a:cubicBezTo>
                <a:cubicBezTo>
                  <a:pt x="2029178" y="815623"/>
                  <a:pt x="4154312" y="857956"/>
                  <a:pt x="4893734" y="728134"/>
                </a:cubicBezTo>
                <a:cubicBezTo>
                  <a:pt x="5633156" y="598312"/>
                  <a:pt x="5689600" y="0"/>
                  <a:pt x="568960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4191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048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cxnSp>
        <p:nvCxnSpPr>
          <p:cNvPr id="11290" name="Straight Arrow Connector 45"/>
          <p:cNvCxnSpPr>
            <a:cxnSpLocks noChangeShapeType="1"/>
          </p:cNvCxnSpPr>
          <p:nvPr/>
        </p:nvCxnSpPr>
        <p:spPr bwMode="auto">
          <a:xfrm rot="10800000" flipH="1">
            <a:off x="4953000" y="2590800"/>
            <a:ext cx="3886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1" name="TextBox 46"/>
          <p:cNvSpPr txBox="1">
            <a:spLocks noChangeArrowheads="1"/>
          </p:cNvSpPr>
          <p:nvPr/>
        </p:nvSpPr>
        <p:spPr bwMode="auto">
          <a:xfrm>
            <a:off x="5402263" y="2286000"/>
            <a:ext cx="1074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300 bytes</a:t>
            </a:r>
          </a:p>
        </p:txBody>
      </p:sp>
      <p:sp>
        <p:nvSpPr>
          <p:cNvPr id="11292" name="Line 11"/>
          <p:cNvSpPr>
            <a:spLocks noChangeShapeType="1"/>
          </p:cNvSpPr>
          <p:nvPr/>
        </p:nvSpPr>
        <p:spPr bwMode="auto">
          <a:xfrm>
            <a:off x="4953000" y="19812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93" name="Line 11"/>
          <p:cNvSpPr>
            <a:spLocks noChangeShapeType="1"/>
          </p:cNvSpPr>
          <p:nvPr/>
        </p:nvSpPr>
        <p:spPr bwMode="auto">
          <a:xfrm>
            <a:off x="4953000" y="29718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94" name="TextBox 51"/>
          <p:cNvSpPr txBox="1">
            <a:spLocks noChangeArrowheads="1"/>
          </p:cNvSpPr>
          <p:nvPr/>
        </p:nvSpPr>
        <p:spPr bwMode="auto">
          <a:xfrm>
            <a:off x="0" y="26479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OS</a:t>
            </a:r>
          </a:p>
        </p:txBody>
      </p:sp>
      <p:sp>
        <p:nvSpPr>
          <p:cNvPr id="11295" name="Left Brace 52"/>
          <p:cNvSpPr>
            <a:spLocks/>
          </p:cNvSpPr>
          <p:nvPr/>
        </p:nvSpPr>
        <p:spPr bwMode="auto">
          <a:xfrm>
            <a:off x="457200" y="1981200"/>
            <a:ext cx="228600" cy="1752600"/>
          </a:xfrm>
          <a:prstGeom prst="leftBrace">
            <a:avLst>
              <a:gd name="adj1" fmla="val 8341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4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Circular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296400" cy="2895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Assume</a:t>
            </a:r>
          </a:p>
          <a:p>
            <a:pPr lvl="1">
              <a:defRPr/>
            </a:pP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A buffer of size N</a:t>
            </a:r>
          </a:p>
          <a:p>
            <a:pPr lvl="1">
              <a:defRPr/>
            </a:pP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A stream of bytes, where bytes have increasing sequence numbers</a:t>
            </a:r>
          </a:p>
          <a:p>
            <a:pPr lvl="2">
              <a:defRPr/>
            </a:pP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Think of stream as an unbounded array of bytes and of sequence number as indexes in this array</a:t>
            </a:r>
          </a:p>
          <a:p>
            <a:pPr>
              <a:defRPr/>
            </a:pP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Buffer stores at most N consecutive bytes from the stream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defRPr/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yte k stored at position (k mod N) + 1 in the buffer</a:t>
            </a:r>
          </a:p>
          <a:p>
            <a:pPr marL="457200" lvl="1" indent="0">
              <a:buFontTx/>
              <a:buNone/>
              <a:defRPr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286000" y="4267200"/>
            <a:ext cx="381000" cy="381000"/>
          </a:xfrm>
          <a:prstGeom prst="rect">
            <a:avLst/>
          </a:prstGeom>
          <a:solidFill>
            <a:srgbClr val="D9D9D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H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667000" y="4267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4267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29000" y="4267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4267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O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4267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15000" y="4267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L</a:t>
            </a:r>
          </a:p>
        </p:txBody>
      </p:sp>
      <p:cxnSp>
        <p:nvCxnSpPr>
          <p:cNvPr id="12298" name="Straight Connector 12"/>
          <p:cNvCxnSpPr>
            <a:cxnSpLocks noChangeShapeType="1"/>
          </p:cNvCxnSpPr>
          <p:nvPr/>
        </p:nvCxnSpPr>
        <p:spPr bwMode="auto">
          <a:xfrm>
            <a:off x="990600" y="4267200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299" name="Straight Connector 13"/>
          <p:cNvCxnSpPr>
            <a:cxnSpLocks noChangeShapeType="1"/>
          </p:cNvCxnSpPr>
          <p:nvPr/>
        </p:nvCxnSpPr>
        <p:spPr bwMode="auto">
          <a:xfrm>
            <a:off x="990600" y="4648200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4191000" y="4267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 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4267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W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4267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O</a:t>
            </a:r>
          </a:p>
        </p:txBody>
      </p:sp>
      <p:sp>
        <p:nvSpPr>
          <p:cNvPr id="12303" name="TextBox 17"/>
          <p:cNvSpPr txBox="1">
            <a:spLocks noChangeArrowheads="1"/>
          </p:cNvSpPr>
          <p:nvPr/>
        </p:nvSpPr>
        <p:spPr bwMode="auto">
          <a:xfrm>
            <a:off x="2286000" y="396240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27</a:t>
            </a:r>
          </a:p>
        </p:txBody>
      </p:sp>
      <p:sp>
        <p:nvSpPr>
          <p:cNvPr id="12304" name="TextBox 18"/>
          <p:cNvSpPr txBox="1">
            <a:spLocks noChangeArrowheads="1"/>
          </p:cNvSpPr>
          <p:nvPr/>
        </p:nvSpPr>
        <p:spPr bwMode="auto">
          <a:xfrm>
            <a:off x="2635250" y="396240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28</a:t>
            </a:r>
          </a:p>
        </p:txBody>
      </p:sp>
      <p:sp>
        <p:nvSpPr>
          <p:cNvPr id="12305" name="TextBox 19"/>
          <p:cNvSpPr txBox="1">
            <a:spLocks noChangeArrowheads="1"/>
          </p:cNvSpPr>
          <p:nvPr/>
        </p:nvSpPr>
        <p:spPr bwMode="auto">
          <a:xfrm>
            <a:off x="3048000" y="396240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29</a:t>
            </a:r>
          </a:p>
        </p:txBody>
      </p:sp>
      <p:sp>
        <p:nvSpPr>
          <p:cNvPr id="12306" name="TextBox 20"/>
          <p:cNvSpPr txBox="1">
            <a:spLocks noChangeArrowheads="1"/>
          </p:cNvSpPr>
          <p:nvPr/>
        </p:nvSpPr>
        <p:spPr bwMode="auto">
          <a:xfrm>
            <a:off x="3429000" y="396240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30</a:t>
            </a:r>
          </a:p>
        </p:txBody>
      </p:sp>
      <p:sp>
        <p:nvSpPr>
          <p:cNvPr id="12307" name="TextBox 21"/>
          <p:cNvSpPr txBox="1">
            <a:spLocks noChangeArrowheads="1"/>
          </p:cNvSpPr>
          <p:nvPr/>
        </p:nvSpPr>
        <p:spPr bwMode="auto">
          <a:xfrm>
            <a:off x="3778250" y="39624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31</a:t>
            </a:r>
          </a:p>
        </p:txBody>
      </p:sp>
      <p:sp>
        <p:nvSpPr>
          <p:cNvPr id="12308" name="TextBox 22"/>
          <p:cNvSpPr txBox="1">
            <a:spLocks noChangeArrowheads="1"/>
          </p:cNvSpPr>
          <p:nvPr/>
        </p:nvSpPr>
        <p:spPr bwMode="auto">
          <a:xfrm>
            <a:off x="4191000" y="396240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12309" name="TextBox 23"/>
          <p:cNvSpPr txBox="1">
            <a:spLocks noChangeArrowheads="1"/>
          </p:cNvSpPr>
          <p:nvPr/>
        </p:nvSpPr>
        <p:spPr bwMode="auto">
          <a:xfrm>
            <a:off x="4572000" y="39624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33</a:t>
            </a:r>
          </a:p>
        </p:txBody>
      </p:sp>
      <p:sp>
        <p:nvSpPr>
          <p:cNvPr id="12310" name="TextBox 24"/>
          <p:cNvSpPr txBox="1">
            <a:spLocks noChangeArrowheads="1"/>
          </p:cNvSpPr>
          <p:nvPr/>
        </p:nvSpPr>
        <p:spPr bwMode="auto">
          <a:xfrm>
            <a:off x="4921250" y="39624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34</a:t>
            </a:r>
          </a:p>
        </p:txBody>
      </p:sp>
      <p:sp>
        <p:nvSpPr>
          <p:cNvPr id="12311" name="TextBox 25"/>
          <p:cNvSpPr txBox="1">
            <a:spLocks noChangeArrowheads="1"/>
          </p:cNvSpPr>
          <p:nvPr/>
        </p:nvSpPr>
        <p:spPr bwMode="auto">
          <a:xfrm>
            <a:off x="5334000" y="396240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35</a:t>
            </a:r>
          </a:p>
        </p:txBody>
      </p:sp>
      <p:sp>
        <p:nvSpPr>
          <p:cNvPr id="12312" name="TextBox 26"/>
          <p:cNvSpPr txBox="1">
            <a:spLocks noChangeArrowheads="1"/>
          </p:cNvSpPr>
          <p:nvPr/>
        </p:nvSpPr>
        <p:spPr bwMode="auto">
          <a:xfrm>
            <a:off x="5715000" y="3962400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36</a:t>
            </a:r>
          </a:p>
        </p:txBody>
      </p:sp>
      <p:sp>
        <p:nvSpPr>
          <p:cNvPr id="12313" name="TextBox 29"/>
          <p:cNvSpPr txBox="1">
            <a:spLocks noChangeArrowheads="1"/>
          </p:cNvSpPr>
          <p:nvPr/>
        </p:nvSpPr>
        <p:spPr bwMode="auto">
          <a:xfrm>
            <a:off x="457200" y="3733800"/>
            <a:ext cx="1443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sequence  #</a:t>
            </a:r>
          </a:p>
        </p:txBody>
      </p:sp>
      <p:cxnSp>
        <p:nvCxnSpPr>
          <p:cNvPr id="12314" name="Straight Arrow Connector 31"/>
          <p:cNvCxnSpPr>
            <a:cxnSpLocks noChangeShapeType="1"/>
            <a:endCxn id="12303" idx="1"/>
          </p:cNvCxnSpPr>
          <p:nvPr/>
        </p:nvCxnSpPr>
        <p:spPr bwMode="auto">
          <a:xfrm>
            <a:off x="1905000" y="3962400"/>
            <a:ext cx="381000" cy="169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5" name="TextBox 64"/>
          <p:cNvSpPr txBox="1">
            <a:spLocks noChangeArrowheads="1"/>
          </p:cNvSpPr>
          <p:nvPr/>
        </p:nvSpPr>
        <p:spPr bwMode="auto">
          <a:xfrm>
            <a:off x="2409825" y="57578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2316" name="TextBox 101"/>
          <p:cNvSpPr txBox="1">
            <a:spLocks noChangeArrowheads="1"/>
          </p:cNvSpPr>
          <p:nvPr/>
        </p:nvSpPr>
        <p:spPr bwMode="auto">
          <a:xfrm>
            <a:off x="2790825" y="575786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2317" name="TextBox 102"/>
          <p:cNvSpPr txBox="1">
            <a:spLocks noChangeArrowheads="1"/>
          </p:cNvSpPr>
          <p:nvPr/>
        </p:nvSpPr>
        <p:spPr bwMode="auto">
          <a:xfrm>
            <a:off x="3171825" y="57578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2318" name="TextBox 103"/>
          <p:cNvSpPr txBox="1">
            <a:spLocks noChangeArrowheads="1"/>
          </p:cNvSpPr>
          <p:nvPr/>
        </p:nvSpPr>
        <p:spPr bwMode="auto">
          <a:xfrm>
            <a:off x="3554413" y="57578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12319" name="TextBox 104"/>
          <p:cNvSpPr txBox="1">
            <a:spLocks noChangeArrowheads="1"/>
          </p:cNvSpPr>
          <p:nvPr/>
        </p:nvSpPr>
        <p:spPr bwMode="auto">
          <a:xfrm>
            <a:off x="3935413" y="5757863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12320" name="TextBox 105"/>
          <p:cNvSpPr txBox="1">
            <a:spLocks noChangeArrowheads="1"/>
          </p:cNvSpPr>
          <p:nvPr/>
        </p:nvSpPr>
        <p:spPr bwMode="auto">
          <a:xfrm>
            <a:off x="4314825" y="575786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12321" name="TextBox 106"/>
          <p:cNvSpPr txBox="1">
            <a:spLocks noChangeArrowheads="1"/>
          </p:cNvSpPr>
          <p:nvPr/>
        </p:nvSpPr>
        <p:spPr bwMode="auto">
          <a:xfrm>
            <a:off x="4613275" y="575786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7</a:t>
            </a:r>
          </a:p>
        </p:txBody>
      </p:sp>
      <p:sp>
        <p:nvSpPr>
          <p:cNvPr id="12322" name="TextBox 107"/>
          <p:cNvSpPr txBox="1">
            <a:spLocks noChangeArrowheads="1"/>
          </p:cNvSpPr>
          <p:nvPr/>
        </p:nvSpPr>
        <p:spPr bwMode="auto">
          <a:xfrm>
            <a:off x="4994275" y="575786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12323" name="TextBox 108"/>
          <p:cNvSpPr txBox="1">
            <a:spLocks noChangeArrowheads="1"/>
          </p:cNvSpPr>
          <p:nvPr/>
        </p:nvSpPr>
        <p:spPr bwMode="auto">
          <a:xfrm>
            <a:off x="5457825" y="575786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9</a:t>
            </a:r>
          </a:p>
        </p:txBody>
      </p:sp>
      <p:sp>
        <p:nvSpPr>
          <p:cNvPr id="12324" name="TextBox 109"/>
          <p:cNvSpPr txBox="1">
            <a:spLocks noChangeArrowheads="1"/>
          </p:cNvSpPr>
          <p:nvPr/>
        </p:nvSpPr>
        <p:spPr bwMode="auto">
          <a:xfrm>
            <a:off x="5756275" y="5757863"/>
            <a:ext cx="415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10</a:t>
            </a:r>
          </a:p>
        </p:txBody>
      </p:sp>
      <p:sp>
        <p:nvSpPr>
          <p:cNvPr id="12325" name="TextBox 112"/>
          <p:cNvSpPr txBox="1">
            <a:spLocks noChangeArrowheads="1"/>
          </p:cNvSpPr>
          <p:nvPr/>
        </p:nvSpPr>
        <p:spPr bwMode="auto">
          <a:xfrm>
            <a:off x="533400" y="5257800"/>
            <a:ext cx="1790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Circular buffer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(N = 10)</a:t>
            </a:r>
          </a:p>
        </p:txBody>
      </p:sp>
      <p:sp>
        <p:nvSpPr>
          <p:cNvPr id="12326" name="Right Brace 121"/>
          <p:cNvSpPr>
            <a:spLocks/>
          </p:cNvSpPr>
          <p:nvPr/>
        </p:nvSpPr>
        <p:spPr bwMode="auto">
          <a:xfrm rot="-5400000">
            <a:off x="4114800" y="2362200"/>
            <a:ext cx="228600" cy="2971800"/>
          </a:xfrm>
          <a:prstGeom prst="rightBrace">
            <a:avLst>
              <a:gd name="adj1" fmla="val 8306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12327" name="TextBox 122"/>
          <p:cNvSpPr txBox="1">
            <a:spLocks noChangeArrowheads="1"/>
          </p:cNvSpPr>
          <p:nvPr/>
        </p:nvSpPr>
        <p:spPr bwMode="auto">
          <a:xfrm>
            <a:off x="3505200" y="3352800"/>
            <a:ext cx="169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buffered data</a:t>
            </a:r>
          </a:p>
        </p:txBody>
      </p:sp>
      <p:grpSp>
        <p:nvGrpSpPr>
          <p:cNvPr id="12328" name="Group 134"/>
          <p:cNvGrpSpPr>
            <a:grpSpLocks/>
          </p:cNvGrpSpPr>
          <p:nvPr/>
        </p:nvGrpSpPr>
        <p:grpSpPr bwMode="auto">
          <a:xfrm>
            <a:off x="2362200" y="5410200"/>
            <a:ext cx="3810000" cy="381000"/>
            <a:chOff x="2362200" y="6172200"/>
            <a:chExt cx="3810000" cy="381000"/>
          </a:xfrm>
        </p:grpSpPr>
        <p:sp>
          <p:nvSpPr>
            <p:cNvPr id="12351" name="Rectangle 123"/>
            <p:cNvSpPr>
              <a:spLocks noChangeArrowheads="1"/>
            </p:cNvSpPr>
            <p:nvPr/>
          </p:nvSpPr>
          <p:spPr bwMode="auto">
            <a:xfrm>
              <a:off x="4267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2352" name="Rectangle 124"/>
            <p:cNvSpPr>
              <a:spLocks noChangeArrowheads="1"/>
            </p:cNvSpPr>
            <p:nvPr/>
          </p:nvSpPr>
          <p:spPr bwMode="auto">
            <a:xfrm>
              <a:off x="3886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2353" name="Rectangle 125"/>
            <p:cNvSpPr>
              <a:spLocks noChangeArrowheads="1"/>
            </p:cNvSpPr>
            <p:nvPr/>
          </p:nvSpPr>
          <p:spPr bwMode="auto">
            <a:xfrm>
              <a:off x="3505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2354" name="Rectangle 126"/>
            <p:cNvSpPr>
              <a:spLocks noChangeArrowheads="1"/>
            </p:cNvSpPr>
            <p:nvPr/>
          </p:nvSpPr>
          <p:spPr bwMode="auto">
            <a:xfrm>
              <a:off x="3124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2355" name="Rectangle 127"/>
            <p:cNvSpPr>
              <a:spLocks noChangeArrowheads="1"/>
            </p:cNvSpPr>
            <p:nvPr/>
          </p:nvSpPr>
          <p:spPr bwMode="auto">
            <a:xfrm>
              <a:off x="2743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2356" name="Rectangle 128"/>
            <p:cNvSpPr>
              <a:spLocks noChangeArrowheads="1"/>
            </p:cNvSpPr>
            <p:nvPr/>
          </p:nvSpPr>
          <p:spPr bwMode="auto">
            <a:xfrm>
              <a:off x="2362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2357" name="Rectangle 129"/>
            <p:cNvSpPr>
              <a:spLocks noChangeArrowheads="1"/>
            </p:cNvSpPr>
            <p:nvPr/>
          </p:nvSpPr>
          <p:spPr bwMode="auto">
            <a:xfrm>
              <a:off x="5791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2358" name="Rectangle 130"/>
            <p:cNvSpPr>
              <a:spLocks noChangeArrowheads="1"/>
            </p:cNvSpPr>
            <p:nvPr/>
          </p:nvSpPr>
          <p:spPr bwMode="auto">
            <a:xfrm>
              <a:off x="5410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2359" name="Rectangle 132"/>
            <p:cNvSpPr>
              <a:spLocks noChangeArrowheads="1"/>
            </p:cNvSpPr>
            <p:nvPr/>
          </p:nvSpPr>
          <p:spPr bwMode="auto">
            <a:xfrm>
              <a:off x="5029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2360" name="Rectangle 133"/>
            <p:cNvSpPr>
              <a:spLocks noChangeArrowheads="1"/>
            </p:cNvSpPr>
            <p:nvPr/>
          </p:nvSpPr>
          <p:spPr bwMode="auto">
            <a:xfrm>
              <a:off x="4648200" y="6172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</p:grpSp>
      <p:cxnSp>
        <p:nvCxnSpPr>
          <p:cNvPr id="138" name="Straight Arrow Connector 137"/>
          <p:cNvCxnSpPr>
            <a:cxnSpLocks noChangeShapeType="1"/>
          </p:cNvCxnSpPr>
          <p:nvPr/>
        </p:nvCxnSpPr>
        <p:spPr bwMode="auto">
          <a:xfrm>
            <a:off x="2857500" y="4648200"/>
            <a:ext cx="270827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1371600" y="4735513"/>
            <a:ext cx="221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(28 mod 10) + 1 = 9 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410200" y="5410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E</a:t>
            </a:r>
          </a:p>
        </p:txBody>
      </p:sp>
      <p:grpSp>
        <p:nvGrpSpPr>
          <p:cNvPr id="142" name="Group 141"/>
          <p:cNvGrpSpPr>
            <a:grpSpLocks/>
          </p:cNvGrpSpPr>
          <p:nvPr/>
        </p:nvGrpSpPr>
        <p:grpSpPr bwMode="auto">
          <a:xfrm>
            <a:off x="2362200" y="5410200"/>
            <a:ext cx="3810000" cy="381000"/>
            <a:chOff x="2327702" y="5410200"/>
            <a:chExt cx="3810000" cy="381000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5756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L</a:t>
              </a: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708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O</a:t>
              </a: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4232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R</a:t>
              </a: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3089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  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3470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W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3851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O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5375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E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2327702" y="5410200"/>
              <a:ext cx="381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cs typeface="Helvetica"/>
                </a:rPr>
                <a:t>L</a:t>
              </a:r>
            </a:p>
          </p:txBody>
        </p:sp>
        <p:sp>
          <p:nvSpPr>
            <p:cNvPr id="12349" name="Rectangle 150"/>
            <p:cNvSpPr>
              <a:spLocks noChangeArrowheads="1"/>
            </p:cNvSpPr>
            <p:nvPr/>
          </p:nvSpPr>
          <p:spPr bwMode="auto">
            <a:xfrm>
              <a:off x="4613702" y="5410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2350" name="Rectangle 151"/>
            <p:cNvSpPr>
              <a:spLocks noChangeArrowheads="1"/>
            </p:cNvSpPr>
            <p:nvPr/>
          </p:nvSpPr>
          <p:spPr bwMode="auto">
            <a:xfrm>
              <a:off x="4994702" y="5410200"/>
              <a:ext cx="3810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64" name="Group 163"/>
          <p:cNvGrpSpPr>
            <a:grpSpLocks/>
          </p:cNvGrpSpPr>
          <p:nvPr/>
        </p:nvGrpSpPr>
        <p:grpSpPr bwMode="auto">
          <a:xfrm>
            <a:off x="4422775" y="4648200"/>
            <a:ext cx="2970213" cy="762000"/>
            <a:chOff x="4423202" y="4648200"/>
            <a:chExt cx="2970512" cy="762000"/>
          </a:xfrm>
        </p:grpSpPr>
        <p:cxnSp>
          <p:nvCxnSpPr>
            <p:cNvPr id="12339" name="Straight Arrow Connector 164"/>
            <p:cNvCxnSpPr>
              <a:cxnSpLocks noChangeShapeType="1"/>
            </p:cNvCxnSpPr>
            <p:nvPr/>
          </p:nvCxnSpPr>
          <p:spPr bwMode="auto">
            <a:xfrm flipH="1">
              <a:off x="4423202" y="4648200"/>
              <a:ext cx="1101298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40" name="TextBox 165"/>
            <p:cNvSpPr txBox="1">
              <a:spLocks noChangeArrowheads="1"/>
            </p:cNvSpPr>
            <p:nvPr/>
          </p:nvSpPr>
          <p:spPr bwMode="auto">
            <a:xfrm>
              <a:off x="5181600" y="4724400"/>
              <a:ext cx="22121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(35 mod 10) + 1 = 6 </a:t>
              </a:r>
            </a:p>
          </p:txBody>
        </p:sp>
      </p:grpSp>
      <p:grpSp>
        <p:nvGrpSpPr>
          <p:cNvPr id="176" name="Group 175"/>
          <p:cNvGrpSpPr>
            <a:grpSpLocks/>
          </p:cNvGrpSpPr>
          <p:nvPr/>
        </p:nvGrpSpPr>
        <p:grpSpPr bwMode="auto">
          <a:xfrm>
            <a:off x="4192588" y="6019800"/>
            <a:ext cx="1825625" cy="476250"/>
            <a:chOff x="4193325" y="6019800"/>
            <a:chExt cx="1824150" cy="476310"/>
          </a:xfrm>
        </p:grpSpPr>
        <p:cxnSp>
          <p:nvCxnSpPr>
            <p:cNvPr id="12335" name="Straight Arrow Connector 167"/>
            <p:cNvCxnSpPr>
              <a:cxnSpLocks noChangeShapeType="1"/>
            </p:cNvCxnSpPr>
            <p:nvPr/>
          </p:nvCxnSpPr>
          <p:spPr bwMode="auto">
            <a:xfrm flipV="1">
              <a:off x="5638799" y="6019800"/>
              <a:ext cx="1" cy="228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36" name="Straight Arrow Connector 172"/>
            <p:cNvCxnSpPr>
              <a:cxnSpLocks noChangeShapeType="1"/>
            </p:cNvCxnSpPr>
            <p:nvPr/>
          </p:nvCxnSpPr>
          <p:spPr bwMode="auto">
            <a:xfrm flipV="1">
              <a:off x="4495799" y="6019800"/>
              <a:ext cx="1" cy="228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37" name="TextBox 173"/>
            <p:cNvSpPr txBox="1">
              <a:spLocks noChangeArrowheads="1"/>
            </p:cNvSpPr>
            <p:nvPr/>
          </p:nvSpPr>
          <p:spPr bwMode="auto">
            <a:xfrm>
              <a:off x="5334000" y="6096000"/>
              <a:ext cx="6834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start</a:t>
              </a:r>
            </a:p>
          </p:txBody>
        </p:sp>
        <p:sp>
          <p:nvSpPr>
            <p:cNvPr id="12338" name="TextBox 174"/>
            <p:cNvSpPr txBox="1">
              <a:spLocks noChangeArrowheads="1"/>
            </p:cNvSpPr>
            <p:nvPr/>
          </p:nvSpPr>
          <p:spPr bwMode="auto">
            <a:xfrm>
              <a:off x="4193325" y="6096000"/>
              <a:ext cx="6125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82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763000" cy="2362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LastByteWritten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last byte written by sending process </a:t>
            </a:r>
          </a:p>
          <a:p>
            <a:pPr>
              <a:lnSpc>
                <a:spcPct val="80000"/>
              </a:lnSpc>
            </a:pP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LastByteSent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last byte sent by sender to receiver</a:t>
            </a:r>
          </a:p>
          <a:p>
            <a:pPr>
              <a:lnSpc>
                <a:spcPct val="80000"/>
              </a:lnSpc>
            </a:pP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LastByteAcked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last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ack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received by sender from receiver</a:t>
            </a:r>
          </a:p>
          <a:p>
            <a:pPr>
              <a:lnSpc>
                <a:spcPct val="80000"/>
              </a:lnSpc>
            </a:pP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LastByteRcvd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last byte received by receiver from sender</a:t>
            </a:r>
          </a:p>
          <a:p>
            <a:pPr>
              <a:lnSpc>
                <a:spcPct val="80000"/>
              </a:lnSpc>
            </a:pP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NextByteExpected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last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in-sequence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byte expected by receiver</a:t>
            </a:r>
          </a:p>
          <a:p>
            <a:pPr>
              <a:lnSpc>
                <a:spcPct val="80000"/>
              </a:lnSpc>
            </a:pP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LastByteRead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last byte read by the receiving process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31750" y="3124200"/>
            <a:ext cx="191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1885950" y="3124200"/>
            <a:ext cx="1744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LastByteSent(0)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9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13321" name="Freeform 14"/>
          <p:cNvSpPr>
            <a:spLocks/>
          </p:cNvSpPr>
          <p:nvPr/>
        </p:nvSpPr>
        <p:spPr bwMode="auto">
          <a:xfrm flipH="1">
            <a:off x="304800" y="1676400"/>
            <a:ext cx="12954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22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23" name="Text Box 19"/>
          <p:cNvSpPr txBox="1">
            <a:spLocks noChangeArrowheads="1"/>
          </p:cNvSpPr>
          <p:nvPr/>
        </p:nvSpPr>
        <p:spPr bwMode="auto">
          <a:xfrm>
            <a:off x="6400800" y="3124200"/>
            <a:ext cx="223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NextByteExpected(1)</a:t>
            </a:r>
          </a:p>
        </p:txBody>
      </p:sp>
      <p:sp>
        <p:nvSpPr>
          <p:cNvPr id="13324" name="Text Box 20"/>
          <p:cNvSpPr txBox="1">
            <a:spLocks noChangeArrowheads="1"/>
          </p:cNvSpPr>
          <p:nvPr/>
        </p:nvSpPr>
        <p:spPr bwMode="auto">
          <a:xfrm>
            <a:off x="4648200" y="3124200"/>
            <a:ext cx="180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LastByteRcvd(0)</a:t>
            </a:r>
          </a:p>
        </p:txBody>
      </p:sp>
      <p:sp>
        <p:nvSpPr>
          <p:cNvPr id="13325" name="Text Box 21"/>
          <p:cNvSpPr txBox="1">
            <a:spLocks noChangeArrowheads="1"/>
          </p:cNvSpPr>
          <p:nvPr/>
        </p:nvSpPr>
        <p:spPr bwMode="auto">
          <a:xfrm>
            <a:off x="5021263" y="2178050"/>
            <a:ext cx="180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13326" name="Line 22"/>
          <p:cNvSpPr>
            <a:spLocks noChangeShapeType="1"/>
          </p:cNvSpPr>
          <p:nvPr/>
        </p:nvSpPr>
        <p:spPr bwMode="auto">
          <a:xfrm flipV="1">
            <a:off x="49530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27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28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13329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30" name="Text Box 8"/>
          <p:cNvSpPr txBox="1">
            <a:spLocks noChangeArrowheads="1"/>
          </p:cNvSpPr>
          <p:nvPr/>
        </p:nvSpPr>
        <p:spPr bwMode="auto">
          <a:xfrm>
            <a:off x="304800" y="2178050"/>
            <a:ext cx="2003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LastByteWritten(0)</a:t>
            </a:r>
          </a:p>
        </p:txBody>
      </p:sp>
      <p:sp>
        <p:nvSpPr>
          <p:cNvPr id="13331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 flipH="1">
            <a:off x="4953000" y="1676400"/>
            <a:ext cx="12192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 flipH="1" flipV="1">
            <a:off x="304800" y="2895600"/>
            <a:ext cx="1905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34" name="Rectangle 5"/>
          <p:cNvSpPr>
            <a:spLocks noChangeArrowheads="1"/>
          </p:cNvSpPr>
          <p:nvPr/>
        </p:nvSpPr>
        <p:spPr bwMode="auto">
          <a:xfrm>
            <a:off x="4953000" y="2514600"/>
            <a:ext cx="3886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 flipH="1" flipV="1">
            <a:off x="4953000" y="2895600"/>
            <a:ext cx="1905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3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4338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339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14340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4341" name="Text Box 19"/>
          <p:cNvSpPr txBox="1">
            <a:spLocks noChangeArrowheads="1"/>
          </p:cNvSpPr>
          <p:nvPr/>
        </p:nvSpPr>
        <p:spPr bwMode="auto">
          <a:xfrm>
            <a:off x="4881563" y="3124200"/>
            <a:ext cx="205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NextByteExpected</a:t>
            </a:r>
          </a:p>
        </p:txBody>
      </p:sp>
      <p:sp>
        <p:nvSpPr>
          <p:cNvPr id="14342" name="Text Box 20"/>
          <p:cNvSpPr txBox="1">
            <a:spLocks noChangeArrowheads="1"/>
          </p:cNvSpPr>
          <p:nvPr/>
        </p:nvSpPr>
        <p:spPr bwMode="auto">
          <a:xfrm>
            <a:off x="7212013" y="3124200"/>
            <a:ext cx="1550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LastByteRcvd</a:t>
            </a:r>
          </a:p>
        </p:txBody>
      </p:sp>
      <p:sp>
        <p:nvSpPr>
          <p:cNvPr id="14343" name="Line 22"/>
          <p:cNvSpPr>
            <a:spLocks noChangeShapeType="1"/>
          </p:cNvSpPr>
          <p:nvPr/>
        </p:nvSpPr>
        <p:spPr bwMode="auto">
          <a:xfrm flipH="1" flipV="1">
            <a:off x="7391400" y="28956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344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345" name="Rectangle 5"/>
          <p:cNvSpPr>
            <a:spLocks noChangeArrowheads="1"/>
          </p:cNvSpPr>
          <p:nvPr/>
        </p:nvSpPr>
        <p:spPr bwMode="auto">
          <a:xfrm>
            <a:off x="4953000" y="2514600"/>
            <a:ext cx="3886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4346" name="Line 22"/>
          <p:cNvSpPr>
            <a:spLocks noChangeShapeType="1"/>
          </p:cNvSpPr>
          <p:nvPr/>
        </p:nvSpPr>
        <p:spPr bwMode="auto">
          <a:xfrm flipV="1">
            <a:off x="6019800" y="2895600"/>
            <a:ext cx="1524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347" name="Rectangle 56"/>
          <p:cNvSpPr>
            <a:spLocks noChangeArrowheads="1"/>
          </p:cNvSpPr>
          <p:nvPr/>
        </p:nvSpPr>
        <p:spPr bwMode="auto">
          <a:xfrm>
            <a:off x="6129338" y="2514600"/>
            <a:ext cx="652462" cy="381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8" name="Text Box 21"/>
          <p:cNvSpPr txBox="1">
            <a:spLocks noChangeArrowheads="1"/>
          </p:cNvSpPr>
          <p:nvPr/>
        </p:nvSpPr>
        <p:spPr bwMode="auto">
          <a:xfrm>
            <a:off x="6096000" y="2178050"/>
            <a:ext cx="1550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</a:t>
            </a:r>
          </a:p>
        </p:txBody>
      </p:sp>
      <p:sp>
        <p:nvSpPr>
          <p:cNvPr id="14349" name="Freeform 14"/>
          <p:cNvSpPr>
            <a:spLocks/>
          </p:cNvSpPr>
          <p:nvPr/>
        </p:nvSpPr>
        <p:spPr bwMode="auto">
          <a:xfrm flipH="1">
            <a:off x="6146800" y="1752600"/>
            <a:ext cx="330200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 bwMode="auto">
          <a:xfrm>
            <a:off x="60960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5625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1905000"/>
          </a:xfrm>
        </p:spPr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AdvertisedWindow: number of bytes TCP receiver can receive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pPr lvl="2"/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SenderWindow: number of bytes TCP sender can send</a:t>
            </a:r>
          </a:p>
          <a:p>
            <a:pPr>
              <a:buFontTx/>
              <a:buNone/>
            </a:pPr>
            <a:endParaRPr lang="en-US">
              <a:latin typeface="Gill Sans Light"/>
              <a:ea typeface="ＭＳ Ｐゴシック" charset="0"/>
              <a:cs typeface="Gill Sans Ligh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9600" y="4402138"/>
            <a:ext cx="7772400" cy="398462"/>
            <a:chOff x="609600" y="4402138"/>
            <a:chExt cx="7772400" cy="398462"/>
          </a:xfrm>
        </p:grpSpPr>
        <p:sp>
          <p:nvSpPr>
            <p:cNvPr id="65" name="Rectangle 2"/>
            <p:cNvSpPr>
              <a:spLocks noChangeArrowheads="1"/>
            </p:cNvSpPr>
            <p:nvPr/>
          </p:nvSpPr>
          <p:spPr bwMode="auto">
            <a:xfrm>
              <a:off x="609600" y="4402138"/>
              <a:ext cx="7772400" cy="39846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200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14374" name="Text Box 34"/>
            <p:cNvSpPr txBox="1">
              <a:spLocks noChangeArrowheads="1"/>
            </p:cNvSpPr>
            <p:nvPr/>
          </p:nvSpPr>
          <p:spPr bwMode="auto">
            <a:xfrm>
              <a:off x="609600" y="4402138"/>
              <a:ext cx="7271272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 err="1">
                  <a:solidFill>
                    <a:srgbClr val="0B52FC"/>
                  </a:solidFill>
                  <a:latin typeface="Gill Sans Light"/>
                  <a:cs typeface="Gill Sans Light"/>
                </a:rPr>
                <a:t>AdvertisedWindow</a:t>
              </a:r>
              <a:r>
                <a:rPr lang="en-US" sz="2000" b="0" dirty="0">
                  <a:latin typeface="Gill Sans Light"/>
                  <a:cs typeface="Gill Sans Light"/>
                </a:rPr>
                <a:t> = </a:t>
              </a:r>
              <a:r>
                <a:rPr lang="en-US" sz="2000" b="0" dirty="0" err="1">
                  <a:latin typeface="Gill Sans Light"/>
                  <a:cs typeface="Gill Sans Light"/>
                </a:rPr>
                <a:t>MaxRcvBuffer</a:t>
              </a:r>
              <a:r>
                <a:rPr lang="en-US" sz="2000" b="0" dirty="0">
                  <a:latin typeface="Gill Sans Light"/>
                  <a:cs typeface="Gill Sans Light"/>
                </a:rPr>
                <a:t> – (</a:t>
              </a:r>
              <a:r>
                <a:rPr lang="en-US" sz="2000" b="0" dirty="0" err="1">
                  <a:latin typeface="Gill Sans Light"/>
                  <a:cs typeface="Gill Sans Light"/>
                </a:rPr>
                <a:t>LastByteRcvd</a:t>
              </a:r>
              <a:r>
                <a:rPr lang="en-US" sz="2000" b="0" dirty="0">
                  <a:latin typeface="Gill Sans Light"/>
                  <a:cs typeface="Gill Sans Light"/>
                </a:rPr>
                <a:t> – </a:t>
              </a:r>
              <a:r>
                <a:rPr lang="en-US" sz="2000" b="0" dirty="0" err="1">
                  <a:latin typeface="Gill Sans Light"/>
                  <a:cs typeface="Gill Sans Light"/>
                </a:rPr>
                <a:t>LastByteRead</a:t>
              </a:r>
              <a:r>
                <a:rPr lang="en-US" sz="2000" b="0" dirty="0">
                  <a:latin typeface="Gill Sans Light"/>
                  <a:cs typeface="Gill Sans Light"/>
                </a:rPr>
                <a:t>)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09600" y="5562600"/>
            <a:ext cx="7924800" cy="457200"/>
            <a:chOff x="609600" y="5562600"/>
            <a:chExt cx="7924492" cy="762000"/>
          </a:xfrm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609600" y="5562600"/>
              <a:ext cx="7924492" cy="762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200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14372" name="Text Box 34"/>
            <p:cNvSpPr txBox="1">
              <a:spLocks noChangeArrowheads="1"/>
            </p:cNvSpPr>
            <p:nvPr/>
          </p:nvSpPr>
          <p:spPr bwMode="auto">
            <a:xfrm>
              <a:off x="609600" y="5562600"/>
              <a:ext cx="7544492" cy="66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 err="1">
                  <a:solidFill>
                    <a:srgbClr val="0B52FC"/>
                  </a:solidFill>
                  <a:latin typeface="Gill Sans Light"/>
                  <a:cs typeface="Gill Sans Light"/>
                </a:rPr>
                <a:t>SenderWindow</a:t>
              </a:r>
              <a:r>
                <a:rPr lang="en-US" sz="2000" b="0" dirty="0">
                  <a:latin typeface="Gill Sans Light"/>
                  <a:cs typeface="Gill Sans Light"/>
                </a:rPr>
                <a:t> = </a:t>
              </a:r>
              <a:r>
                <a:rPr lang="en-US" sz="2000" b="0" dirty="0" err="1">
                  <a:latin typeface="Gill Sans Light"/>
                  <a:cs typeface="Gill Sans Light"/>
                </a:rPr>
                <a:t>AdvertisedWindow</a:t>
              </a:r>
              <a:r>
                <a:rPr lang="en-US" sz="2000" b="0" dirty="0">
                  <a:latin typeface="Gill Sans Light"/>
                  <a:cs typeface="Gill Sans Light"/>
                </a:rPr>
                <a:t> – (</a:t>
              </a:r>
              <a:r>
                <a:rPr lang="en-US" sz="2000" b="0" dirty="0" err="1">
                  <a:latin typeface="Gill Sans Light"/>
                  <a:cs typeface="Gill Sans Light"/>
                </a:rPr>
                <a:t>LastByteSent</a:t>
              </a:r>
              <a:r>
                <a:rPr lang="en-US" sz="2000" b="0" dirty="0">
                  <a:latin typeface="Gill Sans Light"/>
                  <a:cs typeface="Gill Sans Light"/>
                </a:rPr>
                <a:t> – </a:t>
              </a:r>
              <a:r>
                <a:rPr lang="en-US" sz="2000" b="0" dirty="0" err="1">
                  <a:latin typeface="Gill Sans Light"/>
                  <a:cs typeface="Gill Sans Light"/>
                </a:rPr>
                <a:t>LastByteAcked</a:t>
              </a:r>
              <a:r>
                <a:rPr lang="en-US" sz="2000" b="0" dirty="0">
                  <a:latin typeface="Gill Sans Light"/>
                  <a:cs typeface="Gill Sans Light"/>
                </a:rPr>
                <a:t>)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66700" y="990600"/>
            <a:ext cx="4229100" cy="2470150"/>
            <a:chOff x="266733" y="990600"/>
            <a:chExt cx="4229067" cy="2469954"/>
          </a:xfrm>
        </p:grpSpPr>
        <p:sp>
          <p:nvSpPr>
            <p:cNvPr id="14360" name="Rectangle 5"/>
            <p:cNvSpPr>
              <a:spLocks noChangeArrowheads="1"/>
            </p:cNvSpPr>
            <p:nvPr/>
          </p:nvSpPr>
          <p:spPr bwMode="auto">
            <a:xfrm>
              <a:off x="304800" y="2514479"/>
              <a:ext cx="4191000" cy="381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600">
                <a:latin typeface="Helvetica" charset="0"/>
                <a:cs typeface="Helvetica" charset="0"/>
              </a:endParaRPr>
            </a:p>
          </p:txBody>
        </p:sp>
        <p:sp>
          <p:nvSpPr>
            <p:cNvPr id="14361" name="Text Box 6"/>
            <p:cNvSpPr txBox="1">
              <a:spLocks noChangeArrowheads="1"/>
            </p:cNvSpPr>
            <p:nvPr/>
          </p:nvSpPr>
          <p:spPr bwMode="auto">
            <a:xfrm>
              <a:off x="266733" y="3124200"/>
              <a:ext cx="1665221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LastByteAcked</a:t>
              </a:r>
            </a:p>
          </p:txBody>
        </p:sp>
        <p:sp>
          <p:nvSpPr>
            <p:cNvPr id="14362" name="Line 11"/>
            <p:cNvSpPr>
              <a:spLocks noChangeShapeType="1"/>
            </p:cNvSpPr>
            <p:nvPr/>
          </p:nvSpPr>
          <p:spPr bwMode="auto">
            <a:xfrm>
              <a:off x="457200" y="1981200"/>
              <a:ext cx="3505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4363" name="Oval 12"/>
            <p:cNvSpPr>
              <a:spLocks noChangeArrowheads="1"/>
            </p:cNvSpPr>
            <p:nvPr/>
          </p:nvSpPr>
          <p:spPr bwMode="auto">
            <a:xfrm>
              <a:off x="1219200" y="990600"/>
              <a:ext cx="21336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600">
                <a:latin typeface="Helvetica" charset="0"/>
                <a:cs typeface="Helvetica" charset="0"/>
              </a:endParaRPr>
            </a:p>
          </p:txBody>
        </p:sp>
        <p:sp>
          <p:nvSpPr>
            <p:cNvPr id="14364" name="Text Box 13"/>
            <p:cNvSpPr txBox="1">
              <a:spLocks noChangeArrowheads="1"/>
            </p:cNvSpPr>
            <p:nvPr/>
          </p:nvSpPr>
          <p:spPr bwMode="auto">
            <a:xfrm>
              <a:off x="1356311" y="1219200"/>
              <a:ext cx="1849851" cy="335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Sending Process</a:t>
              </a:r>
            </a:p>
          </p:txBody>
        </p:sp>
        <p:sp>
          <p:nvSpPr>
            <p:cNvPr id="14365" name="Line 22"/>
            <p:cNvSpPr>
              <a:spLocks noChangeShapeType="1"/>
            </p:cNvSpPr>
            <p:nvPr/>
          </p:nvSpPr>
          <p:spPr bwMode="auto">
            <a:xfrm flipV="1">
              <a:off x="1447800" y="2895600"/>
              <a:ext cx="76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4366" name="Text Box 8"/>
            <p:cNvSpPr txBox="1">
              <a:spLocks noChangeArrowheads="1"/>
            </p:cNvSpPr>
            <p:nvPr/>
          </p:nvSpPr>
          <p:spPr bwMode="auto">
            <a:xfrm>
              <a:off x="1379688" y="2178050"/>
              <a:ext cx="1820712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LastByteWritten</a:t>
              </a:r>
            </a:p>
          </p:txBody>
        </p:sp>
        <p:grpSp>
          <p:nvGrpSpPr>
            <p:cNvPr id="14367" name="Group 50"/>
            <p:cNvGrpSpPr>
              <a:grpSpLocks/>
            </p:cNvGrpSpPr>
            <p:nvPr/>
          </p:nvGrpSpPr>
          <p:grpSpPr bwMode="auto">
            <a:xfrm>
              <a:off x="2304971" y="2895602"/>
              <a:ext cx="1494000" cy="564952"/>
              <a:chOff x="2305169" y="2895600"/>
              <a:chExt cx="1493598" cy="564057"/>
            </a:xfrm>
          </p:grpSpPr>
          <p:sp>
            <p:nvSpPr>
              <p:cNvPr id="14369" name="Text Box 7"/>
              <p:cNvSpPr txBox="1">
                <a:spLocks noChangeArrowheads="1"/>
              </p:cNvSpPr>
              <p:nvPr/>
            </p:nvSpPr>
            <p:spPr bwMode="auto">
              <a:xfrm>
                <a:off x="2305169" y="3124200"/>
                <a:ext cx="1493598" cy="335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Helvetica" charset="0"/>
                    <a:cs typeface="Helvetica" charset="0"/>
                  </a:rPr>
                  <a:t>LastByteSent</a:t>
                </a:r>
              </a:p>
            </p:txBody>
          </p:sp>
          <p:sp>
            <p:nvSpPr>
              <p:cNvPr id="14370" name="Line 22"/>
              <p:cNvSpPr>
                <a:spLocks noChangeShapeType="1"/>
              </p:cNvSpPr>
              <p:nvPr/>
            </p:nvSpPr>
            <p:spPr bwMode="auto">
              <a:xfrm flipH="1" flipV="1">
                <a:off x="2743200" y="2895600"/>
                <a:ext cx="762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 bwMode="auto">
            <a:xfrm>
              <a:off x="1524023" y="2514479"/>
              <a:ext cx="1219190" cy="3809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</p:grpSp>
      <p:cxnSp>
        <p:nvCxnSpPr>
          <p:cNvPr id="14355" name="Straight Arrow Connector 45"/>
          <p:cNvCxnSpPr>
            <a:cxnSpLocks noChangeShapeType="1"/>
          </p:cNvCxnSpPr>
          <p:nvPr/>
        </p:nvCxnSpPr>
        <p:spPr bwMode="auto">
          <a:xfrm rot="10800000" flipH="1">
            <a:off x="4953000" y="2741613"/>
            <a:ext cx="3886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6" name="TextBox 46"/>
          <p:cNvSpPr txBox="1">
            <a:spLocks noChangeArrowheads="1"/>
          </p:cNvSpPr>
          <p:nvPr/>
        </p:nvSpPr>
        <p:spPr bwMode="auto">
          <a:xfrm>
            <a:off x="7377113" y="2438400"/>
            <a:ext cx="1470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MaxRcvBuffer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04800" y="2438400"/>
            <a:ext cx="4267200" cy="342900"/>
            <a:chOff x="304767" y="2438400"/>
            <a:chExt cx="4267233" cy="342824"/>
          </a:xfrm>
        </p:grpSpPr>
        <p:cxnSp>
          <p:nvCxnSpPr>
            <p:cNvPr id="14358" name="Straight Arrow Connector 45"/>
            <p:cNvCxnSpPr>
              <a:cxnSpLocks noChangeShapeType="1"/>
            </p:cNvCxnSpPr>
            <p:nvPr/>
          </p:nvCxnSpPr>
          <p:spPr bwMode="auto">
            <a:xfrm>
              <a:off x="304767" y="2743200"/>
              <a:ext cx="4191033" cy="380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359" name="TextBox 46"/>
            <p:cNvSpPr txBox="1">
              <a:spLocks noChangeArrowheads="1"/>
            </p:cNvSpPr>
            <p:nvPr/>
          </p:nvSpPr>
          <p:spPr bwMode="auto">
            <a:xfrm>
              <a:off x="2976691" y="2438400"/>
              <a:ext cx="15953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MaxSendBuffer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573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Goals of Today’s Lecture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End-to-end principle (argument)</a:t>
            </a:r>
          </a:p>
          <a:p>
            <a:endParaRPr lang="en-US" sz="2800" dirty="0" smtClean="0">
              <a:solidFill>
                <a:srgbClr val="FF0000"/>
              </a:solidFill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sz="2800" dirty="0" smtClean="0">
                <a:latin typeface="Gill Sans Light"/>
                <a:ea typeface="ＭＳ Ｐゴシック" charset="0"/>
                <a:cs typeface="Gill Sans Light"/>
              </a:rPr>
              <a:t>TCP </a:t>
            </a:r>
            <a:r>
              <a:rPr lang="en-US" sz="2800" dirty="0">
                <a:latin typeface="Gill Sans Light"/>
                <a:ea typeface="ＭＳ Ｐゴシック" charset="0"/>
                <a:cs typeface="Gill Sans Light"/>
              </a:rPr>
              <a:t>flow control</a:t>
            </a:r>
          </a:p>
          <a:p>
            <a:endParaRPr lang="en-US" sz="2800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sz="2800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sz="2800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8355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5362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363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15364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5365" name="Text Box 19"/>
          <p:cNvSpPr txBox="1">
            <a:spLocks noChangeArrowheads="1"/>
          </p:cNvSpPr>
          <p:nvPr/>
        </p:nvSpPr>
        <p:spPr bwMode="auto">
          <a:xfrm>
            <a:off x="4852988" y="3124200"/>
            <a:ext cx="2054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NextByteExpected</a:t>
            </a:r>
          </a:p>
        </p:txBody>
      </p:sp>
      <p:sp>
        <p:nvSpPr>
          <p:cNvPr id="15366" name="Text Box 20"/>
          <p:cNvSpPr txBox="1">
            <a:spLocks noChangeArrowheads="1"/>
          </p:cNvSpPr>
          <p:nvPr/>
        </p:nvSpPr>
        <p:spPr bwMode="auto">
          <a:xfrm>
            <a:off x="7162800" y="3124200"/>
            <a:ext cx="1550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LastByteRcvd</a:t>
            </a:r>
          </a:p>
        </p:txBody>
      </p:sp>
      <p:sp>
        <p:nvSpPr>
          <p:cNvPr id="15367" name="Line 22"/>
          <p:cNvSpPr>
            <a:spLocks noChangeShapeType="1"/>
          </p:cNvSpPr>
          <p:nvPr/>
        </p:nvSpPr>
        <p:spPr bwMode="auto">
          <a:xfrm flipH="1" flipV="1">
            <a:off x="7391400" y="28956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368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369" name="Rectangle 5"/>
          <p:cNvSpPr>
            <a:spLocks noChangeArrowheads="1"/>
          </p:cNvSpPr>
          <p:nvPr/>
        </p:nvSpPr>
        <p:spPr bwMode="auto">
          <a:xfrm>
            <a:off x="4953000" y="2514600"/>
            <a:ext cx="3886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5370" name="Line 22"/>
          <p:cNvSpPr>
            <a:spLocks noChangeShapeType="1"/>
          </p:cNvSpPr>
          <p:nvPr/>
        </p:nvSpPr>
        <p:spPr bwMode="auto">
          <a:xfrm flipV="1">
            <a:off x="6019800" y="28956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371" name="Rectangle 56"/>
          <p:cNvSpPr>
            <a:spLocks noChangeArrowheads="1"/>
          </p:cNvSpPr>
          <p:nvPr/>
        </p:nvSpPr>
        <p:spPr bwMode="auto">
          <a:xfrm>
            <a:off x="6129338" y="2514600"/>
            <a:ext cx="652462" cy="381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5372" name="Text Box 21"/>
          <p:cNvSpPr txBox="1">
            <a:spLocks noChangeArrowheads="1"/>
          </p:cNvSpPr>
          <p:nvPr/>
        </p:nvSpPr>
        <p:spPr bwMode="auto">
          <a:xfrm>
            <a:off x="6096000" y="2178050"/>
            <a:ext cx="1550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</a:t>
            </a:r>
          </a:p>
        </p:txBody>
      </p:sp>
      <p:sp>
        <p:nvSpPr>
          <p:cNvPr id="15373" name="Freeform 14"/>
          <p:cNvSpPr>
            <a:spLocks/>
          </p:cNvSpPr>
          <p:nvPr/>
        </p:nvSpPr>
        <p:spPr bwMode="auto">
          <a:xfrm flipH="1">
            <a:off x="6146800" y="1752600"/>
            <a:ext cx="330200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 bwMode="auto">
          <a:xfrm>
            <a:off x="6781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27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1905000"/>
          </a:xfrm>
        </p:spPr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Still true if receiver missed data….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pPr lvl="2"/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WriteWindow: number of bytes sending process can write</a:t>
            </a:r>
          </a:p>
        </p:txBody>
      </p:sp>
      <p:grpSp>
        <p:nvGrpSpPr>
          <p:cNvPr id="15376" name="Group 1"/>
          <p:cNvGrpSpPr>
            <a:grpSpLocks/>
          </p:cNvGrpSpPr>
          <p:nvPr/>
        </p:nvGrpSpPr>
        <p:grpSpPr bwMode="auto">
          <a:xfrm>
            <a:off x="609600" y="4402138"/>
            <a:ext cx="7772400" cy="398462"/>
            <a:chOff x="609600" y="4402138"/>
            <a:chExt cx="7772400" cy="398462"/>
          </a:xfrm>
        </p:grpSpPr>
        <p:sp>
          <p:nvSpPr>
            <p:cNvPr id="65" name="Rectangle 2"/>
            <p:cNvSpPr>
              <a:spLocks noChangeArrowheads="1"/>
            </p:cNvSpPr>
            <p:nvPr/>
          </p:nvSpPr>
          <p:spPr bwMode="auto">
            <a:xfrm>
              <a:off x="609600" y="4402138"/>
              <a:ext cx="7772400" cy="39846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200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15401" name="Text Box 34"/>
            <p:cNvSpPr txBox="1">
              <a:spLocks noChangeArrowheads="1"/>
            </p:cNvSpPr>
            <p:nvPr/>
          </p:nvSpPr>
          <p:spPr bwMode="auto">
            <a:xfrm>
              <a:off x="609600" y="4402138"/>
              <a:ext cx="7271272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 err="1">
                  <a:solidFill>
                    <a:srgbClr val="0B52FC"/>
                  </a:solidFill>
                  <a:latin typeface="Gill Sans Light"/>
                  <a:cs typeface="Gill Sans Light"/>
                </a:rPr>
                <a:t>AdvertisedWindow</a:t>
              </a:r>
              <a:r>
                <a:rPr lang="en-US" sz="2000" b="0" dirty="0">
                  <a:latin typeface="Gill Sans Light"/>
                  <a:cs typeface="Gill Sans Light"/>
                </a:rPr>
                <a:t> = </a:t>
              </a:r>
              <a:r>
                <a:rPr lang="en-US" sz="2000" b="0" dirty="0" err="1">
                  <a:latin typeface="Gill Sans Light"/>
                  <a:cs typeface="Gill Sans Light"/>
                </a:rPr>
                <a:t>MaxRcvBuffer</a:t>
              </a:r>
              <a:r>
                <a:rPr lang="en-US" sz="2000" b="0" dirty="0">
                  <a:latin typeface="Gill Sans Light"/>
                  <a:cs typeface="Gill Sans Light"/>
                </a:rPr>
                <a:t> – (</a:t>
              </a:r>
              <a:r>
                <a:rPr lang="en-US" sz="2000" b="0" dirty="0" err="1">
                  <a:latin typeface="Gill Sans Light"/>
                  <a:cs typeface="Gill Sans Light"/>
                </a:rPr>
                <a:t>LastByteRcvd</a:t>
              </a:r>
              <a:r>
                <a:rPr lang="en-US" sz="2000" b="0" dirty="0">
                  <a:latin typeface="Gill Sans Light"/>
                  <a:cs typeface="Gill Sans Light"/>
                </a:rPr>
                <a:t> – </a:t>
              </a:r>
              <a:r>
                <a:rPr lang="en-US" sz="2000" b="0" dirty="0" err="1">
                  <a:latin typeface="Gill Sans Light"/>
                  <a:cs typeface="Gill Sans Light"/>
                </a:rPr>
                <a:t>LastByteRead</a:t>
              </a:r>
              <a:r>
                <a:rPr lang="en-US" sz="2000" b="0" dirty="0">
                  <a:latin typeface="Gill Sans Light"/>
                  <a:cs typeface="Gill Sans Light"/>
                </a:rPr>
                <a:t>)</a:t>
              </a:r>
            </a:p>
          </p:txBody>
        </p:sp>
      </p:grpSp>
      <p:grpSp>
        <p:nvGrpSpPr>
          <p:cNvPr id="13329" name="Group 2"/>
          <p:cNvGrpSpPr>
            <a:grpSpLocks/>
          </p:cNvGrpSpPr>
          <p:nvPr/>
        </p:nvGrpSpPr>
        <p:grpSpPr bwMode="auto">
          <a:xfrm>
            <a:off x="609600" y="5562600"/>
            <a:ext cx="7924800" cy="457200"/>
            <a:chOff x="609600" y="5562600"/>
            <a:chExt cx="7924800" cy="653146"/>
          </a:xfrm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609600" y="5562600"/>
              <a:ext cx="7924800" cy="65314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2000">
                <a:latin typeface="Gill Sans Light"/>
                <a:ea typeface="ＭＳ Ｐゴシック" charset="-128"/>
                <a:cs typeface="Gill Sans Light"/>
              </a:endParaRPr>
            </a:p>
          </p:txBody>
        </p:sp>
        <p:sp>
          <p:nvSpPr>
            <p:cNvPr id="15399" name="Text Box 34"/>
            <p:cNvSpPr txBox="1">
              <a:spLocks noChangeArrowheads="1"/>
            </p:cNvSpPr>
            <p:nvPr/>
          </p:nvSpPr>
          <p:spPr bwMode="auto">
            <a:xfrm>
              <a:off x="609600" y="5562600"/>
              <a:ext cx="7348041" cy="56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 err="1">
                  <a:solidFill>
                    <a:srgbClr val="0B52FC"/>
                  </a:solidFill>
                  <a:latin typeface="Gill Sans Light"/>
                  <a:cs typeface="Gill Sans Light"/>
                </a:rPr>
                <a:t>WriteWindow</a:t>
              </a:r>
              <a:r>
                <a:rPr lang="en-US" sz="2000" b="0" dirty="0">
                  <a:latin typeface="Gill Sans Light"/>
                  <a:cs typeface="Gill Sans Light"/>
                </a:rPr>
                <a:t> = </a:t>
              </a:r>
              <a:r>
                <a:rPr lang="en-US" sz="2000" b="0" dirty="0" err="1">
                  <a:latin typeface="Gill Sans Light"/>
                  <a:cs typeface="Gill Sans Light"/>
                </a:rPr>
                <a:t>MaxSendBuffer</a:t>
              </a:r>
              <a:r>
                <a:rPr lang="en-US" sz="2000" b="0" dirty="0">
                  <a:latin typeface="Gill Sans Light"/>
                  <a:cs typeface="Gill Sans Light"/>
                </a:rPr>
                <a:t> – (</a:t>
              </a:r>
              <a:r>
                <a:rPr lang="en-US" sz="2000" b="0" dirty="0" err="1">
                  <a:latin typeface="Gill Sans Light"/>
                  <a:cs typeface="Gill Sans Light"/>
                </a:rPr>
                <a:t>LastByteWritten</a:t>
              </a:r>
              <a:r>
                <a:rPr lang="en-US" sz="2000" b="0" dirty="0">
                  <a:latin typeface="Gill Sans Light"/>
                  <a:cs typeface="Gill Sans Light"/>
                </a:rPr>
                <a:t> – </a:t>
              </a:r>
              <a:r>
                <a:rPr lang="en-US" sz="2000" b="0" dirty="0" err="1">
                  <a:latin typeface="Gill Sans Light"/>
                  <a:cs typeface="Gill Sans Light"/>
                </a:rPr>
                <a:t>LastByteAcked</a:t>
              </a:r>
              <a:r>
                <a:rPr lang="en-US" sz="2000" b="0" dirty="0">
                  <a:latin typeface="Gill Sans Light"/>
                  <a:cs typeface="Gill Sans Light"/>
                </a:rPr>
                <a:t>)</a:t>
              </a:r>
            </a:p>
          </p:txBody>
        </p:sp>
      </p:grpSp>
      <p:grpSp>
        <p:nvGrpSpPr>
          <p:cNvPr id="15378" name="Group 3"/>
          <p:cNvGrpSpPr>
            <a:grpSpLocks/>
          </p:cNvGrpSpPr>
          <p:nvPr/>
        </p:nvGrpSpPr>
        <p:grpSpPr bwMode="auto">
          <a:xfrm>
            <a:off x="266700" y="990600"/>
            <a:ext cx="4229100" cy="2470150"/>
            <a:chOff x="266733" y="990600"/>
            <a:chExt cx="4229067" cy="2469954"/>
          </a:xfrm>
        </p:grpSpPr>
        <p:sp>
          <p:nvSpPr>
            <p:cNvPr id="15385" name="Rectangle 5"/>
            <p:cNvSpPr>
              <a:spLocks noChangeArrowheads="1"/>
            </p:cNvSpPr>
            <p:nvPr/>
          </p:nvSpPr>
          <p:spPr bwMode="auto">
            <a:xfrm>
              <a:off x="304800" y="2514479"/>
              <a:ext cx="4191000" cy="381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600">
                <a:latin typeface="Helvetica" charset="0"/>
                <a:cs typeface="Helvetica" charset="0"/>
              </a:endParaRPr>
            </a:p>
          </p:txBody>
        </p:sp>
        <p:sp>
          <p:nvSpPr>
            <p:cNvPr id="15386" name="Text Box 6"/>
            <p:cNvSpPr txBox="1">
              <a:spLocks noChangeArrowheads="1"/>
            </p:cNvSpPr>
            <p:nvPr/>
          </p:nvSpPr>
          <p:spPr bwMode="auto">
            <a:xfrm>
              <a:off x="266733" y="3124200"/>
              <a:ext cx="1665221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LastByteAcked</a:t>
              </a:r>
            </a:p>
          </p:txBody>
        </p:sp>
        <p:sp>
          <p:nvSpPr>
            <p:cNvPr id="15387" name="Line 11"/>
            <p:cNvSpPr>
              <a:spLocks noChangeShapeType="1"/>
            </p:cNvSpPr>
            <p:nvPr/>
          </p:nvSpPr>
          <p:spPr bwMode="auto">
            <a:xfrm>
              <a:off x="457200" y="1981200"/>
              <a:ext cx="3505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5388" name="Oval 12"/>
            <p:cNvSpPr>
              <a:spLocks noChangeArrowheads="1"/>
            </p:cNvSpPr>
            <p:nvPr/>
          </p:nvSpPr>
          <p:spPr bwMode="auto">
            <a:xfrm>
              <a:off x="1219200" y="990600"/>
              <a:ext cx="21336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600">
                <a:latin typeface="Helvetica" charset="0"/>
                <a:cs typeface="Helvetica" charset="0"/>
              </a:endParaRPr>
            </a:p>
          </p:txBody>
        </p:sp>
        <p:sp>
          <p:nvSpPr>
            <p:cNvPr id="15389" name="Text Box 13"/>
            <p:cNvSpPr txBox="1">
              <a:spLocks noChangeArrowheads="1"/>
            </p:cNvSpPr>
            <p:nvPr/>
          </p:nvSpPr>
          <p:spPr bwMode="auto">
            <a:xfrm>
              <a:off x="1356311" y="1219200"/>
              <a:ext cx="1849851" cy="335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Sending Process</a:t>
              </a:r>
            </a:p>
          </p:txBody>
        </p:sp>
        <p:sp>
          <p:nvSpPr>
            <p:cNvPr id="15390" name="Freeform 14"/>
            <p:cNvSpPr>
              <a:spLocks/>
            </p:cNvSpPr>
            <p:nvPr/>
          </p:nvSpPr>
          <p:spPr bwMode="auto">
            <a:xfrm>
              <a:off x="2332038" y="1752600"/>
              <a:ext cx="792162" cy="762000"/>
            </a:xfrm>
            <a:custGeom>
              <a:avLst/>
              <a:gdLst>
                <a:gd name="T0" fmla="*/ 0 w 480"/>
                <a:gd name="T1" fmla="*/ 0 h 528"/>
                <a:gd name="T2" fmla="*/ 2147483647 w 480"/>
                <a:gd name="T3" fmla="*/ 2147483647 h 528"/>
                <a:gd name="T4" fmla="*/ 2147483647 w 480"/>
                <a:gd name="T5" fmla="*/ 2147483647 h 528"/>
                <a:gd name="T6" fmla="*/ 2147483647 w 480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0"/>
                  </a:moveTo>
                  <a:cubicBezTo>
                    <a:pt x="108" y="44"/>
                    <a:pt x="216" y="88"/>
                    <a:pt x="288" y="144"/>
                  </a:cubicBezTo>
                  <a:cubicBezTo>
                    <a:pt x="360" y="200"/>
                    <a:pt x="400" y="272"/>
                    <a:pt x="432" y="336"/>
                  </a:cubicBezTo>
                  <a:cubicBezTo>
                    <a:pt x="464" y="400"/>
                    <a:pt x="472" y="464"/>
                    <a:pt x="480" y="52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5391" name="Line 22"/>
            <p:cNvSpPr>
              <a:spLocks noChangeShapeType="1"/>
            </p:cNvSpPr>
            <p:nvPr/>
          </p:nvSpPr>
          <p:spPr bwMode="auto">
            <a:xfrm flipV="1">
              <a:off x="1447800" y="2895600"/>
              <a:ext cx="76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5392" name="Text Box 8"/>
            <p:cNvSpPr txBox="1">
              <a:spLocks noChangeArrowheads="1"/>
            </p:cNvSpPr>
            <p:nvPr/>
          </p:nvSpPr>
          <p:spPr bwMode="auto">
            <a:xfrm>
              <a:off x="1379688" y="2178050"/>
              <a:ext cx="1820712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LastByteWritten</a:t>
              </a:r>
            </a:p>
          </p:txBody>
        </p:sp>
        <p:grpSp>
          <p:nvGrpSpPr>
            <p:cNvPr id="15393" name="Group 50"/>
            <p:cNvGrpSpPr>
              <a:grpSpLocks/>
            </p:cNvGrpSpPr>
            <p:nvPr/>
          </p:nvGrpSpPr>
          <p:grpSpPr bwMode="auto">
            <a:xfrm>
              <a:off x="2304971" y="2895602"/>
              <a:ext cx="1494000" cy="564952"/>
              <a:chOff x="2305169" y="2895600"/>
              <a:chExt cx="1493598" cy="564057"/>
            </a:xfrm>
          </p:grpSpPr>
          <p:sp>
            <p:nvSpPr>
              <p:cNvPr id="15396" name="Text Box 7"/>
              <p:cNvSpPr txBox="1">
                <a:spLocks noChangeArrowheads="1"/>
              </p:cNvSpPr>
              <p:nvPr/>
            </p:nvSpPr>
            <p:spPr bwMode="auto">
              <a:xfrm>
                <a:off x="2305169" y="3124200"/>
                <a:ext cx="1493598" cy="335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>
                    <a:latin typeface="Helvetica" charset="0"/>
                    <a:cs typeface="Helvetica" charset="0"/>
                  </a:rPr>
                  <a:t>LastByteSent</a:t>
                </a:r>
              </a:p>
            </p:txBody>
          </p:sp>
          <p:sp>
            <p:nvSpPr>
              <p:cNvPr id="15397" name="Line 22"/>
              <p:cNvSpPr>
                <a:spLocks noChangeShapeType="1"/>
              </p:cNvSpPr>
              <p:nvPr/>
            </p:nvSpPr>
            <p:spPr bwMode="auto">
              <a:xfrm flipH="1" flipV="1">
                <a:off x="2743200" y="2895600"/>
                <a:ext cx="762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 bwMode="auto">
            <a:xfrm>
              <a:off x="1524023" y="2514479"/>
              <a:ext cx="1219190" cy="3809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14" y="2514479"/>
              <a:ext cx="380997" cy="3809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6096000" y="2514600"/>
            <a:ext cx="228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cxnSp>
        <p:nvCxnSpPr>
          <p:cNvPr id="15380" name="Straight Arrow Connector 45"/>
          <p:cNvCxnSpPr>
            <a:cxnSpLocks noChangeShapeType="1"/>
          </p:cNvCxnSpPr>
          <p:nvPr/>
        </p:nvCxnSpPr>
        <p:spPr bwMode="auto">
          <a:xfrm rot="10800000" flipH="1">
            <a:off x="4953000" y="2741613"/>
            <a:ext cx="3886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81" name="TextBox 46"/>
          <p:cNvSpPr txBox="1">
            <a:spLocks noChangeArrowheads="1"/>
          </p:cNvSpPr>
          <p:nvPr/>
        </p:nvSpPr>
        <p:spPr bwMode="auto">
          <a:xfrm>
            <a:off x="7377113" y="2481263"/>
            <a:ext cx="1470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MaxRcvBuffer</a:t>
            </a:r>
          </a:p>
        </p:txBody>
      </p:sp>
      <p:grpSp>
        <p:nvGrpSpPr>
          <p:cNvPr id="15382" name="Group 39"/>
          <p:cNvGrpSpPr>
            <a:grpSpLocks/>
          </p:cNvGrpSpPr>
          <p:nvPr/>
        </p:nvGrpSpPr>
        <p:grpSpPr bwMode="auto">
          <a:xfrm>
            <a:off x="304800" y="2438400"/>
            <a:ext cx="4267200" cy="342900"/>
            <a:chOff x="304767" y="2438400"/>
            <a:chExt cx="4267233" cy="342824"/>
          </a:xfrm>
        </p:grpSpPr>
        <p:cxnSp>
          <p:nvCxnSpPr>
            <p:cNvPr id="15383" name="Straight Arrow Connector 45"/>
            <p:cNvCxnSpPr>
              <a:cxnSpLocks noChangeShapeType="1"/>
            </p:cNvCxnSpPr>
            <p:nvPr/>
          </p:nvCxnSpPr>
          <p:spPr bwMode="auto">
            <a:xfrm>
              <a:off x="304767" y="2743200"/>
              <a:ext cx="4191033" cy="380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84" name="TextBox 46"/>
            <p:cNvSpPr txBox="1">
              <a:spLocks noChangeArrowheads="1"/>
            </p:cNvSpPr>
            <p:nvPr/>
          </p:nvSpPr>
          <p:spPr bwMode="auto">
            <a:xfrm>
              <a:off x="2976691" y="2438400"/>
              <a:ext cx="15953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MaxSendBuffer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164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4114800"/>
            <a:ext cx="8991600" cy="2209800"/>
          </a:xfrm>
        </p:spPr>
        <p:txBody>
          <a:bodyPr>
            <a:normAutofit/>
          </a:bodyPr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Sending app sends 350 bytes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Recall: 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We assume IP only accepts packets no larger than 100 bytes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MaxRcvBuf = 300 bytes, so initial Advertised Window = 300 byets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31750" y="3124200"/>
            <a:ext cx="191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885950" y="3124200"/>
            <a:ext cx="1744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LastByteSent(0)</a:t>
            </a:r>
          </a:p>
        </p:txBody>
      </p:sp>
      <p:sp>
        <p:nvSpPr>
          <p:cNvPr id="16390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6391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16392" name="Line 17"/>
          <p:cNvSpPr>
            <a:spLocks noChangeShapeType="1"/>
          </p:cNvSpPr>
          <p:nvPr/>
        </p:nvSpPr>
        <p:spPr bwMode="auto">
          <a:xfrm>
            <a:off x="4648200" y="10668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393" name="Text Box 19"/>
          <p:cNvSpPr txBox="1">
            <a:spLocks noChangeArrowheads="1"/>
          </p:cNvSpPr>
          <p:nvPr/>
        </p:nvSpPr>
        <p:spPr bwMode="auto">
          <a:xfrm>
            <a:off x="6400800" y="3124200"/>
            <a:ext cx="223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NextByteExpected(1)</a:t>
            </a:r>
          </a:p>
        </p:txBody>
      </p:sp>
      <p:sp>
        <p:nvSpPr>
          <p:cNvPr id="16394" name="Text Box 20"/>
          <p:cNvSpPr txBox="1">
            <a:spLocks noChangeArrowheads="1"/>
          </p:cNvSpPr>
          <p:nvPr/>
        </p:nvSpPr>
        <p:spPr bwMode="auto">
          <a:xfrm>
            <a:off x="4648200" y="3124200"/>
            <a:ext cx="180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LastByteRcvd(0)</a:t>
            </a:r>
          </a:p>
        </p:txBody>
      </p:sp>
      <p:sp>
        <p:nvSpPr>
          <p:cNvPr id="16395" name="Text Box 21"/>
          <p:cNvSpPr txBox="1">
            <a:spLocks noChangeArrowheads="1"/>
          </p:cNvSpPr>
          <p:nvPr/>
        </p:nvSpPr>
        <p:spPr bwMode="auto">
          <a:xfrm>
            <a:off x="5816600" y="2178050"/>
            <a:ext cx="180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16396" name="Line 22"/>
          <p:cNvSpPr>
            <a:spLocks noChangeShapeType="1"/>
          </p:cNvSpPr>
          <p:nvPr/>
        </p:nvSpPr>
        <p:spPr bwMode="auto">
          <a:xfrm flipV="1">
            <a:off x="4953000" y="28956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397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398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16399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400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1175" y="1752600"/>
            <a:ext cx="2232025" cy="762000"/>
            <a:chOff x="511659" y="1752600"/>
            <a:chExt cx="2231541" cy="762000"/>
          </a:xfrm>
        </p:grpSpPr>
        <p:sp>
          <p:nvSpPr>
            <p:cNvPr id="16408" name="Freeform 14"/>
            <p:cNvSpPr>
              <a:spLocks/>
            </p:cNvSpPr>
            <p:nvPr/>
          </p:nvSpPr>
          <p:spPr bwMode="auto">
            <a:xfrm>
              <a:off x="2332038" y="1752600"/>
              <a:ext cx="411162" cy="762000"/>
            </a:xfrm>
            <a:custGeom>
              <a:avLst/>
              <a:gdLst>
                <a:gd name="T0" fmla="*/ 0 w 480"/>
                <a:gd name="T1" fmla="*/ 0 h 528"/>
                <a:gd name="T2" fmla="*/ 2147483647 w 480"/>
                <a:gd name="T3" fmla="*/ 2147483647 h 528"/>
                <a:gd name="T4" fmla="*/ 2147483647 w 480"/>
                <a:gd name="T5" fmla="*/ 2147483647 h 528"/>
                <a:gd name="T6" fmla="*/ 2147483647 w 480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0"/>
                  </a:moveTo>
                  <a:cubicBezTo>
                    <a:pt x="108" y="44"/>
                    <a:pt x="216" y="88"/>
                    <a:pt x="288" y="144"/>
                  </a:cubicBezTo>
                  <a:cubicBezTo>
                    <a:pt x="360" y="200"/>
                    <a:pt x="400" y="272"/>
                    <a:pt x="432" y="336"/>
                  </a:cubicBezTo>
                  <a:cubicBezTo>
                    <a:pt x="464" y="400"/>
                    <a:pt x="472" y="464"/>
                    <a:pt x="480" y="52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6409" name="Text Box 8"/>
            <p:cNvSpPr txBox="1">
              <a:spLocks noChangeArrowheads="1"/>
            </p:cNvSpPr>
            <p:nvPr/>
          </p:nvSpPr>
          <p:spPr bwMode="auto">
            <a:xfrm>
              <a:off x="511659" y="2178050"/>
              <a:ext cx="2231059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LastByteWritten(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</p:grpSp>
      <p:sp>
        <p:nvSpPr>
          <p:cNvPr id="16402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6403" name="Freeform 14"/>
          <p:cNvSpPr>
            <a:spLocks/>
          </p:cNvSpPr>
          <p:nvPr/>
        </p:nvSpPr>
        <p:spPr bwMode="auto">
          <a:xfrm flipH="1">
            <a:off x="5791200" y="1676400"/>
            <a:ext cx="3810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 flipH="1" flipV="1">
            <a:off x="5791200" y="28956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304800" y="2514600"/>
            <a:ext cx="2438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1, 350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 flipV="1">
            <a:off x="304800" y="2895600"/>
            <a:ext cx="1905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407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80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304800" y="2514600"/>
            <a:ext cx="2438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1, 350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17413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414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17416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417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418" name="Text Box 21"/>
          <p:cNvSpPr txBox="1">
            <a:spLocks noChangeArrowheads="1"/>
          </p:cNvSpPr>
          <p:nvPr/>
        </p:nvSpPr>
        <p:spPr bwMode="auto">
          <a:xfrm>
            <a:off x="5818188" y="2178050"/>
            <a:ext cx="180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17419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420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17421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422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17423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7424" name="Freeform 14"/>
          <p:cNvSpPr>
            <a:spLocks/>
          </p:cNvSpPr>
          <p:nvPr/>
        </p:nvSpPr>
        <p:spPr bwMode="auto">
          <a:xfrm flipH="1">
            <a:off x="5791200" y="1676400"/>
            <a:ext cx="3810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2895600"/>
            <a:ext cx="3124200" cy="565150"/>
            <a:chOff x="914400" y="2895600"/>
            <a:chExt cx="3124054" cy="564255"/>
          </a:xfrm>
        </p:grpSpPr>
        <p:sp>
          <p:nvSpPr>
            <p:cNvPr id="17445" name="Text Box 7"/>
            <p:cNvSpPr txBox="1">
              <a:spLocks noChangeArrowheads="1"/>
            </p:cNvSpPr>
            <p:nvPr/>
          </p:nvSpPr>
          <p:spPr bwMode="auto">
            <a:xfrm>
              <a:off x="2065483" y="3124200"/>
              <a:ext cx="1972971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7446" name="Line 22"/>
            <p:cNvSpPr>
              <a:spLocks noChangeShapeType="1"/>
            </p:cNvSpPr>
            <p:nvPr/>
          </p:nvSpPr>
          <p:spPr bwMode="auto">
            <a:xfrm flipH="1" flipV="1">
              <a:off x="914400" y="2895600"/>
              <a:ext cx="12954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304800" y="2514600"/>
            <a:ext cx="609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cxnSp>
        <p:nvCxnSpPr>
          <p:cNvPr id="17428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9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0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190" y="2895599"/>
            <a:chExt cx="4392211" cy="564256"/>
          </a:xfrm>
        </p:grpSpPr>
        <p:sp>
          <p:nvSpPr>
            <p:cNvPr id="17441" name="Text Box 19"/>
            <p:cNvSpPr txBox="1">
              <a:spLocks noChangeArrowheads="1"/>
            </p:cNvSpPr>
            <p:nvPr/>
          </p:nvSpPr>
          <p:spPr bwMode="auto">
            <a:xfrm>
              <a:off x="6528000" y="3124200"/>
              <a:ext cx="2463401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101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7442" name="Text Box 20"/>
            <p:cNvSpPr txBox="1">
              <a:spLocks noChangeArrowheads="1"/>
            </p:cNvSpPr>
            <p:nvPr/>
          </p:nvSpPr>
          <p:spPr bwMode="auto">
            <a:xfrm>
              <a:off x="4599190" y="3124200"/>
              <a:ext cx="2030009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838237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7444" name="Line 22"/>
            <p:cNvSpPr>
              <a:spLocks noChangeShapeType="1"/>
            </p:cNvSpPr>
            <p:nvPr/>
          </p:nvSpPr>
          <p:spPr bwMode="auto">
            <a:xfrm flipH="1" flipV="1">
              <a:off x="6400838" y="2895599"/>
              <a:ext cx="457162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1, 100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216025" y="3638550"/>
            <a:ext cx="6621463" cy="628650"/>
            <a:chOff x="1216025" y="3638550"/>
            <a:chExt cx="6621240" cy="628650"/>
          </a:xfrm>
        </p:grpSpPr>
        <p:cxnSp>
          <p:nvCxnSpPr>
            <p:cNvPr id="1743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43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17439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1744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cxnSp>
        <p:nvCxnSpPr>
          <p:cNvPr id="17434" name="Straight Arrow Connector 5"/>
          <p:cNvCxnSpPr>
            <a:cxnSpLocks noChangeShapeType="1"/>
          </p:cNvCxnSpPr>
          <p:nvPr/>
        </p:nvCxnSpPr>
        <p:spPr bwMode="auto">
          <a:xfrm>
            <a:off x="2228850" y="58674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5" name="TextBox 7"/>
          <p:cNvSpPr txBox="1">
            <a:spLocks noChangeArrowheads="1"/>
          </p:cNvSpPr>
          <p:nvPr/>
        </p:nvSpPr>
        <p:spPr bwMode="auto">
          <a:xfrm rot="-5400000">
            <a:off x="1693068" y="5926932"/>
            <a:ext cx="671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1447800" y="57150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>
                <a:latin typeface="Gill Sans Light"/>
                <a:cs typeface="Gill Sans Light"/>
              </a:rPr>
              <a:t>Sender sends first packet (i.e., first 100 bytes) and receiver gets the packet</a:t>
            </a:r>
          </a:p>
        </p:txBody>
      </p:sp>
    </p:spTree>
    <p:extLst>
      <p:ext uri="{BB962C8B-B14F-4D97-AF65-F5344CB8AC3E}">
        <p14:creationId xmlns:p14="http://schemas.microsoft.com/office/powerpoint/2010/main" val="60406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8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cxnSp>
        <p:nvCxnSpPr>
          <p:cNvPr id="18434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35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8436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18468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69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18470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18471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609600" y="5562600"/>
            <a:ext cx="8229600" cy="1066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Receiver sends </a:t>
            </a:r>
            <a:r>
              <a:rPr lang="en-US" b="0" dirty="0" err="1">
                <a:latin typeface="Gill Sans Light"/>
                <a:cs typeface="Gill Sans Light"/>
              </a:rPr>
              <a:t>ack</a:t>
            </a:r>
            <a:r>
              <a:rPr lang="en-US" b="0" dirty="0">
                <a:latin typeface="Gill Sans Light"/>
                <a:cs typeface="Gill Sans Light"/>
              </a:rPr>
              <a:t> for 1</a:t>
            </a:r>
            <a:r>
              <a:rPr lang="en-US" b="0" baseline="30000" dirty="0">
                <a:latin typeface="Gill Sans Light"/>
                <a:cs typeface="Gill Sans Light"/>
              </a:rPr>
              <a:t>st</a:t>
            </a:r>
            <a:r>
              <a:rPr lang="en-US" b="0" dirty="0">
                <a:latin typeface="Gill Sans Light"/>
                <a:cs typeface="Gill Sans Light"/>
              </a:rPr>
              <a:t> packet</a:t>
            </a:r>
          </a:p>
          <a:p>
            <a:r>
              <a:rPr lang="en-US" sz="2200" b="0" dirty="0" err="1">
                <a:latin typeface="Gill Sans Light"/>
                <a:cs typeface="Gill Sans Light"/>
              </a:rPr>
              <a:t>AdvWin</a:t>
            </a:r>
            <a:r>
              <a:rPr lang="en-US" sz="2200" b="0" dirty="0">
                <a:latin typeface="Gill Sans Light"/>
                <a:cs typeface="Gill Sans Light"/>
              </a:rPr>
              <a:t> = </a:t>
            </a:r>
            <a:r>
              <a:rPr lang="en-US" sz="2200" b="0" dirty="0" err="1">
                <a:latin typeface="Gill Sans Light"/>
                <a:cs typeface="Gill Sans Light"/>
              </a:rPr>
              <a:t>MaxRcvBuffer</a:t>
            </a:r>
            <a:r>
              <a:rPr lang="en-US" sz="2200" b="0" dirty="0">
                <a:latin typeface="Gill Sans Light"/>
                <a:cs typeface="Gill Sans Light"/>
              </a:rPr>
              <a:t> – (</a:t>
            </a:r>
            <a:r>
              <a:rPr lang="en-US" sz="2200" b="0" dirty="0" err="1">
                <a:latin typeface="Gill Sans Light"/>
                <a:cs typeface="Gill Sans Light"/>
              </a:rPr>
              <a:t>LastByteRcvd</a:t>
            </a:r>
            <a:r>
              <a:rPr lang="en-US" sz="2200" b="0" dirty="0">
                <a:latin typeface="Gill Sans Light"/>
                <a:cs typeface="Gill Sans Light"/>
              </a:rPr>
              <a:t> – </a:t>
            </a:r>
            <a:r>
              <a:rPr lang="en-US" sz="2200" b="0" dirty="0" err="1">
                <a:latin typeface="Gill Sans Light"/>
                <a:cs typeface="Gill Sans Light"/>
              </a:rPr>
              <a:t>LastByteRead</a:t>
            </a:r>
            <a:r>
              <a:rPr lang="en-US" sz="2200" b="0" dirty="0">
                <a:latin typeface="Gill Sans Light"/>
                <a:cs typeface="Gill Sans Light"/>
              </a:rPr>
              <a:t>) </a:t>
            </a:r>
          </a:p>
          <a:p>
            <a:r>
              <a:rPr lang="en-US" sz="2200" b="0" dirty="0">
                <a:solidFill>
                  <a:srgbClr val="000000"/>
                </a:solidFill>
                <a:latin typeface="Gill Sans Light"/>
                <a:cs typeface="Gill Sans Light"/>
              </a:rPr>
              <a:t>             </a:t>
            </a:r>
            <a:r>
              <a:rPr lang="en-US" sz="2200" b="0" dirty="0" smtClean="0">
                <a:solidFill>
                  <a:srgbClr val="000000"/>
                </a:solidFill>
                <a:latin typeface="Gill Sans Light"/>
                <a:cs typeface="Gill Sans Light"/>
              </a:rPr>
              <a:t>= </a:t>
            </a:r>
            <a:r>
              <a:rPr lang="en-US" sz="2200" b="0" dirty="0">
                <a:solidFill>
                  <a:srgbClr val="000000"/>
                </a:solidFill>
                <a:latin typeface="Gill Sans Light"/>
                <a:cs typeface="Gill Sans Light"/>
              </a:rPr>
              <a:t>300 – (100 – 0) = 200</a:t>
            </a:r>
          </a:p>
        </p:txBody>
      </p:sp>
      <p:grpSp>
        <p:nvGrpSpPr>
          <p:cNvPr id="55" name="Group 36"/>
          <p:cNvGrpSpPr>
            <a:grpSpLocks/>
          </p:cNvGrpSpPr>
          <p:nvPr/>
        </p:nvGrpSpPr>
        <p:grpSpPr bwMode="auto">
          <a:xfrm>
            <a:off x="2855913" y="4178300"/>
            <a:ext cx="3773487" cy="706438"/>
            <a:chOff x="2855747" y="4191000"/>
            <a:chExt cx="3773653" cy="706615"/>
          </a:xfrm>
        </p:grpSpPr>
        <p:sp>
          <p:nvSpPr>
            <p:cNvPr id="18466" name="TextBox 46"/>
            <p:cNvSpPr txBox="1">
              <a:spLocks noChangeArrowheads="1"/>
            </p:cNvSpPr>
            <p:nvPr/>
          </p:nvSpPr>
          <p:spPr bwMode="auto">
            <a:xfrm rot="-713230">
              <a:off x="2855747" y="4497505"/>
              <a:ext cx="2922294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cxnSp>
          <p:nvCxnSpPr>
            <p:cNvPr id="18467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715000" y="4191000"/>
              <a:ext cx="914400" cy="2413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4" name="Rectangle 53"/>
          <p:cNvSpPr/>
          <p:nvPr/>
        </p:nvSpPr>
        <p:spPr bwMode="auto">
          <a:xfrm>
            <a:off x="304800" y="2514600"/>
            <a:ext cx="2438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1, 350</a:t>
            </a: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443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18445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446" name="Text Box 21"/>
          <p:cNvSpPr txBox="1">
            <a:spLocks noChangeArrowheads="1"/>
          </p:cNvSpPr>
          <p:nvPr/>
        </p:nvSpPr>
        <p:spPr bwMode="auto">
          <a:xfrm>
            <a:off x="5818188" y="2178050"/>
            <a:ext cx="180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18447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448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18449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450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18451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8452" name="Freeform 14"/>
          <p:cNvSpPr>
            <a:spLocks/>
          </p:cNvSpPr>
          <p:nvPr/>
        </p:nvSpPr>
        <p:spPr bwMode="auto">
          <a:xfrm flipH="1">
            <a:off x="5791200" y="1676400"/>
            <a:ext cx="3810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grpSp>
        <p:nvGrpSpPr>
          <p:cNvPr id="18454" name="Group 34"/>
          <p:cNvGrpSpPr>
            <a:grpSpLocks/>
          </p:cNvGrpSpPr>
          <p:nvPr/>
        </p:nvGrpSpPr>
        <p:grpSpPr bwMode="auto">
          <a:xfrm>
            <a:off x="914400" y="2895600"/>
            <a:ext cx="3124200" cy="565150"/>
            <a:chOff x="914400" y="2895600"/>
            <a:chExt cx="3124054" cy="564255"/>
          </a:xfrm>
        </p:grpSpPr>
        <p:sp>
          <p:nvSpPr>
            <p:cNvPr id="18464" name="Text Box 7"/>
            <p:cNvSpPr txBox="1">
              <a:spLocks noChangeArrowheads="1"/>
            </p:cNvSpPr>
            <p:nvPr/>
          </p:nvSpPr>
          <p:spPr bwMode="auto">
            <a:xfrm>
              <a:off x="2065483" y="3124200"/>
              <a:ext cx="1972971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8465" name="Line 22"/>
            <p:cNvSpPr>
              <a:spLocks noChangeShapeType="1"/>
            </p:cNvSpPr>
            <p:nvPr/>
          </p:nvSpPr>
          <p:spPr bwMode="auto">
            <a:xfrm flipH="1" flipV="1">
              <a:off x="914400" y="2895600"/>
              <a:ext cx="12954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 bwMode="auto">
          <a:xfrm>
            <a:off x="304800" y="2514600"/>
            <a:ext cx="609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18456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18457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190" y="2895599"/>
            <a:chExt cx="4392211" cy="564256"/>
          </a:xfrm>
        </p:grpSpPr>
        <p:sp>
          <p:nvSpPr>
            <p:cNvPr id="18460" name="Text Box 19"/>
            <p:cNvSpPr txBox="1">
              <a:spLocks noChangeArrowheads="1"/>
            </p:cNvSpPr>
            <p:nvPr/>
          </p:nvSpPr>
          <p:spPr bwMode="auto">
            <a:xfrm>
              <a:off x="6528000" y="3124200"/>
              <a:ext cx="2463401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101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8461" name="Text Box 20"/>
            <p:cNvSpPr txBox="1">
              <a:spLocks noChangeArrowheads="1"/>
            </p:cNvSpPr>
            <p:nvPr/>
          </p:nvSpPr>
          <p:spPr bwMode="auto">
            <a:xfrm>
              <a:off x="4599190" y="3124200"/>
              <a:ext cx="2030009" cy="33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8462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838237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8463" name="Line 22"/>
            <p:cNvSpPr>
              <a:spLocks noChangeShapeType="1"/>
            </p:cNvSpPr>
            <p:nvPr/>
          </p:nvSpPr>
          <p:spPr bwMode="auto">
            <a:xfrm flipH="1" flipV="1">
              <a:off x="6400838" y="2895599"/>
              <a:ext cx="457162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1, 100</a:t>
            </a:r>
          </a:p>
        </p:txBody>
      </p:sp>
      <p:sp>
        <p:nvSpPr>
          <p:cNvPr id="18459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19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19460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461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9462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19463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464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465" name="Text Box 21"/>
          <p:cNvSpPr txBox="1">
            <a:spLocks noChangeArrowheads="1"/>
          </p:cNvSpPr>
          <p:nvPr/>
        </p:nvSpPr>
        <p:spPr bwMode="auto">
          <a:xfrm>
            <a:off x="5818188" y="2178050"/>
            <a:ext cx="180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19466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467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19468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469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19470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19471" name="Freeform 14"/>
          <p:cNvSpPr>
            <a:spLocks/>
          </p:cNvSpPr>
          <p:nvPr/>
        </p:nvSpPr>
        <p:spPr bwMode="auto">
          <a:xfrm flipH="1">
            <a:off x="5791200" y="1676400"/>
            <a:ext cx="3810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524000" y="2895600"/>
            <a:ext cx="2514600" cy="565150"/>
            <a:chOff x="1523971" y="2895599"/>
            <a:chExt cx="2514450" cy="564058"/>
          </a:xfrm>
        </p:grpSpPr>
        <p:sp>
          <p:nvSpPr>
            <p:cNvPr id="19501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5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9502" name="Line 22"/>
            <p:cNvSpPr>
              <a:spLocks noChangeShapeType="1"/>
            </p:cNvSpPr>
            <p:nvPr/>
          </p:nvSpPr>
          <p:spPr bwMode="auto">
            <a:xfrm flipH="1" flipV="1">
              <a:off x="1523971" y="2895599"/>
              <a:ext cx="685829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19473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4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9"/>
            <a:chExt cx="4392112" cy="564058"/>
          </a:xfrm>
        </p:grpSpPr>
        <p:sp>
          <p:nvSpPr>
            <p:cNvPr id="19497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201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9498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200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9499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9500" name="Line 22"/>
            <p:cNvSpPr>
              <a:spLocks noChangeShapeType="1"/>
            </p:cNvSpPr>
            <p:nvPr/>
          </p:nvSpPr>
          <p:spPr bwMode="auto">
            <a:xfrm flipH="1" flipV="1">
              <a:off x="7010382" y="2895599"/>
              <a:ext cx="304772" cy="228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1600200" y="57150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>
                <a:latin typeface="Gill Sans Light"/>
                <a:cs typeface="Gill Sans Light"/>
              </a:rPr>
              <a:t>Sender sends 2</a:t>
            </a:r>
            <a:r>
              <a:rPr lang="en-US" sz="2400" b="0" baseline="30000">
                <a:latin typeface="Gill Sans Light"/>
                <a:cs typeface="Gill Sans Light"/>
              </a:rPr>
              <a:t>nd</a:t>
            </a:r>
            <a:r>
              <a:rPr lang="en-US" sz="2400" b="0">
                <a:latin typeface="Gill Sans Light"/>
                <a:cs typeface="Gill Sans Light"/>
              </a:rPr>
              <a:t> packet (i.e., next 100 bytes) and receiver gets the packet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19493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494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19495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19496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304800" y="2514600"/>
            <a:ext cx="609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14400" y="2514600"/>
            <a:ext cx="609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19484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19489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490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19491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19492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5" name="Rectangle 44"/>
          <p:cNvSpPr/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1, 100</a:t>
            </a:r>
          </a:p>
        </p:txBody>
      </p:sp>
      <p:grpSp>
        <p:nvGrpSpPr>
          <p:cNvPr id="19486" name="Group 36"/>
          <p:cNvGrpSpPr>
            <a:grpSpLocks/>
          </p:cNvGrpSpPr>
          <p:nvPr/>
        </p:nvGrpSpPr>
        <p:grpSpPr bwMode="auto">
          <a:xfrm>
            <a:off x="2401888" y="4178300"/>
            <a:ext cx="4227512" cy="862013"/>
            <a:chOff x="2401831" y="4191000"/>
            <a:chExt cx="4227569" cy="861895"/>
          </a:xfrm>
        </p:grpSpPr>
        <p:sp>
          <p:nvSpPr>
            <p:cNvPr id="19487" name="TextBox 46"/>
            <p:cNvSpPr txBox="1">
              <a:spLocks noChangeArrowheads="1"/>
            </p:cNvSpPr>
            <p:nvPr/>
          </p:nvSpPr>
          <p:spPr bwMode="auto">
            <a:xfrm rot="-713230">
              <a:off x="2401831" y="4652785"/>
              <a:ext cx="29222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cxnSp>
          <p:nvCxnSpPr>
            <p:cNvPr id="19488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181600" y="4191000"/>
              <a:ext cx="1447800" cy="393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9228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2" grpId="0" animBg="1"/>
      <p:bldP spid="26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21508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509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1510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21511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513" name="Text Box 21"/>
          <p:cNvSpPr txBox="1">
            <a:spLocks noChangeArrowheads="1"/>
          </p:cNvSpPr>
          <p:nvPr/>
        </p:nvSpPr>
        <p:spPr bwMode="auto">
          <a:xfrm>
            <a:off x="5818188" y="2178050"/>
            <a:ext cx="180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LastByteRead(0)</a:t>
            </a:r>
          </a:p>
        </p:txBody>
      </p:sp>
      <p:sp>
        <p:nvSpPr>
          <p:cNvPr id="21514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21516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517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21518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1519" name="Freeform 14"/>
          <p:cNvSpPr>
            <a:spLocks/>
          </p:cNvSpPr>
          <p:nvPr/>
        </p:nvSpPr>
        <p:spPr bwMode="auto">
          <a:xfrm flipH="1">
            <a:off x="5791200" y="1676400"/>
            <a:ext cx="3810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1520" name="Group 34"/>
          <p:cNvGrpSpPr>
            <a:grpSpLocks/>
          </p:cNvGrpSpPr>
          <p:nvPr/>
        </p:nvGrpSpPr>
        <p:grpSpPr bwMode="auto">
          <a:xfrm>
            <a:off x="1524000" y="2895600"/>
            <a:ext cx="2514600" cy="565150"/>
            <a:chOff x="1523971" y="2895599"/>
            <a:chExt cx="2514450" cy="564058"/>
          </a:xfrm>
        </p:grpSpPr>
        <p:sp>
          <p:nvSpPr>
            <p:cNvPr id="21547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5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1548" name="Line 22"/>
            <p:cNvSpPr>
              <a:spLocks noChangeShapeType="1"/>
            </p:cNvSpPr>
            <p:nvPr/>
          </p:nvSpPr>
          <p:spPr bwMode="auto">
            <a:xfrm flipH="1" flipV="1">
              <a:off x="1523971" y="2895599"/>
              <a:ext cx="685829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21521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2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3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21524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9"/>
            <a:chExt cx="4392112" cy="564058"/>
          </a:xfrm>
        </p:grpSpPr>
        <p:sp>
          <p:nvSpPr>
            <p:cNvPr id="21543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21544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LastByteRcvd(200)</a:t>
              </a:r>
            </a:p>
          </p:txBody>
        </p:sp>
        <p:sp>
          <p:nvSpPr>
            <p:cNvPr id="21545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1546" name="Line 22"/>
            <p:cNvSpPr>
              <a:spLocks noChangeShapeType="1"/>
            </p:cNvSpPr>
            <p:nvPr/>
          </p:nvSpPr>
          <p:spPr bwMode="auto">
            <a:xfrm flipH="1" flipV="1">
              <a:off x="7010382" y="2895599"/>
              <a:ext cx="304772" cy="228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57912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1, 200</a:t>
            </a:r>
          </a:p>
        </p:txBody>
      </p:sp>
      <p:grpSp>
        <p:nvGrpSpPr>
          <p:cNvPr id="21526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21539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40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21541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21542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048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1, 200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21530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2153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3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21537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2153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21531" name="Rounded Rectangle 45"/>
          <p:cNvSpPr>
            <a:spLocks noChangeArrowheads="1"/>
          </p:cNvSpPr>
          <p:nvPr/>
        </p:nvSpPr>
        <p:spPr bwMode="auto">
          <a:xfrm>
            <a:off x="1600200" y="57150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>
                <a:latin typeface="Gill Sans Light"/>
                <a:cs typeface="Gill Sans Light"/>
              </a:rPr>
              <a:t>Sender sends 2</a:t>
            </a:r>
            <a:r>
              <a:rPr lang="en-US" sz="2400" b="0" baseline="30000">
                <a:latin typeface="Gill Sans Light"/>
                <a:cs typeface="Gill Sans Light"/>
              </a:rPr>
              <a:t>nd</a:t>
            </a:r>
            <a:r>
              <a:rPr lang="en-US" sz="2400" b="0">
                <a:latin typeface="Gill Sans Light"/>
                <a:cs typeface="Gill Sans Light"/>
              </a:rPr>
              <a:t> packet (i.e., next 100 bytes) and receiver gets the packet</a:t>
            </a:r>
          </a:p>
        </p:txBody>
      </p:sp>
      <p:grpSp>
        <p:nvGrpSpPr>
          <p:cNvPr id="21532" name="Group 36"/>
          <p:cNvGrpSpPr>
            <a:grpSpLocks/>
          </p:cNvGrpSpPr>
          <p:nvPr/>
        </p:nvGrpSpPr>
        <p:grpSpPr bwMode="auto">
          <a:xfrm>
            <a:off x="2401888" y="4178300"/>
            <a:ext cx="4227512" cy="862013"/>
            <a:chOff x="2401831" y="4191000"/>
            <a:chExt cx="4227569" cy="861895"/>
          </a:xfrm>
        </p:grpSpPr>
        <p:sp>
          <p:nvSpPr>
            <p:cNvPr id="21533" name="TextBox 46"/>
            <p:cNvSpPr txBox="1">
              <a:spLocks noChangeArrowheads="1"/>
            </p:cNvSpPr>
            <p:nvPr/>
          </p:nvSpPr>
          <p:spPr bwMode="auto">
            <a:xfrm rot="-713230">
              <a:off x="2401831" y="4652785"/>
              <a:ext cx="29222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cxnSp>
          <p:nvCxnSpPr>
            <p:cNvPr id="21534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181600" y="4191000"/>
              <a:ext cx="1447800" cy="393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1212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22532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33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2534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22535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36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37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38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22539" name="Group 34"/>
          <p:cNvGrpSpPr>
            <a:grpSpLocks/>
          </p:cNvGrpSpPr>
          <p:nvPr/>
        </p:nvGrpSpPr>
        <p:grpSpPr bwMode="auto">
          <a:xfrm>
            <a:off x="1524000" y="2895600"/>
            <a:ext cx="2514600" cy="565150"/>
            <a:chOff x="1523971" y="2895599"/>
            <a:chExt cx="2514450" cy="564058"/>
          </a:xfrm>
        </p:grpSpPr>
        <p:sp>
          <p:nvSpPr>
            <p:cNvPr id="22572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5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2573" name="Line 22"/>
            <p:cNvSpPr>
              <a:spLocks noChangeShapeType="1"/>
            </p:cNvSpPr>
            <p:nvPr/>
          </p:nvSpPr>
          <p:spPr bwMode="auto">
            <a:xfrm flipH="1" flipV="1">
              <a:off x="1523971" y="2895599"/>
              <a:ext cx="685829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22540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1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2542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22568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569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22570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22571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048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1, 200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22546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22564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565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22566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22567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22547" name="Rounded Rectangle 45"/>
          <p:cNvSpPr>
            <a:spLocks noChangeArrowheads="1"/>
          </p:cNvSpPr>
          <p:nvPr/>
        </p:nvSpPr>
        <p:spPr bwMode="auto">
          <a:xfrm>
            <a:off x="1600200" y="57150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>
                <a:latin typeface="Gill Sans Light"/>
                <a:cs typeface="Gill Sans Light"/>
              </a:rPr>
              <a:t>Receiving TCP delivers first 100 bytes to recienving process</a:t>
            </a:r>
          </a:p>
        </p:txBody>
      </p:sp>
      <p:grpSp>
        <p:nvGrpSpPr>
          <p:cNvPr id="22548" name="Group 36"/>
          <p:cNvGrpSpPr>
            <a:grpSpLocks/>
          </p:cNvGrpSpPr>
          <p:nvPr/>
        </p:nvGrpSpPr>
        <p:grpSpPr bwMode="auto">
          <a:xfrm>
            <a:off x="2401888" y="4178300"/>
            <a:ext cx="4227512" cy="862013"/>
            <a:chOff x="2401831" y="4191000"/>
            <a:chExt cx="4227569" cy="861895"/>
          </a:xfrm>
        </p:grpSpPr>
        <p:sp>
          <p:nvSpPr>
            <p:cNvPr id="22562" name="TextBox 46"/>
            <p:cNvSpPr txBox="1">
              <a:spLocks noChangeArrowheads="1"/>
            </p:cNvSpPr>
            <p:nvPr/>
          </p:nvSpPr>
          <p:spPr bwMode="auto">
            <a:xfrm rot="-713230">
              <a:off x="2401831" y="4652785"/>
              <a:ext cx="29222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cxnSp>
          <p:nvCxnSpPr>
            <p:cNvPr id="22563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181600" y="4191000"/>
              <a:ext cx="1447800" cy="393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</a:t>
            </a:r>
            <a:r>
              <a:rPr lang="en-US" sz="1600">
                <a:solidFill>
                  <a:srgbClr val="FF0000"/>
                </a:solidFill>
                <a:latin typeface="Helvetica" charset="0"/>
                <a:cs typeface="Helvetica" charset="0"/>
              </a:rPr>
              <a:t>100</a:t>
            </a:r>
            <a:r>
              <a:rPr lang="en-US" sz="160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2550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51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22552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2553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54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22555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22558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22559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2560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2561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5791200" y="18288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670928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23556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557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3558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23559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560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561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562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23563" name="Group 34"/>
          <p:cNvGrpSpPr>
            <a:grpSpLocks/>
          </p:cNvGrpSpPr>
          <p:nvPr/>
        </p:nvGrpSpPr>
        <p:grpSpPr bwMode="auto">
          <a:xfrm>
            <a:off x="1524000" y="2895600"/>
            <a:ext cx="2514600" cy="565150"/>
            <a:chOff x="1523971" y="2895599"/>
            <a:chExt cx="2514450" cy="564058"/>
          </a:xfrm>
        </p:grpSpPr>
        <p:sp>
          <p:nvSpPr>
            <p:cNvPr id="23598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5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3599" name="Line 22"/>
            <p:cNvSpPr>
              <a:spLocks noChangeShapeType="1"/>
            </p:cNvSpPr>
            <p:nvPr/>
          </p:nvSpPr>
          <p:spPr bwMode="auto">
            <a:xfrm flipH="1" flipV="1">
              <a:off x="1523971" y="2895599"/>
              <a:ext cx="685829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23564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5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3566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23594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95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23596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23597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048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1, 200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23570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23590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91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23592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23593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grpSp>
        <p:nvGrpSpPr>
          <p:cNvPr id="23571" name="Group 36"/>
          <p:cNvGrpSpPr>
            <a:grpSpLocks/>
          </p:cNvGrpSpPr>
          <p:nvPr/>
        </p:nvGrpSpPr>
        <p:grpSpPr bwMode="auto">
          <a:xfrm>
            <a:off x="2401888" y="4178300"/>
            <a:ext cx="4227512" cy="862013"/>
            <a:chOff x="2401831" y="4191000"/>
            <a:chExt cx="4227569" cy="861895"/>
          </a:xfrm>
        </p:grpSpPr>
        <p:sp>
          <p:nvSpPr>
            <p:cNvPr id="23588" name="TextBox 46"/>
            <p:cNvSpPr txBox="1">
              <a:spLocks noChangeArrowheads="1"/>
            </p:cNvSpPr>
            <p:nvPr/>
          </p:nvSpPr>
          <p:spPr bwMode="auto">
            <a:xfrm rot="-713230">
              <a:off x="2401831" y="4652785"/>
              <a:ext cx="29222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cxnSp>
          <p:nvCxnSpPr>
            <p:cNvPr id="23589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181600" y="4191000"/>
              <a:ext cx="1447800" cy="393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6" name="Group 36"/>
          <p:cNvGrpSpPr>
            <a:grpSpLocks/>
          </p:cNvGrpSpPr>
          <p:nvPr/>
        </p:nvGrpSpPr>
        <p:grpSpPr bwMode="auto">
          <a:xfrm>
            <a:off x="2855913" y="4572000"/>
            <a:ext cx="3773487" cy="706438"/>
            <a:chOff x="2855747" y="4191000"/>
            <a:chExt cx="3773653" cy="706615"/>
          </a:xfrm>
        </p:grpSpPr>
        <p:sp>
          <p:nvSpPr>
            <p:cNvPr id="23586" name="TextBox 46"/>
            <p:cNvSpPr txBox="1">
              <a:spLocks noChangeArrowheads="1"/>
            </p:cNvSpPr>
            <p:nvPr/>
          </p:nvSpPr>
          <p:spPr bwMode="auto">
            <a:xfrm rot="-713230">
              <a:off x="2855747" y="4497505"/>
              <a:ext cx="29222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200</a:t>
              </a:r>
            </a:p>
          </p:txBody>
        </p:sp>
        <p:cxnSp>
          <p:nvCxnSpPr>
            <p:cNvPr id="23587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5715000" y="4191000"/>
              <a:ext cx="914400" cy="2413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609600" y="5562600"/>
            <a:ext cx="8229600" cy="1066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Receiver sends </a:t>
            </a:r>
            <a:r>
              <a:rPr lang="en-US" b="0" dirty="0" err="1">
                <a:latin typeface="Gill Sans Light"/>
                <a:cs typeface="Gill Sans Light"/>
              </a:rPr>
              <a:t>ack</a:t>
            </a:r>
            <a:r>
              <a:rPr lang="en-US" b="0" dirty="0">
                <a:latin typeface="Gill Sans Light"/>
                <a:cs typeface="Gill Sans Light"/>
              </a:rPr>
              <a:t> for 2</a:t>
            </a:r>
            <a:r>
              <a:rPr lang="en-US" b="0" baseline="30000" dirty="0">
                <a:latin typeface="Gill Sans Light"/>
                <a:cs typeface="Gill Sans Light"/>
              </a:rPr>
              <a:t>nd</a:t>
            </a:r>
            <a:r>
              <a:rPr lang="en-US" b="0" dirty="0">
                <a:latin typeface="Gill Sans Light"/>
                <a:cs typeface="Gill Sans Light"/>
              </a:rPr>
              <a:t> packet</a:t>
            </a:r>
          </a:p>
          <a:p>
            <a:r>
              <a:rPr lang="en-US" sz="2200" b="0" dirty="0" err="1">
                <a:latin typeface="Gill Sans Light"/>
                <a:cs typeface="Gill Sans Light"/>
              </a:rPr>
              <a:t>AdvWin</a:t>
            </a:r>
            <a:r>
              <a:rPr lang="en-US" sz="2200" b="0" dirty="0">
                <a:latin typeface="Gill Sans Light"/>
                <a:cs typeface="Gill Sans Light"/>
              </a:rPr>
              <a:t> = </a:t>
            </a:r>
            <a:r>
              <a:rPr lang="en-US" sz="2200" b="0" dirty="0" err="1">
                <a:latin typeface="Gill Sans Light"/>
                <a:cs typeface="Gill Sans Light"/>
              </a:rPr>
              <a:t>MaxRcvBuffer</a:t>
            </a:r>
            <a:r>
              <a:rPr lang="en-US" sz="2200" b="0" dirty="0">
                <a:latin typeface="Gill Sans Light"/>
                <a:cs typeface="Gill Sans Light"/>
              </a:rPr>
              <a:t> – (</a:t>
            </a:r>
            <a:r>
              <a:rPr lang="en-US" sz="2200" b="0" dirty="0" err="1">
                <a:latin typeface="Gill Sans Light"/>
                <a:cs typeface="Gill Sans Light"/>
              </a:rPr>
              <a:t>LastByteRcvd</a:t>
            </a:r>
            <a:r>
              <a:rPr lang="en-US" sz="2200" b="0" dirty="0">
                <a:latin typeface="Gill Sans Light"/>
                <a:cs typeface="Gill Sans Light"/>
              </a:rPr>
              <a:t> – </a:t>
            </a:r>
            <a:r>
              <a:rPr lang="en-US" sz="2200" b="0" dirty="0" err="1">
                <a:latin typeface="Gill Sans Light"/>
                <a:cs typeface="Gill Sans Light"/>
              </a:rPr>
              <a:t>LastByteRead</a:t>
            </a:r>
            <a:r>
              <a:rPr lang="en-US" sz="2200" b="0" dirty="0">
                <a:latin typeface="Gill Sans Light"/>
                <a:cs typeface="Gill Sans Light"/>
              </a:rPr>
              <a:t>) </a:t>
            </a:r>
          </a:p>
          <a:p>
            <a:r>
              <a:rPr lang="en-US" sz="2200" b="0" dirty="0">
                <a:solidFill>
                  <a:srgbClr val="000000"/>
                </a:solidFill>
                <a:latin typeface="Gill Sans Light"/>
                <a:cs typeface="Gill Sans Light"/>
              </a:rPr>
              <a:t>             </a:t>
            </a:r>
            <a:r>
              <a:rPr lang="en-US" sz="2200" b="0" dirty="0" smtClean="0">
                <a:solidFill>
                  <a:srgbClr val="000000"/>
                </a:solidFill>
                <a:latin typeface="Gill Sans Light"/>
                <a:cs typeface="Gill Sans Light"/>
              </a:rPr>
              <a:t>= </a:t>
            </a:r>
            <a:r>
              <a:rPr lang="en-US" sz="2200" b="0" dirty="0">
                <a:solidFill>
                  <a:srgbClr val="000000"/>
                </a:solidFill>
                <a:latin typeface="Gill Sans Light"/>
                <a:cs typeface="Gill Sans Light"/>
              </a:rPr>
              <a:t>300 – (200 – 100) = 200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576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23577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3578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579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23580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23582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23583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3584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3585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3681490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24580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81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4582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24583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84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85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24627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4628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24588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9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4590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24623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624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24625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24626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048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1, 200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24594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24619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620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24621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24622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1600200" y="57150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>
                <a:latin typeface="Gill Sans Light"/>
                <a:cs typeface="Gill Sans Light"/>
              </a:rPr>
              <a:t>Sender sends 3</a:t>
            </a:r>
            <a:r>
              <a:rPr lang="en-US" sz="2400" b="0" baseline="30000">
                <a:latin typeface="Gill Sans Light"/>
                <a:cs typeface="Gill Sans Light"/>
              </a:rPr>
              <a:t>rd</a:t>
            </a:r>
            <a:r>
              <a:rPr lang="en-US" sz="2400" b="0">
                <a:latin typeface="Gill Sans Light"/>
                <a:cs typeface="Gill Sans Light"/>
              </a:rPr>
              <a:t> packet (i.e., next 100 bytes) and the packet is </a:t>
            </a:r>
            <a:r>
              <a:rPr lang="en-US" sz="2400" b="0">
                <a:solidFill>
                  <a:srgbClr val="FF0000"/>
                </a:solidFill>
                <a:latin typeface="Gill Sans Light"/>
                <a:cs typeface="Gill Sans Light"/>
              </a:rPr>
              <a:t>lost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524000" y="2514600"/>
            <a:ext cx="609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</a:t>
            </a:r>
          </a:p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300</a:t>
            </a:r>
          </a:p>
        </p:txBody>
      </p:sp>
      <p:grpSp>
        <p:nvGrpSpPr>
          <p:cNvPr id="54" name="Group 48"/>
          <p:cNvGrpSpPr>
            <a:grpSpLocks/>
          </p:cNvGrpSpPr>
          <p:nvPr/>
        </p:nvGrpSpPr>
        <p:grpSpPr bwMode="auto">
          <a:xfrm>
            <a:off x="1317625" y="4419600"/>
            <a:ext cx="4854575" cy="628650"/>
            <a:chOff x="1317425" y="4629150"/>
            <a:chExt cx="4854775" cy="628650"/>
          </a:xfrm>
        </p:grpSpPr>
        <p:sp>
          <p:nvSpPr>
            <p:cNvPr id="24613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24614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615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24616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24617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8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cxnSp>
        <p:nvCxnSpPr>
          <p:cNvPr id="24599" name="Straight Arrow Connector 37"/>
          <p:cNvCxnSpPr>
            <a:cxnSpLocks noChangeShapeType="1"/>
          </p:cNvCxnSpPr>
          <p:nvPr/>
        </p:nvCxnSpPr>
        <p:spPr bwMode="auto">
          <a:xfrm flipH="1">
            <a:off x="3810000" y="4178300"/>
            <a:ext cx="2819400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0" name="Straight Arrow Connector 37"/>
          <p:cNvCxnSpPr>
            <a:cxnSpLocks noChangeShapeType="1"/>
          </p:cNvCxnSpPr>
          <p:nvPr/>
        </p:nvCxnSpPr>
        <p:spPr bwMode="auto">
          <a:xfrm flipH="1">
            <a:off x="4648200" y="4572000"/>
            <a:ext cx="1981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01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24602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24604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4605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606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24607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24609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24610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4611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4612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1269102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25604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05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5606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25607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08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09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25611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25650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25651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25612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3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5614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25646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47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25648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25649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25617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25642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43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25644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25645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25618" name="Rounded Rectangle 45"/>
          <p:cNvSpPr>
            <a:spLocks noChangeArrowheads="1"/>
          </p:cNvSpPr>
          <p:nvPr/>
        </p:nvSpPr>
        <p:spPr bwMode="auto">
          <a:xfrm>
            <a:off x="1219200" y="5715000"/>
            <a:ext cx="69342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Sender stops sending as window full </a:t>
            </a:r>
            <a:endParaRPr lang="en-US" sz="2200" b="0" dirty="0">
              <a:latin typeface="Gill Sans Light"/>
              <a:cs typeface="Gill Sans Light"/>
            </a:endParaRPr>
          </a:p>
          <a:p>
            <a:r>
              <a:rPr lang="en-US" sz="2200" b="0" dirty="0" err="1">
                <a:latin typeface="Gill Sans Light"/>
                <a:cs typeface="Gill Sans Light"/>
              </a:rPr>
              <a:t>SndWin</a:t>
            </a:r>
            <a:r>
              <a:rPr lang="en-US" sz="2200" b="0" dirty="0">
                <a:latin typeface="Gill Sans Light"/>
                <a:cs typeface="Gill Sans Light"/>
              </a:rPr>
              <a:t> = </a:t>
            </a:r>
            <a:r>
              <a:rPr lang="en-US" sz="2200" b="0" dirty="0" err="1">
                <a:latin typeface="Gill Sans Light"/>
                <a:cs typeface="Gill Sans Light"/>
              </a:rPr>
              <a:t>AdvWin</a:t>
            </a:r>
            <a:r>
              <a:rPr lang="en-US" sz="2200" b="0" dirty="0">
                <a:latin typeface="Gill Sans Light"/>
                <a:cs typeface="Gill Sans Light"/>
              </a:rPr>
              <a:t> – (</a:t>
            </a:r>
            <a:r>
              <a:rPr lang="en-US" sz="2200" b="0" dirty="0" err="1">
                <a:latin typeface="Gill Sans Light"/>
                <a:cs typeface="Gill Sans Light"/>
              </a:rPr>
              <a:t>LastByteSent</a:t>
            </a:r>
            <a:r>
              <a:rPr lang="en-US" sz="2200" b="0" dirty="0">
                <a:latin typeface="Gill Sans Light"/>
                <a:cs typeface="Gill Sans Light"/>
              </a:rPr>
              <a:t> – </a:t>
            </a:r>
            <a:r>
              <a:rPr lang="en-US" sz="2200" b="0" dirty="0" err="1">
                <a:latin typeface="Gill Sans Light"/>
                <a:cs typeface="Gill Sans Light"/>
              </a:rPr>
              <a:t>LastByteAcked</a:t>
            </a:r>
            <a:r>
              <a:rPr lang="en-US" sz="2200" b="0" dirty="0">
                <a:latin typeface="Gill Sans Light"/>
                <a:cs typeface="Gill Sans Light"/>
              </a:rPr>
              <a:t>) </a:t>
            </a:r>
          </a:p>
          <a:p>
            <a:r>
              <a:rPr lang="en-US" sz="2200" b="0" dirty="0">
                <a:latin typeface="Gill Sans Light"/>
                <a:cs typeface="Gill Sans Light"/>
              </a:rPr>
              <a:t>             </a:t>
            </a:r>
            <a:r>
              <a:rPr lang="en-US" sz="2200" b="0" dirty="0" smtClean="0">
                <a:latin typeface="Gill Sans Light"/>
                <a:cs typeface="Gill Sans Light"/>
              </a:rPr>
              <a:t>= </a:t>
            </a:r>
            <a:r>
              <a:rPr lang="en-US" sz="2200" b="0" dirty="0">
                <a:latin typeface="Gill Sans Light"/>
                <a:cs typeface="Gill Sans Light"/>
              </a:rPr>
              <a:t>300 – (300 – 0) = 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04800" y="2514600"/>
            <a:ext cx="1828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1,300</a:t>
            </a:r>
          </a:p>
        </p:txBody>
      </p:sp>
      <p:grpSp>
        <p:nvGrpSpPr>
          <p:cNvPr id="25620" name="Group 48"/>
          <p:cNvGrpSpPr>
            <a:grpSpLocks/>
          </p:cNvGrpSpPr>
          <p:nvPr/>
        </p:nvGrpSpPr>
        <p:grpSpPr bwMode="auto">
          <a:xfrm>
            <a:off x="1317625" y="4419600"/>
            <a:ext cx="4854575" cy="628650"/>
            <a:chOff x="1317425" y="4629150"/>
            <a:chExt cx="4854775" cy="628650"/>
          </a:xfrm>
        </p:grpSpPr>
        <p:sp>
          <p:nvSpPr>
            <p:cNvPr id="25636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25637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38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25639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25640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5641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cxnSp>
        <p:nvCxnSpPr>
          <p:cNvPr id="25622" name="Straight Arrow Connector 37"/>
          <p:cNvCxnSpPr>
            <a:cxnSpLocks noChangeShapeType="1"/>
          </p:cNvCxnSpPr>
          <p:nvPr/>
        </p:nvCxnSpPr>
        <p:spPr bwMode="auto">
          <a:xfrm flipH="1">
            <a:off x="3810000" y="4178300"/>
            <a:ext cx="2819400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3" name="Straight Arrow Connector 37"/>
          <p:cNvCxnSpPr>
            <a:cxnSpLocks noChangeShapeType="1"/>
          </p:cNvCxnSpPr>
          <p:nvPr/>
        </p:nvCxnSpPr>
        <p:spPr bwMode="auto">
          <a:xfrm flipH="1">
            <a:off x="4648200" y="4572000"/>
            <a:ext cx="1981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24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25627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5628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29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25630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25632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25633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5634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35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77" name="Rectangle 76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12483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Basic Observation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Some types of network functionality can only be correctly implemented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end-to-end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Reliability, security, </a:t>
            </a: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etc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Because of this, end hosts: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Can satisfy the requirement without </a:t>
            </a:r>
            <a:r>
              <a:rPr lang="en-US" sz="2400" dirty="0" smtClean="0">
                <a:latin typeface="Gill Sans Light"/>
                <a:ea typeface="ＭＳ Ｐゴシック" charset="0"/>
                <a:cs typeface="Gill Sans Light"/>
              </a:rPr>
              <a:t>network’</a:t>
            </a:r>
            <a:r>
              <a:rPr lang="en-US" altLang="ja-JP" sz="2400" dirty="0" smtClean="0">
                <a:latin typeface="Gill Sans Light"/>
                <a:ea typeface="ＭＳ Ｐゴシック" charset="0"/>
                <a:cs typeface="Gill Sans Light"/>
              </a:rPr>
              <a:t>s 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help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Will/</a:t>
            </a:r>
            <a:r>
              <a:rPr lang="en-US" sz="2400" b="1" dirty="0">
                <a:latin typeface="Gill Sans Light"/>
                <a:ea typeface="ＭＳ Ｐゴシック" charset="0"/>
                <a:cs typeface="Gill Sans Light"/>
              </a:rPr>
              <a:t>must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do so, since </a:t>
            </a:r>
            <a:r>
              <a:rPr lang="en-US" sz="2400" dirty="0" smtClean="0">
                <a:latin typeface="Gill Sans Light"/>
                <a:ea typeface="ＭＳ Ｐゴシック" charset="0"/>
                <a:cs typeface="Gill Sans Light"/>
              </a:rPr>
              <a:t>can’</a:t>
            </a:r>
            <a:r>
              <a:rPr lang="en-US" altLang="ja-JP" sz="2400" dirty="0" smtClean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sz="2400" b="1" i="1" dirty="0">
                <a:latin typeface="Gill Sans Light"/>
                <a:ea typeface="ＭＳ Ｐゴシック" charset="0"/>
                <a:cs typeface="Gill Sans Light"/>
              </a:rPr>
              <a:t>rely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 on network’s help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Therefore </a:t>
            </a:r>
            <a:r>
              <a:rPr lang="en-US" b="1" dirty="0" smtClean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b="1" dirty="0" smtClean="0">
                <a:latin typeface="Gill Sans Light"/>
                <a:ea typeface="ＭＳ Ｐゴシック" charset="0"/>
                <a:cs typeface="Gill Sans Light"/>
              </a:rPr>
              <a:t>t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go out of your way to implement them in the network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04087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5" name="Straight Arrow Connector 37"/>
          <p:cNvCxnSpPr>
            <a:cxnSpLocks noChangeShapeType="1"/>
          </p:cNvCxnSpPr>
          <p:nvPr/>
        </p:nvCxnSpPr>
        <p:spPr bwMode="auto">
          <a:xfrm flipH="1">
            <a:off x="4648200" y="4572000"/>
            <a:ext cx="1981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0" y="3124200"/>
            <a:ext cx="191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LastByteAcked(0)</a:t>
            </a:r>
          </a:p>
        </p:txBody>
      </p:sp>
      <p:sp>
        <p:nvSpPr>
          <p:cNvPr id="26629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630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6631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26632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633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634" name="Line 22"/>
          <p:cNvSpPr>
            <a:spLocks noChangeShapeType="1"/>
          </p:cNvSpPr>
          <p:nvPr/>
        </p:nvSpPr>
        <p:spPr bwMode="auto">
          <a:xfrm flipV="1">
            <a:off x="304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26636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26676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26677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26637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8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26641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26672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73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26674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26675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1828800" y="5638800"/>
            <a:ext cx="51816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sz="2400" b="0">
                <a:latin typeface="Gill Sans Light"/>
                <a:cs typeface="Gill Sans Light"/>
              </a:rPr>
              <a:t>Sender gets ack for 1</a:t>
            </a:r>
            <a:r>
              <a:rPr lang="en-US" sz="2400" b="0" baseline="30000">
                <a:latin typeface="Gill Sans Light"/>
                <a:cs typeface="Gill Sans Light"/>
              </a:rPr>
              <a:t>st</a:t>
            </a:r>
            <a:r>
              <a:rPr lang="en-US" sz="2400" b="0">
                <a:latin typeface="Gill Sans Light"/>
                <a:cs typeface="Gill Sans Light"/>
              </a:rPr>
              <a:t> packet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>
                <a:latin typeface="Gill Sans Light"/>
                <a:cs typeface="Gill Sans Light"/>
              </a:rPr>
              <a:t>AdWin = 200</a:t>
            </a:r>
            <a:endParaRPr lang="en-US" sz="240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04800" y="2514600"/>
            <a:ext cx="1828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1,300</a:t>
            </a:r>
          </a:p>
        </p:txBody>
      </p:sp>
      <p:grpSp>
        <p:nvGrpSpPr>
          <p:cNvPr id="26644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26666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26667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68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26669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26670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71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55" name="Group 36"/>
          <p:cNvGrpSpPr>
            <a:grpSpLocks/>
          </p:cNvGrpSpPr>
          <p:nvPr/>
        </p:nvGrpSpPr>
        <p:grpSpPr bwMode="auto">
          <a:xfrm>
            <a:off x="2362200" y="4178300"/>
            <a:ext cx="4267200" cy="1079500"/>
            <a:chOff x="2362200" y="4191000"/>
            <a:chExt cx="4267200" cy="1079500"/>
          </a:xfrm>
        </p:grpSpPr>
        <p:cxnSp>
          <p:nvCxnSpPr>
            <p:cNvPr id="26664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65" name="TextBox 46"/>
            <p:cNvSpPr txBox="1">
              <a:spLocks noChangeArrowheads="1"/>
            </p:cNvSpPr>
            <p:nvPr/>
          </p:nvSpPr>
          <p:spPr bwMode="auto">
            <a:xfrm>
              <a:off x="2667000" y="4870390"/>
              <a:ext cx="2922294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</p:grpSp>
      <p:grpSp>
        <p:nvGrpSpPr>
          <p:cNvPr id="26647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26660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61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26662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26663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26648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26649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26651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6652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653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26654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26656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26657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6658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6659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85692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49" name="Straight Arrow Connector 37"/>
          <p:cNvCxnSpPr>
            <a:cxnSpLocks noChangeShapeType="1"/>
          </p:cNvCxnSpPr>
          <p:nvPr/>
        </p:nvCxnSpPr>
        <p:spPr bwMode="auto">
          <a:xfrm flipH="1">
            <a:off x="4648200" y="4572000"/>
            <a:ext cx="1981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</a:t>
            </a:r>
            <a:r>
              <a:rPr lang="en-US" sz="1600">
                <a:solidFill>
                  <a:srgbClr val="FF0000"/>
                </a:solidFill>
                <a:latin typeface="Helvetica" charset="0"/>
                <a:cs typeface="Helvetica" charset="0"/>
              </a:rPr>
              <a:t>100</a:t>
            </a:r>
            <a:r>
              <a:rPr lang="en-US" sz="160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7653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54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7655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27656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57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58" name="Line 22"/>
          <p:cNvSpPr>
            <a:spLocks noChangeShapeType="1"/>
          </p:cNvSpPr>
          <p:nvPr/>
        </p:nvSpPr>
        <p:spPr bwMode="auto">
          <a:xfrm flipV="1">
            <a:off x="9144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59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27660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27701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27702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27661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2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27665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2769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9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27699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2770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9144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101,300</a:t>
            </a:r>
          </a:p>
        </p:txBody>
      </p:sp>
      <p:grpSp>
        <p:nvGrpSpPr>
          <p:cNvPr id="27667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27691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27692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93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27694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27695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7696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27669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32"/>
          </a:xfrm>
        </p:grpSpPr>
        <p:cxnSp>
          <p:nvCxnSpPr>
            <p:cNvPr id="27688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89" name="TextBox 46"/>
            <p:cNvSpPr txBox="1">
              <a:spLocks noChangeArrowheads="1"/>
            </p:cNvSpPr>
            <p:nvPr/>
          </p:nvSpPr>
          <p:spPr bwMode="auto">
            <a:xfrm>
              <a:off x="2667000" y="4889500"/>
              <a:ext cx="2922294" cy="400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sp>
          <p:nvSpPr>
            <p:cNvPr id="27690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27670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27684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85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27686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27687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27671" name="Rounded Rectangle 67"/>
          <p:cNvSpPr>
            <a:spLocks noChangeArrowheads="1"/>
          </p:cNvSpPr>
          <p:nvPr/>
        </p:nvSpPr>
        <p:spPr bwMode="auto">
          <a:xfrm>
            <a:off x="1447800" y="5562600"/>
            <a:ext cx="6248400" cy="11430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sz="2400" b="0">
                <a:latin typeface="Gill Sans Light"/>
                <a:cs typeface="Gill Sans Light"/>
              </a:rPr>
              <a:t>Ack for 1</a:t>
            </a:r>
            <a:r>
              <a:rPr lang="en-US" sz="2400" b="0" baseline="30000">
                <a:latin typeface="Gill Sans Light"/>
                <a:cs typeface="Gill Sans Light"/>
              </a:rPr>
              <a:t>st</a:t>
            </a:r>
            <a:r>
              <a:rPr lang="en-US" sz="2400" b="0">
                <a:latin typeface="Gill Sans Light"/>
                <a:cs typeface="Gill Sans Light"/>
              </a:rPr>
              <a:t> packet (ack indicates next byte expected by receiver)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>
                <a:latin typeface="Gill Sans Light"/>
                <a:cs typeface="Gill Sans Light"/>
              </a:rPr>
              <a:t>Receiver no longer needs first 100 bytes</a:t>
            </a:r>
          </a:p>
        </p:txBody>
      </p:sp>
      <p:sp>
        <p:nvSpPr>
          <p:cNvPr id="27672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27675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7676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77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27678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27680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27681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7682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7683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2443916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3" name="Straight Arrow Connector 37"/>
          <p:cNvCxnSpPr>
            <a:cxnSpLocks noChangeShapeType="1"/>
          </p:cNvCxnSpPr>
          <p:nvPr/>
        </p:nvCxnSpPr>
        <p:spPr bwMode="auto">
          <a:xfrm flipH="1">
            <a:off x="4648200" y="4572000"/>
            <a:ext cx="1981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</a:t>
            </a:r>
            <a:r>
              <a:rPr lang="en-US" sz="1600">
                <a:solidFill>
                  <a:srgbClr val="FF0000"/>
                </a:solidFill>
                <a:latin typeface="Helvetica" charset="0"/>
                <a:cs typeface="Helvetica" charset="0"/>
              </a:rPr>
              <a:t>100</a:t>
            </a:r>
            <a:r>
              <a:rPr lang="en-US" sz="160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8677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8678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8679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28680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8681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8682" name="Line 22"/>
          <p:cNvSpPr>
            <a:spLocks noChangeShapeType="1"/>
          </p:cNvSpPr>
          <p:nvPr/>
        </p:nvSpPr>
        <p:spPr bwMode="auto">
          <a:xfrm flipV="1">
            <a:off x="9144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8683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grpSp>
        <p:nvGrpSpPr>
          <p:cNvPr id="28684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28725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28726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28685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6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28689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28721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722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28723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28724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9144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101,300</a:t>
            </a:r>
          </a:p>
        </p:txBody>
      </p:sp>
      <p:grpSp>
        <p:nvGrpSpPr>
          <p:cNvPr id="28691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28715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28716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717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28718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28719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8720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28693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40"/>
          </a:xfrm>
        </p:grpSpPr>
        <p:cxnSp>
          <p:nvCxnSpPr>
            <p:cNvPr id="28712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713" name="TextBox 46"/>
            <p:cNvSpPr txBox="1">
              <a:spLocks noChangeArrowheads="1"/>
            </p:cNvSpPr>
            <p:nvPr/>
          </p:nvSpPr>
          <p:spPr bwMode="auto">
            <a:xfrm>
              <a:off x="2667000" y="4889500"/>
              <a:ext cx="2922294" cy="400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Ack=101, AdvWin = 200</a:t>
              </a:r>
            </a:p>
          </p:txBody>
        </p:sp>
        <p:sp>
          <p:nvSpPr>
            <p:cNvPr id="28714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28694" name="Group 39"/>
          <p:cNvGrpSpPr>
            <a:grpSpLocks/>
          </p:cNvGrpSpPr>
          <p:nvPr/>
        </p:nvGrpSpPr>
        <p:grpSpPr bwMode="auto">
          <a:xfrm>
            <a:off x="1216025" y="4019550"/>
            <a:ext cx="6621463" cy="628650"/>
            <a:chOff x="1215732" y="3638550"/>
            <a:chExt cx="6621495" cy="628650"/>
          </a:xfrm>
        </p:grpSpPr>
        <p:cxnSp>
          <p:nvCxnSpPr>
            <p:cNvPr id="28708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709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28710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28711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</p:grpSp>
      <p:sp>
        <p:nvSpPr>
          <p:cNvPr id="28695" name="Rounded Rectangle 45"/>
          <p:cNvSpPr>
            <a:spLocks noChangeArrowheads="1"/>
          </p:cNvSpPr>
          <p:nvPr/>
        </p:nvSpPr>
        <p:spPr bwMode="auto">
          <a:xfrm>
            <a:off x="990600" y="5715000"/>
            <a:ext cx="6934200" cy="990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Sender still cannot send as window full</a:t>
            </a:r>
          </a:p>
          <a:p>
            <a:r>
              <a:rPr lang="en-US" sz="2400" b="0" dirty="0" err="1">
                <a:latin typeface="Gill Sans Light"/>
                <a:cs typeface="Gill Sans Light"/>
              </a:rPr>
              <a:t>SndWin</a:t>
            </a:r>
            <a:r>
              <a:rPr lang="en-US" sz="2400" b="0" dirty="0">
                <a:latin typeface="Gill Sans Light"/>
                <a:cs typeface="Gill Sans Light"/>
              </a:rPr>
              <a:t> = </a:t>
            </a:r>
            <a:r>
              <a:rPr lang="en-US" sz="2400" b="0" dirty="0" err="1">
                <a:latin typeface="Gill Sans Light"/>
                <a:cs typeface="Gill Sans Light"/>
              </a:rPr>
              <a:t>AdvWin</a:t>
            </a:r>
            <a:r>
              <a:rPr lang="en-US" sz="2400" b="0" dirty="0">
                <a:latin typeface="Gill Sans Light"/>
                <a:cs typeface="Gill Sans Light"/>
              </a:rPr>
              <a:t> – (</a:t>
            </a:r>
            <a:r>
              <a:rPr lang="en-US" sz="2400" b="0" dirty="0" err="1">
                <a:latin typeface="Gill Sans Light"/>
                <a:cs typeface="Gill Sans Light"/>
              </a:rPr>
              <a:t>LastByteSent</a:t>
            </a:r>
            <a:r>
              <a:rPr lang="en-US" sz="2400" b="0" dirty="0">
                <a:latin typeface="Gill Sans Light"/>
                <a:cs typeface="Gill Sans Light"/>
              </a:rPr>
              <a:t> – </a:t>
            </a:r>
            <a:r>
              <a:rPr lang="en-US" sz="2400" b="0" dirty="0" err="1">
                <a:latin typeface="Gill Sans Light"/>
                <a:cs typeface="Gill Sans Light"/>
              </a:rPr>
              <a:t>LastByteAcked</a:t>
            </a:r>
            <a:r>
              <a:rPr lang="en-US" sz="2400" b="0" dirty="0">
                <a:latin typeface="Gill Sans Light"/>
                <a:cs typeface="Gill Sans Light"/>
              </a:rPr>
              <a:t>) 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  </a:t>
            </a:r>
            <a:r>
              <a:rPr lang="en-US" sz="2400" b="0" dirty="0" smtClean="0">
                <a:latin typeface="Gill Sans Light"/>
                <a:cs typeface="Gill Sans Light"/>
              </a:rPr>
              <a:t> = </a:t>
            </a:r>
            <a:r>
              <a:rPr lang="en-US" sz="2400" b="0" dirty="0">
                <a:latin typeface="Gill Sans Light"/>
                <a:cs typeface="Gill Sans Light"/>
              </a:rPr>
              <a:t>200 – (300 – 100) = 0</a:t>
            </a:r>
          </a:p>
        </p:txBody>
      </p:sp>
      <p:sp>
        <p:nvSpPr>
          <p:cNvPr id="28696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28699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8700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8701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28702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28704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28705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8706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707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</p:spTree>
    <p:extLst>
      <p:ext uri="{BB962C8B-B14F-4D97-AF65-F5344CB8AC3E}">
        <p14:creationId xmlns:p14="http://schemas.microsoft.com/office/powerpoint/2010/main" val="941267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LastByteAcked(100)</a:t>
            </a:r>
          </a:p>
        </p:txBody>
      </p:sp>
      <p:sp>
        <p:nvSpPr>
          <p:cNvPr id="29700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9701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9702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29703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9704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9705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29706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9707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29708" name="Line 22"/>
          <p:cNvSpPr>
            <a:spLocks noChangeShapeType="1"/>
          </p:cNvSpPr>
          <p:nvPr/>
        </p:nvSpPr>
        <p:spPr bwMode="auto">
          <a:xfrm flipV="1">
            <a:off x="9144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9709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29710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9711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9712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29751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29752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cxnSp>
        <p:nvCxnSpPr>
          <p:cNvPr id="29713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4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5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29716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29747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29748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29749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9750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9144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29720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29743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44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29745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29746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29721" name="Rounded Rectangle 45"/>
          <p:cNvSpPr>
            <a:spLocks noChangeArrowheads="1"/>
          </p:cNvSpPr>
          <p:nvPr/>
        </p:nvSpPr>
        <p:spPr bwMode="auto">
          <a:xfrm>
            <a:off x="1447800" y="5791200"/>
            <a:ext cx="62484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sz="2400" b="0">
                <a:latin typeface="Gill Sans Light"/>
                <a:cs typeface="Gill Sans Light"/>
              </a:rPr>
              <a:t>Receiver gets ack for 2</a:t>
            </a:r>
            <a:r>
              <a:rPr lang="en-US" sz="2400" b="0" baseline="30000">
                <a:latin typeface="Gill Sans Light"/>
                <a:cs typeface="Gill Sans Light"/>
              </a:rPr>
              <a:t>nd</a:t>
            </a:r>
            <a:r>
              <a:rPr lang="en-US" sz="2400" b="0">
                <a:latin typeface="Gill Sans Light"/>
                <a:cs typeface="Gill Sans Light"/>
              </a:rPr>
              <a:t> packet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>
                <a:latin typeface="Gill Sans Light"/>
                <a:cs typeface="Gill Sans Light"/>
              </a:rPr>
              <a:t>AdvWin = 200 bytes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914400" y="25146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101,300</a:t>
            </a:r>
          </a:p>
        </p:txBody>
      </p:sp>
      <p:grpSp>
        <p:nvGrpSpPr>
          <p:cNvPr id="29723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29737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29738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39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29740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29741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42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29725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10"/>
          </a:xfrm>
        </p:grpSpPr>
        <p:cxnSp>
          <p:nvCxnSpPr>
            <p:cNvPr id="29735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36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29726" name="Group 39"/>
          <p:cNvGrpSpPr>
            <a:grpSpLocks/>
          </p:cNvGrpSpPr>
          <p:nvPr/>
        </p:nvGrpSpPr>
        <p:grpSpPr bwMode="auto">
          <a:xfrm>
            <a:off x="1216025" y="4019550"/>
            <a:ext cx="6904038" cy="628650"/>
            <a:chOff x="1215732" y="3638550"/>
            <a:chExt cx="6903613" cy="628650"/>
          </a:xfrm>
        </p:grpSpPr>
        <p:cxnSp>
          <p:nvCxnSpPr>
            <p:cNvPr id="29731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32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29733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29734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{[101,200]}</a:t>
              </a:r>
            </a:p>
          </p:txBody>
        </p:sp>
      </p:grpSp>
      <p:grpSp>
        <p:nvGrpSpPr>
          <p:cNvPr id="66" name="Group 36"/>
          <p:cNvGrpSpPr>
            <a:grpSpLocks/>
          </p:cNvGrpSpPr>
          <p:nvPr/>
        </p:nvGrpSpPr>
        <p:grpSpPr bwMode="auto">
          <a:xfrm>
            <a:off x="990600" y="4572000"/>
            <a:ext cx="5638800" cy="1098550"/>
            <a:chOff x="990600" y="4191000"/>
            <a:chExt cx="5638800" cy="1098632"/>
          </a:xfrm>
        </p:grpSpPr>
        <p:cxnSp>
          <p:nvCxnSpPr>
            <p:cNvPr id="29728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29" name="TextBox 46"/>
            <p:cNvSpPr txBox="1">
              <a:spLocks noChangeArrowheads="1"/>
            </p:cNvSpPr>
            <p:nvPr/>
          </p:nvSpPr>
          <p:spPr bwMode="auto">
            <a:xfrm>
              <a:off x="2667000" y="4889500"/>
              <a:ext cx="2922294" cy="400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200</a:t>
              </a:r>
            </a:p>
          </p:txBody>
        </p:sp>
        <p:sp>
          <p:nvSpPr>
            <p:cNvPr id="29730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300}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655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30724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725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30727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728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729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30730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731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30732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733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30734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0735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30736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7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38" name="Rectangle 5"/>
          <p:cNvSpPr>
            <a:spLocks noChangeArrowheads="1"/>
          </p:cNvSpPr>
          <p:nvPr/>
        </p:nvSpPr>
        <p:spPr bwMode="auto">
          <a:xfrm>
            <a:off x="57912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0739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8"/>
            <a:chExt cx="4392112" cy="564059"/>
          </a:xfrm>
        </p:grpSpPr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LastByteRcvd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(200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0775" name="Line 22"/>
            <p:cNvSpPr>
              <a:spLocks noChangeShapeType="1"/>
            </p:cNvSpPr>
            <p:nvPr/>
          </p:nvSpPr>
          <p:spPr bwMode="auto">
            <a:xfrm flipV="1">
              <a:off x="5562600" y="2895599"/>
              <a:ext cx="1447782" cy="228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0776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30742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30769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770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30771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30772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grpSp>
        <p:nvGrpSpPr>
          <p:cNvPr id="30744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30763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30764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765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30766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30767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0768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30746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10"/>
          </a:xfrm>
        </p:grpSpPr>
        <p:cxnSp>
          <p:nvCxnSpPr>
            <p:cNvPr id="30761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762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30747" name="Group 39"/>
          <p:cNvGrpSpPr>
            <a:grpSpLocks/>
          </p:cNvGrpSpPr>
          <p:nvPr/>
        </p:nvGrpSpPr>
        <p:grpSpPr bwMode="auto">
          <a:xfrm>
            <a:off x="1216025" y="4019550"/>
            <a:ext cx="6904038" cy="628650"/>
            <a:chOff x="1215732" y="3638550"/>
            <a:chExt cx="6903613" cy="628650"/>
          </a:xfrm>
        </p:grpSpPr>
        <p:cxnSp>
          <p:nvCxnSpPr>
            <p:cNvPr id="3075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75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30759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3076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{[101,200]}</a:t>
              </a:r>
            </a:p>
          </p:txBody>
        </p:sp>
      </p:grpSp>
      <p:grpSp>
        <p:nvGrpSpPr>
          <p:cNvPr id="30748" name="Group 36"/>
          <p:cNvGrpSpPr>
            <a:grpSpLocks/>
          </p:cNvGrpSpPr>
          <p:nvPr/>
        </p:nvGrpSpPr>
        <p:grpSpPr bwMode="auto">
          <a:xfrm>
            <a:off x="990600" y="4572000"/>
            <a:ext cx="5638800" cy="1098550"/>
            <a:chOff x="990600" y="4191000"/>
            <a:chExt cx="5638800" cy="1098610"/>
          </a:xfrm>
        </p:grpSpPr>
        <p:cxnSp>
          <p:nvCxnSpPr>
            <p:cNvPr id="30754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755" name="TextBox 46"/>
            <p:cNvSpPr txBox="1">
              <a:spLocks noChangeArrowheads="1"/>
            </p:cNvSpPr>
            <p:nvPr/>
          </p:nvSpPr>
          <p:spPr bwMode="auto">
            <a:xfrm>
              <a:off x="2667000" y="4889500"/>
              <a:ext cx="2922294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200</a:t>
              </a:r>
            </a:p>
          </p:txBody>
        </p:sp>
        <p:sp>
          <p:nvSpPr>
            <p:cNvPr id="30756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300}</a:t>
              </a:r>
            </a:p>
          </p:txBody>
        </p:sp>
      </p:grpSp>
      <p:sp>
        <p:nvSpPr>
          <p:cNvPr id="30749" name="Rounded Rectangle 69"/>
          <p:cNvSpPr>
            <a:spLocks noChangeArrowheads="1"/>
          </p:cNvSpPr>
          <p:nvPr/>
        </p:nvSpPr>
        <p:spPr bwMode="auto">
          <a:xfrm>
            <a:off x="762000" y="5791200"/>
            <a:ext cx="7315200" cy="838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Sender can now send new data! </a:t>
            </a:r>
          </a:p>
          <a:p>
            <a:pPr algn="ctr"/>
            <a:r>
              <a:rPr lang="en-US" sz="2200" b="0" dirty="0" err="1">
                <a:latin typeface="Gill Sans Light"/>
                <a:cs typeface="Gill Sans Light"/>
              </a:rPr>
              <a:t>SndWin</a:t>
            </a:r>
            <a:r>
              <a:rPr lang="en-US" sz="2200" b="0" dirty="0">
                <a:latin typeface="Gill Sans Light"/>
                <a:cs typeface="Gill Sans Light"/>
              </a:rPr>
              <a:t> = </a:t>
            </a:r>
            <a:r>
              <a:rPr lang="en-US" sz="2200" b="0" dirty="0" err="1">
                <a:latin typeface="Gill Sans Light"/>
                <a:cs typeface="Gill Sans Light"/>
              </a:rPr>
              <a:t>AdvWin</a:t>
            </a:r>
            <a:r>
              <a:rPr lang="en-US" sz="2200" b="0" dirty="0">
                <a:latin typeface="Gill Sans Light"/>
                <a:cs typeface="Gill Sans Light"/>
              </a:rPr>
              <a:t> – (</a:t>
            </a:r>
            <a:r>
              <a:rPr lang="en-US" sz="2200" b="0" dirty="0" err="1">
                <a:latin typeface="Gill Sans Light"/>
                <a:cs typeface="Gill Sans Light"/>
              </a:rPr>
              <a:t>LasByteSent</a:t>
            </a:r>
            <a:r>
              <a:rPr lang="en-US" sz="2200" b="0" dirty="0">
                <a:latin typeface="Gill Sans Light"/>
                <a:cs typeface="Gill Sans Light"/>
              </a:rPr>
              <a:t> – </a:t>
            </a:r>
            <a:r>
              <a:rPr lang="en-US" sz="2200" b="0" dirty="0" err="1">
                <a:latin typeface="Gill Sans Light"/>
                <a:cs typeface="Gill Sans Light"/>
              </a:rPr>
              <a:t>LastByteAcked</a:t>
            </a:r>
            <a:r>
              <a:rPr lang="en-US" sz="2200" b="0" dirty="0">
                <a:latin typeface="Gill Sans Light"/>
                <a:cs typeface="Gill Sans Light"/>
              </a:rPr>
              <a:t>) = 100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grpSp>
        <p:nvGrpSpPr>
          <p:cNvPr id="30751" name="Group 34"/>
          <p:cNvGrpSpPr>
            <a:grpSpLocks/>
          </p:cNvGrpSpPr>
          <p:nvPr/>
        </p:nvGrpSpPr>
        <p:grpSpPr bwMode="auto">
          <a:xfrm>
            <a:off x="2065338" y="2895600"/>
            <a:ext cx="1973262" cy="565150"/>
            <a:chOff x="2065516" y="2895598"/>
            <a:chExt cx="1972904" cy="564059"/>
          </a:xfrm>
        </p:grpSpPr>
        <p:sp>
          <p:nvSpPr>
            <p:cNvPr id="30752" name="Text Box 7"/>
            <p:cNvSpPr txBox="1">
              <a:spLocks noChangeArrowheads="1"/>
            </p:cNvSpPr>
            <p:nvPr/>
          </p:nvSpPr>
          <p:spPr bwMode="auto">
            <a:xfrm>
              <a:off x="2065516" y="3124200"/>
              <a:ext cx="1972904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LastByteSent(300)</a:t>
              </a:r>
            </a:p>
          </p:txBody>
        </p:sp>
        <p:sp>
          <p:nvSpPr>
            <p:cNvPr id="30753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021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1747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31748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749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1750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31751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752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753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31754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755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31756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757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31758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1759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31760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1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62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7"/>
            <a:chExt cx="4392112" cy="564060"/>
          </a:xfrm>
        </p:grpSpPr>
        <p:sp>
          <p:nvSpPr>
            <p:cNvPr id="31801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31802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LastByteRcvd(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350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1803" name="Line 22"/>
            <p:cNvSpPr>
              <a:spLocks noChangeShapeType="1"/>
            </p:cNvSpPr>
            <p:nvPr/>
          </p:nvSpPr>
          <p:spPr bwMode="auto">
            <a:xfrm flipV="1">
              <a:off x="5562600" y="2895597"/>
              <a:ext cx="266687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1804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31766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3179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9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31799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3180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grpSp>
        <p:nvGrpSpPr>
          <p:cNvPr id="31768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31791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31792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93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31794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31795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796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31770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10"/>
          </a:xfrm>
        </p:grpSpPr>
        <p:cxnSp>
          <p:nvCxnSpPr>
            <p:cNvPr id="31789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90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31771" name="Group 39"/>
          <p:cNvGrpSpPr>
            <a:grpSpLocks/>
          </p:cNvGrpSpPr>
          <p:nvPr/>
        </p:nvGrpSpPr>
        <p:grpSpPr bwMode="auto">
          <a:xfrm>
            <a:off x="1216025" y="4019550"/>
            <a:ext cx="6904038" cy="628650"/>
            <a:chOff x="1215732" y="3638550"/>
            <a:chExt cx="6903613" cy="628650"/>
          </a:xfrm>
        </p:grpSpPr>
        <p:cxnSp>
          <p:nvCxnSpPr>
            <p:cNvPr id="3178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8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31787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3178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{[101,200]}</a:t>
              </a:r>
            </a:p>
          </p:txBody>
        </p:sp>
      </p:grpSp>
      <p:cxnSp>
        <p:nvCxnSpPr>
          <p:cNvPr id="31772" name="Straight Arrow Connector 37"/>
          <p:cNvCxnSpPr>
            <a:cxnSpLocks noChangeShapeType="1"/>
          </p:cNvCxnSpPr>
          <p:nvPr/>
        </p:nvCxnSpPr>
        <p:spPr bwMode="auto">
          <a:xfrm flipH="1">
            <a:off x="2362200" y="4572000"/>
            <a:ext cx="4267200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31774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914400" y="5314950"/>
            <a:ext cx="8350250" cy="628650"/>
            <a:chOff x="911237" y="3638550"/>
            <a:chExt cx="8349406" cy="628650"/>
          </a:xfrm>
        </p:grpSpPr>
        <p:cxnSp>
          <p:nvCxnSpPr>
            <p:cNvPr id="31781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82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31783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31784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79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31779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1780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</p:spTree>
    <p:extLst>
      <p:ext uri="{BB962C8B-B14F-4D97-AF65-F5344CB8AC3E}">
        <p14:creationId xmlns:p14="http://schemas.microsoft.com/office/powerpoint/2010/main" val="64256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32770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32772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2773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2774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32775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2776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2777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32778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2779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32780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2781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32782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2783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32784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5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86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2787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7"/>
            <a:chExt cx="4392112" cy="564060"/>
          </a:xfrm>
        </p:grpSpPr>
        <p:sp>
          <p:nvSpPr>
            <p:cNvPr id="32829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32830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LastByteRcvd(350)</a:t>
              </a:r>
            </a:p>
          </p:txBody>
        </p:sp>
        <p:sp>
          <p:nvSpPr>
            <p:cNvPr id="32831" name="Line 22"/>
            <p:cNvSpPr>
              <a:spLocks noChangeShapeType="1"/>
            </p:cNvSpPr>
            <p:nvPr/>
          </p:nvSpPr>
          <p:spPr bwMode="auto">
            <a:xfrm flipV="1">
              <a:off x="5562600" y="2895597"/>
              <a:ext cx="266687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2832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32790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3282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82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32827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3282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grpSp>
        <p:nvGrpSpPr>
          <p:cNvPr id="32792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32819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32820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821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32822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32823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2824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32794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10"/>
          </a:xfrm>
        </p:grpSpPr>
        <p:cxnSp>
          <p:nvCxnSpPr>
            <p:cNvPr id="32817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818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32795" name="Group 39"/>
          <p:cNvGrpSpPr>
            <a:grpSpLocks/>
          </p:cNvGrpSpPr>
          <p:nvPr/>
        </p:nvGrpSpPr>
        <p:grpSpPr bwMode="auto">
          <a:xfrm>
            <a:off x="1216025" y="4019550"/>
            <a:ext cx="6904038" cy="628650"/>
            <a:chOff x="1215732" y="3638550"/>
            <a:chExt cx="6903613" cy="628650"/>
          </a:xfrm>
        </p:grpSpPr>
        <p:cxnSp>
          <p:nvCxnSpPr>
            <p:cNvPr id="32813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814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32815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32816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{[101,200]}</a:t>
              </a:r>
            </a:p>
          </p:txBody>
        </p:sp>
      </p:grpSp>
      <p:cxnSp>
        <p:nvCxnSpPr>
          <p:cNvPr id="32796" name="Straight Arrow Connector 37"/>
          <p:cNvCxnSpPr>
            <a:cxnSpLocks noChangeShapeType="1"/>
          </p:cNvCxnSpPr>
          <p:nvPr/>
        </p:nvCxnSpPr>
        <p:spPr bwMode="auto">
          <a:xfrm flipH="1">
            <a:off x="2362200" y="4572000"/>
            <a:ext cx="4267200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32798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2799" name="Group 72"/>
          <p:cNvGrpSpPr>
            <a:grpSpLocks/>
          </p:cNvGrpSpPr>
          <p:nvPr/>
        </p:nvGrpSpPr>
        <p:grpSpPr bwMode="auto">
          <a:xfrm>
            <a:off x="914400" y="5314950"/>
            <a:ext cx="8350250" cy="628650"/>
            <a:chOff x="911237" y="3638550"/>
            <a:chExt cx="8349406" cy="628650"/>
          </a:xfrm>
        </p:grpSpPr>
        <p:cxnSp>
          <p:nvCxnSpPr>
            <p:cNvPr id="32809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810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32811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32812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32801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32807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2808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  <p:grpSp>
        <p:nvGrpSpPr>
          <p:cNvPr id="84" name="Group 36"/>
          <p:cNvGrpSpPr>
            <a:grpSpLocks/>
          </p:cNvGrpSpPr>
          <p:nvPr/>
        </p:nvGrpSpPr>
        <p:grpSpPr bwMode="auto">
          <a:xfrm>
            <a:off x="990600" y="5867400"/>
            <a:ext cx="5638800" cy="476250"/>
            <a:chOff x="990600" y="4191000"/>
            <a:chExt cx="5638800" cy="476310"/>
          </a:xfrm>
        </p:grpSpPr>
        <p:cxnSp>
          <p:nvCxnSpPr>
            <p:cNvPr id="32804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805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</a:t>
              </a:r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201</a:t>
              </a:r>
              <a:r>
                <a:rPr lang="en-US" sz="2000" b="0">
                  <a:latin typeface="Helvetica" charset="0"/>
                  <a:cs typeface="Helvetica" charset="0"/>
                </a:rPr>
                <a:t>, AdvWin = </a:t>
              </a:r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32806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898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33796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3797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3798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33799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3800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3801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33802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33804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3805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33806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3807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33808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9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10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3811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7"/>
            <a:chExt cx="4392112" cy="564060"/>
          </a:xfrm>
        </p:grpSpPr>
        <p:sp>
          <p:nvSpPr>
            <p:cNvPr id="33834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33835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LastByteRcvd(350)</a:t>
              </a:r>
            </a:p>
          </p:txBody>
        </p:sp>
        <p:sp>
          <p:nvSpPr>
            <p:cNvPr id="33836" name="Line 22"/>
            <p:cNvSpPr>
              <a:spLocks noChangeShapeType="1"/>
            </p:cNvSpPr>
            <p:nvPr/>
          </p:nvSpPr>
          <p:spPr bwMode="auto">
            <a:xfrm flipV="1">
              <a:off x="5562600" y="2895597"/>
              <a:ext cx="266687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837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33817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33819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33832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33833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14400" y="5295900"/>
            <a:ext cx="8350250" cy="1028700"/>
            <a:chOff x="914400" y="3771840"/>
            <a:chExt cx="8349692" cy="1028760"/>
          </a:xfrm>
        </p:grpSpPr>
        <p:grpSp>
          <p:nvGrpSpPr>
            <p:cNvPr id="33823" name="Group 72"/>
            <p:cNvGrpSpPr>
              <a:grpSpLocks/>
            </p:cNvGrpSpPr>
            <p:nvPr/>
          </p:nvGrpSpPr>
          <p:grpSpPr bwMode="auto">
            <a:xfrm>
              <a:off x="914400" y="3771840"/>
              <a:ext cx="8349692" cy="628650"/>
              <a:chOff x="911237" y="3638550"/>
              <a:chExt cx="8349406" cy="628650"/>
            </a:xfrm>
          </p:grpSpPr>
          <p:cxnSp>
            <p:nvCxnSpPr>
              <p:cNvPr id="33828" name="Straight Arrow Connector 36"/>
              <p:cNvCxnSpPr>
                <a:cxnSpLocks noChangeShapeType="1"/>
              </p:cNvCxnSpPr>
              <p:nvPr/>
            </p:nvCxnSpPr>
            <p:spPr bwMode="auto">
              <a:xfrm>
                <a:off x="2362200" y="3886200"/>
                <a:ext cx="4267200" cy="2286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3829" name="TextBox 45"/>
              <p:cNvSpPr txBox="1">
                <a:spLocks noChangeArrowheads="1"/>
              </p:cNvSpPr>
              <p:nvPr/>
            </p:nvSpPr>
            <p:spPr bwMode="auto">
              <a:xfrm>
                <a:off x="3978275" y="3638550"/>
                <a:ext cx="1796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Data[301,350]</a:t>
                </a:r>
              </a:p>
            </p:txBody>
          </p:sp>
          <p:sp>
            <p:nvSpPr>
              <p:cNvPr id="33830" name="TextBox 48"/>
              <p:cNvSpPr txBox="1">
                <a:spLocks noChangeArrowheads="1"/>
              </p:cNvSpPr>
              <p:nvPr/>
            </p:nvSpPr>
            <p:spPr bwMode="auto">
              <a:xfrm>
                <a:off x="911237" y="3657600"/>
                <a:ext cx="14285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{[201,350]}</a:t>
                </a:r>
              </a:p>
            </p:txBody>
          </p:sp>
          <p:sp>
            <p:nvSpPr>
              <p:cNvPr id="33831" name="TextBox 48"/>
              <p:cNvSpPr txBox="1">
                <a:spLocks noChangeArrowheads="1"/>
              </p:cNvSpPr>
              <p:nvPr/>
            </p:nvSpPr>
            <p:spPr bwMode="auto">
              <a:xfrm>
                <a:off x="6690797" y="3867090"/>
                <a:ext cx="25698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{[101,200],[301,350]}</a:t>
                </a:r>
              </a:p>
            </p:txBody>
          </p:sp>
        </p:grpSp>
        <p:grpSp>
          <p:nvGrpSpPr>
            <p:cNvPr id="33824" name="Group 36"/>
            <p:cNvGrpSpPr>
              <a:grpSpLocks/>
            </p:cNvGrpSpPr>
            <p:nvPr/>
          </p:nvGrpSpPr>
          <p:grpSpPr bwMode="auto">
            <a:xfrm>
              <a:off x="990600" y="4324290"/>
              <a:ext cx="5638800" cy="476310"/>
              <a:chOff x="990600" y="4191000"/>
              <a:chExt cx="5638800" cy="476310"/>
            </a:xfrm>
          </p:grpSpPr>
          <p:cxnSp>
            <p:nvCxnSpPr>
              <p:cNvPr id="33825" name="Straight Arrow Connector 37"/>
              <p:cNvCxnSpPr>
                <a:cxnSpLocks noChangeShapeType="1"/>
              </p:cNvCxnSpPr>
              <p:nvPr/>
            </p:nvCxnSpPr>
            <p:spPr bwMode="auto">
              <a:xfrm flipH="1">
                <a:off x="2362200" y="4191000"/>
                <a:ext cx="4267200" cy="3048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3826" name="TextBox 46"/>
              <p:cNvSpPr txBox="1">
                <a:spLocks noChangeArrowheads="1"/>
              </p:cNvSpPr>
              <p:nvPr/>
            </p:nvSpPr>
            <p:spPr bwMode="auto">
              <a:xfrm>
                <a:off x="2868906" y="4191000"/>
                <a:ext cx="2779652" cy="400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Ack=201, AdvWin = 50</a:t>
                </a:r>
              </a:p>
            </p:txBody>
          </p:sp>
          <p:sp>
            <p:nvSpPr>
              <p:cNvPr id="33827" name="TextBox 49"/>
              <p:cNvSpPr txBox="1">
                <a:spLocks noChangeArrowheads="1"/>
              </p:cNvSpPr>
              <p:nvPr/>
            </p:nvSpPr>
            <p:spPr bwMode="auto">
              <a:xfrm>
                <a:off x="990600" y="4267200"/>
                <a:ext cx="136447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{201, 350}</a:t>
                </a:r>
              </a:p>
            </p:txBody>
          </p:sp>
        </p:grpSp>
      </p:grp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914400" y="5791200"/>
            <a:ext cx="74676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 err="1">
                <a:latin typeface="Gill Sans Light"/>
                <a:cs typeface="Gill Sans Light"/>
              </a:rPr>
              <a:t>Ack</a:t>
            </a:r>
            <a:r>
              <a:rPr lang="en-US" sz="2400" b="0" dirty="0">
                <a:latin typeface="Gill Sans Light"/>
                <a:cs typeface="Gill Sans Light"/>
              </a:rPr>
              <a:t> still specifies 201 (first byte out of sequence)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 err="1">
                <a:latin typeface="Gill Sans Light"/>
                <a:cs typeface="Gill Sans Light"/>
              </a:rPr>
              <a:t>AdvWin</a:t>
            </a:r>
            <a:r>
              <a:rPr lang="en-US" sz="2400" b="0" dirty="0">
                <a:latin typeface="Gill Sans Light"/>
                <a:cs typeface="Gill Sans Light"/>
              </a:rPr>
              <a:t> = 50, so can sender re-send 3</a:t>
            </a:r>
            <a:r>
              <a:rPr lang="en-US" sz="2400" b="0" baseline="30000" dirty="0">
                <a:latin typeface="Gill Sans Light"/>
                <a:cs typeface="Gill Sans Light"/>
              </a:rPr>
              <a:t>rd</a:t>
            </a:r>
            <a:r>
              <a:rPr lang="en-US" sz="2400" b="0" dirty="0">
                <a:latin typeface="Gill Sans Light"/>
                <a:cs typeface="Gill Sans Light"/>
              </a:rPr>
              <a:t> packet?</a:t>
            </a:r>
          </a:p>
        </p:txBody>
      </p:sp>
    </p:spTree>
    <p:extLst>
      <p:ext uri="{BB962C8B-B14F-4D97-AF65-F5344CB8AC3E}">
        <p14:creationId xmlns:p14="http://schemas.microsoft.com/office/powerpoint/2010/main" val="3607472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1.11111E-6 L -6.11111E-6 -0.24444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34820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4821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4822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34823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4824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4825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4827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4829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34830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34832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33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834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4835" name="Group 37"/>
          <p:cNvGrpSpPr>
            <a:grpSpLocks/>
          </p:cNvGrpSpPr>
          <p:nvPr/>
        </p:nvGrpSpPr>
        <p:grpSpPr bwMode="auto">
          <a:xfrm>
            <a:off x="4598988" y="2895600"/>
            <a:ext cx="4392612" cy="565150"/>
            <a:chOff x="4599235" y="2895597"/>
            <a:chExt cx="4392112" cy="564060"/>
          </a:xfrm>
        </p:grpSpPr>
        <p:sp>
          <p:nvSpPr>
            <p:cNvPr id="34858" name="Text Box 19"/>
            <p:cNvSpPr txBox="1">
              <a:spLocks noChangeArrowheads="1"/>
            </p:cNvSpPr>
            <p:nvPr/>
          </p:nvSpPr>
          <p:spPr bwMode="auto">
            <a:xfrm>
              <a:off x="6528056" y="3124200"/>
              <a:ext cx="2463291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NextByteExpected(201)</a:t>
              </a:r>
            </a:p>
          </p:txBody>
        </p:sp>
        <p:sp>
          <p:nvSpPr>
            <p:cNvPr id="34859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LastByteRcvd(350)</a:t>
              </a:r>
            </a:p>
          </p:txBody>
        </p:sp>
        <p:sp>
          <p:nvSpPr>
            <p:cNvPr id="34860" name="Line 22"/>
            <p:cNvSpPr>
              <a:spLocks noChangeShapeType="1"/>
            </p:cNvSpPr>
            <p:nvPr/>
          </p:nvSpPr>
          <p:spPr bwMode="auto">
            <a:xfrm flipV="1">
              <a:off x="5562600" y="2895597"/>
              <a:ext cx="266687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61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34841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34843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34856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34857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  <p:grpSp>
        <p:nvGrpSpPr>
          <p:cNvPr id="34845" name="Group 1"/>
          <p:cNvGrpSpPr>
            <a:grpSpLocks/>
          </p:cNvGrpSpPr>
          <p:nvPr/>
        </p:nvGrpSpPr>
        <p:grpSpPr bwMode="auto">
          <a:xfrm>
            <a:off x="914400" y="3619500"/>
            <a:ext cx="8350250" cy="1028700"/>
            <a:chOff x="914400" y="3771840"/>
            <a:chExt cx="8349692" cy="1028760"/>
          </a:xfrm>
        </p:grpSpPr>
        <p:grpSp>
          <p:nvGrpSpPr>
            <p:cNvPr id="34847" name="Group 72"/>
            <p:cNvGrpSpPr>
              <a:grpSpLocks/>
            </p:cNvGrpSpPr>
            <p:nvPr/>
          </p:nvGrpSpPr>
          <p:grpSpPr bwMode="auto">
            <a:xfrm>
              <a:off x="914400" y="3771840"/>
              <a:ext cx="8349692" cy="628650"/>
              <a:chOff x="911237" y="3638550"/>
              <a:chExt cx="8349406" cy="628650"/>
            </a:xfrm>
          </p:grpSpPr>
          <p:cxnSp>
            <p:nvCxnSpPr>
              <p:cNvPr id="34852" name="Straight Arrow Connector 36"/>
              <p:cNvCxnSpPr>
                <a:cxnSpLocks noChangeShapeType="1"/>
              </p:cNvCxnSpPr>
              <p:nvPr/>
            </p:nvCxnSpPr>
            <p:spPr bwMode="auto">
              <a:xfrm>
                <a:off x="2362200" y="3886200"/>
                <a:ext cx="4267200" cy="2286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4853" name="TextBox 45"/>
              <p:cNvSpPr txBox="1">
                <a:spLocks noChangeArrowheads="1"/>
              </p:cNvSpPr>
              <p:nvPr/>
            </p:nvSpPr>
            <p:spPr bwMode="auto">
              <a:xfrm>
                <a:off x="3978275" y="3638550"/>
                <a:ext cx="1796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Data[301,350]</a:t>
                </a:r>
              </a:p>
            </p:txBody>
          </p:sp>
          <p:sp>
            <p:nvSpPr>
              <p:cNvPr id="34854" name="TextBox 48"/>
              <p:cNvSpPr txBox="1">
                <a:spLocks noChangeArrowheads="1"/>
              </p:cNvSpPr>
              <p:nvPr/>
            </p:nvSpPr>
            <p:spPr bwMode="auto">
              <a:xfrm>
                <a:off x="911237" y="3657600"/>
                <a:ext cx="14285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{[201,350]}</a:t>
                </a:r>
              </a:p>
            </p:txBody>
          </p:sp>
          <p:sp>
            <p:nvSpPr>
              <p:cNvPr id="34855" name="TextBox 48"/>
              <p:cNvSpPr txBox="1">
                <a:spLocks noChangeArrowheads="1"/>
              </p:cNvSpPr>
              <p:nvPr/>
            </p:nvSpPr>
            <p:spPr bwMode="auto">
              <a:xfrm>
                <a:off x="6690797" y="3867090"/>
                <a:ext cx="25698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{[101,200],[301,350]}</a:t>
                </a:r>
              </a:p>
            </p:txBody>
          </p:sp>
        </p:grpSp>
        <p:grpSp>
          <p:nvGrpSpPr>
            <p:cNvPr id="34848" name="Group 36"/>
            <p:cNvGrpSpPr>
              <a:grpSpLocks/>
            </p:cNvGrpSpPr>
            <p:nvPr/>
          </p:nvGrpSpPr>
          <p:grpSpPr bwMode="auto">
            <a:xfrm>
              <a:off x="990600" y="4324290"/>
              <a:ext cx="5638800" cy="476310"/>
              <a:chOff x="990600" y="4191000"/>
              <a:chExt cx="5638800" cy="476310"/>
            </a:xfrm>
          </p:grpSpPr>
          <p:cxnSp>
            <p:nvCxnSpPr>
              <p:cNvPr id="34849" name="Straight Arrow Connector 37"/>
              <p:cNvCxnSpPr>
                <a:cxnSpLocks noChangeShapeType="1"/>
              </p:cNvCxnSpPr>
              <p:nvPr/>
            </p:nvCxnSpPr>
            <p:spPr bwMode="auto">
              <a:xfrm flipH="1">
                <a:off x="2362200" y="4191000"/>
                <a:ext cx="4267200" cy="3048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4850" name="TextBox 46"/>
              <p:cNvSpPr txBox="1">
                <a:spLocks noChangeArrowheads="1"/>
              </p:cNvSpPr>
              <p:nvPr/>
            </p:nvSpPr>
            <p:spPr bwMode="auto">
              <a:xfrm>
                <a:off x="2868906" y="4191000"/>
                <a:ext cx="2779652" cy="400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Ack=201, AdvWin = 50</a:t>
                </a:r>
              </a:p>
            </p:txBody>
          </p:sp>
          <p:sp>
            <p:nvSpPr>
              <p:cNvPr id="34851" name="TextBox 49"/>
              <p:cNvSpPr txBox="1">
                <a:spLocks noChangeArrowheads="1"/>
              </p:cNvSpPr>
              <p:nvPr/>
            </p:nvSpPr>
            <p:spPr bwMode="auto">
              <a:xfrm>
                <a:off x="990600" y="4267200"/>
                <a:ext cx="136447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Helvetica" charset="0"/>
                    <a:cs typeface="Helvetica" charset="0"/>
                  </a:rPr>
                  <a:t>{201, 350}</a:t>
                </a:r>
              </a:p>
            </p:txBody>
          </p:sp>
        </p:grpSp>
      </p:grpSp>
      <p:sp>
        <p:nvSpPr>
          <p:cNvPr id="34846" name="Rounded Rectangle 65"/>
          <p:cNvSpPr>
            <a:spLocks noChangeArrowheads="1"/>
          </p:cNvSpPr>
          <p:nvPr/>
        </p:nvSpPr>
        <p:spPr bwMode="auto">
          <a:xfrm>
            <a:off x="914400" y="5791200"/>
            <a:ext cx="74676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sz="2400" b="0">
                <a:latin typeface="Gill Sans Light"/>
                <a:cs typeface="Gill Sans Light"/>
              </a:rPr>
              <a:t>Ack still specifies 201 (first byte out of sequence)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>
                <a:latin typeface="Gill Sans Light"/>
                <a:cs typeface="Gill Sans Light"/>
              </a:rPr>
              <a:t>AdvWin = 50, so can sender re-send 3</a:t>
            </a:r>
            <a:r>
              <a:rPr lang="en-US" sz="2400" b="0" baseline="30000">
                <a:latin typeface="Gill Sans Light"/>
                <a:cs typeface="Gill Sans Light"/>
              </a:rPr>
              <a:t>rd</a:t>
            </a:r>
            <a:r>
              <a:rPr lang="en-US" sz="2400" b="0">
                <a:latin typeface="Gill Sans Light"/>
                <a:cs typeface="Gill Sans Light"/>
              </a:rPr>
              <a:t> packet?</a:t>
            </a:r>
          </a:p>
        </p:txBody>
      </p:sp>
    </p:spTree>
    <p:extLst>
      <p:ext uri="{BB962C8B-B14F-4D97-AF65-F5344CB8AC3E}">
        <p14:creationId xmlns:p14="http://schemas.microsoft.com/office/powerpoint/2010/main" val="3092872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35842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35844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45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5846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35847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48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49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35850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51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53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35854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5855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35856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7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58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5859" name="Text Box 20"/>
          <p:cNvSpPr txBox="1">
            <a:spLocks noChangeArrowheads="1"/>
          </p:cNvSpPr>
          <p:nvPr/>
        </p:nvSpPr>
        <p:spPr bwMode="auto">
          <a:xfrm>
            <a:off x="4598988" y="3124200"/>
            <a:ext cx="203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LastByteRcvd(350)</a:t>
            </a:r>
          </a:p>
        </p:txBody>
      </p:sp>
      <p:sp>
        <p:nvSpPr>
          <p:cNvPr id="35860" name="Line 22"/>
          <p:cNvSpPr>
            <a:spLocks noChangeShapeType="1"/>
          </p:cNvSpPr>
          <p:nvPr/>
        </p:nvSpPr>
        <p:spPr bwMode="auto">
          <a:xfrm flipV="1">
            <a:off x="5562600" y="2895600"/>
            <a:ext cx="2667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527800" y="2895600"/>
            <a:ext cx="2463800" cy="565150"/>
            <a:chOff x="6528030" y="2895600"/>
            <a:chExt cx="2463516" cy="564954"/>
          </a:xfrm>
        </p:grpSpPr>
        <p:sp>
          <p:nvSpPr>
            <p:cNvPr id="35889" name="Text Box 19"/>
            <p:cNvSpPr txBox="1">
              <a:spLocks noChangeArrowheads="1"/>
            </p:cNvSpPr>
            <p:nvPr/>
          </p:nvSpPr>
          <p:spPr bwMode="auto">
            <a:xfrm>
              <a:off x="6528030" y="3124565"/>
              <a:ext cx="246351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351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5890" name="Line 22"/>
            <p:cNvSpPr>
              <a:spLocks noChangeShapeType="1"/>
            </p:cNvSpPr>
            <p:nvPr/>
          </p:nvSpPr>
          <p:spPr bwMode="auto">
            <a:xfrm flipV="1">
              <a:off x="7696200" y="2895600"/>
              <a:ext cx="533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35867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5868" name="Group 72"/>
          <p:cNvGrpSpPr>
            <a:grpSpLocks/>
          </p:cNvGrpSpPr>
          <p:nvPr/>
        </p:nvGrpSpPr>
        <p:grpSpPr bwMode="auto">
          <a:xfrm>
            <a:off x="914400" y="3600450"/>
            <a:ext cx="8350250" cy="628650"/>
            <a:chOff x="911237" y="3638550"/>
            <a:chExt cx="8349406" cy="628650"/>
          </a:xfrm>
        </p:grpSpPr>
        <p:cxnSp>
          <p:nvCxnSpPr>
            <p:cNvPr id="3588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588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35887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3588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35870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35883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35884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  <p:grpSp>
        <p:nvGrpSpPr>
          <p:cNvPr id="35872" name="Group 36"/>
          <p:cNvGrpSpPr>
            <a:grpSpLocks/>
          </p:cNvGrpSpPr>
          <p:nvPr/>
        </p:nvGrpSpPr>
        <p:grpSpPr bwMode="auto">
          <a:xfrm>
            <a:off x="990600" y="4152900"/>
            <a:ext cx="5638800" cy="476250"/>
            <a:chOff x="990600" y="4191000"/>
            <a:chExt cx="5638800" cy="476310"/>
          </a:xfrm>
        </p:grpSpPr>
        <p:cxnSp>
          <p:nvCxnSpPr>
            <p:cNvPr id="35880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5881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50</a:t>
              </a:r>
            </a:p>
          </p:txBody>
        </p:sp>
        <p:sp>
          <p:nvSpPr>
            <p:cNvPr id="35882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  <p:sp>
        <p:nvSpPr>
          <p:cNvPr id="35873" name="Rounded Rectangle 65"/>
          <p:cNvSpPr>
            <a:spLocks noChangeArrowheads="1"/>
          </p:cNvSpPr>
          <p:nvPr/>
        </p:nvSpPr>
        <p:spPr bwMode="auto">
          <a:xfrm>
            <a:off x="685800" y="5791200"/>
            <a:ext cx="78486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400" b="0">
                <a:latin typeface="Gill Sans Light"/>
                <a:cs typeface="Gill Sans Light"/>
              </a:rPr>
              <a:t>Yes! Sender can re-send 2</a:t>
            </a:r>
            <a:r>
              <a:rPr lang="en-US" sz="2400" b="0" baseline="30000">
                <a:latin typeface="Gill Sans Light"/>
                <a:cs typeface="Gill Sans Light"/>
              </a:rPr>
              <a:t>nd</a:t>
            </a:r>
            <a:r>
              <a:rPr lang="en-US" sz="2400" b="0">
                <a:latin typeface="Gill Sans Light"/>
                <a:cs typeface="Gill Sans Light"/>
              </a:rPr>
              <a:t> packet since it’s in existing window – won’t cause receiver window to grow  </a:t>
            </a: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46150" y="4476750"/>
            <a:ext cx="7208838" cy="628650"/>
            <a:chOff x="911237" y="3638550"/>
            <a:chExt cx="7208107" cy="628650"/>
          </a:xfrm>
        </p:grpSpPr>
        <p:cxnSp>
          <p:nvCxnSpPr>
            <p:cNvPr id="35876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5877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sp>
          <p:nvSpPr>
            <p:cNvPr id="35878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35879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{[101,350]}</a:t>
              </a: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104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201, 300</a:t>
            </a:r>
          </a:p>
        </p:txBody>
      </p:sp>
    </p:spTree>
    <p:extLst>
      <p:ext uri="{BB962C8B-B14F-4D97-AF65-F5344CB8AC3E}">
        <p14:creationId xmlns:p14="http://schemas.microsoft.com/office/powerpoint/2010/main" val="3426753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4048125"/>
            <a:ext cx="8229600" cy="177641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1: make each step reliable, and then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concatenate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them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2: end-to-end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check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and try again if necessary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8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0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1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2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71075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3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4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5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71075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7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8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9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69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0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1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2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3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25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91561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A</a:t>
            </a:r>
          </a:p>
        </p:txBody>
      </p:sp>
      <p:sp>
        <p:nvSpPr>
          <p:cNvPr id="76826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88996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B</a:t>
            </a:r>
          </a:p>
        </p:txBody>
      </p:sp>
      <p:sp>
        <p:nvSpPr>
          <p:cNvPr id="1307676" name="Freeform 28"/>
          <p:cNvSpPr>
            <a:spLocks/>
          </p:cNvSpPr>
          <p:nvPr/>
        </p:nvSpPr>
        <p:spPr bwMode="auto">
          <a:xfrm>
            <a:off x="3200400" y="2438400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2438400"/>
            <a:ext cx="1387475" cy="865188"/>
            <a:chOff x="2064" y="1392"/>
            <a:chExt cx="874" cy="545"/>
          </a:xfrm>
        </p:grpSpPr>
        <p:sp>
          <p:nvSpPr>
            <p:cNvPr id="76831" name="Freeform 30"/>
            <p:cNvSpPr>
              <a:spLocks/>
            </p:cNvSpPr>
            <p:nvPr/>
          </p:nvSpPr>
          <p:spPr bwMode="auto">
            <a:xfrm>
              <a:off x="2064" y="1392"/>
              <a:ext cx="116" cy="233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832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OK</a:t>
              </a:r>
            </a:p>
          </p:txBody>
        </p:sp>
      </p:grpSp>
      <p:cxnSp>
        <p:nvCxnSpPr>
          <p:cNvPr id="1307680" name="AutoShape 32"/>
          <p:cNvCxnSpPr>
            <a:cxnSpLocks noChangeShapeType="1"/>
            <a:stCxn id="76809" idx="1"/>
            <a:endCxn id="76816" idx="2"/>
          </p:cNvCxnSpPr>
          <p:nvPr/>
        </p:nvCxnSpPr>
        <p:spPr bwMode="auto">
          <a:xfrm rot="16200000" flipV="1">
            <a:off x="6314337" y="2437380"/>
            <a:ext cx="754104" cy="968971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07681" name="AutoShape 33"/>
          <p:cNvCxnSpPr>
            <a:cxnSpLocks noChangeShapeType="1"/>
            <a:stCxn id="76806" idx="4"/>
            <a:endCxn id="1307669" idx="3"/>
          </p:cNvCxnSpPr>
          <p:nvPr/>
        </p:nvCxnSpPr>
        <p:spPr bwMode="auto">
          <a:xfrm rot="5400000" flipH="1" flipV="1">
            <a:off x="1814513" y="2508250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12620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 build="p" autoUpdateAnimBg="0"/>
      <p:bldP spid="1307669" grpId="0" animBg="1"/>
      <p:bldP spid="1307670" grpId="0" animBg="1"/>
      <p:bldP spid="1307671" grpId="0" animBg="1"/>
      <p:bldP spid="1307672" grpId="0" animBg="1"/>
      <p:bldP spid="1307673" grpId="0" animBg="1"/>
      <p:bldP spid="130767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36868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69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6870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36871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2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3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36874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5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36876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7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36878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6879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36880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81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82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4598988" y="3124200"/>
            <a:ext cx="203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LastByteRcvd(350)</a:t>
            </a:r>
          </a:p>
        </p:txBody>
      </p:sp>
      <p:sp>
        <p:nvSpPr>
          <p:cNvPr id="36884" name="Line 22"/>
          <p:cNvSpPr>
            <a:spLocks noChangeShapeType="1"/>
          </p:cNvSpPr>
          <p:nvPr/>
        </p:nvSpPr>
        <p:spPr bwMode="auto">
          <a:xfrm flipV="1">
            <a:off x="5562600" y="2895600"/>
            <a:ext cx="2667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36885" name="Group 1"/>
          <p:cNvGrpSpPr>
            <a:grpSpLocks/>
          </p:cNvGrpSpPr>
          <p:nvPr/>
        </p:nvGrpSpPr>
        <p:grpSpPr bwMode="auto">
          <a:xfrm>
            <a:off x="6527800" y="2895600"/>
            <a:ext cx="2463800" cy="565150"/>
            <a:chOff x="6528030" y="2895600"/>
            <a:chExt cx="2463516" cy="564954"/>
          </a:xfrm>
        </p:grpSpPr>
        <p:sp>
          <p:nvSpPr>
            <p:cNvPr id="36911" name="Text Box 19"/>
            <p:cNvSpPr txBox="1">
              <a:spLocks noChangeArrowheads="1"/>
            </p:cNvSpPr>
            <p:nvPr/>
          </p:nvSpPr>
          <p:spPr bwMode="auto">
            <a:xfrm>
              <a:off x="6528030" y="3124565"/>
              <a:ext cx="246351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351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6912" name="Line 22"/>
            <p:cNvSpPr>
              <a:spLocks noChangeShapeType="1"/>
            </p:cNvSpPr>
            <p:nvPr/>
          </p:nvSpPr>
          <p:spPr bwMode="auto">
            <a:xfrm flipV="1">
              <a:off x="7696200" y="2895600"/>
              <a:ext cx="533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101, 350</a:t>
            </a:r>
          </a:p>
        </p:txBody>
      </p:sp>
      <p:sp>
        <p:nvSpPr>
          <p:cNvPr id="36891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6892" name="Group 72"/>
          <p:cNvGrpSpPr>
            <a:grpSpLocks/>
          </p:cNvGrpSpPr>
          <p:nvPr/>
        </p:nvGrpSpPr>
        <p:grpSpPr bwMode="auto">
          <a:xfrm>
            <a:off x="914400" y="3581400"/>
            <a:ext cx="8350250" cy="628650"/>
            <a:chOff x="911237" y="3638550"/>
            <a:chExt cx="8349406" cy="628650"/>
          </a:xfrm>
        </p:grpSpPr>
        <p:cxnSp>
          <p:nvCxnSpPr>
            <p:cNvPr id="3690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690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36909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3691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36894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36905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36906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6895" name="Group 36"/>
          <p:cNvGrpSpPr>
            <a:grpSpLocks/>
          </p:cNvGrpSpPr>
          <p:nvPr/>
        </p:nvGrpSpPr>
        <p:grpSpPr bwMode="auto">
          <a:xfrm>
            <a:off x="990600" y="4133850"/>
            <a:ext cx="5638800" cy="476250"/>
            <a:chOff x="990600" y="4191000"/>
            <a:chExt cx="5638800" cy="476310"/>
          </a:xfrm>
        </p:grpSpPr>
        <p:cxnSp>
          <p:nvCxnSpPr>
            <p:cNvPr id="36902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6903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50</a:t>
              </a:r>
            </a:p>
          </p:txBody>
        </p:sp>
        <p:sp>
          <p:nvSpPr>
            <p:cNvPr id="36904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  <p:sp>
        <p:nvSpPr>
          <p:cNvPr id="36896" name="Rounded Rectangle 65"/>
          <p:cNvSpPr>
            <a:spLocks noChangeArrowheads="1"/>
          </p:cNvSpPr>
          <p:nvPr/>
        </p:nvSpPr>
        <p:spPr bwMode="auto">
          <a:xfrm>
            <a:off x="685800" y="5791200"/>
            <a:ext cx="78486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400" b="0">
                <a:latin typeface="Gill Sans Light"/>
                <a:cs typeface="Gill Sans Light"/>
              </a:rPr>
              <a:t>Yes! Sender can re-send 2</a:t>
            </a:r>
            <a:r>
              <a:rPr lang="en-US" sz="2400" b="0" baseline="30000">
                <a:latin typeface="Gill Sans Light"/>
                <a:cs typeface="Gill Sans Light"/>
              </a:rPr>
              <a:t>nd</a:t>
            </a:r>
            <a:r>
              <a:rPr lang="en-US" sz="2400" b="0">
                <a:latin typeface="Gill Sans Light"/>
                <a:cs typeface="Gill Sans Light"/>
              </a:rPr>
              <a:t> packet since it’s in existing window – won’t cause receiver window to grow  </a:t>
            </a:r>
          </a:p>
        </p:txBody>
      </p:sp>
      <p:grpSp>
        <p:nvGrpSpPr>
          <p:cNvPr id="36897" name="Group 45"/>
          <p:cNvGrpSpPr>
            <a:grpSpLocks/>
          </p:cNvGrpSpPr>
          <p:nvPr/>
        </p:nvGrpSpPr>
        <p:grpSpPr bwMode="auto">
          <a:xfrm>
            <a:off x="946150" y="4457700"/>
            <a:ext cx="7208838" cy="628650"/>
            <a:chOff x="911237" y="3638550"/>
            <a:chExt cx="7208107" cy="628650"/>
          </a:xfrm>
        </p:grpSpPr>
        <p:cxnSp>
          <p:nvCxnSpPr>
            <p:cNvPr id="36898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6899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sp>
          <p:nvSpPr>
            <p:cNvPr id="36900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36901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{[101,350]}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310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1"/>
          <p:cNvSpPr>
            <a:spLocks noChangeShapeType="1"/>
          </p:cNvSpPr>
          <p:nvPr/>
        </p:nvSpPr>
        <p:spPr bwMode="auto">
          <a:xfrm>
            <a:off x="2743200" y="2438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37893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7894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7895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37896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7897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7898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37899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7900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7902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37903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7904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37905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6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07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4598988" y="3124200"/>
            <a:ext cx="203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LastByteRcvd(350)</a:t>
            </a:r>
          </a:p>
        </p:txBody>
      </p:sp>
      <p:sp>
        <p:nvSpPr>
          <p:cNvPr id="37909" name="Line 22"/>
          <p:cNvSpPr>
            <a:spLocks noChangeShapeType="1"/>
          </p:cNvSpPr>
          <p:nvPr/>
        </p:nvSpPr>
        <p:spPr bwMode="auto">
          <a:xfrm flipV="1">
            <a:off x="5562600" y="2895600"/>
            <a:ext cx="2667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37910" name="Group 1"/>
          <p:cNvGrpSpPr>
            <a:grpSpLocks/>
          </p:cNvGrpSpPr>
          <p:nvPr/>
        </p:nvGrpSpPr>
        <p:grpSpPr bwMode="auto">
          <a:xfrm>
            <a:off x="6527800" y="2895600"/>
            <a:ext cx="2463800" cy="565150"/>
            <a:chOff x="6528030" y="2895600"/>
            <a:chExt cx="2463516" cy="564954"/>
          </a:xfrm>
        </p:grpSpPr>
        <p:sp>
          <p:nvSpPr>
            <p:cNvPr id="37937" name="Text Box 19"/>
            <p:cNvSpPr txBox="1">
              <a:spLocks noChangeArrowheads="1"/>
            </p:cNvSpPr>
            <p:nvPr/>
          </p:nvSpPr>
          <p:spPr bwMode="auto">
            <a:xfrm>
              <a:off x="6528030" y="3124565"/>
              <a:ext cx="246351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351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7938" name="Line 22"/>
            <p:cNvSpPr>
              <a:spLocks noChangeShapeType="1"/>
            </p:cNvSpPr>
            <p:nvPr/>
          </p:nvSpPr>
          <p:spPr bwMode="auto">
            <a:xfrm flipV="1">
              <a:off x="7696200" y="2895600"/>
              <a:ext cx="533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101, 350</a:t>
            </a:r>
          </a:p>
        </p:txBody>
      </p:sp>
      <p:sp>
        <p:nvSpPr>
          <p:cNvPr id="37912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7913" name="Group 72"/>
          <p:cNvGrpSpPr>
            <a:grpSpLocks/>
          </p:cNvGrpSpPr>
          <p:nvPr/>
        </p:nvGrpSpPr>
        <p:grpSpPr bwMode="auto">
          <a:xfrm>
            <a:off x="914400" y="3581400"/>
            <a:ext cx="8350250" cy="628650"/>
            <a:chOff x="911237" y="3638550"/>
            <a:chExt cx="8349406" cy="628650"/>
          </a:xfrm>
        </p:grpSpPr>
        <p:cxnSp>
          <p:nvCxnSpPr>
            <p:cNvPr id="37933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34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37935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37936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grpSp>
        <p:nvGrpSpPr>
          <p:cNvPr id="37914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37931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37932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7915" name="Group 36"/>
          <p:cNvGrpSpPr>
            <a:grpSpLocks/>
          </p:cNvGrpSpPr>
          <p:nvPr/>
        </p:nvGrpSpPr>
        <p:grpSpPr bwMode="auto">
          <a:xfrm>
            <a:off x="990600" y="4133850"/>
            <a:ext cx="5638800" cy="476250"/>
            <a:chOff x="990600" y="4191000"/>
            <a:chExt cx="5638800" cy="476310"/>
          </a:xfrm>
        </p:grpSpPr>
        <p:cxnSp>
          <p:nvCxnSpPr>
            <p:cNvPr id="37928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29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50</a:t>
              </a:r>
            </a:p>
          </p:txBody>
        </p:sp>
        <p:sp>
          <p:nvSpPr>
            <p:cNvPr id="37930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  <p:sp>
        <p:nvSpPr>
          <p:cNvPr id="37916" name="Rounded Rectangle 65"/>
          <p:cNvSpPr>
            <a:spLocks noChangeArrowheads="1"/>
          </p:cNvSpPr>
          <p:nvPr/>
        </p:nvSpPr>
        <p:spPr bwMode="auto">
          <a:xfrm>
            <a:off x="533400" y="5791200"/>
            <a:ext cx="7696200" cy="838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342900" indent="-342900">
              <a:buFont typeface="Arial" charset="0"/>
              <a:buChar char="•"/>
            </a:pPr>
            <a:r>
              <a:rPr lang="en-US" sz="2400" b="0">
                <a:latin typeface="Gill Sans Light"/>
                <a:cs typeface="Gill Sans Light"/>
              </a:rPr>
              <a:t>Sender gets 3</a:t>
            </a:r>
            <a:r>
              <a:rPr lang="en-US" sz="2400" b="0" baseline="30000">
                <a:latin typeface="Gill Sans Light"/>
                <a:cs typeface="Gill Sans Light"/>
              </a:rPr>
              <a:t>rd</a:t>
            </a:r>
            <a:r>
              <a:rPr lang="en-US" sz="2400" b="0">
                <a:latin typeface="Gill Sans Light"/>
                <a:cs typeface="Gill Sans Light"/>
              </a:rPr>
              <a:t> packet and sends Ack for 351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>
                <a:latin typeface="Gill Sans Light"/>
                <a:cs typeface="Gill Sans Light"/>
              </a:rPr>
              <a:t>AdvWin = 50</a:t>
            </a:r>
          </a:p>
        </p:txBody>
      </p:sp>
      <p:grpSp>
        <p:nvGrpSpPr>
          <p:cNvPr id="37917" name="Group 45"/>
          <p:cNvGrpSpPr>
            <a:grpSpLocks/>
          </p:cNvGrpSpPr>
          <p:nvPr/>
        </p:nvGrpSpPr>
        <p:grpSpPr bwMode="auto">
          <a:xfrm>
            <a:off x="946150" y="4457700"/>
            <a:ext cx="7208838" cy="628650"/>
            <a:chOff x="911237" y="3638550"/>
            <a:chExt cx="7208107" cy="628650"/>
          </a:xfrm>
        </p:grpSpPr>
        <p:cxnSp>
          <p:nvCxnSpPr>
            <p:cNvPr id="37924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25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sp>
          <p:nvSpPr>
            <p:cNvPr id="37926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37927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{[101,350]}</a:t>
              </a:r>
            </a:p>
          </p:txBody>
        </p:sp>
      </p:grpSp>
      <p:grpSp>
        <p:nvGrpSpPr>
          <p:cNvPr id="50" name="Group 36"/>
          <p:cNvGrpSpPr>
            <a:grpSpLocks/>
          </p:cNvGrpSpPr>
          <p:nvPr/>
        </p:nvGrpSpPr>
        <p:grpSpPr bwMode="auto">
          <a:xfrm>
            <a:off x="1922463" y="5010150"/>
            <a:ext cx="4706937" cy="476250"/>
            <a:chOff x="1921798" y="4191000"/>
            <a:chExt cx="4707602" cy="476360"/>
          </a:xfrm>
        </p:grpSpPr>
        <p:cxnSp>
          <p:nvCxnSpPr>
            <p:cNvPr id="37921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22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Ack=351, AdvWin = 50</a:t>
              </a:r>
            </a:p>
          </p:txBody>
        </p:sp>
        <p:sp>
          <p:nvSpPr>
            <p:cNvPr id="37923" name="TextBox 49"/>
            <p:cNvSpPr txBox="1">
              <a:spLocks noChangeArrowheads="1"/>
            </p:cNvSpPr>
            <p:nvPr/>
          </p:nvSpPr>
          <p:spPr bwMode="auto">
            <a:xfrm>
              <a:off x="1921798" y="4267200"/>
              <a:ext cx="364202" cy="40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</p:spTree>
    <p:extLst>
      <p:ext uri="{BB962C8B-B14F-4D97-AF65-F5344CB8AC3E}">
        <p14:creationId xmlns:p14="http://schemas.microsoft.com/office/powerpoint/2010/main" val="2528870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LastByteAcked(350)</a:t>
            </a:r>
          </a:p>
        </p:txBody>
      </p:sp>
      <p:sp>
        <p:nvSpPr>
          <p:cNvPr id="38916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17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8918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38919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0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1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38922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3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38924" name="Line 22"/>
          <p:cNvSpPr>
            <a:spLocks noChangeShapeType="1"/>
          </p:cNvSpPr>
          <p:nvPr/>
        </p:nvSpPr>
        <p:spPr bwMode="auto">
          <a:xfrm flipV="1">
            <a:off x="914400" y="2895600"/>
            <a:ext cx="1828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5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38926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8927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38928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9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30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38931" name="Text Box 20"/>
          <p:cNvSpPr txBox="1">
            <a:spLocks noChangeArrowheads="1"/>
          </p:cNvSpPr>
          <p:nvPr/>
        </p:nvSpPr>
        <p:spPr bwMode="auto">
          <a:xfrm>
            <a:off x="4598988" y="3124200"/>
            <a:ext cx="203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LastByteRcvd(350)</a:t>
            </a:r>
          </a:p>
        </p:txBody>
      </p:sp>
      <p:sp>
        <p:nvSpPr>
          <p:cNvPr id="38932" name="Line 22"/>
          <p:cNvSpPr>
            <a:spLocks noChangeShapeType="1"/>
          </p:cNvSpPr>
          <p:nvPr/>
        </p:nvSpPr>
        <p:spPr bwMode="auto">
          <a:xfrm flipV="1">
            <a:off x="5562600" y="2895600"/>
            <a:ext cx="2667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38933" name="Group 1"/>
          <p:cNvGrpSpPr>
            <a:grpSpLocks/>
          </p:cNvGrpSpPr>
          <p:nvPr/>
        </p:nvGrpSpPr>
        <p:grpSpPr bwMode="auto">
          <a:xfrm>
            <a:off x="6527800" y="2895600"/>
            <a:ext cx="2463800" cy="565150"/>
            <a:chOff x="6528030" y="2895600"/>
            <a:chExt cx="2463516" cy="564954"/>
          </a:xfrm>
        </p:grpSpPr>
        <p:sp>
          <p:nvSpPr>
            <p:cNvPr id="38959" name="Text Box 19"/>
            <p:cNvSpPr txBox="1">
              <a:spLocks noChangeArrowheads="1"/>
            </p:cNvSpPr>
            <p:nvPr/>
          </p:nvSpPr>
          <p:spPr bwMode="auto">
            <a:xfrm>
              <a:off x="6528030" y="3124565"/>
              <a:ext cx="246351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NextByteExpected(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351</a:t>
              </a:r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8960" name="Line 22"/>
            <p:cNvSpPr>
              <a:spLocks noChangeShapeType="1"/>
            </p:cNvSpPr>
            <p:nvPr/>
          </p:nvSpPr>
          <p:spPr bwMode="auto">
            <a:xfrm flipV="1">
              <a:off x="7696200" y="2895600"/>
              <a:ext cx="533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101, 350</a:t>
            </a:r>
          </a:p>
        </p:txBody>
      </p:sp>
      <p:sp>
        <p:nvSpPr>
          <p:cNvPr id="38935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38936" name="Group 72"/>
          <p:cNvGrpSpPr>
            <a:grpSpLocks/>
          </p:cNvGrpSpPr>
          <p:nvPr/>
        </p:nvGrpSpPr>
        <p:grpSpPr bwMode="auto">
          <a:xfrm>
            <a:off x="914400" y="3581400"/>
            <a:ext cx="8350250" cy="628650"/>
            <a:chOff x="911237" y="3638550"/>
            <a:chExt cx="8349406" cy="628650"/>
          </a:xfrm>
        </p:grpSpPr>
        <p:cxnSp>
          <p:nvCxnSpPr>
            <p:cNvPr id="3895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895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38957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3895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grpSp>
        <p:nvGrpSpPr>
          <p:cNvPr id="38937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38953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LastByteSent(350)</a:t>
              </a:r>
            </a:p>
          </p:txBody>
        </p:sp>
        <p:sp>
          <p:nvSpPr>
            <p:cNvPr id="38954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8938" name="Group 36"/>
          <p:cNvGrpSpPr>
            <a:grpSpLocks/>
          </p:cNvGrpSpPr>
          <p:nvPr/>
        </p:nvGrpSpPr>
        <p:grpSpPr bwMode="auto">
          <a:xfrm>
            <a:off x="990600" y="4133850"/>
            <a:ext cx="5638800" cy="476250"/>
            <a:chOff x="990600" y="4191000"/>
            <a:chExt cx="5638800" cy="476310"/>
          </a:xfrm>
        </p:grpSpPr>
        <p:cxnSp>
          <p:nvCxnSpPr>
            <p:cNvPr id="38950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8951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Ack=201, AdvWin = 50</a:t>
              </a:r>
            </a:p>
          </p:txBody>
        </p:sp>
        <p:sp>
          <p:nvSpPr>
            <p:cNvPr id="38952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  <p:sp>
        <p:nvSpPr>
          <p:cNvPr id="38939" name="Rounded Rectangle 65"/>
          <p:cNvSpPr>
            <a:spLocks noChangeArrowheads="1"/>
          </p:cNvSpPr>
          <p:nvPr/>
        </p:nvSpPr>
        <p:spPr bwMode="auto">
          <a:xfrm>
            <a:off x="1752600" y="5791200"/>
            <a:ext cx="5943600" cy="914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>
                <a:latin typeface="Gill Sans Light"/>
                <a:cs typeface="Gill Sans Light"/>
              </a:rPr>
              <a:t>Sender DONE with sending all bytes! </a:t>
            </a:r>
          </a:p>
        </p:txBody>
      </p:sp>
      <p:grpSp>
        <p:nvGrpSpPr>
          <p:cNvPr id="38940" name="Group 45"/>
          <p:cNvGrpSpPr>
            <a:grpSpLocks/>
          </p:cNvGrpSpPr>
          <p:nvPr/>
        </p:nvGrpSpPr>
        <p:grpSpPr bwMode="auto">
          <a:xfrm>
            <a:off x="946150" y="4457700"/>
            <a:ext cx="7208838" cy="628650"/>
            <a:chOff x="911237" y="3638550"/>
            <a:chExt cx="7208107" cy="628650"/>
          </a:xfrm>
        </p:grpSpPr>
        <p:cxnSp>
          <p:nvCxnSpPr>
            <p:cNvPr id="38946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8947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sp>
          <p:nvSpPr>
            <p:cNvPr id="38948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38949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{[101,350]}</a:t>
              </a:r>
            </a:p>
          </p:txBody>
        </p:sp>
      </p:grpSp>
      <p:grpSp>
        <p:nvGrpSpPr>
          <p:cNvPr id="50" name="Group 36"/>
          <p:cNvGrpSpPr>
            <a:grpSpLocks/>
          </p:cNvGrpSpPr>
          <p:nvPr/>
        </p:nvGrpSpPr>
        <p:grpSpPr bwMode="auto">
          <a:xfrm>
            <a:off x="1922463" y="5010150"/>
            <a:ext cx="4706937" cy="476250"/>
            <a:chOff x="1921798" y="4191000"/>
            <a:chExt cx="4707602" cy="476360"/>
          </a:xfrm>
        </p:grpSpPr>
        <p:cxnSp>
          <p:nvCxnSpPr>
            <p:cNvPr id="38943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8944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Ack=351, AdvWin = 50</a:t>
              </a:r>
            </a:p>
          </p:txBody>
        </p:sp>
        <p:sp>
          <p:nvSpPr>
            <p:cNvPr id="38945" name="TextBox 49"/>
            <p:cNvSpPr txBox="1">
              <a:spLocks noChangeArrowheads="1"/>
            </p:cNvSpPr>
            <p:nvPr/>
          </p:nvSpPr>
          <p:spPr bwMode="auto">
            <a:xfrm>
              <a:off x="1921798" y="4267200"/>
              <a:ext cx="364202" cy="40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38942" name="Line 11"/>
          <p:cNvSpPr>
            <a:spLocks noChangeShapeType="1"/>
          </p:cNvSpPr>
          <p:nvPr/>
        </p:nvSpPr>
        <p:spPr bwMode="auto">
          <a:xfrm>
            <a:off x="2743200" y="2438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5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Why not have a huge buffer at the receiver (memory is cheap!)?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Sending window (</a:t>
            </a:r>
            <a:r>
              <a:rPr lang="en-US" dirty="0" err="1" smtClean="0"/>
              <a:t>SndWnd</a:t>
            </a:r>
            <a:r>
              <a:rPr lang="en-US" dirty="0" smtClean="0"/>
              <a:t>) also depends on network congestion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/>
              <a:t>Congestion control</a:t>
            </a:r>
            <a:r>
              <a:rPr lang="en-US" dirty="0" smtClean="0"/>
              <a:t>: ensure that  a fast receiver doesn’t overwhelm a router in the network (discussed in detail in cs168)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 practice there is another set of buffers in the protocol stack, at the </a:t>
            </a:r>
            <a:r>
              <a:rPr lang="en-US" b="1" dirty="0" smtClean="0"/>
              <a:t>link layer</a:t>
            </a:r>
            <a:r>
              <a:rPr lang="en-US" dirty="0" smtClean="0"/>
              <a:t> (i.e., Network Interface Card)</a:t>
            </a:r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61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6156960"/>
          </a:xfrm>
        </p:spPr>
        <p:txBody>
          <a:bodyPr>
            <a:no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E2E argument encourages us to keep IP simple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 higher layer can implement functionality correctly, implement it in a lower layer </a:t>
            </a:r>
            <a:r>
              <a:rPr lang="en-US" dirty="0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</a:t>
            </a:r>
          </a:p>
          <a:p>
            <a:pPr lvl="2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it improves the performance significantly for application that need that functionality, and</a:t>
            </a:r>
          </a:p>
          <a:p>
            <a:pPr lvl="2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it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does not impose burden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on applications that do not require that functionality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Flow </a:t>
            </a:r>
            <a:r>
              <a:rPr lang="en-US" altLang="ko-KR" dirty="0" smtClean="0"/>
              <a:t>control</a:t>
            </a:r>
          </a:p>
          <a:p>
            <a:pPr lvl="1">
              <a:defRPr/>
            </a:pPr>
            <a:r>
              <a:rPr lang="en-US" altLang="ko-KR" dirty="0" smtClean="0"/>
              <a:t>Avoid the sender over-flowing the receiver buffer</a:t>
            </a:r>
          </a:p>
          <a:p>
            <a:pPr lvl="1">
              <a:defRPr/>
            </a:pPr>
            <a:r>
              <a:rPr lang="en-US" altLang="ko-KR" dirty="0" smtClean="0"/>
              <a:t>Receiver only reads in-sequence data, and </a:t>
            </a:r>
            <a:r>
              <a:rPr lang="en-US" altLang="ko-KR" dirty="0" err="1" smtClean="0"/>
              <a:t>acks</a:t>
            </a:r>
            <a:r>
              <a:rPr lang="en-US" altLang="ko-KR" dirty="0" smtClean="0"/>
              <a:t> with the next sequence number is waiting for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Sender never sends more data than the receiver can hold in its buffer </a:t>
            </a:r>
          </a:p>
          <a:p>
            <a:pPr lvl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9057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Thanks, and </a:t>
            </a:r>
            <a:r>
              <a:rPr lang="en-US" smtClean="0"/>
              <a:t>good luck!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89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219200"/>
            <a:ext cx="8007350" cy="46370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1 is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incomplete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What happens if memory is corrupted?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Receiver has to do the check anyway!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2 is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complete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Full functionality can be entirely implemented at application layer with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no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need for reliability from lower layers</a:t>
            </a:r>
          </a:p>
          <a:p>
            <a:endParaRPr lang="en-US" i="1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Is there any need to implement reliability at lower layers?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Well, it could be </a:t>
            </a:r>
            <a:r>
              <a:rPr lang="en-US" dirty="0">
                <a:solidFill>
                  <a:srgbClr val="0000FF"/>
                </a:solidFill>
                <a:latin typeface="Gill Sans Light"/>
                <a:ea typeface="ＭＳ Ｐゴシック" charset="0"/>
                <a:cs typeface="Gill Sans Light"/>
              </a:rPr>
              <a:t>more efficient</a:t>
            </a:r>
            <a:endParaRPr lang="en-US" i="1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6968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End-to-End Principle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510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Implementing this functionality in the network:</a:t>
            </a: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Doesn’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reduce host implementation complexity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Does increase network complexity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Probably imposes delay and overhead on all applications,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even if they </a:t>
            </a:r>
            <a:r>
              <a:rPr lang="en-US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need functionality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However, implementing in network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can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enhance performance in some cases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very </a:t>
            </a:r>
            <a:r>
              <a:rPr lang="en-US" sz="2400" dirty="0" err="1" smtClean="0">
                <a:latin typeface="Gill Sans Light"/>
                <a:ea typeface="ＭＳ Ｐゴシック" charset="0"/>
                <a:cs typeface="Gill Sans Light"/>
              </a:rPr>
              <a:t>lossy</a:t>
            </a:r>
            <a:r>
              <a:rPr lang="en-US" sz="2400" dirty="0" smtClean="0">
                <a:latin typeface="Gill Sans Light"/>
                <a:ea typeface="ＭＳ Ｐゴシック" charset="0"/>
                <a:cs typeface="Gill Sans Light"/>
              </a:rPr>
              <a:t> 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932909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Conservative Interpretation of E2E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implement a function at the lower levels of the system unless it can be completely implemented at this level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Unless you can relieve the burden from hosts,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bother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851841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Moderate Interpretation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Think twice before implementing functionality in the network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If hosts can implement functionality correctly, implement it in a lower layer </a:t>
            </a:r>
            <a:r>
              <a:rPr lang="en-US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as a performance enhancement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But do so only if it </a:t>
            </a:r>
            <a:r>
              <a:rPr lang="en-US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does not impose burden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 on applications that do not require that functionality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This is the interpretation we are using</a:t>
            </a:r>
          </a:p>
        </p:txBody>
      </p:sp>
    </p:spTree>
    <p:extLst>
      <p:ext uri="{BB962C8B-B14F-4D97-AF65-F5344CB8AC3E}">
        <p14:creationId xmlns:p14="http://schemas.microsoft.com/office/powerpoint/2010/main" val="28430395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5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80268</TotalTime>
  <Pages>60</Pages>
  <Words>2772</Words>
  <Application>Microsoft Macintosh PowerPoint</Application>
  <PresentationFormat>On-screen Show (4:3)</PresentationFormat>
  <Paragraphs>788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Comic Sans MS</vt:lpstr>
      <vt:lpstr>Gill Sans</vt:lpstr>
      <vt:lpstr>Gill Sans Light</vt:lpstr>
      <vt:lpstr>Helvetica</vt:lpstr>
      <vt:lpstr>ＭＳ Ｐゴシック</vt:lpstr>
      <vt:lpstr>Wingdings</vt:lpstr>
      <vt:lpstr>굴림</vt:lpstr>
      <vt:lpstr>Arial</vt:lpstr>
      <vt:lpstr>Office</vt:lpstr>
      <vt:lpstr>CS162 Operating Systems and Systems Programming Lecture 22   E2E Argument, TCP Flow Control </vt:lpstr>
      <vt:lpstr>Goals of Today’s Lecture</vt:lpstr>
      <vt:lpstr>Basic Observation</vt:lpstr>
      <vt:lpstr>Example: Reliable File Transfer</vt:lpstr>
      <vt:lpstr>Discussion</vt:lpstr>
      <vt:lpstr>End-to-End Principle</vt:lpstr>
      <vt:lpstr>Conservative Interpretation of E2E</vt:lpstr>
      <vt:lpstr>Moderate Interpretation</vt:lpstr>
      <vt:lpstr>Break</vt:lpstr>
      <vt:lpstr>Administrivia</vt:lpstr>
      <vt:lpstr>Goals of Today’s Lecture</vt:lpstr>
      <vt:lpstr>Flow Control</vt:lpstr>
      <vt:lpstr>TCP Flow Control</vt:lpstr>
      <vt:lpstr>TCP Flow Control</vt:lpstr>
      <vt:lpstr>TCP Flow Control</vt:lpstr>
      <vt:lpstr>TCP Flow Control</vt:lpstr>
      <vt:lpstr>Circular Buffer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Discussion</vt:lpstr>
      <vt:lpstr>Summary</vt:lpstr>
      <vt:lpstr>Thanks, and good luck!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1013</cp:revision>
  <cp:lastPrinted>2018-11-25T02:24:46Z</cp:lastPrinted>
  <dcterms:created xsi:type="dcterms:W3CDTF">1995-08-12T11:37:26Z</dcterms:created>
  <dcterms:modified xsi:type="dcterms:W3CDTF">2018-11-26T23:52:22Z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