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handoutMasterIdLst>
    <p:handoutMasterId r:id="rId42"/>
  </p:handoutMasterIdLst>
  <p:sldIdLst>
    <p:sldId id="256" r:id="rId2"/>
    <p:sldId id="301" r:id="rId3"/>
    <p:sldId id="259" r:id="rId4"/>
    <p:sldId id="310" r:id="rId5"/>
    <p:sldId id="311" r:id="rId6"/>
    <p:sldId id="312" r:id="rId7"/>
    <p:sldId id="313" r:id="rId8"/>
    <p:sldId id="314" r:id="rId9"/>
    <p:sldId id="315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302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303" r:id="rId30"/>
    <p:sldId id="289" r:id="rId31"/>
    <p:sldId id="290" r:id="rId32"/>
    <p:sldId id="291" r:id="rId33"/>
    <p:sldId id="292" r:id="rId34"/>
    <p:sldId id="304" r:id="rId35"/>
    <p:sldId id="308" r:id="rId36"/>
    <p:sldId id="309" r:id="rId37"/>
    <p:sldId id="305" r:id="rId38"/>
    <p:sldId id="306" r:id="rId39"/>
    <p:sldId id="307" r:id="rId40"/>
  </p:sldIdLst>
  <p:sldSz cx="9144000" cy="5715000" type="screen16x1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6FF"/>
    <a:srgbClr val="FF2600"/>
    <a:srgbClr val="1F3551"/>
    <a:srgbClr val="403152"/>
    <a:srgbClr val="604A7B"/>
    <a:srgbClr val="2C4D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13" autoAdjust="0"/>
    <p:restoredTop sz="91277" autoAdjust="0"/>
  </p:normalViewPr>
  <p:slideViewPr>
    <p:cSldViewPr>
      <p:cViewPr varScale="1">
        <p:scale>
          <a:sx n="138" d="100"/>
          <a:sy n="138" d="100"/>
        </p:scale>
        <p:origin x="920" y="184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84E5B-0B7C-A143-A087-04B582FC4BEF}" type="datetimeFigureOut">
              <a:rPr kumimoji="1" lang="zh-CN" altLang="en-US" smtClean="0"/>
              <a:t>2018/9/21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8370ED-3FEA-E543-9D41-DF20FAD761C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551917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D7DB94-E0DE-4F0F-A9B7-54654CD8C8B1}" type="datetimeFigureOut">
              <a:rPr lang="zh-CN" altLang="en-US" smtClean="0"/>
              <a:t>2018/9/21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84A077-83E9-49A7-9F59-234D78BD69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0265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Note: the </a:t>
            </a:r>
            <a:r>
              <a:rPr kumimoji="1" lang="en-US" altLang="zh-CN" dirty="0" err="1"/>
              <a:t>refcnt</a:t>
            </a:r>
            <a:r>
              <a:rPr kumimoji="1" lang="en-US" altLang="zh-CN" baseline="0" dirty="0"/>
              <a:t> is not the </a:t>
            </a:r>
            <a:r>
              <a:rPr kumimoji="1" lang="en-US" altLang="zh-CN" baseline="0" dirty="0" err="1"/>
              <a:t>refcnt</a:t>
            </a:r>
            <a:r>
              <a:rPr kumimoji="1" lang="en-US" altLang="zh-CN" baseline="0" dirty="0"/>
              <a:t> of </a:t>
            </a:r>
            <a:r>
              <a:rPr kumimoji="1" lang="en-US" altLang="zh-CN" baseline="0" dirty="0" err="1"/>
              <a:t>inode</a:t>
            </a:r>
            <a:r>
              <a:rPr kumimoji="1" lang="en-US" altLang="zh-CN" baseline="0" dirty="0"/>
              <a:t>!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0179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66142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Yes. The compiler does</a:t>
            </a:r>
            <a:r>
              <a:rPr lang="en-US" altLang="zh-CN" baseline="0" dirty="0"/>
              <a:t> not know [ebp-4] is the address of </a:t>
            </a:r>
            <a:r>
              <a:rPr lang="en-US" altLang="zh-CN" baseline="0" dirty="0" err="1"/>
              <a:t>i</a:t>
            </a:r>
            <a:r>
              <a:rPr lang="en-US" altLang="zh-CN" baseline="0" dirty="0"/>
              <a:t>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96983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75356"/>
            <a:ext cx="7772400" cy="12250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2018/9/21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6142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2018/9/21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0845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28867"/>
            <a:ext cx="2057400" cy="487627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8867"/>
            <a:ext cx="6019800" cy="487627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2018/9/21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9566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00442"/>
          </a:xfrm>
        </p:spPr>
        <p:txBody>
          <a:bodyPr/>
          <a:lstStyle>
            <a:lvl1pPr>
              <a:defRPr>
                <a:latin typeface="DengXian" charset="0"/>
                <a:ea typeface="DengXian" charset="0"/>
                <a:cs typeface="DengXian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 sz="2600" b="0" i="0">
                <a:latin typeface="DengXian" charset="0"/>
                <a:ea typeface="DengXian" charset="0"/>
                <a:cs typeface="DengXian" charset="0"/>
              </a:defRPr>
            </a:lvl1pPr>
            <a:lvl2pPr>
              <a:lnSpc>
                <a:spcPct val="120000"/>
              </a:lnSpc>
              <a:defRPr sz="2400" b="0" i="0">
                <a:latin typeface="DengXian" charset="0"/>
                <a:ea typeface="DengXian" charset="0"/>
                <a:cs typeface="DengXian" charset="0"/>
              </a:defRPr>
            </a:lvl2pPr>
            <a:lvl3pPr>
              <a:lnSpc>
                <a:spcPct val="120000"/>
              </a:lnSpc>
              <a:defRPr sz="2000" b="0" i="0">
                <a:latin typeface="DengXian" charset="0"/>
                <a:ea typeface="DengXian" charset="0"/>
                <a:cs typeface="DengXian" charset="0"/>
              </a:defRPr>
            </a:lvl3pPr>
            <a:lvl4pPr>
              <a:lnSpc>
                <a:spcPct val="120000"/>
              </a:lnSpc>
              <a:defRPr sz="1800" b="0" i="0">
                <a:latin typeface="DengXian" charset="0"/>
                <a:ea typeface="DengXian" charset="0"/>
                <a:cs typeface="DengXian" charset="0"/>
              </a:defRPr>
            </a:lvl4pPr>
            <a:lvl5pPr>
              <a:lnSpc>
                <a:spcPct val="120000"/>
              </a:lnSpc>
              <a:defRPr sz="1800" b="0" i="0">
                <a:latin typeface="DengXian" charset="0"/>
                <a:ea typeface="DengXian" charset="0"/>
                <a:cs typeface="DengXian" charset="0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2018/9/21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57077" y="457235"/>
            <a:ext cx="164581" cy="4800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9560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72418"/>
            <a:ext cx="7772400" cy="1135062"/>
          </a:xfrm>
        </p:spPr>
        <p:txBody>
          <a:bodyPr anchor="t"/>
          <a:lstStyle>
            <a:lvl1pPr algn="l">
              <a:defRPr sz="4000" b="0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2018/9/21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36512" y="3793604"/>
            <a:ext cx="179512" cy="4800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4694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33501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2018/9/21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3714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9" y="1279261"/>
            <a:ext cx="4041775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9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2018/9/21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194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2018/9/21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0825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2018/9/21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3422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4" y="227541"/>
            <a:ext cx="3008313" cy="96837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27544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4" y="1195919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2018/9/21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6853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将图片拖动到占位符，或单击添加图标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472783"/>
            <a:ext cx="5486400" cy="6707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2018/9/21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0217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5296960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1pPr>
          </a:lstStyle>
          <a:p>
            <a:fld id="{66A7A40B-EA42-4A59-BDB5-85EFA65BC5FC}" type="datetimeFigureOut">
              <a:rPr lang="zh-CN" altLang="en-US" smtClean="0"/>
              <a:pPr/>
              <a:t>2018/9/21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5296960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5296960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1pPr>
          </a:lstStyle>
          <a:p>
            <a:fld id="{ADE361C3-C043-4A6E-BDCE-8DA1E7D90A3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0905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tx1">
              <a:lumMod val="75000"/>
              <a:lumOff val="25000"/>
            </a:schemeClr>
          </a:solidFill>
          <a:latin typeface="DengXian" charset="0"/>
          <a:ea typeface="DengXian" charset="0"/>
          <a:cs typeface="DengXian" charset="0"/>
        </a:defRPr>
      </a:lvl1pPr>
    </p:titleStyle>
    <p:bodyStyle>
      <a:lvl1pPr marL="342900" indent="-342900" algn="l" defTabSz="914400" rtl="0" eaLnBrk="1" latinLnBrk="0" hangingPunct="1">
        <a:lnSpc>
          <a:spcPct val="120000"/>
        </a:lnSpc>
        <a:spcBef>
          <a:spcPts val="1200"/>
        </a:spcBef>
        <a:buFont typeface="Arial" pitchFamily="34" charset="0"/>
        <a:buChar char="•"/>
        <a:defRPr sz="2600" b="0" kern="1200">
          <a:solidFill>
            <a:schemeClr val="tx1">
              <a:lumMod val="75000"/>
              <a:lumOff val="25000"/>
            </a:schemeClr>
          </a:solidFill>
          <a:latin typeface="DengXian" charset="0"/>
          <a:ea typeface="DengXian" charset="0"/>
          <a:cs typeface="DengXian" charset="0"/>
        </a:defRPr>
      </a:lvl1pPr>
      <a:lvl2pPr marL="742950" indent="-28575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–"/>
        <a:defRPr sz="2400" kern="1200">
          <a:solidFill>
            <a:schemeClr val="tx1">
              <a:lumMod val="75000"/>
              <a:lumOff val="25000"/>
            </a:schemeClr>
          </a:solidFill>
          <a:latin typeface="DengXian" charset="0"/>
          <a:ea typeface="DengXian" charset="0"/>
          <a:cs typeface="DengXian" charset="0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DengXian" charset="0"/>
          <a:ea typeface="DengXian" charset="0"/>
          <a:cs typeface="DengXian" charset="0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–"/>
        <a:defRPr sz="1800" kern="1200">
          <a:solidFill>
            <a:schemeClr val="tx1">
              <a:lumMod val="75000"/>
              <a:lumOff val="25000"/>
            </a:schemeClr>
          </a:solidFill>
          <a:latin typeface="DengXian" charset="0"/>
          <a:ea typeface="DengXian" charset="0"/>
          <a:cs typeface="DengXian" charset="0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»"/>
        <a:defRPr sz="1800" kern="1200">
          <a:solidFill>
            <a:schemeClr val="tx1">
              <a:lumMod val="75000"/>
              <a:lumOff val="25000"/>
            </a:schemeClr>
          </a:solidFill>
          <a:latin typeface="DengXian" charset="0"/>
          <a:ea typeface="DengXian" charset="0"/>
          <a:cs typeface="DengXian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-6822" y="0"/>
            <a:ext cx="9162764" cy="372159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683568" y="2497460"/>
            <a:ext cx="7772400" cy="1225021"/>
          </a:xfrm>
        </p:spPr>
        <p:txBody>
          <a:bodyPr>
            <a:normAutofit/>
          </a:bodyPr>
          <a:lstStyle/>
          <a:p>
            <a:r>
              <a:rPr kumimoji="1" lang="en-US" altLang="zh-CN" sz="4400" dirty="0">
                <a:solidFill>
                  <a:schemeClr val="bg1"/>
                </a:solidFill>
              </a:rPr>
              <a:t>Disk</a:t>
            </a:r>
            <a:r>
              <a:rPr kumimoji="1" lang="zh-CN" altLang="en-US" sz="4400" dirty="0">
                <a:solidFill>
                  <a:schemeClr val="bg1"/>
                </a:solidFill>
              </a:rPr>
              <a:t> </a:t>
            </a:r>
            <a:r>
              <a:rPr kumimoji="1" lang="en-US" altLang="zh-CN" sz="4400" dirty="0">
                <a:solidFill>
                  <a:schemeClr val="bg1"/>
                </a:solidFill>
              </a:rPr>
              <a:t>I/O</a:t>
            </a:r>
            <a:endParaRPr kumimoji="1" lang="zh-CN" altLang="en-US" sz="4400" dirty="0">
              <a:solidFill>
                <a:schemeClr val="bg1"/>
              </a:solidFill>
            </a:endParaRPr>
          </a:p>
        </p:txBody>
      </p:sp>
      <p:sp>
        <p:nvSpPr>
          <p:cNvPr id="17" name="副标题 2"/>
          <p:cNvSpPr>
            <a:spLocks noGrp="1"/>
          </p:cNvSpPr>
          <p:nvPr>
            <p:ph type="subTitle" idx="1"/>
          </p:nvPr>
        </p:nvSpPr>
        <p:spPr>
          <a:xfrm>
            <a:off x="467544" y="252559"/>
            <a:ext cx="7416824" cy="504056"/>
          </a:xfrm>
        </p:spPr>
        <p:txBody>
          <a:bodyPr>
            <a:normAutofit/>
          </a:bodyPr>
          <a:lstStyle/>
          <a:p>
            <a:pPr algn="l"/>
            <a:r>
              <a:rPr lang="en-US" altLang="zh-CN" sz="1600" dirty="0">
                <a:solidFill>
                  <a:schemeClr val="bg1"/>
                </a:solidFill>
              </a:rPr>
              <a:t>Computer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System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Engineering,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Fall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2018.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(IPADS,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SJTU)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pic>
        <p:nvPicPr>
          <p:cNvPr id="1030" name="Picture 6" descr="http://korean.onlinesjtu.com/%E6%A0%A1%E5%BE%BD%E7%B3%BB%E5%88%97/%E7%BC%A9%E5%B0%8F%E7%89%88/%E8%93%9D%E8%89%B2%E7%B3%BB%20%E5%B0%8F%E5%B0%BA%E5%AF%B8%E6%A0%A1%E5%BE%BD%E5%B1%95%E5%BC%80%E5%BC%8F%20(10mm%E4%BB%A5%E4%B8%8B%E4%BD%BF%E7%94%A8)%20%5b%E8%BD%AC%E6%8D%A2%5d.png"/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7871" y="252559"/>
            <a:ext cx="1465253" cy="38534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标题 4"/>
          <p:cNvSpPr txBox="1">
            <a:spLocks/>
          </p:cNvSpPr>
          <p:nvPr/>
        </p:nvSpPr>
        <p:spPr>
          <a:xfrm>
            <a:off x="683568" y="3720711"/>
            <a:ext cx="7772400" cy="8649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defRPr>
            </a:lvl1pPr>
          </a:lstStyle>
          <a:p>
            <a:endParaRPr kumimoji="1" lang="zh-CN" altLang="en-US" sz="2800" dirty="0">
              <a:solidFill>
                <a:schemeClr val="accent4">
                  <a:lumMod val="50000"/>
                </a:schemeClr>
              </a:solidFill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83567" y="3892766"/>
            <a:ext cx="792088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chemeClr val="accent1"/>
                </a:solidFill>
                <a:latin typeface="DengXian" charset="0"/>
                <a:ea typeface="DengXian" charset="0"/>
                <a:cs typeface="DengXian" charset="0"/>
              </a:rPr>
              <a:t>Interrupt,</a:t>
            </a:r>
            <a:r>
              <a:rPr lang="zh-CN" altLang="en-US" sz="2800" dirty="0">
                <a:solidFill>
                  <a:schemeClr val="accent1"/>
                </a:solidFill>
                <a:latin typeface="DengXian" charset="0"/>
                <a:ea typeface="DengXian" charset="0"/>
                <a:cs typeface="DengXian" charset="0"/>
              </a:rPr>
              <a:t> </a:t>
            </a:r>
            <a:r>
              <a:rPr lang="en-US" altLang="zh-CN" sz="2800" dirty="0">
                <a:solidFill>
                  <a:schemeClr val="accent1"/>
                </a:solidFill>
                <a:latin typeface="DengXian" charset="0"/>
                <a:ea typeface="DengXian" charset="0"/>
                <a:cs typeface="DengXian" charset="0"/>
              </a:rPr>
              <a:t>PIO, MMIO, DMA</a:t>
            </a:r>
          </a:p>
        </p:txBody>
      </p:sp>
      <p:sp>
        <p:nvSpPr>
          <p:cNvPr id="9" name="矩形 8"/>
          <p:cNvSpPr/>
          <p:nvPr/>
        </p:nvSpPr>
        <p:spPr>
          <a:xfrm>
            <a:off x="683567" y="4801779"/>
            <a:ext cx="792088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accent1"/>
                </a:solidFill>
                <a:latin typeface="DengXian" charset="0"/>
                <a:ea typeface="DengXian" charset="0"/>
                <a:cs typeface="DengXian" charset="0"/>
              </a:rPr>
              <a:t>Yubin Xia</a:t>
            </a:r>
          </a:p>
        </p:txBody>
      </p:sp>
    </p:spTree>
    <p:extLst>
      <p:ext uri="{BB962C8B-B14F-4D97-AF65-F5344CB8AC3E}">
        <p14:creationId xmlns:p14="http://schemas.microsoft.com/office/powerpoint/2010/main" val="2588494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Canonical I/O Protocol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2894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 Canonical Device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755576" y="2051534"/>
            <a:ext cx="6855922" cy="24621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DengXian" charset="0"/>
              <a:ea typeface="DengXian" charset="0"/>
              <a:cs typeface="DengXian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770738" y="3073524"/>
            <a:ext cx="6840760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2138890" y="2275422"/>
            <a:ext cx="1238590" cy="5100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  <a:latin typeface="DengXian" charset="0"/>
                <a:ea typeface="DengXian" charset="0"/>
                <a:cs typeface="DengXian" charset="0"/>
              </a:rPr>
              <a:t>Status</a:t>
            </a:r>
            <a:endParaRPr lang="zh-CN" altLang="en-US" sz="1600" b="1" dirty="0">
              <a:solidFill>
                <a:schemeClr val="tx1"/>
              </a:solidFill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507042" y="2275422"/>
            <a:ext cx="1238590" cy="5100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  <a:latin typeface="DengXian" charset="0"/>
                <a:ea typeface="DengXian" charset="0"/>
                <a:cs typeface="DengXian" charset="0"/>
              </a:rPr>
              <a:t>Address</a:t>
            </a:r>
            <a:endParaRPr lang="zh-CN" altLang="en-US" sz="1600" b="1" dirty="0">
              <a:solidFill>
                <a:schemeClr val="tx1"/>
              </a:solidFill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865558" y="2275422"/>
            <a:ext cx="1238590" cy="5100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  <a:latin typeface="DengXian" charset="0"/>
                <a:ea typeface="DengXian" charset="0"/>
                <a:cs typeface="DengXian" charset="0"/>
              </a:rPr>
              <a:t>Data</a:t>
            </a:r>
            <a:endParaRPr lang="zh-CN" altLang="en-US" sz="1600" b="1" dirty="0">
              <a:solidFill>
                <a:schemeClr val="tx1"/>
              </a:solidFill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228892" y="2275422"/>
            <a:ext cx="1238590" cy="5100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  <a:latin typeface="DengXian" charset="0"/>
                <a:ea typeface="DengXian" charset="0"/>
                <a:cs typeface="DengXian" charset="0"/>
              </a:rPr>
              <a:t>Command</a:t>
            </a:r>
            <a:endParaRPr lang="zh-CN" altLang="en-US" sz="1600" b="1" dirty="0">
              <a:solidFill>
                <a:schemeClr val="tx1"/>
              </a:solidFill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70738" y="2266047"/>
            <a:ext cx="1224136" cy="5100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0096FF"/>
                </a:solidFill>
                <a:latin typeface="DengXian" charset="0"/>
                <a:ea typeface="DengXian" charset="0"/>
                <a:cs typeface="DengXian" charset="0"/>
              </a:rPr>
              <a:t>Registers</a:t>
            </a:r>
            <a:endParaRPr lang="zh-CN" altLang="en-US" b="1" dirty="0">
              <a:solidFill>
                <a:srgbClr val="0096FF"/>
              </a:solidFill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42746" y="3180308"/>
            <a:ext cx="6624736" cy="11893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b="1" dirty="0">
                <a:solidFill>
                  <a:schemeClr val="tx1"/>
                </a:solidFill>
                <a:latin typeface="DengXian" charset="0"/>
                <a:ea typeface="DengXian" charset="0"/>
                <a:cs typeface="DengXian" charset="0"/>
              </a:rPr>
              <a:t>Micro-controller (CPU)</a:t>
            </a:r>
          </a:p>
          <a:p>
            <a:r>
              <a:rPr lang="en-US" altLang="zh-CN" sz="2000" b="1" dirty="0">
                <a:solidFill>
                  <a:schemeClr val="tx1"/>
                </a:solidFill>
                <a:latin typeface="DengXian" charset="0"/>
                <a:ea typeface="DengXian" charset="0"/>
                <a:cs typeface="DengXian" charset="0"/>
              </a:rPr>
              <a:t>Memory (DRAM or SRAM or both)</a:t>
            </a:r>
          </a:p>
          <a:p>
            <a:r>
              <a:rPr lang="en-US" altLang="zh-CN" sz="2000" b="1" dirty="0">
                <a:solidFill>
                  <a:schemeClr val="tx1"/>
                </a:solidFill>
                <a:latin typeface="DengXian" charset="0"/>
                <a:ea typeface="DengXian" charset="0"/>
                <a:cs typeface="DengXian" charset="0"/>
              </a:rPr>
              <a:t>Other Hardware-specific Chips</a:t>
            </a:r>
            <a:endParaRPr lang="zh-CN" altLang="en-US" sz="2000" b="1" dirty="0">
              <a:solidFill>
                <a:schemeClr val="tx1"/>
              </a:solidFill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755514" y="2266047"/>
            <a:ext cx="1224136" cy="5100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DengXian" charset="0"/>
                <a:ea typeface="DengXian" charset="0"/>
                <a:cs typeface="DengXian" charset="0"/>
              </a:rPr>
              <a:t>Interface</a:t>
            </a:r>
            <a:endParaRPr lang="zh-CN" altLang="en-US" b="1" dirty="0">
              <a:solidFill>
                <a:schemeClr val="tx1"/>
              </a:solidFill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755514" y="3180308"/>
            <a:ext cx="1224136" cy="5100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DengXian" charset="0"/>
                <a:ea typeface="DengXian" charset="0"/>
                <a:cs typeface="DengXian" charset="0"/>
              </a:rPr>
              <a:t>Internals</a:t>
            </a:r>
            <a:endParaRPr lang="zh-CN" altLang="en-US" b="1" dirty="0">
              <a:solidFill>
                <a:schemeClr val="tx1"/>
              </a:solidFill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3689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 Canonical Protocol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33501"/>
            <a:ext cx="8291264" cy="2460103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pt-BR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While(STATUS == BUSY)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pt-BR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; //wait until device is not busy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pt-BR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Write data to DATA register and address to ADDRESS register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pt-BR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Write command to COMMAND register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pt-BR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(Doing so starts the device and executes the command 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pt-BR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While(STATUS == BUSY)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pt-BR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; //wait until device is done with your request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9273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 Canonical Protocol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33501"/>
            <a:ext cx="8291264" cy="2460103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pt-BR" altLang="zh-CN" sz="1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While(STATUS == BUSY)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pt-BR" altLang="zh-CN" sz="1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; //wait until device is not busy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pt-BR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Write data to DATA register and address to ADDRESS register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pt-BR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Write command to COMMAND register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pt-BR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(Doing so starts the device and executes the command 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pt-BR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While(STATUS == BUSY)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pt-BR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; //wait until device is done with your request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4138255"/>
            <a:ext cx="8229600" cy="12395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>
                <a:solidFill>
                  <a:srgbClr val="C00000"/>
                </a:solidFill>
                <a:latin typeface="DengXian" charset="0"/>
                <a:ea typeface="DengXian" charset="0"/>
                <a:cs typeface="DengXian" charset="0"/>
              </a:rPr>
              <a:t>Polling</a:t>
            </a:r>
            <a:r>
              <a:rPr lang="en-US" altLang="zh-CN" sz="2400" dirty="0">
                <a:latin typeface="DengXian" charset="0"/>
                <a:ea typeface="DengXian" charset="0"/>
                <a:cs typeface="DengXian" charset="0"/>
              </a:rPr>
              <a:t>: CPU waits until the device is ready to receive a command by repeatedly reading the status register</a:t>
            </a:r>
            <a:endParaRPr lang="zh-CN" altLang="en-US" sz="2400" dirty="0"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12077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 Canonical Protocol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33501"/>
            <a:ext cx="8291264" cy="2460103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pt-BR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While(STATUS == BUSY)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pt-BR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; //wait until device is not busy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pt-BR" altLang="zh-CN" sz="1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 data to DATA register and address to ADDRESS register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pt-BR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Write command to COMMAND register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pt-BR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(Doing so starts the device and executes the command 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pt-BR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While(STATUS == BUSY)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pt-BR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; //wait until device is done with your request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3881158"/>
            <a:ext cx="8229600" cy="17200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  <a:spcBef>
                <a:spcPts val="600"/>
              </a:spcBef>
            </a:pPr>
            <a:r>
              <a:rPr lang="en-US" altLang="zh-CN" sz="2000" dirty="0">
                <a:latin typeface="DengXian" charset="0"/>
                <a:ea typeface="DengXian" charset="0"/>
                <a:cs typeface="DengXian" charset="0"/>
              </a:rPr>
              <a:t>If this were a disk, then multiple writes would need to take place to transfer a disk block (say 512 Bytes) to the device</a:t>
            </a:r>
          </a:p>
          <a:p>
            <a:pPr>
              <a:lnSpc>
                <a:spcPct val="125000"/>
              </a:lnSpc>
              <a:spcBef>
                <a:spcPts val="600"/>
              </a:spcBef>
            </a:pPr>
            <a:r>
              <a:rPr lang="en-US" altLang="zh-CN" sz="2000" dirty="0">
                <a:latin typeface="DengXian" charset="0"/>
                <a:ea typeface="DengXian" charset="0"/>
                <a:cs typeface="DengXian" charset="0"/>
              </a:rPr>
              <a:t>When the main CPU is involved with the data movement (as in this example protocol), we refer to it as </a:t>
            </a:r>
            <a:r>
              <a:rPr lang="en-US" altLang="zh-CN" sz="2000" dirty="0">
                <a:solidFill>
                  <a:srgbClr val="C00000"/>
                </a:solidFill>
                <a:latin typeface="DengXian" charset="0"/>
                <a:ea typeface="DengXian" charset="0"/>
                <a:cs typeface="DengXian" charset="0"/>
              </a:rPr>
              <a:t>programmed I/O (PIO)</a:t>
            </a:r>
            <a:endParaRPr lang="zh-CN" altLang="en-US" sz="2000" dirty="0">
              <a:solidFill>
                <a:srgbClr val="C00000"/>
              </a:solidFill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25390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 Canonical Protocol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33501"/>
            <a:ext cx="8291264" cy="2460103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pt-BR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While(STATUS == BUSY)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pt-BR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; //wait until device is not busy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pt-BR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Write data to DATA register and address to ADDRESS register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pt-BR" altLang="zh-CN" sz="1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 command to COMMAND register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pt-BR" altLang="zh-CN" sz="1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(Doing so starts the device and executes the command 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pt-BR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While(STATUS == BUSY)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pt-BR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; //wait until device is done with your request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3945739"/>
            <a:ext cx="8229600" cy="17200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>
                <a:latin typeface="DengXian" charset="0"/>
                <a:ea typeface="DengXian" charset="0"/>
                <a:cs typeface="DengXian" charset="0"/>
              </a:rPr>
              <a:t>OS writes a command to the command register; doing so implicitly lets the device know that both the data is present and that it should begin working on the command</a:t>
            </a:r>
            <a:br>
              <a:rPr lang="en-US" altLang="zh-CN" sz="2400" dirty="0">
                <a:latin typeface="DengXian" charset="0"/>
                <a:ea typeface="DengXian" charset="0"/>
                <a:cs typeface="DengXian" charset="0"/>
              </a:rPr>
            </a:br>
            <a:br>
              <a:rPr lang="en-US" altLang="zh-CN" sz="2400" dirty="0">
                <a:latin typeface="DengXian" charset="0"/>
                <a:ea typeface="DengXian" charset="0"/>
                <a:cs typeface="DengXian" charset="0"/>
              </a:rPr>
            </a:br>
            <a:endParaRPr lang="zh-CN" altLang="en-US" sz="2400" dirty="0">
              <a:solidFill>
                <a:srgbClr val="C00000"/>
              </a:solidFill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46213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 Canonical Protocol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33501"/>
            <a:ext cx="8291264" cy="2460103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pt-BR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While(STATUS == BUSY)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pt-BR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; //wait until device is not busy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pt-BR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Write data to DATA register and address to ADDRESS register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pt-BR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Write command to COMMAND register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pt-BR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(Doing so starts the device and executes the command 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pt-BR" altLang="zh-CN" sz="1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While(STATUS == BUSY)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pt-BR" altLang="zh-CN" sz="1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; //wait until device is done with your request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3945739"/>
            <a:ext cx="8229600" cy="17200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>
                <a:latin typeface="DengXian" charset="0"/>
                <a:ea typeface="DengXian" charset="0"/>
                <a:cs typeface="DengXian" charset="0"/>
              </a:rPr>
              <a:t>OS waits for the device to finish by again polling it</a:t>
            </a:r>
            <a:br>
              <a:rPr lang="en-US" altLang="zh-CN" sz="2400" dirty="0">
                <a:latin typeface="DengXian" charset="0"/>
                <a:ea typeface="DengXian" charset="0"/>
                <a:cs typeface="DengXian" charset="0"/>
              </a:rPr>
            </a:br>
            <a:r>
              <a:rPr lang="en-US" altLang="zh-CN" sz="2400" dirty="0">
                <a:latin typeface="DengXian" charset="0"/>
                <a:ea typeface="DengXian" charset="0"/>
                <a:cs typeface="DengXian" charset="0"/>
              </a:rPr>
              <a:t>in a loop, waiting to see if it is finished</a:t>
            </a:r>
          </a:p>
          <a:p>
            <a:r>
              <a:rPr lang="en-US" altLang="zh-CN" sz="2400" dirty="0">
                <a:latin typeface="DengXian" charset="0"/>
                <a:ea typeface="DengXian" charset="0"/>
                <a:cs typeface="DengXian" charset="0"/>
              </a:rPr>
              <a:t>It may then get an error code to indicate success or failure</a:t>
            </a:r>
            <a:br>
              <a:rPr lang="en-US" altLang="zh-CN" sz="2400" dirty="0">
                <a:latin typeface="DengXian" charset="0"/>
                <a:ea typeface="DengXian" charset="0"/>
                <a:cs typeface="DengXian" charset="0"/>
              </a:rPr>
            </a:br>
            <a:br>
              <a:rPr lang="en-US" altLang="zh-CN" sz="2400" dirty="0">
                <a:latin typeface="DengXian" charset="0"/>
                <a:ea typeface="DengXian" charset="0"/>
                <a:cs typeface="DengXian" charset="0"/>
              </a:rPr>
            </a:br>
            <a:endParaRPr lang="zh-CN" altLang="en-US" sz="2400" dirty="0">
              <a:solidFill>
                <a:srgbClr val="C00000"/>
              </a:solidFill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41316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 Canonical Protocol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33501"/>
            <a:ext cx="8291264" cy="2460103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pt-BR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While(STATUS == BUSY)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pt-BR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; //wait until device is not busy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pt-BR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Write data to DATA register and address to ADDRESS register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pt-BR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Write command to COMMAND register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pt-BR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(Doing so starts the device and executes the command 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pt-BR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While(STATUS == BUSY)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pt-BR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; //wait until device is done with your request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3945739"/>
            <a:ext cx="8229600" cy="17200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dirty="0">
                <a:latin typeface="DengXian" charset="0"/>
                <a:ea typeface="DengXian" charset="0"/>
                <a:cs typeface="DengXian" charset="0"/>
              </a:rPr>
              <a:t>Problem: polling wastes too much CPU</a:t>
            </a:r>
          </a:p>
          <a:p>
            <a:r>
              <a:rPr lang="en-US" altLang="zh-CN" sz="2800" dirty="0">
                <a:latin typeface="DengXian" charset="0"/>
                <a:ea typeface="DengXian" charset="0"/>
                <a:cs typeface="DengXian" charset="0"/>
              </a:rPr>
              <a:t>Solution: using </a:t>
            </a:r>
            <a:r>
              <a:rPr lang="en-US" altLang="zh-CN" sz="2800" dirty="0">
                <a:solidFill>
                  <a:srgbClr val="0096FF"/>
                </a:solidFill>
                <a:latin typeface="DengXian" charset="0"/>
                <a:ea typeface="DengXian" charset="0"/>
                <a:cs typeface="DengXian" charset="0"/>
              </a:rPr>
              <a:t>interrupt</a:t>
            </a:r>
            <a:endParaRPr lang="zh-CN" altLang="en-US" sz="2800" dirty="0">
              <a:solidFill>
                <a:srgbClr val="0096FF"/>
              </a:solidFill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38548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Interrupts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Lowering CPU Overhead</a:t>
            </a:r>
            <a:endParaRPr lang="zh-CN" altLang="en-US" dirty="0"/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74867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Lowering CPU Overhead With Interrupts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000" dirty="0"/>
              <a:t>Instead of polling, the OS can issue a request, put the calling process to sleep, and context switch to another task</a:t>
            </a:r>
          </a:p>
          <a:p>
            <a:r>
              <a:rPr lang="en-US" altLang="zh-CN" sz="2000" dirty="0"/>
              <a:t>When the device finishes, it will raise a hardware interrupt</a:t>
            </a:r>
          </a:p>
          <a:p>
            <a:r>
              <a:rPr lang="en-US" altLang="zh-CN" sz="2000" dirty="0"/>
              <a:t>The CPU jumps into the OS at a pre-determined </a:t>
            </a:r>
            <a:r>
              <a:rPr lang="en-US" altLang="zh-CN" sz="2000" b="1" dirty="0">
                <a:solidFill>
                  <a:srgbClr val="0096FF"/>
                </a:solidFill>
              </a:rPr>
              <a:t>interrupt service routine (ISR)</a:t>
            </a:r>
            <a:r>
              <a:rPr lang="en-US" altLang="zh-CN" sz="2000" b="1" dirty="0">
                <a:solidFill>
                  <a:srgbClr val="C00000"/>
                </a:solidFill>
              </a:rPr>
              <a:t> </a:t>
            </a:r>
            <a:r>
              <a:rPr lang="en-US" altLang="zh-CN" sz="2000" dirty="0"/>
              <a:t>or more simply an </a:t>
            </a:r>
            <a:r>
              <a:rPr lang="en-US" altLang="zh-CN" sz="2000" b="1" dirty="0">
                <a:solidFill>
                  <a:srgbClr val="0096FF"/>
                </a:solidFill>
              </a:rPr>
              <a:t>interrupt handler</a:t>
            </a:r>
            <a:endParaRPr lang="en-US" altLang="zh-CN" sz="2000" dirty="0">
              <a:solidFill>
                <a:srgbClr val="0096FF"/>
              </a:solidFill>
            </a:endParaRPr>
          </a:p>
          <a:p>
            <a:r>
              <a:rPr lang="en-US" altLang="zh-CN" sz="2000" dirty="0"/>
              <a:t>The handler is just a piece of OS code that will finish the request</a:t>
            </a:r>
          </a:p>
          <a:p>
            <a:pPr lvl="1"/>
            <a:r>
              <a:rPr lang="en-US" altLang="zh-CN" sz="1800" dirty="0"/>
              <a:t>For example, by reading data and perhaps an error code from the device, and wake the process waiting for the I/O, which can then proceed as desired</a:t>
            </a:r>
            <a:endParaRPr lang="zh-CN" altLang="en-US" sz="1800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0478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Review: File Cursor Sharing</a:t>
            </a:r>
            <a:endParaRPr kumimoji="1" lang="zh-CN" altLang="en-US" dirty="0"/>
          </a:p>
        </p:txBody>
      </p:sp>
      <p:sp>
        <p:nvSpPr>
          <p:cNvPr id="55299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fld id="{F5E93B98-411B-3C4A-9927-5F26303B48AB}" type="slidenum">
              <a:rPr lang="zh-CN" altLang="en-US" sz="1400" b="0">
                <a:latin typeface="DengXian" charset="0"/>
                <a:ea typeface="DengXian" charset="0"/>
                <a:cs typeface="DengXian" charset="0"/>
              </a:rPr>
              <a:pPr/>
              <a:t>2</a:t>
            </a:fld>
            <a:endParaRPr lang="en-US" altLang="zh-CN" sz="1400" b="0"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22" name="圆角矩形 21"/>
          <p:cNvSpPr/>
          <p:nvPr/>
        </p:nvSpPr>
        <p:spPr bwMode="auto">
          <a:xfrm>
            <a:off x="2205038" y="1959348"/>
            <a:ext cx="914400" cy="317500"/>
          </a:xfrm>
          <a:prstGeom prst="roundRect">
            <a:avLst>
              <a:gd name="adj" fmla="val 0"/>
            </a:avLst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/>
            <a:r>
              <a:rPr lang="en-US" altLang="zh-CN" sz="1600">
                <a:solidFill>
                  <a:schemeClr val="tx1"/>
                </a:solidFill>
                <a:latin typeface="DengXian" charset="0"/>
                <a:ea typeface="DengXian" charset="0"/>
                <a:cs typeface="DengXian" charset="0"/>
              </a:rPr>
              <a:t>3</a:t>
            </a:r>
            <a:endParaRPr lang="zh-CN" altLang="en-US" sz="1600">
              <a:solidFill>
                <a:schemeClr val="tx1"/>
              </a:solidFill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23" name="圆角矩形 22"/>
          <p:cNvSpPr/>
          <p:nvPr/>
        </p:nvSpPr>
        <p:spPr bwMode="auto">
          <a:xfrm>
            <a:off x="3113088" y="1959348"/>
            <a:ext cx="920750" cy="317500"/>
          </a:xfrm>
          <a:prstGeom prst="roundRect">
            <a:avLst>
              <a:gd name="adj" fmla="val 0"/>
            </a:avLst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/>
            <a:r>
              <a:rPr lang="en-US" altLang="zh-CN" sz="1600" dirty="0">
                <a:solidFill>
                  <a:schemeClr val="tx1"/>
                </a:solidFill>
                <a:latin typeface="DengXian" charset="0"/>
                <a:ea typeface="DengXian" charset="0"/>
                <a:cs typeface="DengXian" charset="0"/>
              </a:rPr>
              <a:t>115</a:t>
            </a:r>
            <a:endParaRPr lang="zh-CN" altLang="en-US" sz="1600" dirty="0">
              <a:solidFill>
                <a:schemeClr val="tx1"/>
              </a:solidFill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55302" name="TextBox 23"/>
          <p:cNvSpPr txBox="1">
            <a:spLocks noChangeArrowheads="1"/>
          </p:cNvSpPr>
          <p:nvPr/>
        </p:nvSpPr>
        <p:spPr bwMode="auto">
          <a:xfrm>
            <a:off x="3224213" y="1677566"/>
            <a:ext cx="6985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algn="ctr" eaLnBrk="1" hangingPunct="1"/>
            <a:r>
              <a:rPr lang="en-US" altLang="zh-CN" sz="1400" b="0">
                <a:latin typeface="DengXian" charset="0"/>
                <a:ea typeface="DengXian" charset="0"/>
                <a:cs typeface="DengXian" charset="0"/>
              </a:rPr>
              <a:t>index</a:t>
            </a:r>
            <a:endParaRPr lang="zh-CN" altLang="en-US" sz="1400" b="0"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55303" name="TextBox 24"/>
          <p:cNvSpPr txBox="1">
            <a:spLocks noChangeArrowheads="1"/>
          </p:cNvSpPr>
          <p:nvPr/>
        </p:nvSpPr>
        <p:spPr bwMode="auto">
          <a:xfrm>
            <a:off x="533400" y="1895848"/>
            <a:ext cx="156368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algn="r" eaLnBrk="1" hangingPunct="1"/>
            <a:r>
              <a:rPr lang="en-US" altLang="zh-CN" b="0">
                <a:latin typeface="DengXian" charset="0"/>
                <a:ea typeface="DengXian" charset="0"/>
                <a:cs typeface="DengXian" charset="0"/>
              </a:rPr>
              <a:t>Process A</a:t>
            </a:r>
            <a:endParaRPr lang="zh-CN" altLang="en-US" b="0"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55304" name="TextBox 25"/>
          <p:cNvSpPr txBox="1">
            <a:spLocks noChangeArrowheads="1"/>
          </p:cNvSpPr>
          <p:nvPr/>
        </p:nvSpPr>
        <p:spPr bwMode="auto">
          <a:xfrm>
            <a:off x="1905000" y="1201316"/>
            <a:ext cx="24384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algn="ctr" eaLnBrk="1" hangingPunct="1"/>
            <a:r>
              <a:rPr lang="en-US" altLang="zh-CN" sz="2400" dirty="0" err="1">
                <a:latin typeface="DengXian" charset="0"/>
                <a:ea typeface="DengXian" charset="0"/>
                <a:cs typeface="DengXian" charset="0"/>
              </a:rPr>
              <a:t>fd_table</a:t>
            </a:r>
            <a:endParaRPr lang="zh-CN" altLang="en-US" sz="2400" dirty="0"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55305" name="TextBox 26"/>
          <p:cNvSpPr txBox="1">
            <a:spLocks noChangeArrowheads="1"/>
          </p:cNvSpPr>
          <p:nvPr/>
        </p:nvSpPr>
        <p:spPr bwMode="auto">
          <a:xfrm>
            <a:off x="2311400" y="1677566"/>
            <a:ext cx="70008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algn="ctr" eaLnBrk="1" hangingPunct="1"/>
            <a:r>
              <a:rPr lang="en-US" altLang="zh-CN" sz="1400" b="0">
                <a:latin typeface="DengXian" charset="0"/>
                <a:ea typeface="DengXian" charset="0"/>
                <a:cs typeface="DengXian" charset="0"/>
              </a:rPr>
              <a:t>fd</a:t>
            </a:r>
            <a:endParaRPr lang="zh-CN" altLang="en-US" sz="1400" b="0"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28" name="圆角矩形 27"/>
          <p:cNvSpPr/>
          <p:nvPr/>
        </p:nvSpPr>
        <p:spPr bwMode="auto">
          <a:xfrm>
            <a:off x="2209800" y="2689598"/>
            <a:ext cx="914400" cy="317500"/>
          </a:xfrm>
          <a:prstGeom prst="roundRect">
            <a:avLst>
              <a:gd name="adj" fmla="val 0"/>
            </a:avLst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/>
            <a:r>
              <a:rPr lang="en-US" altLang="zh-CN" sz="1600">
                <a:solidFill>
                  <a:schemeClr val="tx1"/>
                </a:solidFill>
                <a:latin typeface="DengXian" charset="0"/>
                <a:ea typeface="DengXian" charset="0"/>
                <a:cs typeface="DengXian" charset="0"/>
              </a:rPr>
              <a:t>3</a:t>
            </a:r>
            <a:endParaRPr lang="zh-CN" altLang="en-US" sz="1600">
              <a:solidFill>
                <a:schemeClr val="tx1"/>
              </a:solidFill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29" name="圆角矩形 28"/>
          <p:cNvSpPr/>
          <p:nvPr/>
        </p:nvSpPr>
        <p:spPr bwMode="auto">
          <a:xfrm>
            <a:off x="3119438" y="2689598"/>
            <a:ext cx="919162" cy="317500"/>
          </a:xfrm>
          <a:prstGeom prst="roundRect">
            <a:avLst>
              <a:gd name="adj" fmla="val 0"/>
            </a:avLst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/>
            <a:r>
              <a:rPr lang="en-US" altLang="zh-CN" sz="1600">
                <a:solidFill>
                  <a:schemeClr val="tx1"/>
                </a:solidFill>
                <a:latin typeface="DengXian" charset="0"/>
                <a:ea typeface="DengXian" charset="0"/>
                <a:cs typeface="DengXian" charset="0"/>
              </a:rPr>
              <a:t>116</a:t>
            </a:r>
            <a:endParaRPr lang="zh-CN" altLang="en-US" sz="1600">
              <a:solidFill>
                <a:schemeClr val="tx1"/>
              </a:solidFill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55308" name="TextBox 29"/>
          <p:cNvSpPr txBox="1">
            <a:spLocks noChangeArrowheads="1"/>
          </p:cNvSpPr>
          <p:nvPr/>
        </p:nvSpPr>
        <p:spPr bwMode="auto">
          <a:xfrm>
            <a:off x="3228975" y="2407816"/>
            <a:ext cx="70008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algn="ctr" eaLnBrk="1" hangingPunct="1"/>
            <a:r>
              <a:rPr lang="en-US" altLang="zh-CN" sz="1400" b="0">
                <a:latin typeface="DengXian" charset="0"/>
                <a:ea typeface="DengXian" charset="0"/>
                <a:cs typeface="DengXian" charset="0"/>
              </a:rPr>
              <a:t>index</a:t>
            </a:r>
            <a:endParaRPr lang="zh-CN" altLang="en-US" sz="1400" b="0"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55309" name="TextBox 30"/>
          <p:cNvSpPr txBox="1">
            <a:spLocks noChangeArrowheads="1"/>
          </p:cNvSpPr>
          <p:nvPr/>
        </p:nvSpPr>
        <p:spPr bwMode="auto">
          <a:xfrm>
            <a:off x="514100" y="2626098"/>
            <a:ext cx="15636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algn="r" eaLnBrk="1" hangingPunct="1"/>
            <a:r>
              <a:rPr lang="en-US" altLang="zh-CN" b="0">
                <a:latin typeface="DengXian" charset="0"/>
                <a:ea typeface="DengXian" charset="0"/>
                <a:cs typeface="DengXian" charset="0"/>
              </a:rPr>
              <a:t>Process B</a:t>
            </a:r>
            <a:endParaRPr lang="zh-CN" altLang="en-US" b="0" dirty="0"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55310" name="TextBox 31"/>
          <p:cNvSpPr txBox="1">
            <a:spLocks noChangeArrowheads="1"/>
          </p:cNvSpPr>
          <p:nvPr/>
        </p:nvSpPr>
        <p:spPr bwMode="auto">
          <a:xfrm>
            <a:off x="2317750" y="2407816"/>
            <a:ext cx="6985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algn="ctr" eaLnBrk="1" hangingPunct="1"/>
            <a:r>
              <a:rPr lang="en-US" altLang="zh-CN" sz="1400" b="0">
                <a:latin typeface="DengXian" charset="0"/>
                <a:ea typeface="DengXian" charset="0"/>
                <a:cs typeface="DengXian" charset="0"/>
              </a:rPr>
              <a:t>fd</a:t>
            </a:r>
            <a:endParaRPr lang="zh-CN" altLang="en-US" sz="1400" b="0"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33" name="圆角矩形 32"/>
          <p:cNvSpPr/>
          <p:nvPr/>
        </p:nvSpPr>
        <p:spPr bwMode="auto">
          <a:xfrm>
            <a:off x="2209800" y="3451598"/>
            <a:ext cx="914400" cy="317500"/>
          </a:xfrm>
          <a:prstGeom prst="roundRect">
            <a:avLst>
              <a:gd name="adj" fmla="val 0"/>
            </a:avLst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/>
            <a:r>
              <a:rPr lang="en-US" altLang="zh-CN" sz="1600">
                <a:solidFill>
                  <a:schemeClr val="tx1"/>
                </a:solidFill>
                <a:latin typeface="DengXian" charset="0"/>
                <a:ea typeface="DengXian" charset="0"/>
                <a:cs typeface="DengXian" charset="0"/>
              </a:rPr>
              <a:t>3</a:t>
            </a:r>
            <a:endParaRPr lang="zh-CN" altLang="en-US" sz="1600">
              <a:solidFill>
                <a:schemeClr val="tx1"/>
              </a:solidFill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34" name="圆角矩形 33"/>
          <p:cNvSpPr/>
          <p:nvPr/>
        </p:nvSpPr>
        <p:spPr bwMode="auto">
          <a:xfrm>
            <a:off x="3119438" y="3451598"/>
            <a:ext cx="919162" cy="317500"/>
          </a:xfrm>
          <a:prstGeom prst="roundRect">
            <a:avLst>
              <a:gd name="adj" fmla="val 0"/>
            </a:avLst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/>
            <a:r>
              <a:rPr lang="en-US" altLang="zh-CN" sz="1600">
                <a:solidFill>
                  <a:schemeClr val="tx1"/>
                </a:solidFill>
                <a:latin typeface="DengXian" charset="0"/>
                <a:ea typeface="DengXian" charset="0"/>
                <a:cs typeface="DengXian" charset="0"/>
              </a:rPr>
              <a:t>116</a:t>
            </a:r>
            <a:endParaRPr lang="zh-CN" altLang="en-US" sz="1600">
              <a:solidFill>
                <a:schemeClr val="tx1"/>
              </a:solidFill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55313" name="TextBox 34"/>
          <p:cNvSpPr txBox="1">
            <a:spLocks noChangeArrowheads="1"/>
          </p:cNvSpPr>
          <p:nvPr/>
        </p:nvSpPr>
        <p:spPr bwMode="auto">
          <a:xfrm>
            <a:off x="3228975" y="3169816"/>
            <a:ext cx="70008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algn="ctr" eaLnBrk="1" hangingPunct="1"/>
            <a:r>
              <a:rPr lang="en-US" altLang="zh-CN" sz="1400" b="0">
                <a:latin typeface="DengXian" charset="0"/>
                <a:ea typeface="DengXian" charset="0"/>
                <a:cs typeface="DengXian" charset="0"/>
              </a:rPr>
              <a:t>index</a:t>
            </a:r>
            <a:endParaRPr lang="zh-CN" altLang="en-US" sz="1400" b="0"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55314" name="TextBox 35"/>
          <p:cNvSpPr txBox="1">
            <a:spLocks noChangeArrowheads="1"/>
          </p:cNvSpPr>
          <p:nvPr/>
        </p:nvSpPr>
        <p:spPr bwMode="auto">
          <a:xfrm>
            <a:off x="304800" y="3388098"/>
            <a:ext cx="179705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algn="r" eaLnBrk="1" hangingPunct="1"/>
            <a:r>
              <a:rPr lang="en-US" altLang="zh-CN" b="0">
                <a:latin typeface="DengXian" charset="0"/>
                <a:ea typeface="DengXian" charset="0"/>
                <a:cs typeface="DengXian" charset="0"/>
              </a:rPr>
              <a:t>C is B’s child</a:t>
            </a:r>
            <a:endParaRPr lang="zh-CN" altLang="en-US" b="0"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55315" name="TextBox 36"/>
          <p:cNvSpPr txBox="1">
            <a:spLocks noChangeArrowheads="1"/>
          </p:cNvSpPr>
          <p:nvPr/>
        </p:nvSpPr>
        <p:spPr bwMode="auto">
          <a:xfrm>
            <a:off x="2317750" y="3169816"/>
            <a:ext cx="6985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algn="ctr" eaLnBrk="1" hangingPunct="1"/>
            <a:r>
              <a:rPr lang="en-US" altLang="zh-CN" sz="1400" b="0">
                <a:latin typeface="DengXian" charset="0"/>
                <a:ea typeface="DengXian" charset="0"/>
                <a:cs typeface="DengXian" charset="0"/>
              </a:rPr>
              <a:t>fd</a:t>
            </a:r>
            <a:endParaRPr lang="zh-CN" altLang="en-US" sz="1400" b="0"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55316" name="内容占位符 2"/>
          <p:cNvSpPr>
            <a:spLocks noGrp="1"/>
          </p:cNvSpPr>
          <p:nvPr>
            <p:ph idx="1"/>
          </p:nvPr>
        </p:nvSpPr>
        <p:spPr>
          <a:xfrm>
            <a:off x="550584" y="4153644"/>
            <a:ext cx="8305800" cy="1182884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zh-CN" sz="2000" dirty="0"/>
              <a:t>Process A, B and C all open just one file with </a:t>
            </a:r>
            <a:r>
              <a:rPr lang="en-US" altLang="zh-CN" sz="2000" dirty="0" err="1"/>
              <a:t>inode</a:t>
            </a:r>
            <a:r>
              <a:rPr lang="en-US" altLang="zh-CN" sz="2000" dirty="0"/>
              <a:t> number 23</a:t>
            </a:r>
          </a:p>
          <a:p>
            <a:pPr>
              <a:lnSpc>
                <a:spcPct val="100000"/>
              </a:lnSpc>
            </a:pPr>
            <a:r>
              <a:rPr lang="en-US" altLang="zh-CN" sz="2000" dirty="0"/>
              <a:t>Process A and B open the same file, not share file cursor</a:t>
            </a:r>
          </a:p>
          <a:p>
            <a:pPr>
              <a:lnSpc>
                <a:spcPct val="100000"/>
              </a:lnSpc>
            </a:pPr>
            <a:r>
              <a:rPr lang="en-US" altLang="zh-CN" sz="2000" dirty="0"/>
              <a:t>Process B and C share the file cursor </a:t>
            </a:r>
            <a:endParaRPr lang="zh-CN" altLang="en-US" sz="2000" dirty="0"/>
          </a:p>
        </p:txBody>
      </p:sp>
      <p:sp>
        <p:nvSpPr>
          <p:cNvPr id="40" name="圆角矩形 4"/>
          <p:cNvSpPr/>
          <p:nvPr/>
        </p:nvSpPr>
        <p:spPr bwMode="auto">
          <a:xfrm>
            <a:off x="5629275" y="1960670"/>
            <a:ext cx="914400" cy="317500"/>
          </a:xfrm>
          <a:prstGeom prst="roundRect">
            <a:avLst>
              <a:gd name="adj" fmla="val 0"/>
            </a:avLst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/>
            <a:r>
              <a:rPr lang="en-US" altLang="zh-CN" sz="1600" dirty="0">
                <a:solidFill>
                  <a:schemeClr val="tx1"/>
                </a:solidFill>
                <a:latin typeface="DengXian" charset="0"/>
                <a:ea typeface="DengXian" charset="0"/>
                <a:cs typeface="DengXian" charset="0"/>
              </a:rPr>
              <a:t>23</a:t>
            </a:r>
            <a:endParaRPr lang="zh-CN" altLang="en-US" sz="1600" dirty="0">
              <a:solidFill>
                <a:schemeClr val="tx1"/>
              </a:solidFill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42" name="圆角矩形 5"/>
          <p:cNvSpPr/>
          <p:nvPr/>
        </p:nvSpPr>
        <p:spPr bwMode="auto">
          <a:xfrm>
            <a:off x="6538913" y="1960670"/>
            <a:ext cx="919162" cy="317500"/>
          </a:xfrm>
          <a:prstGeom prst="roundRect">
            <a:avLst>
              <a:gd name="adj" fmla="val 0"/>
            </a:avLst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/>
            <a:r>
              <a:rPr lang="en-US" altLang="zh-CN" sz="1600">
                <a:solidFill>
                  <a:schemeClr val="tx1"/>
                </a:solidFill>
                <a:latin typeface="DengXian" charset="0"/>
                <a:ea typeface="DengXian" charset="0"/>
                <a:cs typeface="DengXian" charset="0"/>
              </a:rPr>
              <a:t>128</a:t>
            </a:r>
            <a:endParaRPr lang="zh-CN" altLang="en-US" sz="1600">
              <a:solidFill>
                <a:schemeClr val="tx1"/>
              </a:solidFill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45" name="圆角矩形 6"/>
          <p:cNvSpPr/>
          <p:nvPr/>
        </p:nvSpPr>
        <p:spPr bwMode="auto">
          <a:xfrm>
            <a:off x="5629275" y="2278170"/>
            <a:ext cx="914400" cy="317500"/>
          </a:xfrm>
          <a:prstGeom prst="roundRect">
            <a:avLst>
              <a:gd name="adj" fmla="val 0"/>
            </a:avLst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/>
            <a:r>
              <a:rPr lang="en-US" altLang="zh-CN" sz="1600">
                <a:solidFill>
                  <a:schemeClr val="tx1"/>
                </a:solidFill>
                <a:latin typeface="DengXian" charset="0"/>
                <a:ea typeface="DengXian" charset="0"/>
                <a:cs typeface="DengXian" charset="0"/>
              </a:rPr>
              <a:t>23</a:t>
            </a:r>
            <a:endParaRPr lang="zh-CN" altLang="en-US" sz="1600">
              <a:solidFill>
                <a:schemeClr val="tx1"/>
              </a:solidFill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46" name="圆角矩形 7"/>
          <p:cNvSpPr/>
          <p:nvPr/>
        </p:nvSpPr>
        <p:spPr bwMode="auto">
          <a:xfrm>
            <a:off x="6538913" y="2278170"/>
            <a:ext cx="919162" cy="317500"/>
          </a:xfrm>
          <a:prstGeom prst="roundRect">
            <a:avLst>
              <a:gd name="adj" fmla="val 0"/>
            </a:avLst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/>
            <a:r>
              <a:rPr lang="en-US" altLang="zh-CN" sz="1600">
                <a:solidFill>
                  <a:schemeClr val="tx1"/>
                </a:solidFill>
                <a:latin typeface="DengXian" charset="0"/>
                <a:ea typeface="DengXian" charset="0"/>
                <a:cs typeface="DengXian" charset="0"/>
              </a:rPr>
              <a:t>240</a:t>
            </a:r>
            <a:endParaRPr lang="zh-CN" altLang="en-US" sz="1600">
              <a:solidFill>
                <a:schemeClr val="tx1"/>
              </a:solidFill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47" name="圆角矩形 8"/>
          <p:cNvSpPr/>
          <p:nvPr/>
        </p:nvSpPr>
        <p:spPr bwMode="auto">
          <a:xfrm>
            <a:off x="5629275" y="3421170"/>
            <a:ext cx="914400" cy="317500"/>
          </a:xfrm>
          <a:prstGeom prst="roundRect">
            <a:avLst>
              <a:gd name="adj" fmla="val 0"/>
            </a:avLst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/>
            <a:endParaRPr lang="zh-CN" altLang="en-US" sz="1600">
              <a:solidFill>
                <a:schemeClr val="tx1"/>
              </a:solidFill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48" name="圆角矩形 9"/>
          <p:cNvSpPr/>
          <p:nvPr/>
        </p:nvSpPr>
        <p:spPr bwMode="auto">
          <a:xfrm>
            <a:off x="6538913" y="3421170"/>
            <a:ext cx="919162" cy="317500"/>
          </a:xfrm>
          <a:prstGeom prst="roundRect">
            <a:avLst>
              <a:gd name="adj" fmla="val 0"/>
            </a:avLst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/>
            <a:endParaRPr lang="zh-CN" altLang="en-US" sz="1600">
              <a:solidFill>
                <a:schemeClr val="tx1"/>
              </a:solidFill>
              <a:latin typeface="DengXian" charset="0"/>
              <a:ea typeface="DengXian" charset="0"/>
              <a:cs typeface="DengXian" charset="0"/>
            </a:endParaRPr>
          </a:p>
        </p:txBody>
      </p:sp>
      <p:cxnSp>
        <p:nvCxnSpPr>
          <p:cNvPr id="49" name="直接连接符 11"/>
          <p:cNvCxnSpPr/>
          <p:nvPr/>
        </p:nvCxnSpPr>
        <p:spPr bwMode="auto">
          <a:xfrm>
            <a:off x="8377238" y="2598316"/>
            <a:ext cx="0" cy="85063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0" name="直接连接符 12"/>
          <p:cNvCxnSpPr/>
          <p:nvPr/>
        </p:nvCxnSpPr>
        <p:spPr bwMode="auto">
          <a:xfrm>
            <a:off x="5629275" y="2598317"/>
            <a:ext cx="0" cy="82285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5325" name="TextBox 13"/>
          <p:cNvSpPr txBox="1">
            <a:spLocks noChangeArrowheads="1"/>
          </p:cNvSpPr>
          <p:nvPr/>
        </p:nvSpPr>
        <p:spPr bwMode="auto">
          <a:xfrm rot="5400000">
            <a:off x="6881416" y="2821770"/>
            <a:ext cx="44846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800">
                <a:latin typeface="DengXian" charset="0"/>
                <a:ea typeface="DengXian" charset="0"/>
                <a:cs typeface="DengXian" charset="0"/>
              </a:rPr>
              <a:t>...</a:t>
            </a:r>
            <a:endParaRPr lang="zh-CN" altLang="en-US" sz="1800"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55326" name="TextBox 14"/>
          <p:cNvSpPr txBox="1">
            <a:spLocks noChangeArrowheads="1"/>
          </p:cNvSpPr>
          <p:nvPr/>
        </p:nvSpPr>
        <p:spPr bwMode="auto">
          <a:xfrm>
            <a:off x="5579144" y="1678890"/>
            <a:ext cx="108108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400" b="0">
                <a:latin typeface="DengXian" charset="0"/>
                <a:ea typeface="DengXian" charset="0"/>
                <a:cs typeface="DengXian" charset="0"/>
              </a:rPr>
              <a:t>inode</a:t>
            </a:r>
            <a:r>
              <a:rPr lang="en-US" altLang="zh-CN" sz="1400" b="0" dirty="0">
                <a:latin typeface="DengXian" charset="0"/>
                <a:ea typeface="DengXian" charset="0"/>
                <a:cs typeface="DengXian" charset="0"/>
              </a:rPr>
              <a:t> </a:t>
            </a:r>
            <a:r>
              <a:rPr lang="en-US" altLang="zh-CN" sz="1400" b="0" dirty="0" err="1">
                <a:latin typeface="DengXian" charset="0"/>
                <a:ea typeface="DengXian" charset="0"/>
                <a:cs typeface="DengXian" charset="0"/>
              </a:rPr>
              <a:t>num</a:t>
            </a:r>
            <a:endParaRPr lang="zh-CN" altLang="en-US" sz="1400" b="0" dirty="0"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55327" name="TextBox 15"/>
          <p:cNvSpPr txBox="1">
            <a:spLocks noChangeArrowheads="1"/>
          </p:cNvSpPr>
          <p:nvPr/>
        </p:nvSpPr>
        <p:spPr bwMode="auto">
          <a:xfrm>
            <a:off x="6530975" y="1678890"/>
            <a:ext cx="10795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400" b="0">
                <a:latin typeface="DengXian" charset="0"/>
                <a:ea typeface="DengXian" charset="0"/>
                <a:cs typeface="DengXian" charset="0"/>
              </a:rPr>
              <a:t>file cursor</a:t>
            </a:r>
            <a:endParaRPr lang="zh-CN" altLang="en-US" sz="1400" b="0"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55328" name="TextBox 16"/>
          <p:cNvSpPr txBox="1">
            <a:spLocks noChangeArrowheads="1"/>
          </p:cNvSpPr>
          <p:nvPr/>
        </p:nvSpPr>
        <p:spPr bwMode="auto">
          <a:xfrm>
            <a:off x="4778375" y="1678890"/>
            <a:ext cx="6985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algn="ctr" eaLnBrk="1" hangingPunct="1"/>
            <a:r>
              <a:rPr lang="en-US" altLang="zh-CN" sz="1400" b="0">
                <a:latin typeface="DengXian" charset="0"/>
                <a:ea typeface="DengXian" charset="0"/>
                <a:cs typeface="DengXian" charset="0"/>
              </a:rPr>
              <a:t>index</a:t>
            </a:r>
            <a:endParaRPr lang="zh-CN" altLang="en-US" sz="1400" b="0"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55" name="圆角矩形 17"/>
          <p:cNvSpPr/>
          <p:nvPr/>
        </p:nvSpPr>
        <p:spPr bwMode="auto">
          <a:xfrm>
            <a:off x="4867275" y="1960670"/>
            <a:ext cx="609600" cy="317500"/>
          </a:xfrm>
          <a:prstGeom prst="roundRect">
            <a:avLst>
              <a:gd name="adj" fmla="val 0"/>
            </a:avLst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/>
            <a:r>
              <a:rPr lang="en-US" altLang="zh-CN" sz="1600">
                <a:solidFill>
                  <a:schemeClr val="tx1"/>
                </a:solidFill>
                <a:latin typeface="DengXian" charset="0"/>
                <a:ea typeface="DengXian" charset="0"/>
                <a:cs typeface="DengXian" charset="0"/>
              </a:rPr>
              <a:t>115</a:t>
            </a:r>
            <a:endParaRPr lang="zh-CN" altLang="en-US" sz="1600">
              <a:solidFill>
                <a:schemeClr val="tx1"/>
              </a:solidFill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56" name="圆角矩形 18"/>
          <p:cNvSpPr/>
          <p:nvPr/>
        </p:nvSpPr>
        <p:spPr bwMode="auto">
          <a:xfrm>
            <a:off x="4867275" y="2274202"/>
            <a:ext cx="609600" cy="317500"/>
          </a:xfrm>
          <a:prstGeom prst="roundRect">
            <a:avLst>
              <a:gd name="adj" fmla="val 0"/>
            </a:avLst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/>
            <a:r>
              <a:rPr lang="en-US" altLang="zh-CN" sz="1600">
                <a:solidFill>
                  <a:schemeClr val="tx1"/>
                </a:solidFill>
                <a:latin typeface="DengXian" charset="0"/>
                <a:ea typeface="DengXian" charset="0"/>
                <a:cs typeface="DengXian" charset="0"/>
              </a:rPr>
              <a:t>116</a:t>
            </a:r>
            <a:endParaRPr lang="zh-CN" altLang="en-US" sz="1600">
              <a:solidFill>
                <a:schemeClr val="tx1"/>
              </a:solidFill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55331" name="TextBox 20"/>
          <p:cNvSpPr txBox="1">
            <a:spLocks noChangeArrowheads="1"/>
          </p:cNvSpPr>
          <p:nvPr/>
        </p:nvSpPr>
        <p:spPr bwMode="auto">
          <a:xfrm>
            <a:off x="5867400" y="1206608"/>
            <a:ext cx="24384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algn="ctr" eaLnBrk="1" hangingPunct="1"/>
            <a:r>
              <a:rPr lang="en-US" altLang="zh-CN" sz="2400" dirty="0" err="1">
                <a:latin typeface="DengXian" charset="0"/>
                <a:ea typeface="DengXian" charset="0"/>
                <a:cs typeface="DengXian" charset="0"/>
              </a:rPr>
              <a:t>file_table</a:t>
            </a:r>
            <a:endParaRPr lang="zh-CN" altLang="en-US" sz="2400" dirty="0"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58" name="圆角矩形 40"/>
          <p:cNvSpPr/>
          <p:nvPr/>
        </p:nvSpPr>
        <p:spPr bwMode="auto">
          <a:xfrm>
            <a:off x="7458076" y="1960670"/>
            <a:ext cx="919163" cy="317500"/>
          </a:xfrm>
          <a:prstGeom prst="roundRect">
            <a:avLst>
              <a:gd name="adj" fmla="val 0"/>
            </a:avLst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/>
            <a:r>
              <a:rPr lang="en-US" altLang="zh-CN" sz="1600">
                <a:solidFill>
                  <a:schemeClr val="tx1"/>
                </a:solidFill>
                <a:latin typeface="DengXian" charset="0"/>
                <a:ea typeface="DengXian" charset="0"/>
                <a:cs typeface="DengXian" charset="0"/>
              </a:rPr>
              <a:t>1</a:t>
            </a:r>
            <a:endParaRPr lang="zh-CN" altLang="en-US" sz="1600">
              <a:solidFill>
                <a:schemeClr val="tx1"/>
              </a:solidFill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55333" name="TextBox 41"/>
          <p:cNvSpPr txBox="1">
            <a:spLocks noChangeArrowheads="1"/>
          </p:cNvSpPr>
          <p:nvPr/>
        </p:nvSpPr>
        <p:spPr bwMode="auto">
          <a:xfrm>
            <a:off x="7377114" y="1678890"/>
            <a:ext cx="108108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algn="ctr" eaLnBrk="1" hangingPunct="1"/>
            <a:r>
              <a:rPr lang="en-US" altLang="zh-CN" sz="1400" b="0">
                <a:latin typeface="DengXian" charset="0"/>
                <a:ea typeface="DengXian" charset="0"/>
                <a:cs typeface="DengXian" charset="0"/>
              </a:rPr>
              <a:t>refcnt</a:t>
            </a:r>
            <a:endParaRPr lang="zh-CN" altLang="en-US" sz="1400" b="0"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60" name="圆角矩形 42"/>
          <p:cNvSpPr/>
          <p:nvPr/>
        </p:nvSpPr>
        <p:spPr bwMode="auto">
          <a:xfrm>
            <a:off x="7458076" y="2276848"/>
            <a:ext cx="919163" cy="317500"/>
          </a:xfrm>
          <a:prstGeom prst="roundRect">
            <a:avLst>
              <a:gd name="adj" fmla="val 0"/>
            </a:avLst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/>
            <a:r>
              <a:rPr lang="en-US" altLang="zh-CN" sz="1600">
                <a:solidFill>
                  <a:schemeClr val="tx1"/>
                </a:solidFill>
                <a:latin typeface="DengXian" charset="0"/>
                <a:ea typeface="DengXian" charset="0"/>
                <a:cs typeface="DengXian" charset="0"/>
              </a:rPr>
              <a:t>2</a:t>
            </a:r>
            <a:endParaRPr lang="zh-CN" altLang="en-US" sz="1600">
              <a:solidFill>
                <a:schemeClr val="tx1"/>
              </a:solidFill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61" name="圆角矩形 43"/>
          <p:cNvSpPr/>
          <p:nvPr/>
        </p:nvSpPr>
        <p:spPr bwMode="auto">
          <a:xfrm>
            <a:off x="7458076" y="3421170"/>
            <a:ext cx="919163" cy="317500"/>
          </a:xfrm>
          <a:prstGeom prst="roundRect">
            <a:avLst>
              <a:gd name="adj" fmla="val 0"/>
            </a:avLst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/>
            <a:endParaRPr lang="zh-CN" altLang="en-US" sz="1600">
              <a:solidFill>
                <a:schemeClr val="tx1"/>
              </a:solidFill>
              <a:latin typeface="DengXian" charset="0"/>
              <a:ea typeface="DengXian" charset="0"/>
              <a:cs typeface="DengXian" charset="0"/>
            </a:endParaRPr>
          </a:p>
        </p:txBody>
      </p:sp>
      <p:cxnSp>
        <p:nvCxnSpPr>
          <p:cNvPr id="55336" name="Elbow Connector 2"/>
          <p:cNvCxnSpPr>
            <a:cxnSpLocks noChangeShapeType="1"/>
            <a:stCxn id="23" idx="3"/>
            <a:endCxn id="55" idx="1"/>
          </p:cNvCxnSpPr>
          <p:nvPr/>
        </p:nvCxnSpPr>
        <p:spPr bwMode="auto">
          <a:xfrm>
            <a:off x="4033839" y="2118098"/>
            <a:ext cx="833437" cy="1323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55337" name="Elbow Connector 10"/>
          <p:cNvCxnSpPr>
            <a:cxnSpLocks noChangeShapeType="1"/>
            <a:stCxn id="29" idx="3"/>
            <a:endCxn id="56" idx="1"/>
          </p:cNvCxnSpPr>
          <p:nvPr/>
        </p:nvCxnSpPr>
        <p:spPr bwMode="auto">
          <a:xfrm flipV="1">
            <a:off x="4038601" y="2432952"/>
            <a:ext cx="828675" cy="415396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55338" name="Elbow Connector 14"/>
          <p:cNvCxnSpPr>
            <a:cxnSpLocks noChangeShapeType="1"/>
            <a:stCxn id="34" idx="3"/>
            <a:endCxn id="56" idx="1"/>
          </p:cNvCxnSpPr>
          <p:nvPr/>
        </p:nvCxnSpPr>
        <p:spPr bwMode="auto">
          <a:xfrm flipV="1">
            <a:off x="4038601" y="2432952"/>
            <a:ext cx="828675" cy="1177396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7341932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Lowering CPU Overhead With Interrupts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438" y="1800132"/>
            <a:ext cx="6934200" cy="10668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3829485"/>
            <a:ext cx="6896100" cy="103822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843808" y="2866932"/>
            <a:ext cx="3744416" cy="5100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rgbClr val="0096FF"/>
                </a:solidFill>
                <a:latin typeface="DengXian" charset="0"/>
                <a:ea typeface="DengXian" charset="0"/>
                <a:cs typeface="DengXian" charset="0"/>
              </a:rPr>
              <a:t>Using Polling</a:t>
            </a:r>
            <a:endParaRPr lang="zh-CN" altLang="en-US" sz="2000" b="1" dirty="0">
              <a:solidFill>
                <a:srgbClr val="0096FF"/>
              </a:solidFill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43808" y="4867710"/>
            <a:ext cx="3744416" cy="5100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rgbClr val="0096FF"/>
                </a:solidFill>
                <a:latin typeface="DengXian" charset="0"/>
                <a:ea typeface="DengXian" charset="0"/>
                <a:cs typeface="DengXian" charset="0"/>
              </a:rPr>
              <a:t>Using Interrupt</a:t>
            </a:r>
            <a:endParaRPr lang="zh-CN" altLang="en-US" sz="2000" b="1" dirty="0">
              <a:solidFill>
                <a:srgbClr val="0096FF"/>
              </a:solidFill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355976" y="1345332"/>
            <a:ext cx="41857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DengXian" charset="0"/>
                <a:ea typeface="DengXian" charset="0"/>
                <a:cs typeface="DengXian" charset="0"/>
              </a:rPr>
              <a:t>CPU is polling without doing anything</a:t>
            </a:r>
            <a:endParaRPr lang="zh-CN" altLang="en-US" dirty="0">
              <a:latin typeface="DengXian" charset="0"/>
              <a:ea typeface="DengXian" charset="0"/>
              <a:cs typeface="DengXian" charset="0"/>
            </a:endParaRPr>
          </a:p>
        </p:txBody>
      </p:sp>
      <p:cxnSp>
        <p:nvCxnSpPr>
          <p:cNvPr id="9" name="直线连接符 8"/>
          <p:cNvCxnSpPr/>
          <p:nvPr/>
        </p:nvCxnSpPr>
        <p:spPr>
          <a:xfrm flipV="1">
            <a:off x="4716016" y="1705372"/>
            <a:ext cx="144016" cy="216024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5436096" y="3361556"/>
            <a:ext cx="24128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DengXian" charset="0"/>
                <a:ea typeface="DengXian" charset="0"/>
                <a:cs typeface="DengXian" charset="0"/>
              </a:rPr>
              <a:t>CPU can run</a:t>
            </a:r>
            <a:r>
              <a:rPr lang="zh-CN" altLang="en-US" b="1" dirty="0">
                <a:latin typeface="DengXian" charset="0"/>
                <a:ea typeface="DengXian" charset="0"/>
                <a:cs typeface="DengXian" charset="0"/>
              </a:rPr>
              <a:t> </a:t>
            </a:r>
            <a:r>
              <a:rPr lang="en-US" altLang="zh-CN" b="1" dirty="0">
                <a:latin typeface="DengXian" charset="0"/>
                <a:ea typeface="DengXian" charset="0"/>
                <a:cs typeface="DengXian" charset="0"/>
              </a:rPr>
              <a:t>thread</a:t>
            </a:r>
            <a:r>
              <a:rPr lang="zh-CN" altLang="en-US" b="1" dirty="0">
                <a:latin typeface="DengXian" charset="0"/>
                <a:ea typeface="DengXian" charset="0"/>
                <a:cs typeface="DengXian" charset="0"/>
              </a:rPr>
              <a:t> </a:t>
            </a:r>
            <a:r>
              <a:rPr lang="en-US" altLang="zh-CN" b="1" dirty="0">
                <a:latin typeface="DengXian" charset="0"/>
                <a:ea typeface="DengXian" charset="0"/>
                <a:cs typeface="DengXian" charset="0"/>
              </a:rPr>
              <a:t>2</a:t>
            </a:r>
            <a:endParaRPr lang="zh-CN" altLang="en-US" dirty="0">
              <a:latin typeface="DengXian" charset="0"/>
              <a:ea typeface="DengXian" charset="0"/>
              <a:cs typeface="DengXian" charset="0"/>
            </a:endParaRPr>
          </a:p>
        </p:txBody>
      </p:sp>
      <p:cxnSp>
        <p:nvCxnSpPr>
          <p:cNvPr id="11" name="直线连接符 10"/>
          <p:cNvCxnSpPr/>
          <p:nvPr/>
        </p:nvCxnSpPr>
        <p:spPr>
          <a:xfrm flipV="1">
            <a:off x="5580112" y="3721596"/>
            <a:ext cx="144016" cy="216024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1495386" y="1345332"/>
            <a:ext cx="20842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DengXian" charset="0"/>
                <a:ea typeface="DengXian" charset="0"/>
                <a:cs typeface="DengXian" charset="0"/>
              </a:rPr>
              <a:t>CPU runs</a:t>
            </a:r>
            <a:r>
              <a:rPr lang="zh-CN" altLang="en-US" b="1" dirty="0">
                <a:latin typeface="DengXian" charset="0"/>
                <a:ea typeface="DengXian" charset="0"/>
                <a:cs typeface="DengXian" charset="0"/>
              </a:rPr>
              <a:t> </a:t>
            </a:r>
            <a:r>
              <a:rPr lang="en-US" altLang="zh-CN" b="1" dirty="0">
                <a:latin typeface="DengXian" charset="0"/>
                <a:ea typeface="DengXian" charset="0"/>
                <a:cs typeface="DengXian" charset="0"/>
              </a:rPr>
              <a:t>thread</a:t>
            </a:r>
            <a:r>
              <a:rPr lang="zh-CN" altLang="en-US" b="1" dirty="0">
                <a:latin typeface="DengXian" charset="0"/>
                <a:ea typeface="DengXian" charset="0"/>
                <a:cs typeface="DengXian" charset="0"/>
              </a:rPr>
              <a:t> </a:t>
            </a:r>
            <a:r>
              <a:rPr lang="en-US" altLang="zh-CN" b="1" dirty="0">
                <a:latin typeface="DengXian" charset="0"/>
                <a:ea typeface="DengXian" charset="0"/>
                <a:cs typeface="DengXian" charset="0"/>
              </a:rPr>
              <a:t>1</a:t>
            </a:r>
            <a:endParaRPr lang="zh-CN" altLang="en-US" dirty="0">
              <a:latin typeface="DengXian" charset="0"/>
              <a:ea typeface="DengXian" charset="0"/>
              <a:cs typeface="DengXian" charset="0"/>
            </a:endParaRPr>
          </a:p>
        </p:txBody>
      </p:sp>
      <p:cxnSp>
        <p:nvCxnSpPr>
          <p:cNvPr id="13" name="直线连接符 12"/>
          <p:cNvCxnSpPr/>
          <p:nvPr/>
        </p:nvCxnSpPr>
        <p:spPr>
          <a:xfrm flipV="1">
            <a:off x="2267744" y="1705372"/>
            <a:ext cx="144016" cy="216024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16746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Example of Interrupt: Keyboard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>
          <a:xfrm>
            <a:off x="457200" y="1333501"/>
            <a:ext cx="8229600" cy="4267732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When user depresses a key, keyboard SENDs a message to the processor containing the key value</a:t>
            </a:r>
          </a:p>
          <a:p>
            <a:r>
              <a:rPr lang="en-US" altLang="zh-CN" sz="2000" dirty="0"/>
              <a:t>As the processor is not ready, its bus interface:</a:t>
            </a:r>
          </a:p>
          <a:p>
            <a:pPr lvl="1"/>
            <a:r>
              <a:rPr lang="en-US" altLang="zh-CN" sz="1800" dirty="0"/>
              <a:t>copies the data into a temporary register, </a:t>
            </a:r>
          </a:p>
          <a:p>
            <a:pPr lvl="1"/>
            <a:r>
              <a:rPr lang="en-US" altLang="zh-CN" sz="1800" dirty="0"/>
              <a:t>acknowledges the keyboard, </a:t>
            </a:r>
          </a:p>
          <a:p>
            <a:pPr lvl="1"/>
            <a:r>
              <a:rPr lang="en-US" altLang="zh-CN" sz="1800" dirty="0"/>
              <a:t>SENDs an </a:t>
            </a:r>
            <a:r>
              <a:rPr lang="en-US" altLang="zh-CN" sz="1800" b="1" dirty="0">
                <a:solidFill>
                  <a:srgbClr val="0096FF"/>
                </a:solidFill>
              </a:rPr>
              <a:t>interrupt</a:t>
            </a:r>
            <a:r>
              <a:rPr lang="en-US" altLang="zh-CN" sz="1800" dirty="0">
                <a:solidFill>
                  <a:srgbClr val="FF0000"/>
                </a:solidFill>
              </a:rPr>
              <a:t> </a:t>
            </a:r>
            <a:r>
              <a:rPr lang="en-US" altLang="zh-CN" sz="1800" dirty="0"/>
              <a:t>signal to the processor</a:t>
            </a:r>
          </a:p>
          <a:p>
            <a:r>
              <a:rPr lang="en-US" sz="2000" dirty="0"/>
              <a:t>The processor handles the interrupt in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sz="2000" dirty="0"/>
              <a:t>next cycle</a:t>
            </a:r>
          </a:p>
          <a:p>
            <a:pPr lvl="1"/>
            <a:r>
              <a:rPr lang="en-US" sz="1800" dirty="0"/>
              <a:t>SENDs the value over the bus to memory module</a:t>
            </a:r>
          </a:p>
          <a:p>
            <a:r>
              <a:rPr lang="en-US" altLang="zh-CN" sz="2000" dirty="0"/>
              <a:t>Only</a:t>
            </a:r>
            <a:r>
              <a:rPr lang="zh-CN" altLang="en-US" sz="2000" dirty="0"/>
              <a:t> </a:t>
            </a:r>
            <a:r>
              <a:rPr lang="en-US" altLang="zh-CN" sz="2000" dirty="0"/>
              <a:t>s</a:t>
            </a:r>
            <a:r>
              <a:rPr lang="en-US" sz="2000" dirty="0"/>
              <a:t>uitable for slow device</a:t>
            </a:r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fld id="{322BC835-D558-A444-B6D4-FF61D51C0BEC}" type="slidenum">
              <a:rPr lang="zh-CN" altLang="en-US" sz="1400" b="0">
                <a:ea typeface="Adobe 楷体 Std R" charset="0"/>
                <a:cs typeface="Adobe 楷体 Std R" charset="0"/>
              </a:rPr>
              <a:pPr/>
              <a:t>21</a:t>
            </a:fld>
            <a:endParaRPr lang="en-US" altLang="zh-CN" sz="1400" b="0">
              <a:ea typeface="Adobe 楷体 Std R" charset="0"/>
              <a:cs typeface="Adobe 楷体 Std 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39642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Problem of Interrupt: </a:t>
            </a:r>
            <a:r>
              <a:rPr lang="en-US" altLang="zh-CN" dirty="0" err="1"/>
              <a:t>Livelock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4188295"/>
          </a:xfrm>
        </p:spPr>
        <p:txBody>
          <a:bodyPr>
            <a:noAutofit/>
          </a:bodyPr>
          <a:lstStyle/>
          <a:p>
            <a:r>
              <a:rPr lang="en-US" altLang="zh-CN" sz="2000" dirty="0"/>
              <a:t>Using interrupts arises in networks</a:t>
            </a:r>
          </a:p>
          <a:p>
            <a:pPr lvl="1"/>
            <a:r>
              <a:rPr lang="en-US" altLang="zh-CN" sz="1800" dirty="0"/>
              <a:t>When a huge stream of incoming packets each generate an interrupt it is possible for the OS to </a:t>
            </a:r>
            <a:r>
              <a:rPr lang="en-US" altLang="zh-CN" sz="1800" b="1" dirty="0" err="1"/>
              <a:t>livelock</a:t>
            </a:r>
            <a:endParaRPr lang="en-US" altLang="zh-CN" sz="1800" b="1" dirty="0"/>
          </a:p>
          <a:p>
            <a:pPr lvl="1"/>
            <a:r>
              <a:rPr lang="en-US" altLang="zh-CN" sz="1800" b="1" dirty="0" err="1"/>
              <a:t>Livelock</a:t>
            </a:r>
            <a:r>
              <a:rPr lang="en-US" altLang="zh-CN" sz="1800" dirty="0"/>
              <a:t>: the CPU only processes interrupts and never allows a user-level process to run and actually service the requests</a:t>
            </a:r>
          </a:p>
          <a:p>
            <a:r>
              <a:rPr lang="en-US" altLang="zh-CN" sz="2000" b="1" dirty="0">
                <a:solidFill>
                  <a:srgbClr val="0096FF"/>
                </a:solidFill>
              </a:rPr>
              <a:t>Solution: hybrid</a:t>
            </a:r>
          </a:p>
          <a:p>
            <a:pPr lvl="1"/>
            <a:r>
              <a:rPr lang="en-US" altLang="zh-CN" sz="1800" dirty="0"/>
              <a:t>Default using interrupts</a:t>
            </a:r>
          </a:p>
          <a:p>
            <a:pPr lvl="1"/>
            <a:r>
              <a:rPr lang="en-US" altLang="zh-CN" sz="1800" dirty="0"/>
              <a:t>When an interrupt happens, handle it and polling for a while to solve subsequence requests</a:t>
            </a:r>
          </a:p>
          <a:p>
            <a:pPr lvl="1"/>
            <a:r>
              <a:rPr lang="en-US" altLang="zh-CN" sz="1800" dirty="0"/>
              <a:t>If no further request or time-out, fall back to interrupt again</a:t>
            </a:r>
          </a:p>
          <a:p>
            <a:pPr lvl="1"/>
            <a:r>
              <a:rPr lang="en-US" altLang="zh-CN" sz="1800" dirty="0"/>
              <a:t>Used in Linux network driver with the name </a:t>
            </a:r>
            <a:r>
              <a:rPr lang="en-US" altLang="zh-CN" sz="1800" b="1" dirty="0">
                <a:solidFill>
                  <a:srgbClr val="0096FF"/>
                </a:solidFill>
              </a:rPr>
              <a:t>NAPI</a:t>
            </a:r>
            <a:r>
              <a:rPr lang="en-US" altLang="zh-CN" sz="1800" dirty="0">
                <a:solidFill>
                  <a:srgbClr val="0096FF"/>
                </a:solidFill>
              </a:rPr>
              <a:t> </a:t>
            </a:r>
            <a:r>
              <a:rPr lang="en-US" altLang="zh-CN" sz="1800" dirty="0"/>
              <a:t>(New API)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75103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Interrupt Coalescing for Optimization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3963459"/>
          </a:xfrm>
        </p:spPr>
        <p:txBody>
          <a:bodyPr>
            <a:noAutofit/>
          </a:bodyPr>
          <a:lstStyle/>
          <a:p>
            <a:r>
              <a:rPr lang="en-US" altLang="zh-CN" sz="2000" dirty="0"/>
              <a:t>A device which needs to raise an interrupt first </a:t>
            </a:r>
            <a:r>
              <a:rPr lang="en-US" altLang="zh-CN" sz="2000" dirty="0">
                <a:solidFill>
                  <a:srgbClr val="0096FF"/>
                </a:solidFill>
              </a:rPr>
              <a:t>waits for a bit </a:t>
            </a:r>
            <a:r>
              <a:rPr lang="en-US" altLang="zh-CN" sz="2000" dirty="0"/>
              <a:t>before delivering the interrupt to the CPU</a:t>
            </a:r>
          </a:p>
          <a:p>
            <a:r>
              <a:rPr lang="en-US" altLang="zh-CN" sz="2000" dirty="0"/>
              <a:t>While waiting, other requests may soon complete, and thus multiple interrupts can be </a:t>
            </a:r>
            <a:r>
              <a:rPr lang="en-US" altLang="zh-CN" sz="2000" b="1" dirty="0">
                <a:solidFill>
                  <a:srgbClr val="0096FF"/>
                </a:solidFill>
              </a:rPr>
              <a:t>merged</a:t>
            </a:r>
            <a:r>
              <a:rPr lang="zh-CN" altLang="en-US" sz="2000" b="1" dirty="0"/>
              <a:t> </a:t>
            </a:r>
            <a:r>
              <a:rPr lang="en-US" altLang="zh-CN" sz="2000" dirty="0"/>
              <a:t>into a single interrupt delivery, thus lowering the overhead of interrupt processing</a:t>
            </a:r>
          </a:p>
          <a:p>
            <a:endParaRPr lang="en-US" altLang="zh-CN" sz="2000" dirty="0"/>
          </a:p>
          <a:p>
            <a:r>
              <a:rPr lang="en-US" altLang="zh-CN" sz="2000" i="1" dirty="0"/>
              <a:t>Note: waiting too long will increase the latency of a request, this is a common </a:t>
            </a:r>
            <a:r>
              <a:rPr lang="en-US" altLang="zh-CN" sz="2000" i="1" dirty="0">
                <a:solidFill>
                  <a:srgbClr val="0096FF"/>
                </a:solidFill>
              </a:rPr>
              <a:t>trade-off</a:t>
            </a:r>
            <a:r>
              <a:rPr lang="en-US" altLang="zh-CN" sz="2000" i="1" dirty="0"/>
              <a:t> in systems</a:t>
            </a:r>
            <a:endParaRPr lang="zh-CN" altLang="en-US" sz="2000" i="1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36335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DMA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More Efficient Data Movement</a:t>
            </a:r>
            <a:endParaRPr lang="zh-CN" altLang="en-US" dirty="0"/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99079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DMA for Disk Device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DMA (Direct Memory Access)</a:t>
            </a:r>
          </a:p>
          <a:p>
            <a:pPr lvl="1"/>
            <a:r>
              <a:rPr lang="en-US" dirty="0"/>
              <a:t>A processor </a:t>
            </a:r>
            <a:r>
              <a:rPr lang="en-US" b="1" dirty="0"/>
              <a:t>SENDs</a:t>
            </a:r>
            <a:r>
              <a:rPr lang="en-US" dirty="0"/>
              <a:t> a request to a disk controller to </a:t>
            </a:r>
            <a:r>
              <a:rPr lang="en-US" b="1" dirty="0"/>
              <a:t>READ</a:t>
            </a:r>
            <a:r>
              <a:rPr lang="en-US" dirty="0"/>
              <a:t> a block of data</a:t>
            </a:r>
          </a:p>
          <a:p>
            <a:pPr lvl="1"/>
            <a:r>
              <a:rPr lang="en-US" dirty="0"/>
              <a:t>Including the address of a buffer in memory</a:t>
            </a:r>
          </a:p>
          <a:p>
            <a:r>
              <a:rPr lang="en-US" dirty="0"/>
              <a:t>The disk </a:t>
            </a:r>
            <a:r>
              <a:rPr lang="en-US" b="1" dirty="0"/>
              <a:t>SENDs</a:t>
            </a:r>
            <a:r>
              <a:rPr lang="en-US" dirty="0"/>
              <a:t> the data directly to memory</a:t>
            </a:r>
          </a:p>
          <a:p>
            <a:pPr lvl="1"/>
            <a:r>
              <a:rPr lang="en-US" dirty="0"/>
              <a:t>Incrementing the memory address appropriately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70116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DMA for Disk Device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950" y="1489348"/>
            <a:ext cx="6896100" cy="10001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5231" y="3573469"/>
            <a:ext cx="6877050" cy="14097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843808" y="2602465"/>
            <a:ext cx="3744416" cy="5100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DengXian" charset="0"/>
                <a:ea typeface="DengXian" charset="0"/>
                <a:cs typeface="DengXian" charset="0"/>
              </a:rPr>
              <a:t>Without DMA</a:t>
            </a:r>
            <a:endParaRPr lang="zh-CN" alt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843808" y="5089748"/>
            <a:ext cx="3744416" cy="5100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DengXian" charset="0"/>
                <a:ea typeface="DengXian" charset="0"/>
                <a:cs typeface="DengXian" charset="0"/>
              </a:rPr>
              <a:t>With DMA</a:t>
            </a:r>
            <a:endParaRPr lang="zh-CN" alt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851920" y="922782"/>
            <a:ext cx="3744416" cy="5100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DengXian" charset="0"/>
                <a:ea typeface="DengXian" charset="0"/>
                <a:cs typeface="DengXian" charset="0"/>
              </a:rPr>
              <a:t>‘c’ is for copy</a:t>
            </a:r>
            <a:endParaRPr lang="zh-CN" altLang="en-US" sz="2000" dirty="0">
              <a:solidFill>
                <a:schemeClr val="tx1"/>
              </a:solidFill>
              <a:latin typeface="DengXian" charset="0"/>
              <a:ea typeface="DengXian" charset="0"/>
              <a:cs typeface="DengXian" charset="0"/>
            </a:endParaRPr>
          </a:p>
        </p:txBody>
      </p:sp>
      <p:cxnSp>
        <p:nvCxnSpPr>
          <p:cNvPr id="10" name="直接连接符 9"/>
          <p:cNvCxnSpPr/>
          <p:nvPr/>
        </p:nvCxnSpPr>
        <p:spPr>
          <a:xfrm flipV="1">
            <a:off x="4860032" y="1287946"/>
            <a:ext cx="288032" cy="2746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4973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DMA for Disk Device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Benefits of DMA</a:t>
            </a:r>
          </a:p>
          <a:p>
            <a:pPr lvl="1"/>
            <a:r>
              <a:rPr lang="en-US" dirty="0"/>
              <a:t>Relieve the CPU’s load to execute other program</a:t>
            </a:r>
          </a:p>
          <a:p>
            <a:pPr lvl="1"/>
            <a:r>
              <a:rPr lang="en-US" dirty="0"/>
              <a:t>Reduce one transfer (original two)</a:t>
            </a:r>
          </a:p>
          <a:p>
            <a:pPr lvl="1"/>
            <a:r>
              <a:rPr lang="en-US" dirty="0"/>
              <a:t>Take better advantage of long message if the bus supports</a:t>
            </a:r>
          </a:p>
          <a:p>
            <a:pPr lvl="1"/>
            <a:r>
              <a:rPr lang="en-US" dirty="0"/>
              <a:t>Amortize the overhead of the bus protocol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9605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Methods of Device Interaction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4188295"/>
          </a:xfrm>
        </p:spPr>
        <p:txBody>
          <a:bodyPr>
            <a:normAutofit/>
          </a:bodyPr>
          <a:lstStyle/>
          <a:p>
            <a:r>
              <a:rPr lang="en-US" altLang="zh-CN" sz="2200" dirty="0"/>
              <a:t>Method-1: </a:t>
            </a:r>
            <a:r>
              <a:rPr lang="en-US" altLang="zh-CN" sz="2200" b="1" dirty="0"/>
              <a:t>PIO</a:t>
            </a:r>
            <a:r>
              <a:rPr lang="en-US" altLang="zh-CN" sz="2200" dirty="0"/>
              <a:t> through </a:t>
            </a:r>
            <a:r>
              <a:rPr lang="en-US" altLang="zh-CN" sz="2200" b="1" dirty="0"/>
              <a:t>I/O instructions</a:t>
            </a:r>
            <a:endParaRPr lang="en-US" altLang="zh-CN" sz="2200" dirty="0"/>
          </a:p>
          <a:p>
            <a:pPr lvl="1"/>
            <a:r>
              <a:rPr lang="en-US" altLang="zh-CN" sz="2000" dirty="0"/>
              <a:t>On x86, </a:t>
            </a:r>
            <a:r>
              <a:rPr lang="en-US" altLang="zh-CN" sz="2000" b="1" dirty="0">
                <a:solidFill>
                  <a:srgbClr val="0096FF"/>
                </a:solidFill>
              </a:rPr>
              <a:t>in</a:t>
            </a:r>
            <a:r>
              <a:rPr lang="en-US" altLang="zh-CN" sz="2000" dirty="0"/>
              <a:t> and </a:t>
            </a:r>
            <a:r>
              <a:rPr lang="en-US" altLang="zh-CN" sz="2000" b="1" dirty="0">
                <a:solidFill>
                  <a:srgbClr val="0096FF"/>
                </a:solidFill>
              </a:rPr>
              <a:t>out</a:t>
            </a:r>
            <a:r>
              <a:rPr lang="en-US" altLang="zh-CN" sz="2000" dirty="0">
                <a:solidFill>
                  <a:srgbClr val="0096FF"/>
                </a:solidFill>
              </a:rPr>
              <a:t> </a:t>
            </a:r>
            <a:r>
              <a:rPr lang="en-US" altLang="zh-CN" sz="2000" dirty="0"/>
              <a:t>instructions</a:t>
            </a:r>
          </a:p>
          <a:p>
            <a:pPr lvl="1"/>
            <a:r>
              <a:rPr lang="en-US" altLang="zh-CN" sz="2200" dirty="0"/>
              <a:t>Must be executed in privileged mode (kernel mode)</a:t>
            </a:r>
          </a:p>
          <a:p>
            <a:pPr lvl="1"/>
            <a:endParaRPr lang="en-US" altLang="zh-CN" sz="2200" dirty="0"/>
          </a:p>
          <a:p>
            <a:r>
              <a:rPr lang="en-US" altLang="zh-CN" sz="2200" dirty="0"/>
              <a:t>Method-2: </a:t>
            </a:r>
            <a:r>
              <a:rPr lang="en-US" altLang="zh-CN" sz="2200" b="1" dirty="0"/>
              <a:t>Memory-mapped I/O</a:t>
            </a:r>
            <a:endParaRPr lang="en-US" altLang="zh-CN" sz="2200" dirty="0"/>
          </a:p>
          <a:p>
            <a:pPr lvl="1"/>
            <a:r>
              <a:rPr lang="en-US" altLang="zh-CN" sz="2000" dirty="0"/>
              <a:t>Using </a:t>
            </a:r>
            <a:r>
              <a:rPr lang="en-US" altLang="zh-CN" sz="2000" b="1" dirty="0">
                <a:solidFill>
                  <a:srgbClr val="0096FF"/>
                </a:solidFill>
              </a:rPr>
              <a:t>LOAD</a:t>
            </a:r>
            <a:r>
              <a:rPr lang="en-US" altLang="zh-CN" sz="2000" dirty="0">
                <a:solidFill>
                  <a:srgbClr val="0096FF"/>
                </a:solidFill>
              </a:rPr>
              <a:t> </a:t>
            </a:r>
            <a:r>
              <a:rPr lang="en-US" altLang="zh-CN" sz="2000" dirty="0"/>
              <a:t>and </a:t>
            </a:r>
            <a:r>
              <a:rPr lang="en-US" altLang="zh-CN" sz="2000" b="1" dirty="0">
                <a:solidFill>
                  <a:srgbClr val="0096FF"/>
                </a:solidFill>
              </a:rPr>
              <a:t>STORE</a:t>
            </a:r>
          </a:p>
          <a:p>
            <a:pPr lvl="1"/>
            <a:r>
              <a:rPr lang="en-US" altLang="zh-CN" sz="2200" dirty="0"/>
              <a:t>Can also be executed in unprivileged mode (user mode)</a:t>
            </a:r>
            <a:endParaRPr lang="zh-CN" altLang="en-US" sz="22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51110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I/O Instructions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Example: send data to a device by </a:t>
            </a:r>
            <a:r>
              <a:rPr lang="en-US" altLang="zh-CN" b="1" dirty="0">
                <a:solidFill>
                  <a:srgbClr val="0096FF"/>
                </a:solidFill>
              </a:rPr>
              <a:t>out</a:t>
            </a:r>
            <a:r>
              <a:rPr lang="en-US" altLang="zh-CN" dirty="0"/>
              <a:t> instruction</a:t>
            </a:r>
          </a:p>
          <a:p>
            <a:pPr lvl="1"/>
            <a:r>
              <a:rPr lang="en-US" altLang="zh-CN" b="1" dirty="0">
                <a:solidFill>
                  <a:srgbClr val="009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 %</a:t>
            </a:r>
            <a:r>
              <a:rPr lang="en-US" altLang="zh-CN" b="1" dirty="0" err="1">
                <a:solidFill>
                  <a:srgbClr val="009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altLang="zh-CN" b="1" dirty="0">
                <a:solidFill>
                  <a:srgbClr val="009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0x120</a:t>
            </a:r>
          </a:p>
          <a:p>
            <a:pPr lvl="1"/>
            <a:r>
              <a:rPr lang="en-US" altLang="zh-CN" dirty="0"/>
              <a:t>Specify a register with data (</a:t>
            </a:r>
            <a:r>
              <a:rPr lang="en-US" altLang="zh-CN" dirty="0">
                <a:solidFill>
                  <a:srgbClr val="0096FF"/>
                </a:solidFill>
              </a:rPr>
              <a:t>%</a:t>
            </a:r>
            <a:r>
              <a:rPr lang="en-US" altLang="zh-CN" dirty="0" err="1">
                <a:solidFill>
                  <a:srgbClr val="0096FF"/>
                </a:solidFill>
              </a:rPr>
              <a:t>eax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/>
              <a:t>Specific an I/O Port which names the device (</a:t>
            </a:r>
            <a:r>
              <a:rPr lang="en-US" altLang="zh-CN" dirty="0">
                <a:solidFill>
                  <a:srgbClr val="0096FF"/>
                </a:solidFill>
              </a:rPr>
              <a:t>0x120</a:t>
            </a:r>
            <a:r>
              <a:rPr lang="en-US" altLang="zh-CN" dirty="0"/>
              <a:t>)</a:t>
            </a:r>
          </a:p>
          <a:p>
            <a:pPr lvl="2"/>
            <a:r>
              <a:rPr lang="en-US" altLang="zh-CN" dirty="0"/>
              <a:t>I/O port: another name space, not physical memory space</a:t>
            </a:r>
          </a:p>
          <a:p>
            <a:r>
              <a:rPr lang="en-US" altLang="zh-CN" dirty="0"/>
              <a:t>Privileged instructions</a:t>
            </a:r>
          </a:p>
          <a:p>
            <a:pPr lvl="1"/>
            <a:r>
              <a:rPr lang="en-US" altLang="zh-CN" dirty="0"/>
              <a:t>Only the OS can directly communicate with devices</a:t>
            </a:r>
          </a:p>
        </p:txBody>
      </p:sp>
    </p:spTree>
    <p:extLst>
      <p:ext uri="{BB962C8B-B14F-4D97-AF65-F5344CB8AC3E}">
        <p14:creationId xmlns:p14="http://schemas.microsoft.com/office/powerpoint/2010/main" val="3425505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Review: File Open  &amp; Read Timeline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75" y="1288132"/>
            <a:ext cx="7410450" cy="36576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123728" y="5161756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zh-CN" dirty="0">
                <a:solidFill>
                  <a:srgbClr val="0096FF"/>
                </a:solidFill>
                <a:latin typeface="Courier"/>
              </a:rPr>
              <a:t>open("/foo/bar", O_RDONLY)</a:t>
            </a:r>
            <a:endParaRPr lang="zh-CN" altLang="en-US" dirty="0">
              <a:solidFill>
                <a:srgbClr val="0096FF"/>
              </a:solidFill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>
            <a:off x="3851920" y="1993404"/>
            <a:ext cx="1152128" cy="216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flipH="1">
            <a:off x="4427984" y="2209428"/>
            <a:ext cx="576064" cy="224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4427984" y="2441506"/>
            <a:ext cx="1080120" cy="208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H="1">
            <a:off x="4932040" y="2664934"/>
            <a:ext cx="576064" cy="1894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5076056" y="3070445"/>
            <a:ext cx="1080120" cy="260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H="1">
            <a:off x="5076056" y="3330990"/>
            <a:ext cx="1080120" cy="216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5076056" y="3685862"/>
            <a:ext cx="1728192" cy="260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 flipH="1">
            <a:off x="5076056" y="3946407"/>
            <a:ext cx="1728192" cy="216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>
            <a:off x="5076056" y="4346295"/>
            <a:ext cx="2376264" cy="260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 flipH="1">
            <a:off x="5076056" y="4606840"/>
            <a:ext cx="2376264" cy="216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28699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Memory Mapped I/O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4116287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Use </a:t>
            </a:r>
            <a:r>
              <a:rPr lang="en-US" altLang="zh-CN" sz="2400" b="1" dirty="0">
                <a:solidFill>
                  <a:srgbClr val="0096FF"/>
                </a:solidFill>
              </a:rPr>
              <a:t>LOAD</a:t>
            </a:r>
            <a:r>
              <a:rPr lang="en-US" altLang="zh-CN" sz="2400" dirty="0">
                <a:solidFill>
                  <a:srgbClr val="0096FF"/>
                </a:solidFill>
              </a:rPr>
              <a:t> </a:t>
            </a:r>
            <a:r>
              <a:rPr lang="en-US" altLang="zh-CN" sz="2400" dirty="0"/>
              <a:t>and </a:t>
            </a:r>
            <a:r>
              <a:rPr lang="en-US" altLang="zh-CN" sz="2400" b="1" dirty="0">
                <a:solidFill>
                  <a:srgbClr val="0096FF"/>
                </a:solidFill>
              </a:rPr>
              <a:t>STORE</a:t>
            </a:r>
            <a:r>
              <a:rPr lang="en-US" altLang="zh-CN" sz="2400" dirty="0">
                <a:solidFill>
                  <a:srgbClr val="0096FF"/>
                </a:solidFill>
              </a:rPr>
              <a:t> </a:t>
            </a:r>
            <a:r>
              <a:rPr lang="en-US" altLang="zh-CN" sz="2400" dirty="0"/>
              <a:t>instructions to address the register and buffer of the I/O modules</a:t>
            </a:r>
          </a:p>
          <a:p>
            <a:pPr lvl="1"/>
            <a:r>
              <a:rPr lang="en-US" altLang="zh-CN" sz="2000" dirty="0"/>
              <a:t>Just like access memory</a:t>
            </a:r>
          </a:p>
          <a:p>
            <a:pPr lvl="1"/>
            <a:r>
              <a:rPr lang="en-US" altLang="zh-CN" sz="2000" dirty="0"/>
              <a:t>Address is overloaded name with location info</a:t>
            </a:r>
          </a:p>
          <a:p>
            <a:r>
              <a:rPr lang="en-US" altLang="zh-CN" sz="2400" dirty="0"/>
              <a:t>Provide a </a:t>
            </a:r>
            <a:r>
              <a:rPr lang="en-US" altLang="zh-CN" sz="2400" b="1" dirty="0">
                <a:solidFill>
                  <a:srgbClr val="0096FF"/>
                </a:solidFill>
              </a:rPr>
              <a:t>uniform interface</a:t>
            </a:r>
            <a:r>
              <a:rPr lang="en-US" altLang="zh-CN" sz="2400" dirty="0"/>
              <a:t> to bus modules</a:t>
            </a:r>
          </a:p>
          <a:p>
            <a:pPr lvl="1"/>
            <a:r>
              <a:rPr lang="en-US" altLang="zh-CN" sz="2000" dirty="0"/>
              <a:t>MMU translates virtual address to physical address</a:t>
            </a:r>
          </a:p>
          <a:p>
            <a:pPr lvl="2"/>
            <a:r>
              <a:rPr lang="en-US" altLang="zh-CN" sz="1800" dirty="0"/>
              <a:t>Physical address is system bus address</a:t>
            </a:r>
          </a:p>
          <a:p>
            <a:pPr lvl="1"/>
            <a:r>
              <a:rPr lang="en-US" altLang="zh-CN" sz="2000" dirty="0"/>
              <a:t>I/O modules translate bus address to register address internally</a:t>
            </a:r>
          </a:p>
          <a:p>
            <a:pPr lvl="1"/>
            <a:endParaRPr lang="en-US" altLang="zh-CN" sz="2000" dirty="0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fld id="{4F39D5E8-5E2D-DC4A-B152-E605FD17831B}" type="slidenum">
              <a:rPr lang="zh-CN" altLang="en-US" sz="1400" b="0">
                <a:ea typeface="Adobe 楷体 Std R" charset="0"/>
                <a:cs typeface="Adobe 楷体 Std R" charset="0"/>
              </a:rPr>
              <a:pPr/>
              <a:t>30</a:t>
            </a:fld>
            <a:endParaRPr lang="en-US" altLang="zh-CN" sz="1400" b="0">
              <a:ea typeface="Adobe 楷体 Std R" charset="0"/>
              <a:cs typeface="Adobe 楷体 Std 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88498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Memory Mapped I/O</a:t>
            </a:r>
            <a:endParaRPr lang="zh-CN" altLang="en-US" dirty="0"/>
          </a:p>
        </p:txBody>
      </p:sp>
      <p:sp>
        <p:nvSpPr>
          <p:cNvPr id="41987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fld id="{99D40B8F-C72D-7742-A37E-5449E511622E}" type="slidenum">
              <a:rPr lang="zh-CN" altLang="en-US" sz="1400" b="0">
                <a:latin typeface="DengXian" charset="0"/>
                <a:ea typeface="DengXian" charset="0"/>
                <a:cs typeface="DengXian" charset="0"/>
              </a:rPr>
              <a:pPr/>
              <a:t>31</a:t>
            </a:fld>
            <a:endParaRPr lang="en-US" altLang="zh-CN" sz="1400" b="0"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1743075" y="1479021"/>
            <a:ext cx="1752600" cy="5715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/>
            <a:r>
              <a:rPr lang="en-US" altLang="zh-CN" sz="2400" dirty="0">
                <a:solidFill>
                  <a:schemeClr val="tx1"/>
                </a:solidFill>
                <a:latin typeface="DengXian" charset="0"/>
                <a:ea typeface="DengXian" charset="0"/>
                <a:cs typeface="DengXian" charset="0"/>
              </a:rPr>
              <a:t>Processor</a:t>
            </a:r>
            <a:endParaRPr lang="zh-CN" altLang="en-US" sz="2400" dirty="0">
              <a:solidFill>
                <a:schemeClr val="tx1"/>
              </a:solidFill>
              <a:latin typeface="DengXian" charset="0"/>
              <a:ea typeface="DengXian" charset="0"/>
              <a:cs typeface="DengXian" charset="0"/>
            </a:endParaRPr>
          </a:p>
        </p:txBody>
      </p:sp>
      <p:cxnSp>
        <p:nvCxnSpPr>
          <p:cNvPr id="41989" name="直接连接符 6"/>
          <p:cNvCxnSpPr>
            <a:cxnSpLocks noChangeShapeType="1"/>
          </p:cNvCxnSpPr>
          <p:nvPr/>
        </p:nvCxnSpPr>
        <p:spPr bwMode="auto">
          <a:xfrm>
            <a:off x="1219200" y="3683000"/>
            <a:ext cx="66294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8" name="矩形 7"/>
          <p:cNvSpPr/>
          <p:nvPr/>
        </p:nvSpPr>
        <p:spPr bwMode="auto">
          <a:xfrm>
            <a:off x="2087563" y="2667000"/>
            <a:ext cx="1066800" cy="381000"/>
          </a:xfrm>
          <a:prstGeom prst="rect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/>
            <a:r>
              <a:rPr lang="en-US" altLang="zh-CN" sz="2000" dirty="0">
                <a:solidFill>
                  <a:schemeClr val="tx1"/>
                </a:solidFill>
                <a:latin typeface="DengXian" charset="0"/>
                <a:ea typeface="DengXian" charset="0"/>
                <a:cs typeface="DengXian" charset="0"/>
              </a:rPr>
              <a:t>MMU</a:t>
            </a:r>
            <a:endParaRPr lang="zh-CN" altLang="en-US" sz="2000" dirty="0">
              <a:solidFill>
                <a:schemeClr val="tx1"/>
              </a:solidFill>
              <a:latin typeface="DengXian" charset="0"/>
              <a:ea typeface="DengXian" charset="0"/>
              <a:cs typeface="DengXian" charset="0"/>
            </a:endParaRPr>
          </a:p>
        </p:txBody>
      </p:sp>
      <p:cxnSp>
        <p:nvCxnSpPr>
          <p:cNvPr id="41991" name="直接箭头连接符 9"/>
          <p:cNvCxnSpPr>
            <a:cxnSpLocks noChangeShapeType="1"/>
            <a:stCxn id="5" idx="2"/>
            <a:endCxn id="8" idx="0"/>
          </p:cNvCxnSpPr>
          <p:nvPr/>
        </p:nvCxnSpPr>
        <p:spPr bwMode="auto">
          <a:xfrm>
            <a:off x="2619375" y="2050521"/>
            <a:ext cx="1588" cy="616479"/>
          </a:xfrm>
          <a:prstGeom prst="straightConnector1">
            <a:avLst/>
          </a:prstGeom>
          <a:noFill/>
          <a:ln w="28575">
            <a:solidFill>
              <a:srgbClr val="C0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1992" name="直接箭头连接符 11"/>
          <p:cNvCxnSpPr>
            <a:cxnSpLocks noChangeShapeType="1"/>
            <a:stCxn id="8" idx="2"/>
          </p:cNvCxnSpPr>
          <p:nvPr/>
        </p:nvCxnSpPr>
        <p:spPr bwMode="auto">
          <a:xfrm>
            <a:off x="2620963" y="3048000"/>
            <a:ext cx="0" cy="635000"/>
          </a:xfrm>
          <a:prstGeom prst="straightConnector1">
            <a:avLst/>
          </a:prstGeom>
          <a:noFill/>
          <a:ln w="28575">
            <a:solidFill>
              <a:srgbClr val="C0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41993" name="TextBox 14"/>
          <p:cNvSpPr txBox="1">
            <a:spLocks noChangeArrowheads="1"/>
          </p:cNvSpPr>
          <p:nvPr/>
        </p:nvSpPr>
        <p:spPr bwMode="auto">
          <a:xfrm>
            <a:off x="2871788" y="2206625"/>
            <a:ext cx="185261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800">
                <a:latin typeface="DengXian" charset="0"/>
                <a:ea typeface="DengXian" charset="0"/>
                <a:cs typeface="DengXian" charset="0"/>
              </a:rPr>
              <a:t>Virtual address</a:t>
            </a:r>
            <a:endParaRPr lang="zh-CN" altLang="en-US" sz="1800"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41994" name="TextBox 17"/>
          <p:cNvSpPr txBox="1">
            <a:spLocks noChangeArrowheads="1"/>
          </p:cNvSpPr>
          <p:nvPr/>
        </p:nvSpPr>
        <p:spPr bwMode="auto">
          <a:xfrm>
            <a:off x="2871788" y="3175000"/>
            <a:ext cx="444341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800">
                <a:latin typeface="DengXian" charset="0"/>
                <a:ea typeface="DengXian" charset="0"/>
                <a:cs typeface="DengXian" charset="0"/>
              </a:rPr>
              <a:t>Physical address (System bus address)</a:t>
            </a:r>
            <a:endParaRPr lang="zh-CN" altLang="en-US" sz="1800"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23" name="矩形 22"/>
          <p:cNvSpPr/>
          <p:nvPr/>
        </p:nvSpPr>
        <p:spPr bwMode="auto">
          <a:xfrm>
            <a:off x="1371601" y="4429125"/>
            <a:ext cx="1408113" cy="508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/>
            <a:r>
              <a:rPr lang="en-US" altLang="zh-CN" sz="2000">
                <a:solidFill>
                  <a:schemeClr val="tx1"/>
                </a:solidFill>
                <a:latin typeface="DengXian" charset="0"/>
                <a:ea typeface="DengXian" charset="0"/>
                <a:cs typeface="DengXian" charset="0"/>
              </a:rPr>
              <a:t>Memory</a:t>
            </a:r>
            <a:endParaRPr lang="zh-CN" altLang="en-US" sz="2000">
              <a:solidFill>
                <a:schemeClr val="tx1"/>
              </a:solidFill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24" name="矩形 23"/>
          <p:cNvSpPr/>
          <p:nvPr/>
        </p:nvSpPr>
        <p:spPr bwMode="auto">
          <a:xfrm>
            <a:off x="3713163" y="4429125"/>
            <a:ext cx="1408112" cy="508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/>
            <a:r>
              <a:rPr lang="en-US" altLang="zh-CN" sz="2000">
                <a:solidFill>
                  <a:schemeClr val="tx1"/>
                </a:solidFill>
                <a:latin typeface="DengXian" charset="0"/>
                <a:ea typeface="DengXian" charset="0"/>
                <a:cs typeface="DengXian" charset="0"/>
              </a:rPr>
              <a:t>Disk</a:t>
            </a:r>
            <a:endParaRPr lang="zh-CN" altLang="en-US" sz="2000">
              <a:solidFill>
                <a:schemeClr val="tx1"/>
              </a:solidFill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25" name="矩形 24"/>
          <p:cNvSpPr/>
          <p:nvPr/>
        </p:nvSpPr>
        <p:spPr bwMode="auto">
          <a:xfrm>
            <a:off x="6208713" y="4429125"/>
            <a:ext cx="1408112" cy="508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/>
            <a:r>
              <a:rPr lang="en-US" altLang="zh-CN" sz="2000">
                <a:solidFill>
                  <a:schemeClr val="tx1"/>
                </a:solidFill>
                <a:latin typeface="DengXian" charset="0"/>
                <a:ea typeface="DengXian" charset="0"/>
                <a:cs typeface="DengXian" charset="0"/>
              </a:rPr>
              <a:t>Keyboard</a:t>
            </a:r>
            <a:endParaRPr lang="zh-CN" altLang="en-US" sz="2000">
              <a:solidFill>
                <a:schemeClr val="tx1"/>
              </a:solidFill>
              <a:latin typeface="DengXian" charset="0"/>
              <a:ea typeface="DengXian" charset="0"/>
              <a:cs typeface="DengXian" charset="0"/>
            </a:endParaRPr>
          </a:p>
        </p:txBody>
      </p:sp>
      <p:cxnSp>
        <p:nvCxnSpPr>
          <p:cNvPr id="41998" name="直接箭头连接符 25"/>
          <p:cNvCxnSpPr>
            <a:cxnSpLocks noChangeShapeType="1"/>
            <a:endCxn id="24" idx="0"/>
          </p:cNvCxnSpPr>
          <p:nvPr/>
        </p:nvCxnSpPr>
        <p:spPr bwMode="auto">
          <a:xfrm flipH="1">
            <a:off x="4416426" y="3683000"/>
            <a:ext cx="4763" cy="746125"/>
          </a:xfrm>
          <a:prstGeom prst="straightConnector1">
            <a:avLst/>
          </a:prstGeom>
          <a:noFill/>
          <a:ln w="28575">
            <a:solidFill>
              <a:srgbClr val="C0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1999" name="直接箭头连接符 28"/>
          <p:cNvCxnSpPr>
            <a:cxnSpLocks noChangeShapeType="1"/>
            <a:endCxn id="25" idx="0"/>
          </p:cNvCxnSpPr>
          <p:nvPr/>
        </p:nvCxnSpPr>
        <p:spPr bwMode="auto">
          <a:xfrm>
            <a:off x="6913563" y="3683000"/>
            <a:ext cx="0" cy="7461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2000" name="直接箭头连接符 31"/>
          <p:cNvCxnSpPr>
            <a:cxnSpLocks noChangeShapeType="1"/>
            <a:endCxn id="23" idx="0"/>
          </p:cNvCxnSpPr>
          <p:nvPr/>
        </p:nvCxnSpPr>
        <p:spPr bwMode="auto">
          <a:xfrm flipH="1">
            <a:off x="2076451" y="3683000"/>
            <a:ext cx="11113" cy="7461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42001" name="TextBox 35"/>
          <p:cNvSpPr txBox="1">
            <a:spLocks noChangeArrowheads="1"/>
          </p:cNvSpPr>
          <p:nvPr/>
        </p:nvSpPr>
        <p:spPr bwMode="auto">
          <a:xfrm>
            <a:off x="4483100" y="3746500"/>
            <a:ext cx="22225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800">
                <a:latin typeface="DengXian" charset="0"/>
                <a:ea typeface="DengXian" charset="0"/>
                <a:cs typeface="DengXian" charset="0"/>
              </a:rPr>
              <a:t>Internally translate</a:t>
            </a:r>
          </a:p>
          <a:p>
            <a:pPr eaLnBrk="1" hangingPunct="1"/>
            <a:r>
              <a:rPr lang="en-US" altLang="zh-CN" sz="1800">
                <a:latin typeface="DengXian" charset="0"/>
                <a:ea typeface="DengXian" charset="0"/>
                <a:cs typeface="DengXian" charset="0"/>
              </a:rPr>
              <a:t>to register address</a:t>
            </a:r>
            <a:endParaRPr lang="zh-CN" altLang="en-US" sz="1800"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37" name="矩形 36"/>
          <p:cNvSpPr/>
          <p:nvPr/>
        </p:nvSpPr>
        <p:spPr bwMode="auto">
          <a:xfrm>
            <a:off x="1524001" y="1333500"/>
            <a:ext cx="2189163" cy="1841500"/>
          </a:xfrm>
          <a:prstGeom prst="rect">
            <a:avLst/>
          </a:prstGeom>
          <a:noFill/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/>
            <a:endParaRPr lang="zh-CN" altLang="en-US" sz="2400">
              <a:solidFill>
                <a:schemeClr val="tx1"/>
              </a:solidFill>
              <a:latin typeface="DengXian" charset="0"/>
              <a:ea typeface="DengXian" charset="0"/>
              <a:cs typeface="DengXi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79113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NOTE: Volatile Address if using MMIO</a:t>
            </a:r>
            <a:endParaRPr lang="zh-CN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273324"/>
            <a:ext cx="8579296" cy="3972271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(void)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void          *</a:t>
            </a:r>
            <a:r>
              <a:rPr lang="en-US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pdev</a:t>
            </a: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(void *) 0x40400000;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size = (1024*1024);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*</a:t>
            </a:r>
            <a:r>
              <a:rPr lang="en-US" altLang="zh-CN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base</a:t>
            </a: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volatile</a:t>
            </a: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*</a:t>
            </a:r>
            <a:r>
              <a:rPr lang="en-US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pcid</a:t>
            </a: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cid</a:t>
            </a: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3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base = </a:t>
            </a:r>
            <a:r>
              <a:rPr lang="en-US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mmap</a:t>
            </a: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pdev</a:t>
            </a: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size, PROT_READ|PROT_WRITE,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MAP_ANONYMOUS|MAP_PRIVATE, -1, 0);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(base == MAP_FAILED) </a:t>
            </a:r>
            <a:r>
              <a:rPr lang="en-US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errx</a:t>
            </a: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(1, "</a:t>
            </a:r>
            <a:r>
              <a:rPr lang="en-US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mmap</a:t>
            </a: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failure");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3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pcid</a:t>
            </a: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lang="en-US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*) (((void *) base) + 0xf0704);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cid</a:t>
            </a: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*</a:t>
            </a:r>
            <a:r>
              <a:rPr lang="en-US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pcid</a:t>
            </a: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en-US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cid</a:t>
            </a: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%d\n", </a:t>
            </a:r>
            <a:r>
              <a:rPr lang="en-US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cid</a:t>
            </a: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cid</a:t>
            </a:r>
            <a:r>
              <a:rPr lang="en-US" altLang="zh-CN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*</a:t>
            </a:r>
            <a:r>
              <a:rPr lang="en-US" altLang="zh-CN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pcid</a:t>
            </a:r>
            <a:r>
              <a:rPr lang="en-US" altLang="zh-CN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zh-CN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en-US" altLang="zh-CN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cid</a:t>
            </a:r>
            <a:r>
              <a:rPr lang="en-US" altLang="zh-CN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%d\n", </a:t>
            </a:r>
            <a:r>
              <a:rPr lang="en-US" altLang="zh-CN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cid</a:t>
            </a:r>
            <a:r>
              <a:rPr lang="en-US" altLang="zh-CN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3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munmap</a:t>
            </a: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(base, size);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矩形 5"/>
          <p:cNvSpPr/>
          <p:nvPr/>
        </p:nvSpPr>
        <p:spPr>
          <a:xfrm>
            <a:off x="3923928" y="4347948"/>
            <a:ext cx="4680520" cy="9233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latin typeface="DengXian" charset="0"/>
                <a:ea typeface="DengXian" charset="0"/>
                <a:cs typeface="DengXian" charset="0"/>
              </a:rPr>
              <a:t>If no </a:t>
            </a:r>
            <a:r>
              <a:rPr lang="en-US" altLang="zh-CN" b="1" dirty="0">
                <a:solidFill>
                  <a:srgbClr val="0096FF"/>
                </a:solidFill>
                <a:latin typeface="DengXian" charset="0"/>
                <a:ea typeface="DengXian" charset="0"/>
                <a:cs typeface="DengXian" charset="0"/>
              </a:rPr>
              <a:t>volatile</a:t>
            </a:r>
            <a:r>
              <a:rPr lang="zh-CN" altLang="en-US" dirty="0">
                <a:solidFill>
                  <a:srgbClr val="C00000"/>
                </a:solidFill>
                <a:latin typeface="DengXian" charset="0"/>
                <a:ea typeface="DengXian" charset="0"/>
                <a:cs typeface="DengXian" charset="0"/>
              </a:rPr>
              <a:t> </a:t>
            </a:r>
            <a:r>
              <a:rPr lang="en-US" altLang="zh-CN" dirty="0">
                <a:latin typeface="DengXian" charset="0"/>
                <a:ea typeface="DengXian" charset="0"/>
                <a:cs typeface="DengXian" charset="0"/>
              </a:rPr>
              <a:t>is</a:t>
            </a:r>
            <a:r>
              <a:rPr lang="zh-CN" altLang="en-US" dirty="0">
                <a:latin typeface="DengXian" charset="0"/>
                <a:ea typeface="DengXian" charset="0"/>
                <a:cs typeface="DengXian" charset="0"/>
              </a:rPr>
              <a:t> </a:t>
            </a:r>
            <a:r>
              <a:rPr lang="en-US" altLang="zh-CN" dirty="0">
                <a:latin typeface="DengXian" charset="0"/>
                <a:ea typeface="DengXian" charset="0"/>
                <a:cs typeface="DengXian" charset="0"/>
              </a:rPr>
              <a:t>used, the compiler will think </a:t>
            </a:r>
            <a:br>
              <a:rPr lang="en-US" altLang="zh-CN" dirty="0">
                <a:latin typeface="DengXian" charset="0"/>
                <a:ea typeface="DengXian" charset="0"/>
                <a:cs typeface="DengXian" charset="0"/>
              </a:rPr>
            </a:br>
            <a:r>
              <a:rPr lang="en-US" altLang="zh-CN" dirty="0">
                <a:latin typeface="DengXian" charset="0"/>
                <a:ea typeface="DengXian" charset="0"/>
                <a:cs typeface="DengXian" charset="0"/>
              </a:rPr>
              <a:t>the two </a:t>
            </a:r>
            <a:r>
              <a:rPr lang="en-US" altLang="zh-CN" i="1" dirty="0" err="1">
                <a:latin typeface="DengXian" charset="0"/>
                <a:ea typeface="DengXian" charset="0"/>
                <a:cs typeface="DengXian" charset="0"/>
              </a:rPr>
              <a:t>printf</a:t>
            </a:r>
            <a:r>
              <a:rPr lang="en-US" altLang="zh-CN" i="1" dirty="0">
                <a:latin typeface="DengXian" charset="0"/>
                <a:ea typeface="DengXian" charset="0"/>
                <a:cs typeface="DengXian" charset="0"/>
              </a:rPr>
              <a:t>()</a:t>
            </a:r>
            <a:r>
              <a:rPr lang="en-US" altLang="zh-CN" dirty="0">
                <a:latin typeface="DengXian" charset="0"/>
                <a:ea typeface="DengXian" charset="0"/>
                <a:cs typeface="DengXian" charset="0"/>
              </a:rPr>
              <a:t> are redundant and will </a:t>
            </a:r>
            <a:br>
              <a:rPr lang="en-US" altLang="zh-CN" dirty="0">
                <a:latin typeface="DengXian" charset="0"/>
                <a:ea typeface="DengXian" charset="0"/>
                <a:cs typeface="DengXian" charset="0"/>
              </a:rPr>
            </a:br>
            <a:r>
              <a:rPr lang="en-US" altLang="zh-CN" dirty="0">
                <a:latin typeface="DengXian" charset="0"/>
                <a:ea typeface="DengXian" charset="0"/>
                <a:cs typeface="DengXian" charset="0"/>
              </a:rPr>
              <a:t>eliminate the second memory load operation</a:t>
            </a:r>
            <a:endParaRPr lang="zh-CN" altLang="en-US" dirty="0"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684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Sidebar: Another Volatile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latin typeface="Courier New"/>
                <a:cs typeface="Courier New"/>
              </a:rPr>
              <a:t>#include &lt;</a:t>
            </a:r>
            <a:r>
              <a:rPr lang="en-US" b="1" dirty="0" err="1">
                <a:latin typeface="Courier New"/>
                <a:cs typeface="Courier New"/>
              </a:rPr>
              <a:t>stdio.h</a:t>
            </a:r>
            <a:r>
              <a:rPr lang="en-US" b="1" dirty="0">
                <a:latin typeface="Courier New"/>
                <a:cs typeface="Courier New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endParaRPr lang="en-US" b="1" dirty="0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fi-FI" b="1" dirty="0" err="1">
                <a:latin typeface="Courier New"/>
                <a:cs typeface="Courier New"/>
              </a:rPr>
              <a:t>void</a:t>
            </a:r>
            <a:r>
              <a:rPr lang="fi-FI" b="1" dirty="0">
                <a:latin typeface="Courier New"/>
                <a:cs typeface="Courier New"/>
              </a:rPr>
              <a:t> </a:t>
            </a:r>
            <a:r>
              <a:rPr lang="fi-FI" b="1" dirty="0">
                <a:solidFill>
                  <a:srgbClr val="FF0000"/>
                </a:solidFill>
                <a:latin typeface="Courier New"/>
                <a:cs typeface="Courier New"/>
              </a:rPr>
              <a:t>main</a:t>
            </a:r>
            <a:r>
              <a:rPr lang="fi-FI" b="1" dirty="0">
                <a:latin typeface="Courier New"/>
                <a:cs typeface="Courier New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latin typeface="Courier New"/>
                <a:cs typeface="Courier New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b="1" dirty="0">
                <a:latin typeface="Courier New"/>
                <a:cs typeface="Courier New"/>
              </a:rPr>
              <a:t>    </a:t>
            </a:r>
            <a:r>
              <a:rPr lang="fr-FR" b="1" dirty="0" err="1">
                <a:latin typeface="Courier New"/>
                <a:cs typeface="Courier New"/>
              </a:rPr>
              <a:t>int</a:t>
            </a:r>
            <a:r>
              <a:rPr lang="fr-FR" b="1" dirty="0">
                <a:latin typeface="Courier New"/>
                <a:cs typeface="Courier New"/>
              </a:rPr>
              <a:t> i = 10;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hu-HU" b="1" dirty="0">
                <a:latin typeface="Courier New"/>
                <a:cs typeface="Courier New"/>
              </a:rPr>
              <a:t>    int a = i;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latin typeface="Courier New"/>
                <a:cs typeface="Courier New"/>
              </a:rPr>
              <a:t>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ro-RO" b="1" dirty="0">
                <a:latin typeface="Courier New"/>
                <a:cs typeface="Courier New"/>
              </a:rPr>
              <a:t>    printf("i= %d\n",a);</a:t>
            </a:r>
          </a:p>
          <a:p>
            <a:pPr marL="0" indent="0">
              <a:spcBef>
                <a:spcPts val="0"/>
              </a:spcBef>
              <a:buNone/>
            </a:pPr>
            <a:endParaRPr lang="ro-RO" b="1" dirty="0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zh-TW" altLang="en-US" b="1" dirty="0">
                <a:latin typeface="Courier New"/>
                <a:cs typeface="Courier New"/>
              </a:rPr>
              <a:t>   </a:t>
            </a:r>
            <a:r>
              <a:rPr lang="en-US" altLang="zh-TW" b="1" dirty="0">
                <a:latin typeface="Courier New"/>
                <a:cs typeface="Courier New"/>
              </a:rPr>
              <a:t> </a:t>
            </a:r>
            <a:r>
              <a:rPr lang="en-US" altLang="zh-TW" b="1" dirty="0">
                <a:solidFill>
                  <a:srgbClr val="0096FF"/>
                </a:solidFill>
                <a:latin typeface="Courier New"/>
                <a:cs typeface="Courier New"/>
              </a:rPr>
              <a:t>// Change value of </a:t>
            </a:r>
            <a:r>
              <a:rPr lang="en-US" altLang="zh-TW" b="1" dirty="0" err="1">
                <a:solidFill>
                  <a:srgbClr val="0096FF"/>
                </a:solidFill>
                <a:latin typeface="Courier New"/>
                <a:cs typeface="Courier New"/>
              </a:rPr>
              <a:t>i</a:t>
            </a:r>
            <a:endParaRPr lang="zh-TW" altLang="en-US" b="1" dirty="0">
              <a:solidFill>
                <a:srgbClr val="0096FF"/>
              </a:solidFill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latin typeface="Courier New"/>
                <a:cs typeface="Courier New"/>
              </a:rPr>
              <a:t>    __</a:t>
            </a:r>
            <a:r>
              <a:rPr lang="en-US" b="1" dirty="0" err="1">
                <a:latin typeface="Courier New"/>
                <a:cs typeface="Courier New"/>
              </a:rPr>
              <a:t>asm</a:t>
            </a:r>
            <a:r>
              <a:rPr lang="en-US" b="1" dirty="0">
                <a:latin typeface="Courier New"/>
                <a:cs typeface="Courier New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nl-NL" b="1" dirty="0">
                <a:latin typeface="Courier New"/>
                <a:cs typeface="Courier New"/>
              </a:rPr>
              <a:t>          </a:t>
            </a:r>
            <a:r>
              <a:rPr lang="nl-NL" b="1" dirty="0" err="1">
                <a:latin typeface="Courier New"/>
                <a:cs typeface="Courier New"/>
              </a:rPr>
              <a:t>mov</a:t>
            </a:r>
            <a:r>
              <a:rPr lang="nl-NL" b="1" dirty="0">
                <a:latin typeface="Courier New"/>
                <a:cs typeface="Courier New"/>
              </a:rPr>
              <a:t> </a:t>
            </a:r>
            <a:r>
              <a:rPr lang="nl-NL" b="1" dirty="0" err="1">
                <a:latin typeface="Courier New"/>
                <a:cs typeface="Courier New"/>
              </a:rPr>
              <a:t>dword</a:t>
            </a:r>
            <a:r>
              <a:rPr lang="nl-NL" b="1" dirty="0">
                <a:latin typeface="Courier New"/>
                <a:cs typeface="Courier New"/>
              </a:rPr>
              <a:t> </a:t>
            </a:r>
            <a:r>
              <a:rPr lang="nl-NL" b="1" dirty="0" err="1">
                <a:latin typeface="Courier New"/>
                <a:cs typeface="Courier New"/>
              </a:rPr>
              <a:t>ptr</a:t>
            </a:r>
            <a:r>
              <a:rPr lang="nl-NL" b="1" dirty="0">
                <a:latin typeface="Courier New"/>
                <a:cs typeface="Courier New"/>
              </a:rPr>
              <a:t> [ebp-4], 20h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latin typeface="Courier New"/>
                <a:cs typeface="Courier New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latin typeface="Courier New"/>
                <a:cs typeface="Courier New"/>
              </a:rPr>
              <a:t>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b="1" dirty="0">
                <a:latin typeface="Courier New"/>
                <a:cs typeface="Courier New"/>
              </a:rPr>
              <a:t>    </a:t>
            </a:r>
            <a:r>
              <a:rPr lang="fr-FR" b="1" dirty="0" err="1">
                <a:latin typeface="Courier New"/>
                <a:cs typeface="Courier New"/>
              </a:rPr>
              <a:t>int</a:t>
            </a:r>
            <a:r>
              <a:rPr lang="fr-FR" b="1" dirty="0">
                <a:latin typeface="Courier New"/>
                <a:cs typeface="Courier New"/>
              </a:rPr>
              <a:t> b = i;</a:t>
            </a:r>
          </a:p>
          <a:p>
            <a:pPr marL="0" indent="0">
              <a:spcBef>
                <a:spcPts val="0"/>
              </a:spcBef>
              <a:buNone/>
            </a:pPr>
            <a:r>
              <a:rPr lang="ro-RO" b="1" dirty="0">
                <a:latin typeface="Courier New"/>
                <a:cs typeface="Courier New"/>
              </a:rPr>
              <a:t>    printf("i= %d\n",b);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latin typeface="Courier New"/>
                <a:cs typeface="Courier New"/>
              </a:rPr>
              <a:t>}      </a:t>
            </a:r>
          </a:p>
          <a:p>
            <a:pPr marL="0" indent="0">
              <a:spcBef>
                <a:spcPts val="0"/>
              </a:spcBef>
              <a:buNone/>
            </a:pPr>
            <a:endParaRPr lang="en-US" b="1" dirty="0">
              <a:latin typeface="Courier New"/>
              <a:cs typeface="Courier New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/>
              <a:t>33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385558" y="4524474"/>
            <a:ext cx="3300904" cy="46166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DengXian" charset="0"/>
                <a:ea typeface="DengXian" charset="0"/>
                <a:cs typeface="DengXian" charset="0"/>
              </a:rPr>
              <a:t>Is </a:t>
            </a:r>
            <a:r>
              <a:rPr lang="en-US" altLang="zh-CN" sz="2400" dirty="0">
                <a:solidFill>
                  <a:srgbClr val="0096FF"/>
                </a:solidFill>
                <a:latin typeface="DengXian" charset="0"/>
                <a:ea typeface="DengXian" charset="0"/>
                <a:cs typeface="DengXian" charset="0"/>
              </a:rPr>
              <a:t>volatile</a:t>
            </a:r>
            <a:r>
              <a:rPr lang="en-US" altLang="zh-CN" sz="2400" dirty="0">
                <a:latin typeface="DengXian" charset="0"/>
                <a:ea typeface="DengXian" charset="0"/>
                <a:cs typeface="DengXian" charset="0"/>
              </a:rPr>
              <a:t> needed here?</a:t>
            </a:r>
            <a:endParaRPr lang="zh-CN" altLang="en-US" sz="2400" dirty="0">
              <a:latin typeface="DengXian" charset="0"/>
              <a:ea typeface="DengXian" charset="0"/>
              <a:cs typeface="DengXi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7383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Case Study: IDE Disk Driver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563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IDE Protocol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4188295"/>
          </a:xfrm>
        </p:spPr>
        <p:txBody>
          <a:bodyPr>
            <a:noAutofit/>
          </a:bodyPr>
          <a:lstStyle/>
          <a:p>
            <a:r>
              <a:rPr lang="en-US" altLang="zh-CN" sz="1800" b="1" dirty="0"/>
              <a:t>Wait for drive to be ready (</a:t>
            </a:r>
            <a:r>
              <a:rPr lang="en-US" altLang="zh-CN" sz="1800" b="1" dirty="0">
                <a:solidFill>
                  <a:srgbClr val="0096FF"/>
                </a:solidFill>
              </a:rPr>
              <a:t>0x1F7</a:t>
            </a:r>
            <a:r>
              <a:rPr lang="en-US" altLang="zh-CN" sz="1800" b="1" dirty="0"/>
              <a:t>)</a:t>
            </a:r>
          </a:p>
          <a:p>
            <a:pPr lvl="1"/>
            <a:r>
              <a:rPr lang="en-US" altLang="zh-CN" sz="1800" dirty="0"/>
              <a:t>Read Status Register until drive is READY </a:t>
            </a:r>
            <a:br>
              <a:rPr lang="en-US" altLang="zh-CN" sz="1800" dirty="0"/>
            </a:br>
            <a:r>
              <a:rPr lang="en-US" altLang="zh-CN" sz="1800" dirty="0"/>
              <a:t>and not BUSY</a:t>
            </a:r>
          </a:p>
          <a:p>
            <a:r>
              <a:rPr lang="en-US" altLang="zh-CN" sz="1800" b="1" dirty="0"/>
              <a:t>Write parameters to command registers (</a:t>
            </a:r>
            <a:r>
              <a:rPr lang="en-US" altLang="zh-CN" sz="1800" b="1" dirty="0">
                <a:solidFill>
                  <a:srgbClr val="0096FF"/>
                </a:solidFill>
              </a:rPr>
              <a:t>0x1F2 – 0x1F6</a:t>
            </a:r>
            <a:r>
              <a:rPr lang="en-US" altLang="zh-CN" sz="1800" b="1" dirty="0"/>
              <a:t>)</a:t>
            </a:r>
          </a:p>
          <a:p>
            <a:pPr lvl="1"/>
            <a:r>
              <a:rPr lang="en-US" altLang="zh-CN" sz="1800" dirty="0"/>
              <a:t>Sector count</a:t>
            </a:r>
          </a:p>
          <a:p>
            <a:pPr lvl="1"/>
            <a:r>
              <a:rPr lang="en-US" altLang="zh-CN" sz="1800" dirty="0"/>
              <a:t>Logical block address (LBA) of the sectors to be accessed</a:t>
            </a:r>
          </a:p>
          <a:p>
            <a:pPr lvl="1"/>
            <a:r>
              <a:rPr lang="en-US" altLang="zh-CN" sz="1800" dirty="0"/>
              <a:t>Drive number</a:t>
            </a:r>
          </a:p>
          <a:p>
            <a:pPr lvl="2"/>
            <a:r>
              <a:rPr lang="en-US" altLang="zh-CN" sz="1400" dirty="0"/>
              <a:t>Master=0x00 or slave=0x10, as IDE permits just two drives</a:t>
            </a:r>
          </a:p>
          <a:p>
            <a:r>
              <a:rPr lang="en-US" altLang="zh-CN" sz="1800" b="1" dirty="0"/>
              <a:t>Start the I/O (</a:t>
            </a:r>
            <a:r>
              <a:rPr lang="en-US" altLang="zh-CN" sz="1800" b="1" dirty="0">
                <a:solidFill>
                  <a:srgbClr val="0096FF"/>
                </a:solidFill>
              </a:rPr>
              <a:t>0x1F7</a:t>
            </a:r>
            <a:r>
              <a:rPr lang="en-US" altLang="zh-CN" sz="1800" b="1" dirty="0"/>
              <a:t>)</a:t>
            </a:r>
          </a:p>
          <a:p>
            <a:pPr lvl="1"/>
            <a:r>
              <a:rPr lang="en-US" altLang="zh-CN" sz="1800" dirty="0"/>
              <a:t>By issuing read/write to command register</a:t>
            </a:r>
          </a:p>
          <a:p>
            <a:pPr lvl="1"/>
            <a:r>
              <a:rPr lang="en-US" altLang="zh-CN" sz="1800" dirty="0"/>
              <a:t>Write READ / WRITE command to command register</a:t>
            </a:r>
          </a:p>
        </p:txBody>
      </p:sp>
      <p:sp>
        <p:nvSpPr>
          <p:cNvPr id="6" name="矩形 5"/>
          <p:cNvSpPr/>
          <p:nvPr/>
        </p:nvSpPr>
        <p:spPr>
          <a:xfrm>
            <a:off x="6084168" y="481236"/>
            <a:ext cx="2890664" cy="14773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Address 0x1F0 = Data Port</a:t>
            </a:r>
          </a:p>
          <a:p>
            <a:r>
              <a:rPr lang="en-US" altLang="zh-CN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Address 0x1F1 = Error</a:t>
            </a:r>
          </a:p>
          <a:p>
            <a:r>
              <a:rPr lang="en-US" altLang="zh-CN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Address 0x1F2 = Sector Count</a:t>
            </a:r>
          </a:p>
          <a:p>
            <a:r>
              <a:rPr lang="en-US" altLang="zh-CN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Address 0x1F3 = LBA low byte</a:t>
            </a:r>
          </a:p>
          <a:p>
            <a:r>
              <a:rPr lang="en-US" altLang="zh-CN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Address 0x1F4 = LBA mid byte</a:t>
            </a:r>
          </a:p>
          <a:p>
            <a:r>
              <a:rPr lang="en-US" altLang="zh-CN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Address 0x1F5 = LBA hi byte</a:t>
            </a:r>
          </a:p>
          <a:p>
            <a:r>
              <a:rPr lang="en-US" altLang="zh-CN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Address 0x1F6 = 1B1D TOP4LBA: B=LBA, D=drive</a:t>
            </a:r>
          </a:p>
          <a:p>
            <a:r>
              <a:rPr lang="en-US" altLang="zh-CN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Address 0x1F7 = Command/status</a:t>
            </a:r>
            <a:endParaRPr lang="zh-CN" alt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82386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IDE Protocol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4116287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b="1" dirty="0"/>
              <a:t>Data transfer (for writes)</a:t>
            </a:r>
          </a:p>
          <a:p>
            <a:pPr lvl="1"/>
            <a:r>
              <a:rPr lang="en-US" altLang="zh-CN" dirty="0"/>
              <a:t>Wait until drive status is READY and </a:t>
            </a:r>
            <a:br>
              <a:rPr lang="en-US" altLang="zh-CN" dirty="0"/>
            </a:br>
            <a:r>
              <a:rPr lang="en-US" altLang="zh-CN" dirty="0"/>
              <a:t>DRQ (drive request for data)</a:t>
            </a:r>
          </a:p>
          <a:p>
            <a:pPr lvl="1"/>
            <a:r>
              <a:rPr lang="en-US" altLang="zh-CN" dirty="0"/>
              <a:t>Write data to data port</a:t>
            </a:r>
          </a:p>
          <a:p>
            <a:r>
              <a:rPr lang="en-US" altLang="zh-CN" b="1" dirty="0"/>
              <a:t>Handle interrupts</a:t>
            </a:r>
          </a:p>
          <a:p>
            <a:pPr lvl="1"/>
            <a:r>
              <a:rPr lang="en-US" altLang="zh-CN" dirty="0"/>
              <a:t>In the simplest case, handle an interrupt for each sector transferred</a:t>
            </a:r>
          </a:p>
          <a:p>
            <a:pPr lvl="1"/>
            <a:r>
              <a:rPr lang="en-US" altLang="zh-CN" dirty="0"/>
              <a:t>More complex approaches allow batching and thus one final interrupt when the entire transfer is complete</a:t>
            </a:r>
          </a:p>
          <a:p>
            <a:r>
              <a:rPr lang="en-US" altLang="zh-CN" b="1" dirty="0"/>
              <a:t>Error handling</a:t>
            </a:r>
          </a:p>
          <a:p>
            <a:pPr lvl="1"/>
            <a:r>
              <a:rPr lang="en-US" altLang="zh-CN" dirty="0"/>
              <a:t>After each operation, read the status register</a:t>
            </a:r>
          </a:p>
          <a:p>
            <a:pPr lvl="1"/>
            <a:r>
              <a:rPr lang="en-US" altLang="zh-CN" dirty="0"/>
              <a:t>If the ERROR bit is on, read the error register for details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084168" y="481236"/>
            <a:ext cx="2890664" cy="14773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Address 0x1F0 = Data Port</a:t>
            </a:r>
          </a:p>
          <a:p>
            <a:r>
              <a:rPr lang="en-US" altLang="zh-CN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Address 0x1F1 = Error</a:t>
            </a:r>
          </a:p>
          <a:p>
            <a:r>
              <a:rPr lang="en-US" altLang="zh-CN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Address 0x1F2 = Sector Count</a:t>
            </a:r>
          </a:p>
          <a:p>
            <a:r>
              <a:rPr lang="en-US" altLang="zh-CN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Address 0x1F3 = LBA low byte</a:t>
            </a:r>
          </a:p>
          <a:p>
            <a:r>
              <a:rPr lang="en-US" altLang="zh-CN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Address 0x1F4 = LBA mid byte</a:t>
            </a:r>
          </a:p>
          <a:p>
            <a:r>
              <a:rPr lang="en-US" altLang="zh-CN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Address 0x1F5 = LBA hi byte</a:t>
            </a:r>
          </a:p>
          <a:p>
            <a:r>
              <a:rPr lang="en-US" altLang="zh-CN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Address 0x1F6 = 1B1D TOP4LBA: B=LBA, D=drive</a:t>
            </a:r>
          </a:p>
          <a:p>
            <a:r>
              <a:rPr lang="en-US" altLang="zh-CN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Address 0x1F7 = Command/status</a:t>
            </a:r>
            <a:endParaRPr lang="zh-CN" alt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90505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7504" y="1057300"/>
            <a:ext cx="8579296" cy="4480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static </a:t>
            </a:r>
            <a:r>
              <a:rPr lang="en-US" altLang="zh-CN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100" b="1" dirty="0" err="1">
                <a:solidFill>
                  <a:srgbClr val="FF2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ide_wait_ready</a:t>
            </a:r>
            <a:r>
              <a:rPr lang="en-US" altLang="zh-CN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>
              <a:lnSpc>
                <a:spcPct val="130000"/>
              </a:lnSpc>
            </a:pPr>
            <a:r>
              <a:rPr lang="en-US" altLang="zh-CN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while (((</a:t>
            </a:r>
            <a:r>
              <a:rPr lang="en-US" altLang="zh-CN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r = </a:t>
            </a:r>
            <a:r>
              <a:rPr lang="en-US" altLang="zh-CN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inb</a:t>
            </a:r>
            <a:r>
              <a:rPr lang="en-US" altLang="zh-CN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(0x1f7)) &amp; IDE_BSY) || !(r &amp; IDE_DRDY))</a:t>
            </a:r>
          </a:p>
          <a:p>
            <a:pPr>
              <a:lnSpc>
                <a:spcPct val="130000"/>
              </a:lnSpc>
            </a:pPr>
            <a:r>
              <a:rPr lang="en-US" altLang="zh-CN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; </a:t>
            </a:r>
            <a:r>
              <a:rPr lang="en-US" altLang="zh-CN" sz="1100" b="1" dirty="0">
                <a:solidFill>
                  <a:srgbClr val="009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loop until drive isn’t busy</a:t>
            </a:r>
          </a:p>
          <a:p>
            <a:pPr>
              <a:lnSpc>
                <a:spcPct val="130000"/>
              </a:lnSpc>
            </a:pPr>
            <a:r>
              <a:rPr lang="en-US" altLang="zh-CN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lnSpc>
                <a:spcPct val="130000"/>
              </a:lnSpc>
            </a:pPr>
            <a:endParaRPr lang="en-US" altLang="zh-CN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static void </a:t>
            </a:r>
            <a:r>
              <a:rPr lang="en-US" altLang="zh-CN" sz="1100" b="1" dirty="0" err="1">
                <a:solidFill>
                  <a:srgbClr val="FF2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ide_start_request</a:t>
            </a:r>
            <a:r>
              <a:rPr lang="en-US" altLang="zh-CN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zh-CN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altLang="zh-CN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*b) {</a:t>
            </a:r>
          </a:p>
          <a:p>
            <a:pPr>
              <a:lnSpc>
                <a:spcPct val="130000"/>
              </a:lnSpc>
            </a:pPr>
            <a:r>
              <a:rPr lang="en-US" altLang="zh-CN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ide_wait_ready</a:t>
            </a:r>
            <a:r>
              <a:rPr lang="en-US" altLang="zh-CN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130000"/>
              </a:lnSpc>
            </a:pPr>
            <a:r>
              <a:rPr lang="en-US" altLang="zh-CN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outb</a:t>
            </a:r>
            <a:r>
              <a:rPr lang="en-US" altLang="zh-CN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(0x3f6, 0);                        </a:t>
            </a:r>
            <a:r>
              <a:rPr lang="en-US" altLang="zh-CN" sz="1100" b="1" dirty="0">
                <a:solidFill>
                  <a:srgbClr val="009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generate interrupt</a:t>
            </a:r>
          </a:p>
          <a:p>
            <a:pPr>
              <a:lnSpc>
                <a:spcPct val="130000"/>
              </a:lnSpc>
            </a:pPr>
            <a:r>
              <a:rPr lang="en-US" altLang="zh-CN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outb</a:t>
            </a:r>
            <a:r>
              <a:rPr lang="en-US" altLang="zh-CN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(0x1f2, 1);                        </a:t>
            </a:r>
            <a:r>
              <a:rPr lang="en-US" altLang="zh-CN" sz="1100" b="1" dirty="0">
                <a:solidFill>
                  <a:srgbClr val="009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how many sectors?</a:t>
            </a:r>
          </a:p>
          <a:p>
            <a:pPr>
              <a:lnSpc>
                <a:spcPct val="130000"/>
              </a:lnSpc>
            </a:pPr>
            <a:r>
              <a:rPr lang="en-US" altLang="zh-CN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outb</a:t>
            </a:r>
            <a:r>
              <a:rPr lang="en-US" altLang="zh-CN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(0x1f3, b-&gt;sector &amp; 0xff);         </a:t>
            </a:r>
            <a:r>
              <a:rPr lang="en-US" altLang="zh-CN" sz="1100" b="1" dirty="0">
                <a:solidFill>
                  <a:srgbClr val="009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Block address here ...</a:t>
            </a:r>
          </a:p>
          <a:p>
            <a:pPr>
              <a:lnSpc>
                <a:spcPct val="130000"/>
              </a:lnSpc>
            </a:pPr>
            <a:r>
              <a:rPr lang="en-US" altLang="zh-CN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outb</a:t>
            </a:r>
            <a:r>
              <a:rPr lang="en-US" altLang="zh-CN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(0x1f4, (b-&gt;sector &gt;&gt; 8) &amp; 0xff);  </a:t>
            </a:r>
            <a:r>
              <a:rPr lang="en-US" altLang="zh-CN" sz="1100" b="1" dirty="0">
                <a:solidFill>
                  <a:srgbClr val="009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... and here</a:t>
            </a:r>
          </a:p>
          <a:p>
            <a:pPr>
              <a:lnSpc>
                <a:spcPct val="130000"/>
              </a:lnSpc>
            </a:pPr>
            <a:r>
              <a:rPr lang="en-US" altLang="zh-CN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outb</a:t>
            </a:r>
            <a:r>
              <a:rPr lang="en-US" altLang="zh-CN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(0x1f5, (b-&gt;sector &gt;&gt; 16) &amp; 0xff); </a:t>
            </a:r>
            <a:r>
              <a:rPr lang="en-US" altLang="zh-CN" sz="1100" b="1" dirty="0">
                <a:solidFill>
                  <a:srgbClr val="009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... and here!</a:t>
            </a:r>
          </a:p>
          <a:p>
            <a:pPr>
              <a:lnSpc>
                <a:spcPct val="130000"/>
              </a:lnSpc>
            </a:pPr>
            <a:r>
              <a:rPr lang="en-US" altLang="zh-CN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outb</a:t>
            </a:r>
            <a:r>
              <a:rPr lang="en-US" altLang="zh-CN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(0x1f6, 0xe0 | ((b-&gt;dev&amp;1)&lt;&lt;4) | ((b-&gt;sector&gt;&gt;24)&amp;0x0f));</a:t>
            </a:r>
          </a:p>
          <a:p>
            <a:pPr>
              <a:lnSpc>
                <a:spcPct val="130000"/>
              </a:lnSpc>
            </a:pPr>
            <a:r>
              <a:rPr lang="en-US" altLang="zh-CN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if(b-&gt;flags &amp; B_DIRTY){</a:t>
            </a:r>
          </a:p>
          <a:p>
            <a:pPr>
              <a:lnSpc>
                <a:spcPct val="130000"/>
              </a:lnSpc>
            </a:pPr>
            <a:r>
              <a:rPr lang="en-US" altLang="zh-CN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outb</a:t>
            </a:r>
            <a:r>
              <a:rPr lang="en-US" altLang="zh-CN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(0x1f7, IDE_CMD_WRITE);          </a:t>
            </a:r>
            <a:r>
              <a:rPr lang="en-US" altLang="zh-CN" sz="1100" b="1" dirty="0">
                <a:solidFill>
                  <a:srgbClr val="009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this is a WRITE</a:t>
            </a:r>
          </a:p>
          <a:p>
            <a:pPr>
              <a:lnSpc>
                <a:spcPct val="130000"/>
              </a:lnSpc>
            </a:pPr>
            <a:r>
              <a:rPr lang="en-US" altLang="zh-CN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outsl</a:t>
            </a:r>
            <a:r>
              <a:rPr lang="en-US" altLang="zh-CN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(0x1f0, b-&gt;data, 512/4);        </a:t>
            </a:r>
            <a:r>
              <a:rPr lang="en-US" altLang="zh-CN" sz="1100" b="1" dirty="0">
                <a:solidFill>
                  <a:srgbClr val="009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transfer data too!</a:t>
            </a:r>
          </a:p>
          <a:p>
            <a:pPr>
              <a:lnSpc>
                <a:spcPct val="130000"/>
              </a:lnSpc>
            </a:pPr>
            <a:r>
              <a:rPr lang="en-US" altLang="zh-CN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 else {</a:t>
            </a:r>
          </a:p>
          <a:p>
            <a:pPr>
              <a:lnSpc>
                <a:spcPct val="130000"/>
              </a:lnSpc>
            </a:pPr>
            <a:r>
              <a:rPr lang="en-US" altLang="zh-CN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outb</a:t>
            </a:r>
            <a:r>
              <a:rPr lang="en-US" altLang="zh-CN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(0x1f7, IDE_CMD_READ);           </a:t>
            </a:r>
            <a:r>
              <a:rPr lang="en-US" altLang="zh-CN" sz="1100" b="1" dirty="0">
                <a:solidFill>
                  <a:srgbClr val="009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this is a READ (no data)</a:t>
            </a:r>
          </a:p>
          <a:p>
            <a:pPr>
              <a:lnSpc>
                <a:spcPct val="130000"/>
              </a:lnSpc>
            </a:pPr>
            <a:r>
              <a:rPr lang="en-US" altLang="zh-CN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lnSpc>
                <a:spcPct val="130000"/>
              </a:lnSpc>
            </a:pPr>
            <a:r>
              <a:rPr lang="en-US" altLang="zh-CN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CN" altLang="en-US" sz="3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084168" y="481236"/>
            <a:ext cx="2890664" cy="14773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Address 0x1F0 = Data Port</a:t>
            </a:r>
          </a:p>
          <a:p>
            <a:r>
              <a:rPr lang="en-US" altLang="zh-CN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Address 0x1F1 = Error</a:t>
            </a:r>
          </a:p>
          <a:p>
            <a:r>
              <a:rPr lang="en-US" altLang="zh-CN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Address 0x1F2 = Sector Count</a:t>
            </a:r>
          </a:p>
          <a:p>
            <a:r>
              <a:rPr lang="en-US" altLang="zh-CN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Address 0x1F3 = LBA low byte</a:t>
            </a:r>
          </a:p>
          <a:p>
            <a:r>
              <a:rPr lang="en-US" altLang="zh-CN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Address 0x1F4 = LBA mid byte</a:t>
            </a:r>
          </a:p>
          <a:p>
            <a:r>
              <a:rPr lang="en-US" altLang="zh-CN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Address 0x1F5 = LBA hi byte</a:t>
            </a:r>
          </a:p>
          <a:p>
            <a:r>
              <a:rPr lang="en-US" altLang="zh-CN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Address 0x1F6 = 1B1D TOP4LBA: B=LBA, D=drive</a:t>
            </a:r>
          </a:p>
          <a:p>
            <a:r>
              <a:rPr lang="en-US" altLang="zh-CN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Address 0x1F7 = Command/status</a:t>
            </a:r>
            <a:endParaRPr lang="zh-CN" alt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066692" y="2209428"/>
            <a:ext cx="1241612" cy="1785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Status</a:t>
            </a:r>
          </a:p>
          <a:p>
            <a:r>
              <a:rPr lang="en-US" altLang="zh-CN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Register</a:t>
            </a:r>
          </a:p>
          <a:p>
            <a:r>
              <a:rPr lang="en-US" altLang="zh-CN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(0x1F7):</a:t>
            </a:r>
          </a:p>
          <a:p>
            <a:r>
              <a:rPr lang="en-US" altLang="zh-CN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7: BUSY</a:t>
            </a:r>
          </a:p>
          <a:p>
            <a:r>
              <a:rPr lang="en-US" altLang="zh-CN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6: READY</a:t>
            </a:r>
          </a:p>
          <a:p>
            <a:r>
              <a:rPr lang="en-US" altLang="zh-CN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5: FAULT</a:t>
            </a:r>
          </a:p>
          <a:p>
            <a:r>
              <a:rPr lang="en-US" altLang="zh-CN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4: SEEK</a:t>
            </a:r>
          </a:p>
          <a:p>
            <a:r>
              <a:rPr lang="en-US" altLang="zh-CN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3: DRQ</a:t>
            </a:r>
          </a:p>
          <a:p>
            <a:r>
              <a:rPr lang="en-US" altLang="zh-CN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2: CORR</a:t>
            </a:r>
          </a:p>
          <a:p>
            <a:r>
              <a:rPr lang="en-US" altLang="zh-CN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1: IDDEX</a:t>
            </a:r>
          </a:p>
          <a:p>
            <a:r>
              <a:rPr lang="en-US" altLang="zh-CN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0: ERROR</a:t>
            </a:r>
          </a:p>
        </p:txBody>
      </p:sp>
      <p:sp>
        <p:nvSpPr>
          <p:cNvPr id="7" name="矩形 6"/>
          <p:cNvSpPr/>
          <p:nvPr/>
        </p:nvSpPr>
        <p:spPr>
          <a:xfrm>
            <a:off x="7740352" y="2227475"/>
            <a:ext cx="1234480" cy="1785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</a:p>
          <a:p>
            <a:r>
              <a:rPr lang="en-US" altLang="zh-CN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Register</a:t>
            </a:r>
          </a:p>
          <a:p>
            <a:r>
              <a:rPr lang="en-US" altLang="zh-CN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(0x1F1):</a:t>
            </a:r>
          </a:p>
          <a:p>
            <a:r>
              <a:rPr lang="en-US" altLang="zh-CN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7: BBK</a:t>
            </a:r>
          </a:p>
          <a:p>
            <a:r>
              <a:rPr lang="en-US" altLang="zh-CN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6: UNC</a:t>
            </a:r>
          </a:p>
          <a:p>
            <a:r>
              <a:rPr lang="en-US" altLang="zh-CN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5: MC</a:t>
            </a:r>
          </a:p>
          <a:p>
            <a:r>
              <a:rPr lang="en-US" altLang="zh-CN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4: IDNF</a:t>
            </a:r>
          </a:p>
          <a:p>
            <a:r>
              <a:rPr lang="en-US" altLang="zh-CN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3: MCR</a:t>
            </a:r>
          </a:p>
          <a:p>
            <a:r>
              <a:rPr lang="en-US" altLang="zh-CN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2: ABRT</a:t>
            </a:r>
          </a:p>
          <a:p>
            <a:r>
              <a:rPr lang="en-US" altLang="zh-CN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1: T0NF</a:t>
            </a:r>
          </a:p>
          <a:p>
            <a:r>
              <a:rPr lang="en-US" altLang="zh-CN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0: AMNF</a:t>
            </a:r>
          </a:p>
        </p:txBody>
      </p:sp>
      <p:sp>
        <p:nvSpPr>
          <p:cNvPr id="8" name="矩形 7"/>
          <p:cNvSpPr/>
          <p:nvPr/>
        </p:nvSpPr>
        <p:spPr>
          <a:xfrm>
            <a:off x="6066692" y="4263443"/>
            <a:ext cx="2908140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BBK  = Bad Block</a:t>
            </a:r>
          </a:p>
          <a:p>
            <a:r>
              <a:rPr lang="en-US" altLang="zh-CN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UNC  = Uncorrectable data error</a:t>
            </a:r>
          </a:p>
          <a:p>
            <a:r>
              <a:rPr lang="en-US" altLang="zh-CN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MC   = Media Changed</a:t>
            </a:r>
          </a:p>
          <a:p>
            <a:r>
              <a:rPr lang="en-US" altLang="zh-CN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IDNF = ID mark Not Found</a:t>
            </a:r>
          </a:p>
          <a:p>
            <a:r>
              <a:rPr lang="en-US" altLang="zh-CN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MCR  = Media Change Requested</a:t>
            </a:r>
          </a:p>
          <a:p>
            <a:r>
              <a:rPr lang="en-US" altLang="zh-CN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ABRT = Command aborted</a:t>
            </a:r>
          </a:p>
          <a:p>
            <a:r>
              <a:rPr lang="en-US" altLang="zh-CN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T0NF = Track 0 Not Found</a:t>
            </a:r>
          </a:p>
          <a:p>
            <a:r>
              <a:rPr lang="en-US" altLang="zh-CN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AMNF = Address Mark Not Found</a:t>
            </a:r>
            <a:endParaRPr lang="zh-CN" alt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00442"/>
          </a:xfrm>
        </p:spPr>
        <p:txBody>
          <a:bodyPr/>
          <a:lstStyle/>
          <a:p>
            <a:r>
              <a:rPr lang="en-US" altLang="zh-CN" dirty="0"/>
              <a:t>IDE Disk Driver using PIO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427794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IDE Disk Driver using PIO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57200" y="1273324"/>
            <a:ext cx="8579296" cy="36132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zh-CN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ide_rw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*b) {</a:t>
            </a:r>
          </a:p>
          <a:p>
            <a:pPr>
              <a:lnSpc>
                <a:spcPct val="130000"/>
              </a:lnSpc>
            </a:pP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acquire(&amp;</a:t>
            </a:r>
            <a:r>
              <a:rPr lang="en-US" altLang="zh-CN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ide_lock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130000"/>
              </a:lnSpc>
            </a:pP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for (</a:t>
            </a:r>
            <a:r>
              <a:rPr lang="en-US" altLang="zh-CN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**pp = &amp;</a:t>
            </a:r>
            <a:r>
              <a:rPr lang="en-US" altLang="zh-CN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ide_queue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*pp; pp=&amp;(*pp)-&gt;</a:t>
            </a:r>
            <a:r>
              <a:rPr lang="en-US" altLang="zh-CN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qnext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130000"/>
              </a:lnSpc>
            </a:pP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; </a:t>
            </a:r>
            <a:r>
              <a:rPr lang="en-US" altLang="zh-CN" sz="1600" b="1" dirty="0">
                <a:solidFill>
                  <a:srgbClr val="009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walk queue</a:t>
            </a:r>
          </a:p>
          <a:p>
            <a:pPr>
              <a:lnSpc>
                <a:spcPct val="130000"/>
              </a:lnSpc>
            </a:pP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*pp = b;                      </a:t>
            </a:r>
            <a:r>
              <a:rPr lang="en-US" altLang="zh-CN" sz="1600" b="1" dirty="0">
                <a:solidFill>
                  <a:srgbClr val="009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add request to end</a:t>
            </a:r>
          </a:p>
          <a:p>
            <a:pPr>
              <a:lnSpc>
                <a:spcPct val="130000"/>
              </a:lnSpc>
            </a:pP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US" altLang="zh-CN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ide_queue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== b)           </a:t>
            </a:r>
            <a:r>
              <a:rPr lang="en-US" altLang="zh-CN" sz="1600" b="1" dirty="0">
                <a:solidFill>
                  <a:srgbClr val="009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if q is empty</a:t>
            </a:r>
          </a:p>
          <a:p>
            <a:pPr>
              <a:lnSpc>
                <a:spcPct val="130000"/>
              </a:lnSpc>
            </a:pP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ide_start_request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(b);       </a:t>
            </a:r>
            <a:r>
              <a:rPr lang="en-US" altLang="zh-CN" sz="1600" b="1" dirty="0">
                <a:solidFill>
                  <a:srgbClr val="009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send </a:t>
            </a:r>
            <a:r>
              <a:rPr lang="en-US" altLang="zh-CN" sz="1600" b="1" dirty="0" err="1">
                <a:solidFill>
                  <a:srgbClr val="009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</a:t>
            </a:r>
            <a:r>
              <a:rPr lang="en-US" altLang="zh-CN" sz="1600" b="1" dirty="0">
                <a:solidFill>
                  <a:srgbClr val="009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to disk</a:t>
            </a:r>
          </a:p>
          <a:p>
            <a:pPr>
              <a:lnSpc>
                <a:spcPct val="130000"/>
              </a:lnSpc>
            </a:pP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while ((b-&gt;flags &amp; (B_VALID|B_DIRTY)) != B_VALID)</a:t>
            </a:r>
          </a:p>
          <a:p>
            <a:pPr>
              <a:lnSpc>
                <a:spcPct val="130000"/>
              </a:lnSpc>
            </a:pP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sleep(b, &amp;</a:t>
            </a:r>
            <a:r>
              <a:rPr lang="en-US" altLang="zh-CN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ide_lock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        </a:t>
            </a:r>
            <a:r>
              <a:rPr lang="en-US" altLang="zh-CN" sz="1600" b="1" dirty="0">
                <a:solidFill>
                  <a:srgbClr val="009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wait for completion</a:t>
            </a:r>
          </a:p>
          <a:p>
            <a:pPr>
              <a:lnSpc>
                <a:spcPct val="130000"/>
              </a:lnSpc>
            </a:pP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release(&amp;</a:t>
            </a:r>
            <a:r>
              <a:rPr lang="en-US" altLang="zh-CN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ide_lock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130000"/>
              </a:lnSpc>
            </a:pP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5610279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IDE Disk Driver using PIO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57200" y="1273324"/>
            <a:ext cx="8579296" cy="405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zh-CN" sz="11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ide_intr</a:t>
            </a:r>
            <a:r>
              <a:rPr lang="en-US" altLang="zh-CN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>
              <a:lnSpc>
                <a:spcPct val="130000"/>
              </a:lnSpc>
            </a:pPr>
            <a:r>
              <a:rPr lang="en-US" altLang="zh-CN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zh-CN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altLang="zh-CN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*b;</a:t>
            </a:r>
          </a:p>
          <a:p>
            <a:pPr>
              <a:lnSpc>
                <a:spcPct val="130000"/>
              </a:lnSpc>
            </a:pPr>
            <a:r>
              <a:rPr lang="en-US" altLang="zh-CN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acquire(&amp;</a:t>
            </a:r>
            <a:r>
              <a:rPr lang="en-US" altLang="zh-CN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ide_lock</a:t>
            </a:r>
            <a:r>
              <a:rPr lang="en-US" altLang="zh-CN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130000"/>
              </a:lnSpc>
            </a:pPr>
            <a:r>
              <a:rPr lang="en-US" altLang="zh-CN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if ((b = </a:t>
            </a:r>
            <a:r>
              <a:rPr lang="en-US" altLang="zh-CN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idequeue</a:t>
            </a:r>
            <a:r>
              <a:rPr lang="en-US" altLang="zh-CN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== 0) {</a:t>
            </a:r>
          </a:p>
          <a:p>
            <a:pPr>
              <a:lnSpc>
                <a:spcPct val="130000"/>
              </a:lnSpc>
            </a:pPr>
            <a:r>
              <a:rPr lang="en-US" altLang="zh-CN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release*&amp;</a:t>
            </a:r>
            <a:r>
              <a:rPr lang="en-US" altLang="zh-CN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idelock</a:t>
            </a:r>
            <a:r>
              <a:rPr lang="en-US" altLang="zh-CN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 return;</a:t>
            </a:r>
          </a:p>
          <a:p>
            <a:pPr>
              <a:lnSpc>
                <a:spcPct val="130000"/>
              </a:lnSpc>
            </a:pPr>
            <a:r>
              <a:rPr lang="en-US" altLang="zh-CN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lnSpc>
                <a:spcPct val="130000"/>
              </a:lnSpc>
            </a:pPr>
            <a:r>
              <a:rPr lang="en-US" altLang="zh-CN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idequeue</a:t>
            </a:r>
            <a:r>
              <a:rPr lang="en-US" altLang="zh-CN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b-&gt; next;</a:t>
            </a:r>
          </a:p>
          <a:p>
            <a:pPr>
              <a:lnSpc>
                <a:spcPct val="130000"/>
              </a:lnSpc>
            </a:pPr>
            <a:endParaRPr lang="en-US" altLang="zh-CN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if (!(b-&gt;flags &amp; B_DIRTY) &amp;&amp; </a:t>
            </a:r>
            <a:r>
              <a:rPr lang="en-US" altLang="zh-CN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ide_wait_ready</a:t>
            </a:r>
            <a:r>
              <a:rPr lang="en-US" altLang="zh-CN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&gt;= 0)</a:t>
            </a:r>
          </a:p>
          <a:p>
            <a:pPr>
              <a:lnSpc>
                <a:spcPct val="130000"/>
              </a:lnSpc>
            </a:pPr>
            <a:r>
              <a:rPr lang="en-US" altLang="zh-CN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insl</a:t>
            </a:r>
            <a:r>
              <a:rPr lang="en-US" altLang="zh-CN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(0x1f0, b-&gt;data, 512/4);   </a:t>
            </a:r>
            <a:r>
              <a:rPr lang="en-US" altLang="zh-CN" sz="1100" b="1" dirty="0">
                <a:solidFill>
                  <a:srgbClr val="009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if READ: get data</a:t>
            </a:r>
          </a:p>
          <a:p>
            <a:pPr>
              <a:lnSpc>
                <a:spcPct val="130000"/>
              </a:lnSpc>
            </a:pPr>
            <a:r>
              <a:rPr lang="en-US" altLang="zh-CN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b-&gt;flags |= B_VALID;</a:t>
            </a:r>
          </a:p>
          <a:p>
            <a:pPr>
              <a:lnSpc>
                <a:spcPct val="130000"/>
              </a:lnSpc>
            </a:pPr>
            <a:r>
              <a:rPr lang="en-US" altLang="zh-CN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b-&gt;flags &amp;= ~˜B_DIRTY;</a:t>
            </a:r>
          </a:p>
          <a:p>
            <a:pPr>
              <a:lnSpc>
                <a:spcPct val="130000"/>
              </a:lnSpc>
            </a:pPr>
            <a:r>
              <a:rPr lang="en-US" altLang="zh-CN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wakeup(b); </a:t>
            </a:r>
            <a:r>
              <a:rPr lang="en-US" altLang="zh-CN" sz="1100" b="1" dirty="0">
                <a:solidFill>
                  <a:srgbClr val="009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wake waiting process</a:t>
            </a:r>
          </a:p>
          <a:p>
            <a:pPr>
              <a:lnSpc>
                <a:spcPct val="130000"/>
              </a:lnSpc>
            </a:pPr>
            <a:endParaRPr lang="en-US" altLang="zh-CN" sz="1100" b="1" dirty="0">
              <a:solidFill>
                <a:srgbClr val="0096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US" altLang="zh-CN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ide_queue</a:t>
            </a:r>
            <a:r>
              <a:rPr lang="en-US" altLang="zh-CN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!= 0) </a:t>
            </a:r>
            <a:r>
              <a:rPr lang="en-US" altLang="zh-CN" sz="1100" b="1" dirty="0">
                <a:solidFill>
                  <a:srgbClr val="009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start next request</a:t>
            </a:r>
          </a:p>
          <a:p>
            <a:pPr>
              <a:lnSpc>
                <a:spcPct val="130000"/>
              </a:lnSpc>
            </a:pPr>
            <a:r>
              <a:rPr lang="en-US" altLang="zh-CN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ide_start_request</a:t>
            </a:r>
            <a:r>
              <a:rPr lang="en-US" altLang="zh-CN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ide_queue</a:t>
            </a:r>
            <a:r>
              <a:rPr lang="en-US" altLang="zh-CN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  </a:t>
            </a:r>
            <a:r>
              <a:rPr lang="en-US" altLang="zh-CN" sz="1100" b="1" dirty="0">
                <a:solidFill>
                  <a:srgbClr val="009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(if one exists)</a:t>
            </a:r>
          </a:p>
          <a:p>
            <a:pPr>
              <a:lnSpc>
                <a:spcPct val="130000"/>
              </a:lnSpc>
            </a:pPr>
            <a:r>
              <a:rPr lang="en-US" altLang="zh-CN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release(&amp;</a:t>
            </a:r>
            <a:r>
              <a:rPr lang="en-US" altLang="zh-CN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ide_lock</a:t>
            </a:r>
            <a:r>
              <a:rPr lang="en-US" altLang="zh-CN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130000"/>
              </a:lnSpc>
            </a:pPr>
            <a:r>
              <a:rPr lang="en-US" altLang="zh-CN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3873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File Open  &amp; Read Timeline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75" y="1288132"/>
            <a:ext cx="7410450" cy="36576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123728" y="5161756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zh-CN" dirty="0">
                <a:solidFill>
                  <a:srgbClr val="0096FF"/>
                </a:solidFill>
                <a:latin typeface="Courier"/>
              </a:rPr>
              <a:t>open("/foo/bar", O_RDONLY)</a:t>
            </a:r>
            <a:endParaRPr lang="zh-CN" altLang="en-US" dirty="0">
              <a:solidFill>
                <a:srgbClr val="0096FF"/>
              </a:solidFill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>
            <a:off x="3851920" y="1993404"/>
            <a:ext cx="1152128" cy="216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flipH="1">
            <a:off x="4427984" y="2209428"/>
            <a:ext cx="576064" cy="224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4427984" y="2441506"/>
            <a:ext cx="1080120" cy="208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H="1">
            <a:off x="4932040" y="2664934"/>
            <a:ext cx="576064" cy="1894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5076056" y="3070445"/>
            <a:ext cx="1080120" cy="260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H="1">
            <a:off x="5076056" y="3330990"/>
            <a:ext cx="1080120" cy="216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5076056" y="3685862"/>
            <a:ext cx="1728192" cy="260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 flipH="1">
            <a:off x="5076056" y="3946407"/>
            <a:ext cx="1728192" cy="216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>
            <a:off x="5076056" y="4346295"/>
            <a:ext cx="2376264" cy="260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 flipH="1">
            <a:off x="5076056" y="4606840"/>
            <a:ext cx="2376264" cy="216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3279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File Creation Timeline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0520" y="1129308"/>
            <a:ext cx="5582959" cy="4423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00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WRITE &amp; CLOSE</a:t>
            </a:r>
            <a:endParaRPr kumimoji="1" lang="zh-CN" altLang="en-US" dirty="0"/>
          </a:p>
        </p:txBody>
      </p:sp>
      <p:sp>
        <p:nvSpPr>
          <p:cNvPr id="58371" name="内容占位符 2"/>
          <p:cNvSpPr>
            <a:spLocks noGrp="1"/>
          </p:cNvSpPr>
          <p:nvPr>
            <p:ph idx="1"/>
          </p:nvPr>
        </p:nvSpPr>
        <p:spPr>
          <a:xfrm>
            <a:off x="457200" y="1333501"/>
            <a:ext cx="8229600" cy="4267732"/>
          </a:xfrm>
        </p:spPr>
        <p:txBody>
          <a:bodyPr>
            <a:normAutofit/>
          </a:bodyPr>
          <a:lstStyle/>
          <a:p>
            <a:r>
              <a:rPr lang="en-US" altLang="zh-CN" sz="2400" b="1" dirty="0"/>
              <a:t>WRITE</a:t>
            </a:r>
            <a:r>
              <a:rPr lang="en-US" altLang="zh-CN" sz="2400" dirty="0"/>
              <a:t> is similar to </a:t>
            </a:r>
            <a:r>
              <a:rPr lang="en-US" altLang="zh-CN" sz="2400" b="1" dirty="0"/>
              <a:t>READ</a:t>
            </a:r>
          </a:p>
          <a:p>
            <a:pPr lvl="1"/>
            <a:r>
              <a:rPr lang="en-US" altLang="zh-CN" sz="2000" dirty="0"/>
              <a:t>Allocate new block if necessary</a:t>
            </a:r>
          </a:p>
          <a:p>
            <a:pPr lvl="1"/>
            <a:r>
              <a:rPr lang="en-US" altLang="zh-CN" sz="2000" dirty="0"/>
              <a:t>Update </a:t>
            </a:r>
            <a:r>
              <a:rPr lang="en-US" altLang="zh-CN" sz="2000" dirty="0" err="1"/>
              <a:t>inode’s</a:t>
            </a:r>
            <a:r>
              <a:rPr lang="en-US" altLang="zh-CN" sz="2000" dirty="0"/>
              <a:t> </a:t>
            </a:r>
            <a:r>
              <a:rPr lang="en-US" altLang="zh-CN" sz="2000" i="1" dirty="0"/>
              <a:t>size</a:t>
            </a:r>
            <a:r>
              <a:rPr lang="en-US" altLang="zh-CN" sz="2000" dirty="0"/>
              <a:t> and </a:t>
            </a:r>
            <a:r>
              <a:rPr lang="en-US" altLang="zh-CN" sz="2000" i="1" dirty="0" err="1"/>
              <a:t>mtime</a:t>
            </a:r>
            <a:endParaRPr lang="en-US" altLang="zh-CN" sz="2000" i="1" dirty="0"/>
          </a:p>
          <a:p>
            <a:r>
              <a:rPr lang="en-US" altLang="zh-CN" sz="2400" b="1" dirty="0"/>
              <a:t>CLOSE</a:t>
            </a:r>
          </a:p>
          <a:p>
            <a:pPr lvl="1"/>
            <a:r>
              <a:rPr lang="en-US" altLang="zh-CN" sz="2000" dirty="0"/>
              <a:t>Free the entry in the </a:t>
            </a:r>
            <a:r>
              <a:rPr lang="en-US" altLang="zh-CN" sz="2000" dirty="0" err="1"/>
              <a:t>fd_table</a:t>
            </a:r>
            <a:r>
              <a:rPr lang="en-US" altLang="zh-CN" sz="2000" dirty="0"/>
              <a:t> </a:t>
            </a:r>
          </a:p>
          <a:p>
            <a:pPr lvl="1"/>
            <a:r>
              <a:rPr lang="en-US" altLang="zh-CN" sz="2000" dirty="0"/>
              <a:t>Decrease the reference counter in file table</a:t>
            </a:r>
          </a:p>
          <a:p>
            <a:pPr lvl="1"/>
            <a:r>
              <a:rPr lang="en-US" altLang="zh-CN" sz="2000" dirty="0"/>
              <a:t>Free the entry in file table if counter is 0</a:t>
            </a:r>
            <a:endParaRPr lang="zh-CN" altLang="en-US" sz="2400" i="1" dirty="0"/>
          </a:p>
          <a:p>
            <a:r>
              <a:rPr lang="en-US" altLang="zh-CN" sz="2400" dirty="0">
                <a:solidFill>
                  <a:srgbClr val="C00000"/>
                </a:solidFill>
              </a:rPr>
              <a:t>Failures in the middle may cause inconsistency!</a:t>
            </a:r>
          </a:p>
        </p:txBody>
      </p:sp>
      <p:sp>
        <p:nvSpPr>
          <p:cNvPr id="5837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fld id="{FD40AA32-A82E-8C4B-944E-AB7102F425D0}" type="slidenum">
              <a:rPr lang="zh-CN" altLang="en-US" sz="1400" b="0">
                <a:latin typeface="Calibri" charset="0"/>
                <a:ea typeface="Adobe 楷体 Std R" charset="0"/>
                <a:cs typeface="Adobe 楷体 Std R" charset="0"/>
              </a:rPr>
              <a:pPr/>
              <a:t>6</a:t>
            </a:fld>
            <a:endParaRPr lang="en-US" altLang="zh-CN" sz="1400" b="0">
              <a:latin typeface="Calibri" charset="0"/>
              <a:ea typeface="Adobe 楷体 Std R" charset="0"/>
              <a:cs typeface="Adobe 楷体 Std 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021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Questions</a:t>
            </a:r>
          </a:p>
        </p:txBody>
      </p:sp>
      <p:sp>
        <p:nvSpPr>
          <p:cNvPr id="593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When writing, which order is preferred?</a:t>
            </a:r>
          </a:p>
          <a:p>
            <a:pPr lvl="1"/>
            <a:r>
              <a:rPr lang="en-US" altLang="zh-CN" dirty="0"/>
              <a:t>Allocate new blocks, write new data, update size</a:t>
            </a:r>
          </a:p>
          <a:p>
            <a:pPr lvl="1"/>
            <a:r>
              <a:rPr lang="en-US" altLang="zh-CN" dirty="0"/>
              <a:t>Allocate new blocks, update size, write new data</a:t>
            </a:r>
          </a:p>
          <a:p>
            <a:pPr lvl="1"/>
            <a:r>
              <a:rPr lang="en-US" altLang="zh-CN" dirty="0"/>
              <a:t>Update size, allocate new blocks, write new data</a:t>
            </a:r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fld id="{EB67103F-EF9F-5347-9B08-486C40E2829A}" type="slidenum">
              <a:rPr lang="zh-CN" altLang="en-US" sz="1400" b="0">
                <a:latin typeface="Calibri" charset="0"/>
                <a:ea typeface="Adobe 楷体 Std R" charset="0"/>
                <a:cs typeface="Adobe 楷体 Std R" charset="0"/>
              </a:rPr>
              <a:pPr/>
              <a:t>7</a:t>
            </a:fld>
            <a:endParaRPr lang="en-US" altLang="zh-CN" sz="1400" b="0">
              <a:latin typeface="Calibri" charset="0"/>
              <a:ea typeface="Adobe 楷体 Std R" charset="0"/>
              <a:cs typeface="Adobe 楷体 Std 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38024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Delete after OPEN but before CLOSE</a:t>
            </a:r>
            <a:endParaRPr kumimoji="1" lang="zh-CN" altLang="en-US" dirty="0"/>
          </a:p>
        </p:txBody>
      </p:sp>
      <p:sp>
        <p:nvSpPr>
          <p:cNvPr id="53251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One process has </a:t>
            </a:r>
            <a:r>
              <a:rPr lang="en-US" altLang="zh-CN" sz="2400" b="1" dirty="0"/>
              <a:t>OPEN</a:t>
            </a:r>
            <a:r>
              <a:rPr lang="en-US" altLang="zh-CN" sz="2400" dirty="0"/>
              <a:t> a file</a:t>
            </a:r>
          </a:p>
          <a:p>
            <a:r>
              <a:rPr lang="en-US" altLang="zh-CN" sz="2400" dirty="0"/>
              <a:t>Another process removes the last name pointing to the file</a:t>
            </a:r>
          </a:p>
          <a:p>
            <a:pPr lvl="1"/>
            <a:r>
              <a:rPr lang="en-US" altLang="zh-CN" sz="2000" dirty="0"/>
              <a:t>Reference counter is now 0</a:t>
            </a:r>
          </a:p>
          <a:p>
            <a:r>
              <a:rPr lang="en-US" altLang="zh-CN" sz="2400" dirty="0"/>
              <a:t>The </a:t>
            </a:r>
            <a:r>
              <a:rPr lang="en-US" altLang="zh-CN" sz="2400" dirty="0" err="1"/>
              <a:t>inode</a:t>
            </a:r>
            <a:r>
              <a:rPr lang="en-US" altLang="zh-CN" sz="2400" dirty="0"/>
              <a:t> is not freed until the first process calls </a:t>
            </a:r>
            <a:r>
              <a:rPr lang="en-US" altLang="zh-CN" sz="2400" b="1" dirty="0"/>
              <a:t>CLOSE</a:t>
            </a:r>
          </a:p>
          <a:p>
            <a:endParaRPr lang="zh-CN" altLang="en-US" sz="2400" dirty="0"/>
          </a:p>
        </p:txBody>
      </p:sp>
      <p:sp>
        <p:nvSpPr>
          <p:cNvPr id="60420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fld id="{EC16947D-8954-8045-A51D-70A54E8B6949}" type="slidenum">
              <a:rPr lang="zh-CN" altLang="en-US" sz="1400" b="0">
                <a:latin typeface="Calibri" charset="0"/>
                <a:ea typeface="Adobe 楷体 Std R" charset="0"/>
                <a:cs typeface="Adobe 楷体 Std R" charset="0"/>
              </a:rPr>
              <a:pPr/>
              <a:t>8</a:t>
            </a:fld>
            <a:endParaRPr lang="en-US" altLang="zh-CN" sz="1400" b="0">
              <a:latin typeface="Calibri" charset="0"/>
              <a:ea typeface="Adobe 楷体 Std R" charset="0"/>
              <a:cs typeface="Adobe 楷体 Std 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5165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SYNC</a:t>
            </a:r>
            <a:endParaRPr kumimoji="1" lang="zh-CN" altLang="en-US" dirty="0"/>
          </a:p>
        </p:txBody>
      </p:sp>
      <p:sp>
        <p:nvSpPr>
          <p:cNvPr id="61443" name="内容占位符 2"/>
          <p:cNvSpPr>
            <a:spLocks noGrp="1"/>
          </p:cNvSpPr>
          <p:nvPr>
            <p:ph idx="1"/>
          </p:nvPr>
        </p:nvSpPr>
        <p:spPr>
          <a:xfrm>
            <a:off x="457200" y="1333501"/>
            <a:ext cx="8507288" cy="3771636"/>
          </a:xfrm>
        </p:spPr>
        <p:txBody>
          <a:bodyPr>
            <a:noAutofit/>
          </a:bodyPr>
          <a:lstStyle/>
          <a:p>
            <a:r>
              <a:rPr lang="en-US" altLang="zh-CN" sz="2400" dirty="0"/>
              <a:t>Block cache</a:t>
            </a:r>
          </a:p>
          <a:p>
            <a:pPr lvl="1"/>
            <a:r>
              <a:rPr lang="en-US" altLang="zh-CN" sz="2000" dirty="0"/>
              <a:t>Cache of recently used disk blocks</a:t>
            </a:r>
          </a:p>
          <a:p>
            <a:pPr lvl="1"/>
            <a:r>
              <a:rPr lang="en-US" altLang="zh-CN" sz="2000" dirty="0"/>
              <a:t>Read from disk if cache miss</a:t>
            </a:r>
          </a:p>
          <a:p>
            <a:pPr lvl="1"/>
            <a:r>
              <a:rPr lang="en-US" altLang="zh-CN" sz="2000" dirty="0"/>
              <a:t>Delay the writes for batching</a:t>
            </a:r>
          </a:p>
          <a:p>
            <a:pPr lvl="1"/>
            <a:r>
              <a:rPr lang="en-US" altLang="zh-CN" sz="2000" dirty="0"/>
              <a:t>Improve performance</a:t>
            </a:r>
          </a:p>
          <a:p>
            <a:pPr lvl="1"/>
            <a:r>
              <a:rPr lang="en-US" altLang="zh-CN" sz="2000" dirty="0"/>
              <a:t>Problem: may cause inconsistency if fail before write</a:t>
            </a:r>
          </a:p>
          <a:p>
            <a:r>
              <a:rPr lang="en-US" altLang="zh-CN" sz="2400" dirty="0"/>
              <a:t>SYNC</a:t>
            </a:r>
          </a:p>
          <a:p>
            <a:pPr lvl="1"/>
            <a:r>
              <a:rPr lang="en-US" altLang="zh-CN" sz="2000" dirty="0"/>
              <a:t>Ensure all changes to the file have been written to the storage device</a:t>
            </a:r>
            <a:endParaRPr lang="zh-CN" altLang="en-US" sz="2000" dirty="0"/>
          </a:p>
        </p:txBody>
      </p:sp>
      <p:sp>
        <p:nvSpPr>
          <p:cNvPr id="6144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fld id="{4DF509B4-1C50-AC4A-BAEF-4C2320813263}" type="slidenum">
              <a:rPr lang="zh-CN" altLang="en-US" sz="1400" b="0">
                <a:latin typeface="Calibri" charset="0"/>
                <a:ea typeface="Adobe 楷体 Std R" charset="0"/>
                <a:cs typeface="Adobe 楷体 Std R" charset="0"/>
              </a:rPr>
              <a:pPr/>
              <a:t>9</a:t>
            </a:fld>
            <a:endParaRPr lang="en-US" altLang="zh-CN" sz="1400" b="0">
              <a:latin typeface="Calibri" charset="0"/>
              <a:ea typeface="Adobe 楷体 Std R" charset="0"/>
              <a:cs typeface="Adobe 楷体 Std 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62029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" id="{85B1D284-D5D3-E84D-BD28-707B0D140669}" vid="{EAB3F4BA-066D-9146-B9C6-197746E0B32B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for CSE</Template>
  <TotalTime>1887</TotalTime>
  <Words>2671</Words>
  <Application>Microsoft Macintosh PowerPoint</Application>
  <PresentationFormat>全屏显示(16:10)</PresentationFormat>
  <Paragraphs>430</Paragraphs>
  <Slides>39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48" baseType="lpstr">
      <vt:lpstr>DengXian</vt:lpstr>
      <vt:lpstr>宋体</vt:lpstr>
      <vt:lpstr>Adobe 楷体 Std R</vt:lpstr>
      <vt:lpstr>Arial</vt:lpstr>
      <vt:lpstr>Calibri</vt:lpstr>
      <vt:lpstr>Comic Sans MS</vt:lpstr>
      <vt:lpstr>Courier</vt:lpstr>
      <vt:lpstr>Courier New</vt:lpstr>
      <vt:lpstr>Office 主题​​</vt:lpstr>
      <vt:lpstr>Disk I/O</vt:lpstr>
      <vt:lpstr>Review: File Cursor Sharing</vt:lpstr>
      <vt:lpstr>Review: File Open  &amp; Read Timeline</vt:lpstr>
      <vt:lpstr>File Open  &amp; Read Timeline</vt:lpstr>
      <vt:lpstr>File Creation Timeline</vt:lpstr>
      <vt:lpstr>WRITE &amp; CLOSE</vt:lpstr>
      <vt:lpstr>Questions</vt:lpstr>
      <vt:lpstr>Delete after OPEN but before CLOSE</vt:lpstr>
      <vt:lpstr>SYNC</vt:lpstr>
      <vt:lpstr>Canonical I/O Protocol</vt:lpstr>
      <vt:lpstr>A Canonical Device</vt:lpstr>
      <vt:lpstr>A Canonical Protocol</vt:lpstr>
      <vt:lpstr>A Canonical Protocol</vt:lpstr>
      <vt:lpstr>A Canonical Protocol</vt:lpstr>
      <vt:lpstr>A Canonical Protocol</vt:lpstr>
      <vt:lpstr>A Canonical Protocol</vt:lpstr>
      <vt:lpstr>A Canonical Protocol</vt:lpstr>
      <vt:lpstr>Interrupts</vt:lpstr>
      <vt:lpstr>Lowering CPU Overhead With Interrupts</vt:lpstr>
      <vt:lpstr>Lowering CPU Overhead With Interrupts</vt:lpstr>
      <vt:lpstr>Example of Interrupt: Keyboard</vt:lpstr>
      <vt:lpstr>Problem of Interrupt: Livelock</vt:lpstr>
      <vt:lpstr>Interrupt Coalescing for Optimization</vt:lpstr>
      <vt:lpstr>DMA</vt:lpstr>
      <vt:lpstr>DMA for Disk Device</vt:lpstr>
      <vt:lpstr>DMA for Disk Device</vt:lpstr>
      <vt:lpstr>DMA for Disk Device</vt:lpstr>
      <vt:lpstr>Methods of Device Interaction</vt:lpstr>
      <vt:lpstr>I/O Instructions</vt:lpstr>
      <vt:lpstr>Memory Mapped I/O</vt:lpstr>
      <vt:lpstr>Memory Mapped I/O</vt:lpstr>
      <vt:lpstr>NOTE: Volatile Address if using MMIO</vt:lpstr>
      <vt:lpstr>Sidebar: Another Volatile Example</vt:lpstr>
      <vt:lpstr>Case Study: IDE Disk Driver</vt:lpstr>
      <vt:lpstr>IDE Protocol</vt:lpstr>
      <vt:lpstr>IDE Protocol</vt:lpstr>
      <vt:lpstr>IDE Disk Driver using PIO</vt:lpstr>
      <vt:lpstr>IDE Disk Driver using PIO</vt:lpstr>
      <vt:lpstr>IDE Disk Driver using PIO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Xia Yubin</dc:creator>
  <cp:lastModifiedBy>Microsoft Office User</cp:lastModifiedBy>
  <cp:revision>62</cp:revision>
  <cp:lastPrinted>2016-06-13T07:55:34Z</cp:lastPrinted>
  <dcterms:created xsi:type="dcterms:W3CDTF">2017-05-12T06:55:38Z</dcterms:created>
  <dcterms:modified xsi:type="dcterms:W3CDTF">2018-09-21T01:59:25Z</dcterms:modified>
</cp:coreProperties>
</file>