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6" r:id="rId3"/>
    <p:sldId id="416" r:id="rId4"/>
    <p:sldId id="417" r:id="rId5"/>
    <p:sldId id="419" r:id="rId6"/>
    <p:sldId id="418" r:id="rId7"/>
    <p:sldId id="420" r:id="rId8"/>
    <p:sldId id="399" r:id="rId9"/>
    <p:sldId id="415" r:id="rId10"/>
    <p:sldId id="401" r:id="rId11"/>
    <p:sldId id="402" r:id="rId12"/>
    <p:sldId id="421" r:id="rId13"/>
    <p:sldId id="404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1" autoAdjust="0"/>
    <p:restoredTop sz="83173" autoAdjust="0"/>
  </p:normalViewPr>
  <p:slideViewPr>
    <p:cSldViewPr>
      <p:cViewPr varScale="1">
        <p:scale>
          <a:sx n="145" d="100"/>
          <a:sy n="145" d="100"/>
        </p:scale>
        <p:origin x="1116" y="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problem will not occur in previous yield() implementation.</a:t>
            </a:r>
            <a:r>
              <a:rPr lang="en-US" altLang="zh-CN" baseline="0" dirty="0" smtClean="0"/>
              <a:t> It is caused by the new state WAITING.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27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 currently points to the original thread‘s stack -- call it thread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release and acquire, another CPU could run thread A.  This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that two CPUs will have their stack pointer pointing to thread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A's stack.  This is a very easy way for A's stack to get corrupted.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3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2018/10/24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 smtClean="0">
                <a:solidFill>
                  <a:schemeClr val="bg1"/>
                </a:solidFill>
              </a:rPr>
              <a:t>Condition</a:t>
            </a:r>
            <a:r>
              <a:rPr kumimoji="1" lang="zh-CN" altLang="en-US" sz="4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</a:rPr>
              <a:t>Variable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2018.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Lock</a:t>
            </a:r>
            <a:r>
              <a:rPr lang="zh-CN" altLang="en-US" sz="2800" dirty="0" smtClean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with</a:t>
            </a:r>
            <a:r>
              <a:rPr lang="zh-CN" altLang="en-US" sz="2800" dirty="0" smtClean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yield()</a:t>
            </a:r>
            <a:endParaRPr lang="en-US" altLang="zh-CN" sz="2800" dirty="0">
              <a:solidFill>
                <a:schemeClr val="accent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  <a:endParaRPr lang="en-US" altLang="zh-CN" sz="2000" dirty="0">
              <a:solidFill>
                <a:schemeClr val="accent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Condition </a:t>
            </a:r>
            <a:r>
              <a:rPr lang="en-US" altLang="zh-CN" dirty="0" smtClean="0"/>
              <a:t>Variables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1316"/>
            <a:ext cx="8136904" cy="3960440"/>
          </a:xfrm>
        </p:spPr>
        <p:txBody>
          <a:bodyPr>
            <a:noAutofit/>
          </a:bodyPr>
          <a:lstStyle/>
          <a:p>
            <a:r>
              <a:rPr lang="en-US" altLang="zh-CN" sz="2400" i="1" dirty="0" smtClean="0">
                <a:solidFill>
                  <a:srgbClr val="0096FF"/>
                </a:solidFill>
              </a:rPr>
              <a:t>Condition </a:t>
            </a:r>
            <a:r>
              <a:rPr lang="en-US" altLang="zh-CN" sz="2400" i="1" dirty="0">
                <a:solidFill>
                  <a:srgbClr val="0096FF"/>
                </a:solidFill>
              </a:rPr>
              <a:t>variables are synchronization primitives that enable threads to wait until a particular condition occurs.</a:t>
            </a:r>
          </a:p>
          <a:p>
            <a:pPr lvl="1"/>
            <a:r>
              <a:rPr lang="en-US" altLang="zh-CN" sz="2000" dirty="0" smtClean="0"/>
              <a:t>Let threads wait for events</a:t>
            </a:r>
          </a:p>
          <a:p>
            <a:pPr lvl="1"/>
            <a:r>
              <a:rPr lang="en-US" altLang="zh-CN" sz="2000" dirty="0" smtClean="0"/>
              <a:t>The threads get notified when the events occur</a:t>
            </a:r>
          </a:p>
          <a:p>
            <a:r>
              <a:rPr lang="en-US" altLang="zh-CN" sz="2400" dirty="0" smtClean="0"/>
              <a:t>Condition variable API</a:t>
            </a: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WAIT(cv)</a:t>
            </a:r>
            <a:r>
              <a:rPr lang="en-US" altLang="zh-CN" sz="2000" dirty="0" smtClean="0"/>
              <a:t>: yield processor and wait to be notified of cv</a:t>
            </a: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NOTIFY(cv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: </a:t>
            </a:r>
            <a:r>
              <a:rPr lang="en-US" altLang="zh-CN" sz="2000" dirty="0" smtClean="0"/>
              <a:t>notify waiting threads of cv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Send with WAIT/NOTIFY (Incorrect Version)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1417340"/>
            <a:ext cx="4572000" cy="3195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send(bb, </a:t>
            </a:r>
            <a:r>
              <a:rPr lang="en-US" altLang="zh-CN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True: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bb.in 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bb.in &lt;- bb.in + 1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release(</a:t>
            </a:r>
            <a:r>
              <a:rPr lang="en-US" altLang="zh-CN" sz="1600" dirty="0" err="1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2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yield()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600" dirty="0">
              <a:solidFill>
                <a:srgbClr val="009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27538" y="1417340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send(bb, </a:t>
            </a:r>
            <a:r>
              <a:rPr lang="en-US" altLang="zh-CN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True: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bb.in 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bb.in &lt;- bb.in + 1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release(</a:t>
            </a:r>
            <a:r>
              <a:rPr lang="en-US" altLang="zh-CN" sz="1600" dirty="0" err="1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notify(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bb.not_empty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release(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bb.not_full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600" dirty="0">
              <a:solidFill>
                <a:srgbClr val="009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6296" y="4215142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solidFill>
                  <a:schemeClr val="accent3"/>
                </a:solidFill>
              </a:rPr>
              <a:t>w</a:t>
            </a:r>
            <a:r>
              <a:rPr kumimoji="1" lang="en-US" altLang="zh-CN" sz="1600" i="1" dirty="0" smtClean="0">
                <a:solidFill>
                  <a:schemeClr val="accent3"/>
                </a:solidFill>
              </a:rPr>
              <a:t>ait()</a:t>
            </a:r>
            <a:r>
              <a:rPr kumimoji="1" lang="zh-CN" altLang="en-US" sz="1600" i="1" dirty="0" smtClean="0">
                <a:solidFill>
                  <a:schemeClr val="accent3"/>
                </a:solidFill>
              </a:rPr>
              <a:t> </a:t>
            </a:r>
            <a:r>
              <a:rPr kumimoji="1" lang="en-US" altLang="zh-CN" sz="1600" i="1" dirty="0" smtClean="0">
                <a:solidFill>
                  <a:schemeClr val="accent3"/>
                </a:solidFill>
              </a:rPr>
              <a:t>will</a:t>
            </a:r>
            <a:r>
              <a:rPr kumimoji="1" lang="zh-CN" altLang="en-US" sz="1600" i="1" dirty="0" smtClean="0">
                <a:solidFill>
                  <a:schemeClr val="accent3"/>
                </a:solidFill>
              </a:rPr>
              <a:t> </a:t>
            </a:r>
            <a:r>
              <a:rPr kumimoji="1" lang="en-US" altLang="zh-CN" sz="1600" i="1" dirty="0" smtClean="0">
                <a:solidFill>
                  <a:schemeClr val="accent3"/>
                </a:solidFill>
              </a:rPr>
              <a:t>call</a:t>
            </a:r>
            <a:r>
              <a:rPr kumimoji="1" lang="zh-CN" altLang="en-US" sz="1600" i="1" dirty="0" smtClean="0">
                <a:solidFill>
                  <a:schemeClr val="accent3"/>
                </a:solidFill>
              </a:rPr>
              <a:t> </a:t>
            </a:r>
            <a:r>
              <a:rPr kumimoji="1" lang="en-US" altLang="zh-CN" sz="1600" i="1" dirty="0" smtClean="0">
                <a:solidFill>
                  <a:schemeClr val="accent3"/>
                </a:solidFill>
              </a:rPr>
              <a:t>yield()</a:t>
            </a:r>
            <a:endParaRPr kumimoji="1" lang="zh-CN" altLang="en-US" sz="1600" i="1" dirty="0">
              <a:solidFill>
                <a:schemeClr val="accent3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00274" y="3433564"/>
            <a:ext cx="45719" cy="232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0274" y="4284796"/>
            <a:ext cx="45719" cy="232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32069" y="5089748"/>
            <a:ext cx="487986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Note that this version of send() is still </a:t>
            </a:r>
            <a:r>
              <a:rPr lang="en-US" altLang="zh-CN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incorrect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65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Really Need </a:t>
            </a:r>
            <a:r>
              <a:rPr lang="en-US" altLang="zh-CN" dirty="0"/>
              <a:t>a </a:t>
            </a:r>
            <a:r>
              <a:rPr lang="en-US" altLang="zh-CN" dirty="0" smtClean="0"/>
              <a:t>while() </a:t>
            </a:r>
            <a:r>
              <a:rPr lang="en-US" altLang="zh-CN" dirty="0"/>
              <a:t>loop with CV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992" y="1333500"/>
            <a:ext cx="4186808" cy="4260303"/>
          </a:xfrm>
        </p:spPr>
        <p:txBody>
          <a:bodyPr>
            <a:normAutofit lnSpcReduction="10000"/>
          </a:bodyPr>
          <a:lstStyle/>
          <a:p>
            <a:r>
              <a:rPr lang="en-US" altLang="zh-CN" sz="2000" b="1" dirty="0"/>
              <a:t>Problem</a:t>
            </a:r>
            <a:r>
              <a:rPr lang="en-US" altLang="zh-CN" sz="2000" dirty="0"/>
              <a:t>: many senders might wake up from wait() after just one receive()</a:t>
            </a:r>
          </a:p>
          <a:p>
            <a:r>
              <a:rPr lang="en-US" altLang="zh-CN" sz="2000" dirty="0" smtClean="0"/>
              <a:t>Thus, must </a:t>
            </a:r>
            <a:r>
              <a:rPr lang="en-US" altLang="zh-CN" sz="2000" dirty="0"/>
              <a:t>re-check that there's still space after we re-acquired the </a:t>
            </a:r>
            <a:r>
              <a:rPr lang="en-US" altLang="zh-CN" sz="2000" dirty="0" smtClean="0"/>
              <a:t>lock (using loop)</a:t>
            </a:r>
            <a:endParaRPr lang="en-US" altLang="zh-CN" sz="2000" dirty="0"/>
          </a:p>
          <a:p>
            <a:r>
              <a:rPr lang="en-US" altLang="zh-CN" sz="2000" dirty="0"/>
              <a:t>What happens if send() notifies but there's no receiver waiting? </a:t>
            </a:r>
          </a:p>
          <a:p>
            <a:pPr lvl="1"/>
            <a:r>
              <a:rPr lang="en-US" altLang="zh-CN" sz="1800" dirty="0"/>
              <a:t>No one gets woken up</a:t>
            </a:r>
          </a:p>
          <a:p>
            <a:pPr lvl="1"/>
            <a:r>
              <a:rPr lang="en-US" altLang="zh-CN" sz="1800" dirty="0"/>
              <a:t>But that's OK: a later receiver will re-check (in&gt;out)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395536" y="1417340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send(bb, </a:t>
            </a:r>
            <a:r>
              <a:rPr lang="en-US" altLang="zh-CN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009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bb.in 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release(</a:t>
            </a:r>
            <a:r>
              <a:rPr lang="en-US" altLang="zh-CN" sz="1600" dirty="0" err="1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bb.not_full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 smtClean="0">
              <a:solidFill>
                <a:srgbClr val="009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acquire(</a:t>
            </a:r>
            <a:r>
              <a:rPr lang="en-US" altLang="zh-CN" sz="1600" dirty="0" err="1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[bb.in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mod N] &lt;-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bb.in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bb.in + 1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release(</a:t>
            </a:r>
            <a:r>
              <a:rPr lang="en-US" altLang="zh-CN" sz="1600" dirty="0" err="1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notify(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bb.not_empty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4998581"/>
            <a:ext cx="194316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No loop. Correct?</a:t>
            </a:r>
          </a:p>
        </p:txBody>
      </p:sp>
    </p:spTree>
    <p:extLst>
      <p:ext uri="{BB962C8B-B14F-4D97-AF65-F5344CB8AC3E}">
        <p14:creationId xmlns:p14="http://schemas.microsoft.com/office/powerpoint/2010/main" val="76199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Lost </a:t>
            </a:r>
            <a:r>
              <a:rPr lang="en-US" altLang="zh-CN" dirty="0"/>
              <a:t>Notify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97582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Condition variable itself has no memory/</a:t>
            </a:r>
            <a:r>
              <a:rPr lang="en-US" altLang="zh-CN" sz="2400" dirty="0" smtClean="0"/>
              <a:t>state</a:t>
            </a:r>
            <a:endParaRPr lang="en-US" altLang="zh-CN" sz="2400" dirty="0"/>
          </a:p>
          <a:p>
            <a:pPr lvl="1"/>
            <a:r>
              <a:rPr lang="en-US" altLang="zh-CN" sz="2000" dirty="0"/>
              <a:t>wait() and then notify(): </a:t>
            </a:r>
            <a:r>
              <a:rPr lang="en-US" altLang="zh-CN" sz="2000" dirty="0" smtClean="0"/>
              <a:t>wait() returns</a:t>
            </a:r>
            <a:endParaRPr lang="en-US" altLang="zh-CN" sz="2000" dirty="0"/>
          </a:p>
          <a:p>
            <a:pPr lvl="1"/>
            <a:r>
              <a:rPr lang="en-US" altLang="zh-CN" sz="2000" dirty="0"/>
              <a:t>notify() and then wait(): </a:t>
            </a:r>
            <a:r>
              <a:rPr lang="en-US" altLang="zh-CN" sz="2000" dirty="0" smtClean="0"/>
              <a:t>wait() </a:t>
            </a:r>
            <a:r>
              <a:rPr lang="en-US" altLang="zh-CN" sz="2000" dirty="0"/>
              <a:t>does </a:t>
            </a:r>
            <a:r>
              <a:rPr lang="en-US" altLang="zh-CN" sz="2000" i="1" dirty="0"/>
              <a:t>not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return</a:t>
            </a:r>
            <a:endParaRPr lang="en-US" altLang="zh-CN" sz="2000" dirty="0"/>
          </a:p>
          <a:p>
            <a:pPr lvl="2"/>
            <a:r>
              <a:rPr lang="en-US" altLang="zh-CN" sz="1800" dirty="0"/>
              <a:t>This is potentially prone to </a:t>
            </a:r>
            <a:r>
              <a:rPr lang="en-US" altLang="zh-CN" sz="1800" b="1" i="1" dirty="0">
                <a:solidFill>
                  <a:srgbClr val="C00000"/>
                </a:solidFill>
              </a:rPr>
              <a:t>race </a:t>
            </a:r>
            <a:r>
              <a:rPr lang="en-US" altLang="zh-CN" sz="1800" b="1" i="1" dirty="0" smtClean="0">
                <a:solidFill>
                  <a:srgbClr val="C00000"/>
                </a:solidFill>
              </a:rPr>
              <a:t>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91023"/>
            <a:ext cx="73025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491784" y="3543411"/>
            <a:ext cx="1331168" cy="360040"/>
          </a:xfrm>
          <a:prstGeom prst="rect">
            <a:avLst/>
          </a:prstGeom>
          <a:noFill/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4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API: WAIT(</a:t>
            </a:r>
            <a:r>
              <a:rPr lang="en-US" altLang="zh-CN" dirty="0" err="1"/>
              <a:t>bb.full</a:t>
            </a:r>
            <a:r>
              <a:rPr lang="en-US" altLang="zh-CN" dirty="0"/>
              <a:t>, </a:t>
            </a:r>
            <a:r>
              <a:rPr lang="en-US" altLang="zh-CN" dirty="0" err="1"/>
              <a:t>bb.lock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579296" cy="377163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Old API</a:t>
            </a:r>
            <a:endParaRPr lang="en-US" altLang="zh-CN" sz="2800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WAIT(cv)</a:t>
            </a:r>
            <a:r>
              <a:rPr lang="en-US" altLang="zh-CN" dirty="0"/>
              <a:t>: yield processor and wait to be notified of cv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NOTIFY(cv)</a:t>
            </a:r>
            <a:r>
              <a:rPr lang="en-US" altLang="zh-CN" dirty="0"/>
              <a:t>: notify waiting threads of cv</a:t>
            </a:r>
          </a:p>
          <a:p>
            <a:r>
              <a:rPr lang="en-US" altLang="zh-CN" sz="2800" dirty="0" smtClean="0"/>
              <a:t>New API</a:t>
            </a:r>
            <a:endParaRPr lang="en-US" altLang="zh-CN" sz="2800" dirty="0"/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WAIT(cv,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lock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en-US" altLang="zh-CN" sz="2400" dirty="0" smtClean="0"/>
              <a:t>: </a:t>
            </a:r>
            <a:r>
              <a:rPr lang="en-US" altLang="zh-CN" sz="2400" dirty="0"/>
              <a:t>release lock, </a:t>
            </a:r>
            <a:r>
              <a:rPr lang="en-US" altLang="zh-CN" sz="2400" dirty="0" smtClean="0"/>
              <a:t>yield CPU, wait </a:t>
            </a:r>
            <a:r>
              <a:rPr lang="en-US" altLang="zh-CN" sz="2400" dirty="0"/>
              <a:t>to be </a:t>
            </a:r>
            <a:r>
              <a:rPr lang="en-US" altLang="zh-CN" sz="2400" dirty="0" smtClean="0"/>
              <a:t>notified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NOTIFY(cv)</a:t>
            </a:r>
            <a:r>
              <a:rPr lang="en-US" altLang="zh-CN" sz="2400" dirty="0"/>
              <a:t>: notify waiting threads of </a:t>
            </a:r>
            <a:r>
              <a:rPr lang="en-US" altLang="zh-CN" sz="2400" dirty="0" smtClean="0"/>
              <a:t>cv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993404"/>
            <a:ext cx="7776864" cy="43204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5576" y="3649588"/>
            <a:ext cx="8136904" cy="43204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API: WAIT(</a:t>
            </a:r>
            <a:r>
              <a:rPr lang="en-US" altLang="zh-CN" dirty="0" err="1" smtClean="0"/>
              <a:t>bb.full</a:t>
            </a:r>
            <a:r>
              <a:rPr lang="en-US" altLang="zh-CN" dirty="0"/>
              <a:t>, </a:t>
            </a:r>
            <a:r>
              <a:rPr lang="en-US" altLang="zh-CN" dirty="0" err="1"/>
              <a:t>bb.lock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417340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send(bb, </a:t>
            </a:r>
            <a:r>
              <a:rPr lang="en-US" altLang="zh-CN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True: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bb.in 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bb.in &lt;- bb.in + 1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release(</a:t>
            </a:r>
            <a:r>
              <a:rPr lang="en-US" altLang="zh-CN" sz="1600" dirty="0" err="1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notify(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bb.not_empty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release(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bb.not_full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600" dirty="0">
              <a:solidFill>
                <a:srgbClr val="009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27538" y="1417340"/>
            <a:ext cx="4572000" cy="37600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send(bb, </a:t>
            </a:r>
            <a:r>
              <a:rPr lang="en-US" altLang="zh-CN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True: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bb.in 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bb.in &lt;- bb.in + 1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release(</a:t>
            </a:r>
            <a:r>
              <a:rPr lang="en-US" altLang="zh-CN" sz="1600" dirty="0" err="1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notify(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bb.not_empty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release(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bb.not_full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wait(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bb.not_full</a:t>
            </a:r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170644" y="4106350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70644" y="441696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70644" y="4692637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5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WAIT Implementation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90421" y="1129308"/>
            <a:ext cx="3887986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ait(cv, lock):</a:t>
            </a: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acquire(</a:t>
            </a:r>
            <a:r>
              <a:rPr lang="en-US" altLang="zh-CN" sz="16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release(lock)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FF2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[id].cv = cv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FF2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WAITING</a:t>
            </a:r>
          </a:p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release(</a:t>
            </a:r>
            <a:r>
              <a:rPr lang="en-US" altLang="zh-CN" sz="16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acquire(lock)</a:t>
            </a:r>
            <a:endParaRPr lang="en-US" altLang="zh-CN" sz="1600" dirty="0">
              <a:solidFill>
                <a:srgbClr val="009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66146" y="2570980"/>
            <a:ext cx="112065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Not yield()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29042" y="3778946"/>
            <a:ext cx="361074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Using </a:t>
            </a:r>
            <a:r>
              <a:rPr lang="en-US" altLang="zh-CN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t_lock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to ensure the atomic of release lock and yield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The order of </a:t>
            </a:r>
            <a:r>
              <a:rPr lang="en-US" altLang="zh-CN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t_lock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and 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lock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matters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4184" y="1063088"/>
            <a:ext cx="4572000" cy="29136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send(bb, </a:t>
            </a:r>
            <a:r>
              <a:rPr lang="en-US" altLang="zh-CN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True: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bb.in 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bb.in &lt;- bb.in + 1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release(</a:t>
            </a:r>
            <a:r>
              <a:rPr lang="en-US" altLang="zh-CN" sz="1600" dirty="0" err="1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notify(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bb.not_empty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>
              <a:lnSpc>
                <a:spcPts val="22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bb.not_full</a:t>
            </a:r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bb.block</a:t>
            </a:r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941843" y="2742589"/>
            <a:ext cx="5598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WAIT &amp; NOTIFY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1181366"/>
            <a:ext cx="3887986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wait(cv, lock):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acquire(</a:t>
            </a:r>
            <a:r>
              <a:rPr lang="en-US" altLang="zh-CN" sz="16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release(lock)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2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[id].cv = cv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2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WAITING</a:t>
            </a:r>
          </a:p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release(</a:t>
            </a:r>
            <a:r>
              <a:rPr lang="en-US" altLang="zh-CN" sz="16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acquire(lock)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3721596"/>
            <a:ext cx="734481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notify(cv):</a:t>
            </a: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acquire(</a:t>
            </a:r>
            <a:r>
              <a:rPr lang="en-US" altLang="zh-CN" sz="16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for I = 0 to N-1: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if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].cv == cv &amp;&amp;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].state == WAITING: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].state = RUNNABLE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release(</a:t>
            </a:r>
            <a:r>
              <a:rPr lang="en-US" altLang="zh-CN" sz="16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9228"/>
            <a:ext cx="4572000" cy="46063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ield():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acquire(</a:t>
            </a:r>
            <a:r>
              <a:rPr lang="en-US" altLang="zh-CN" sz="16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RUNNABLE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release(</a:t>
            </a:r>
            <a:r>
              <a:rPr lang="en-US" altLang="zh-CN" sz="16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5494733" y="1345332"/>
            <a:ext cx="144016" cy="864096"/>
          </a:xfrm>
          <a:prstGeom prst="rightBrace">
            <a:avLst>
              <a:gd name="adj1" fmla="val 59393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54773" y="149108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Suspend</a:t>
            </a:r>
          </a:p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running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494733" y="2569468"/>
            <a:ext cx="144016" cy="676911"/>
          </a:xfrm>
          <a:prstGeom prst="rightBrace">
            <a:avLst>
              <a:gd name="adj1" fmla="val 59393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54773" y="2598307"/>
            <a:ext cx="1451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Choose new</a:t>
            </a:r>
          </a:p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5494733" y="3649588"/>
            <a:ext cx="144016" cy="862355"/>
          </a:xfrm>
          <a:prstGeom prst="rightBrace">
            <a:avLst>
              <a:gd name="adj1" fmla="val 59393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54773" y="3721596"/>
            <a:ext cx="1451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Resume new</a:t>
            </a:r>
          </a:p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27576" y="228866"/>
            <a:ext cx="3359224" cy="9525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Recall YIELD()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25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9228"/>
            <a:ext cx="4572000" cy="46063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// called by wait()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acquire(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RUNNABLE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release(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09639" y="170332"/>
            <a:ext cx="3359224" cy="9525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YIELD_WAIT()</a:t>
            </a:r>
            <a:endParaRPr lang="zh-CN" altLang="en-US" sz="32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899592" y="913284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99592" y="4801716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15570" y="4405411"/>
            <a:ext cx="417691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The </a:t>
            </a:r>
            <a:r>
              <a:rPr lang="en-US" altLang="zh-CN" sz="1600" b="1" dirty="0" err="1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 has already been hold by wait()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09639" y="1537741"/>
            <a:ext cx="3887986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ait(cv, lock):</a:t>
            </a: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acquire(</a:t>
            </a:r>
            <a:r>
              <a:rPr lang="en-US" altLang="zh-CN" sz="16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release(lock)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[id].cv = cv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WAITING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release(</a:t>
            </a:r>
            <a:r>
              <a:rPr lang="en-US" altLang="zh-CN" sz="16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acquire(lock)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07797" y="4905662"/>
            <a:ext cx="417691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Current thread should not be </a:t>
            </a:r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RUNNABLE</a:t>
            </a: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/>
            </a:r>
            <a:b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</a:b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we add a new state: </a:t>
            </a:r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WAITING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99592" y="1705372"/>
            <a:ext cx="3312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796136" y="2425452"/>
            <a:ext cx="23042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96136" y="2713484"/>
            <a:ext cx="30963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右大括号 18"/>
          <p:cNvSpPr/>
          <p:nvPr/>
        </p:nvSpPr>
        <p:spPr>
          <a:xfrm>
            <a:off x="5004048" y="481236"/>
            <a:ext cx="216024" cy="3816423"/>
          </a:xfrm>
          <a:prstGeom prst="rightBrace">
            <a:avLst>
              <a:gd name="adj1" fmla="val 75584"/>
              <a:gd name="adj2" fmla="val 6941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329904" y="3132713"/>
            <a:ext cx="28803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69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Virtualization: C/S on a Single Machine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326168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in order to enforce modularity + build an effective operating </a:t>
            </a:r>
            <a:r>
              <a:rPr lang="en-US" altLang="zh-CN" sz="2000" b="1" dirty="0" smtClean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system</a:t>
            </a:r>
            <a:endParaRPr lang="zh-CN" altLang="en-US" sz="2000" b="1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2118836"/>
            <a:ext cx="4546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programs </a:t>
            </a:r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shouldn’t be able to refer </a:t>
            </a:r>
            <a:r>
              <a:rPr lang="en-US" altLang="zh-CN" sz="2000" dirty="0" smtClean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to 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(and </a:t>
            </a:r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corrupt) each others’ </a:t>
            </a:r>
            <a:r>
              <a:rPr lang="en-US" altLang="zh-CN" sz="2000" b="1" dirty="0" smtClean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memory</a:t>
            </a:r>
            <a:endParaRPr lang="zh-CN" altLang="en-US" sz="2000" b="1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219281"/>
            <a:ext cx="4546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programs should be able to</a:t>
            </a:r>
          </a:p>
          <a:p>
            <a:r>
              <a:rPr lang="en-US" altLang="zh-CN" sz="2000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communicate</a:t>
            </a:r>
            <a:endParaRPr lang="zh-CN" altLang="en-US" sz="2000" b="1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4319726"/>
            <a:ext cx="4546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programs should be able to </a:t>
            </a:r>
            <a:r>
              <a:rPr lang="en-US" altLang="zh-CN" sz="2000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share a</a:t>
            </a:r>
          </a:p>
          <a:p>
            <a:r>
              <a:rPr lang="en-US" altLang="zh-CN" sz="2000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CPU</a:t>
            </a:r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 without one program halting the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progress of the other</a:t>
            </a:r>
            <a:endParaRPr lang="zh-CN" altLang="en-US" sz="20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4168" y="2251819"/>
            <a:ext cx="26021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Virtual memory</a:t>
            </a:r>
            <a:endParaRPr lang="zh-CN" altLang="en-US" sz="2000" dirty="0">
              <a:solidFill>
                <a:srgbClr val="000000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4168" y="3286645"/>
            <a:ext cx="2602186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Bounded buffer (virtualize communication links)</a:t>
            </a:r>
          </a:p>
        </p:txBody>
      </p:sp>
      <p:sp>
        <p:nvSpPr>
          <p:cNvPr id="10" name="矩形 9"/>
          <p:cNvSpPr/>
          <p:nvPr/>
        </p:nvSpPr>
        <p:spPr>
          <a:xfrm>
            <a:off x="6084168" y="4546783"/>
            <a:ext cx="2736304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DengXian" charset="0"/>
                <a:ea typeface="DengXian" charset="0"/>
                <a:cs typeface="DengXian" charset="0"/>
              </a:rPr>
              <a:t>Thread</a:t>
            </a:r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 for multiplexing the processor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350247"/>
            <a:ext cx="809625" cy="3905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3599215"/>
            <a:ext cx="809625" cy="3905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67018"/>
            <a:ext cx="8096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9228"/>
            <a:ext cx="4572000" cy="3195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// called by wait()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09639" y="170332"/>
            <a:ext cx="3359224" cy="9525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YIELD_WAIT()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5309639" y="1537741"/>
            <a:ext cx="3887986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ait(cv, lock):</a:t>
            </a: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acquire(</a:t>
            </a:r>
            <a:r>
              <a:rPr lang="en-US" altLang="zh-CN" sz="16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release(lock)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[id].cv = cv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WAITING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release(</a:t>
            </a:r>
            <a:r>
              <a:rPr lang="en-US" altLang="zh-CN" sz="16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acquire(lock)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4369668"/>
            <a:ext cx="849694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Problem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: what if nothing is RUNNABLE?</a:t>
            </a: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yield_wait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() will keep looping forever, while holding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t_lock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    Other CPUs cannot acquire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t_lock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, even if they want to do a notify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!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==&gt; </a:t>
            </a:r>
            <a:r>
              <a:rPr lang="en-US" altLang="zh-CN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deadlock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2" name="右大括号 1"/>
          <p:cNvSpPr/>
          <p:nvPr/>
        </p:nvSpPr>
        <p:spPr>
          <a:xfrm>
            <a:off x="5004048" y="481237"/>
            <a:ext cx="216024" cy="3123738"/>
          </a:xfrm>
          <a:prstGeom prst="rightBrace">
            <a:avLst>
              <a:gd name="adj1" fmla="val 75584"/>
              <a:gd name="adj2" fmla="val 84864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5329904" y="3132713"/>
            <a:ext cx="28803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26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9228"/>
            <a:ext cx="4572000" cy="37600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// called by wait()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release(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acquire(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09639" y="170332"/>
            <a:ext cx="3359224" cy="9525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YIELD_WAIT()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5309639" y="1537741"/>
            <a:ext cx="3887986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ait(cv, lock):</a:t>
            </a: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acquire(</a:t>
            </a:r>
            <a:r>
              <a:rPr lang="en-US" altLang="zh-CN" sz="16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release(lock)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[id].cv = cv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WAITING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release(</a:t>
            </a:r>
            <a:r>
              <a:rPr lang="en-US" altLang="zh-CN" sz="16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acquire(lock)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2137420"/>
            <a:ext cx="2448272" cy="576064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552" y="4452797"/>
            <a:ext cx="799288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Problem: Once </a:t>
            </a:r>
            <a:r>
              <a:rPr lang="en-US" altLang="zh-CN" sz="1600" b="1" dirty="0" err="1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yield_wait</a:t>
            </a: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() releases </a:t>
            </a:r>
            <a:r>
              <a:rPr lang="en-US" altLang="zh-CN" sz="1600" b="1" dirty="0" err="1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t_lock</a:t>
            </a: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, another CPU can run our current thread.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    So now two CPUs have their SP pointing to the same thread's stack!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    Can result in the stack being </a:t>
            </a: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corrupted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!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539552" y="2425452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大括号 9"/>
          <p:cNvSpPr/>
          <p:nvPr/>
        </p:nvSpPr>
        <p:spPr>
          <a:xfrm>
            <a:off x="5004048" y="481237"/>
            <a:ext cx="216024" cy="3528392"/>
          </a:xfrm>
          <a:prstGeom prst="rightBrace">
            <a:avLst>
              <a:gd name="adj1" fmla="val 75584"/>
              <a:gd name="adj2" fmla="val 75226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329904" y="3132713"/>
            <a:ext cx="28803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22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9228"/>
            <a:ext cx="4572000" cy="40421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// called by wait()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 = </a:t>
            </a:r>
            <a:r>
              <a:rPr lang="en-US" altLang="zh-CN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[CPU].stack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release(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acquire(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09639" y="170332"/>
            <a:ext cx="3359224" cy="9525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YIELD_WAIT()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5309639" y="1537741"/>
            <a:ext cx="3887986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ait(cv, lock):</a:t>
            </a: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acquire(</a:t>
            </a:r>
            <a:r>
              <a:rPr lang="en-US" altLang="zh-CN" sz="16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release(lock)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[id].cv = cv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WAITING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release(</a:t>
            </a:r>
            <a:r>
              <a:rPr lang="en-US" altLang="zh-CN" sz="16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acquire(lock)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1296219"/>
            <a:ext cx="2448272" cy="327309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5004048" y="481236"/>
            <a:ext cx="216024" cy="3816423"/>
          </a:xfrm>
          <a:prstGeom prst="rightBrace">
            <a:avLst>
              <a:gd name="adj1" fmla="val 75584"/>
              <a:gd name="adj2" fmla="val 6941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329904" y="3132713"/>
            <a:ext cx="28803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8"/>
          <p:cNvCxnSpPr/>
          <p:nvPr/>
        </p:nvCxnSpPr>
        <p:spPr>
          <a:xfrm>
            <a:off x="539552" y="2713484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11560" y="4727686"/>
            <a:ext cx="799288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Now we give each CPU a </a:t>
            </a:r>
            <a:r>
              <a:rPr lang="en-US" altLang="zh-CN" sz="1600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dedicated stack </a:t>
            </a: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to run the scheduling loop.</a:t>
            </a:r>
          </a:p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Question</a:t>
            </a: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: why there is no code to save the CPU’s SP?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  Since the loop will not call any function, the SP will not change.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7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Preemption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Preemptive Scheduling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333" dirty="0"/>
              <a:t>Non-preemptive Scheduling 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000" dirty="0"/>
              <a:t>A thread continues to run until it gives up its </a:t>
            </a:r>
            <a:r>
              <a:rPr kumimoji="1" lang="en-US" altLang="zh-CN" sz="2000" dirty="0" smtClean="0"/>
              <a:t>processor (e.g., </a:t>
            </a:r>
            <a:r>
              <a:rPr kumimoji="1" lang="en-US" altLang="zh-CN" sz="2000" b="1" dirty="0" smtClean="0"/>
              <a:t>EXIT</a:t>
            </a:r>
            <a:r>
              <a:rPr kumimoji="1" lang="en-US" altLang="zh-CN" sz="2000" dirty="0" smtClean="0"/>
              <a:t>)</a:t>
            </a:r>
            <a:endParaRPr kumimoji="1" lang="en-US" altLang="zh-CN" sz="2000" dirty="0"/>
          </a:p>
          <a:p>
            <a:pPr>
              <a:lnSpc>
                <a:spcPct val="120000"/>
              </a:lnSpc>
            </a:pPr>
            <a:r>
              <a:rPr kumimoji="1" lang="en-US" altLang="zh-CN" sz="2333" dirty="0"/>
              <a:t>Cooperative Scheduling (cooperative multitasking)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000" dirty="0"/>
              <a:t>Every thread is supposed to call </a:t>
            </a:r>
            <a:r>
              <a:rPr kumimoji="1" lang="en-US" altLang="zh-CN" sz="2000" b="1" dirty="0"/>
              <a:t>YIELD</a:t>
            </a:r>
            <a:r>
              <a:rPr kumimoji="1" lang="en-US" altLang="zh-CN" sz="2000" dirty="0"/>
              <a:t> periodically</a:t>
            </a:r>
          </a:p>
          <a:p>
            <a:pPr>
              <a:lnSpc>
                <a:spcPct val="120000"/>
              </a:lnSpc>
            </a:pPr>
            <a:r>
              <a:rPr kumimoji="1" lang="en-US" altLang="zh-CN" sz="2333" dirty="0"/>
              <a:t>Preemptive Scheduling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000" dirty="0"/>
              <a:t>The thread manager </a:t>
            </a:r>
            <a:r>
              <a:rPr kumimoji="1" lang="en-US" altLang="zh-CN" sz="2000" dirty="0" smtClean="0"/>
              <a:t>forces </a:t>
            </a:r>
            <a:r>
              <a:rPr kumimoji="1" lang="en-US" altLang="zh-CN" sz="2000" dirty="0"/>
              <a:t>a thread to give up its processor after a time </a:t>
            </a:r>
            <a:r>
              <a:rPr kumimoji="1" lang="en-US" altLang="zh-CN" sz="2000" dirty="0" smtClean="0"/>
              <a:t>interval (aka, time slice)</a:t>
            </a:r>
            <a:endParaRPr kumimoji="1" lang="en-US" altLang="zh-CN" sz="2000" dirty="0"/>
          </a:p>
          <a:p>
            <a:pPr>
              <a:lnSpc>
                <a:spcPct val="120000"/>
              </a:lnSpc>
            </a:pPr>
            <a:endParaRPr kumimoji="1" lang="zh-CN" altLang="en-US" sz="2333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 Preemptive Scheduling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sz="2800" dirty="0"/>
              <a:t>Set the interval timer of a clock device</a:t>
            </a:r>
          </a:p>
          <a:p>
            <a:r>
              <a:rPr kumimoji="1" lang="en-US" altLang="zh-CN" sz="2800" dirty="0"/>
              <a:t>When the timer expires</a:t>
            </a:r>
          </a:p>
          <a:p>
            <a:pPr lvl="1"/>
            <a:r>
              <a:rPr kumimoji="1" lang="en-US" altLang="zh-CN" sz="2400" dirty="0" smtClean="0"/>
              <a:t>The </a:t>
            </a:r>
            <a:r>
              <a:rPr kumimoji="1" lang="en-US" altLang="zh-CN" sz="2400" dirty="0"/>
              <a:t>clock triggers an interrupt </a:t>
            </a:r>
          </a:p>
          <a:p>
            <a:pPr lvl="1"/>
            <a:r>
              <a:rPr kumimoji="1" lang="en-US" altLang="zh-CN" sz="2400" dirty="0" smtClean="0"/>
              <a:t>Switching </a:t>
            </a:r>
            <a:r>
              <a:rPr kumimoji="1" lang="en-US" altLang="zh-CN" sz="2400" dirty="0"/>
              <a:t>to </a:t>
            </a:r>
            <a:r>
              <a:rPr kumimoji="1" lang="en-US" altLang="zh-CN" sz="2400" i="1" dirty="0"/>
              <a:t>kernel mode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to </a:t>
            </a:r>
            <a:r>
              <a:rPr kumimoji="1" lang="en-US" altLang="zh-CN" sz="2400" dirty="0"/>
              <a:t>invoke clock interrupt handler</a:t>
            </a:r>
          </a:p>
          <a:p>
            <a:r>
              <a:rPr kumimoji="1" lang="en-US" altLang="zh-CN" sz="2800" dirty="0" smtClean="0"/>
              <a:t>Clock </a:t>
            </a:r>
            <a:r>
              <a:rPr kumimoji="1" lang="en-US" altLang="zh-CN" sz="2800" dirty="0"/>
              <a:t>interrupt handler invokes an exception </a:t>
            </a:r>
            <a:r>
              <a:rPr kumimoji="1" lang="en-US" altLang="zh-CN" sz="2800" dirty="0" smtClean="0"/>
              <a:t>handler</a:t>
            </a:r>
            <a:endParaRPr kumimoji="1" lang="en-US" altLang="zh-CN" sz="2800" dirty="0"/>
          </a:p>
          <a:p>
            <a:pPr lvl="1"/>
            <a:r>
              <a:rPr kumimoji="1" lang="en-US" altLang="zh-CN" sz="2400" dirty="0" smtClean="0"/>
              <a:t>Runs </a:t>
            </a:r>
            <a:r>
              <a:rPr kumimoji="1" lang="en-US" altLang="zh-CN" sz="2400" dirty="0"/>
              <a:t>in the thread layer</a:t>
            </a:r>
          </a:p>
          <a:p>
            <a:pPr lvl="1"/>
            <a:r>
              <a:rPr kumimoji="1" lang="en-US" altLang="zh-CN" sz="2400" dirty="0" smtClean="0"/>
              <a:t>Forces </a:t>
            </a:r>
            <a:r>
              <a:rPr kumimoji="1" lang="en-US" altLang="zh-CN" sz="2400" dirty="0"/>
              <a:t>the currently running thread to </a:t>
            </a:r>
            <a:r>
              <a:rPr kumimoji="1" lang="en-US" altLang="zh-CN" sz="2400" dirty="0" smtClean="0"/>
              <a:t>yield</a:t>
            </a:r>
            <a:endParaRPr kumimoji="1" lang="en-US" altLang="zh-CN" sz="2400" dirty="0"/>
          </a:p>
          <a:p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2608" y="228866"/>
            <a:ext cx="4091880" cy="900442"/>
          </a:xfrm>
        </p:spPr>
        <p:txBody>
          <a:bodyPr>
            <a:noAutofit/>
          </a:bodyPr>
          <a:lstStyle/>
          <a:p>
            <a:r>
              <a:rPr lang="en-US" altLang="zh-CN" sz="2800" b="1" dirty="0" smtClean="0"/>
              <a:t>Timer Interrupt Handler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292080" y="1561356"/>
            <a:ext cx="418198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timer_interrupt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>
              <a:lnSpc>
                <a:spcPts val="2200"/>
              </a:lnSpc>
            </a:pP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push PC        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done by CPU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 registers 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yield()</a:t>
            </a:r>
            <a:endParaRPr lang="zh-CN" alt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pop registers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pop PC</a:t>
            </a:r>
          </a:p>
        </p:txBody>
      </p:sp>
      <p:sp>
        <p:nvSpPr>
          <p:cNvPr id="5" name="矩形 4"/>
          <p:cNvSpPr/>
          <p:nvPr/>
        </p:nvSpPr>
        <p:spPr>
          <a:xfrm>
            <a:off x="540060" y="583733"/>
            <a:ext cx="4572000" cy="48885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ield():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acquire(</a:t>
            </a:r>
            <a:r>
              <a:rPr lang="en-US" altLang="zh-CN" sz="16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RUNNABLE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release(</a:t>
            </a:r>
            <a:r>
              <a:rPr lang="en-US" altLang="zh-CN" sz="16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4836604" y="1200681"/>
            <a:ext cx="203448" cy="4176464"/>
          </a:xfrm>
          <a:prstGeom prst="rightBrace">
            <a:avLst>
              <a:gd name="adj1" fmla="val 75584"/>
              <a:gd name="adj2" fmla="val 4737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148064" y="3175612"/>
            <a:ext cx="28803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619672" y="587346"/>
            <a:ext cx="2050561" cy="3587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Note: not </a:t>
            </a:r>
            <a:r>
              <a:rPr lang="en-US" altLang="zh-CN" sz="1600" dirty="0" err="1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yield_wait</a:t>
            </a:r>
            <a:r>
              <a:rPr lang="en-US" altLang="zh-CN" sz="1600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()</a:t>
            </a:r>
            <a:endParaRPr lang="en-US" altLang="zh-CN" sz="16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30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9228"/>
            <a:ext cx="4572000" cy="40421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// called by wait()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 = </a:t>
            </a:r>
            <a:r>
              <a:rPr lang="en-US" altLang="zh-CN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[CPU].stack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release(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acquire(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09639" y="170332"/>
            <a:ext cx="3359224" cy="9525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YIELD_WAIT()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5309639" y="1537741"/>
            <a:ext cx="3887986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ait(cv, lock):</a:t>
            </a: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acquire(</a:t>
            </a:r>
            <a:r>
              <a:rPr lang="en-US" altLang="zh-CN" sz="16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release(lock)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[id].cv = cv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WAITING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release(</a:t>
            </a:r>
            <a:r>
              <a:rPr lang="en-US" altLang="zh-CN" sz="16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acquire(lock)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4801716"/>
            <a:ext cx="8424936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Problem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: What happens if timer interrupt occurs when CPU is running yield /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yield_wait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? </a:t>
            </a:r>
            <a:endParaRPr lang="en-US" altLang="zh-CN" sz="1600" dirty="0" smtClean="0"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Since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 is already locked, When timer tries to call yield(), acquire(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) will hang </a:t>
            </a: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forever!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5004048" y="481236"/>
            <a:ext cx="216024" cy="3816423"/>
          </a:xfrm>
          <a:prstGeom prst="rightBrace">
            <a:avLst>
              <a:gd name="adj1" fmla="val 75584"/>
              <a:gd name="adj2" fmla="val 6941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329904" y="3132713"/>
            <a:ext cx="28803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9228"/>
            <a:ext cx="4572000" cy="46063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// called by wait()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 = </a:t>
            </a:r>
            <a:r>
              <a:rPr lang="en-US" altLang="zh-CN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[CPU].stack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release(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enable_interrupt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disable_interrupt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acquire(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09639" y="170332"/>
            <a:ext cx="3359224" cy="9525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YIELD_WAIT()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5309639" y="1537741"/>
            <a:ext cx="3887986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ait(cv, lock):</a:t>
            </a: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disable_interrupt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acquire(</a:t>
            </a:r>
            <a:r>
              <a:rPr lang="en-US" altLang="zh-CN" sz="16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release(lock)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[id].cv = cv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WAITING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release(</a:t>
            </a:r>
            <a:r>
              <a:rPr lang="en-US" altLang="zh-CN" sz="16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enable_interrupt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acquire(lock)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2712421"/>
            <a:ext cx="2592288" cy="577127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2058" y="5140643"/>
            <a:ext cx="756084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Problem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: if timer interrupt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comes, we would put the wrong thread to sleep!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05175" y="1896682"/>
            <a:ext cx="2395217" cy="269780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05175" y="3827409"/>
            <a:ext cx="2395217" cy="296758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28022" y="3001516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大括号 11"/>
          <p:cNvSpPr/>
          <p:nvPr/>
        </p:nvSpPr>
        <p:spPr>
          <a:xfrm>
            <a:off x="5004048" y="481236"/>
            <a:ext cx="216024" cy="4392488"/>
          </a:xfrm>
          <a:prstGeom prst="rightBrace">
            <a:avLst>
              <a:gd name="adj1" fmla="val 75584"/>
              <a:gd name="adj2" fmla="val 66786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329904" y="3420745"/>
            <a:ext cx="28803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45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409228"/>
            <a:ext cx="4572000" cy="48885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altLang="zh-CN" sz="16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called by wait()</a:t>
            </a:r>
            <a:endParaRPr lang="en-US" altLang="zh-CN" sz="1600" dirty="0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 = null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 = </a:t>
            </a:r>
            <a:r>
              <a:rPr lang="en-US" altLang="zh-CN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[CPU].stack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release(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enable_interrupt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disable_interrupt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acquire(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</p:txBody>
      </p:sp>
      <p:sp>
        <p:nvSpPr>
          <p:cNvPr id="2" name="矩形 1"/>
          <p:cNvSpPr/>
          <p:nvPr/>
        </p:nvSpPr>
        <p:spPr>
          <a:xfrm>
            <a:off x="553954" y="1013131"/>
            <a:ext cx="2851517" cy="297264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44008" y="391153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ield(): </a:t>
            </a:r>
            <a:r>
              <a:rPr lang="en-US" altLang="zh-CN" sz="1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called by </a:t>
            </a:r>
            <a:r>
              <a:rPr lang="en-US" altLang="zh-CN" sz="16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interrupt handler</a:t>
            </a:r>
            <a:endParaRPr lang="en-US" altLang="zh-CN" sz="1600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acquire(</a:t>
            </a:r>
            <a:r>
              <a:rPr lang="en-US" altLang="zh-CN" sz="16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if (id == null)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release(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RUNNABLE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release(</a:t>
            </a:r>
            <a:r>
              <a:rPr lang="en-US" altLang="zh-CN" sz="16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67537" y="1268282"/>
            <a:ext cx="2052736" cy="869137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2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Review: Bounded Buffer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897508" y="3359382"/>
            <a:ext cx="3746500" cy="911489"/>
          </a:xfrm>
          <a:custGeom>
            <a:avLst/>
            <a:gdLst>
              <a:gd name="connsiteX0" fmla="*/ 12700 w 2844800"/>
              <a:gd name="connsiteY0" fmla="*/ 12700 h 787400"/>
              <a:gd name="connsiteX1" fmla="*/ 12700 w 2844800"/>
              <a:gd name="connsiteY1" fmla="*/ 774700 h 787400"/>
              <a:gd name="connsiteX2" fmla="*/ 2832100 w 2844800"/>
              <a:gd name="connsiteY2" fmla="*/ 774700 h 787400"/>
              <a:gd name="connsiteX3" fmla="*/ 2832100 w 2844800"/>
              <a:gd name="connsiteY3" fmla="*/ 12700 h 787400"/>
              <a:gd name="connsiteX4" fmla="*/ 12700 w 2844800"/>
              <a:gd name="connsiteY4" fmla="*/ 12700 h 787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44800" h="787400">
                <a:moveTo>
                  <a:pt x="12700" y="12700"/>
                </a:moveTo>
                <a:lnTo>
                  <a:pt x="12700" y="774700"/>
                </a:lnTo>
                <a:lnTo>
                  <a:pt x="2832100" y="774700"/>
                </a:lnTo>
                <a:lnTo>
                  <a:pt x="28321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400"/>
              </a:lnSpc>
              <a:tabLst>
                <a:tab pos="139700" algn="l"/>
                <a:tab pos="190500" algn="l"/>
              </a:tabLs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OS</a:t>
            </a:r>
          </a:p>
        </p:txBody>
      </p:sp>
      <p:sp>
        <p:nvSpPr>
          <p:cNvPr id="6" name="Freeform 3"/>
          <p:cNvSpPr/>
          <p:nvPr/>
        </p:nvSpPr>
        <p:spPr>
          <a:xfrm>
            <a:off x="1600771" y="1417340"/>
            <a:ext cx="908050" cy="1791229"/>
          </a:xfrm>
          <a:custGeom>
            <a:avLst/>
            <a:gdLst>
              <a:gd name="connsiteX0" fmla="*/ 12700 w 690626"/>
              <a:gd name="connsiteY0" fmla="*/ 12700 h 1546352"/>
              <a:gd name="connsiteX1" fmla="*/ 12700 w 690626"/>
              <a:gd name="connsiteY1" fmla="*/ 1533652 h 1546352"/>
              <a:gd name="connsiteX2" fmla="*/ 677926 w 690626"/>
              <a:gd name="connsiteY2" fmla="*/ 1533652 h 1546352"/>
              <a:gd name="connsiteX3" fmla="*/ 677926 w 690626"/>
              <a:gd name="connsiteY3" fmla="*/ 12700 h 1546352"/>
              <a:gd name="connsiteX4" fmla="*/ 12700 w 690626"/>
              <a:gd name="connsiteY4" fmla="*/ 12700 h 1546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0626" h="1546352">
                <a:moveTo>
                  <a:pt x="12700" y="12700"/>
                </a:moveTo>
                <a:lnTo>
                  <a:pt x="12700" y="1533652"/>
                </a:lnTo>
                <a:lnTo>
                  <a:pt x="677926" y="1533652"/>
                </a:lnTo>
                <a:lnTo>
                  <a:pt x="677926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3405758" y="1417340"/>
            <a:ext cx="909638" cy="1791229"/>
          </a:xfrm>
          <a:custGeom>
            <a:avLst/>
            <a:gdLst>
              <a:gd name="connsiteX0" fmla="*/ 12700 w 690626"/>
              <a:gd name="connsiteY0" fmla="*/ 12700 h 1546352"/>
              <a:gd name="connsiteX1" fmla="*/ 12700 w 690626"/>
              <a:gd name="connsiteY1" fmla="*/ 1533652 h 1546352"/>
              <a:gd name="connsiteX2" fmla="*/ 677926 w 690626"/>
              <a:gd name="connsiteY2" fmla="*/ 1533652 h 1546352"/>
              <a:gd name="connsiteX3" fmla="*/ 677926 w 690626"/>
              <a:gd name="connsiteY3" fmla="*/ 12700 h 1546352"/>
              <a:gd name="connsiteX4" fmla="*/ 12700 w 690626"/>
              <a:gd name="connsiteY4" fmla="*/ 12700 h 1546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0626" h="1546352">
                <a:moveTo>
                  <a:pt x="12700" y="12700"/>
                </a:moveTo>
                <a:lnTo>
                  <a:pt x="12700" y="1533652"/>
                </a:lnTo>
                <a:lnTo>
                  <a:pt x="677926" y="1533652"/>
                </a:lnTo>
                <a:lnTo>
                  <a:pt x="677926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1716659" y="3196662"/>
            <a:ext cx="703263" cy="882386"/>
          </a:xfrm>
          <a:custGeom>
            <a:avLst/>
            <a:gdLst>
              <a:gd name="connsiteX0" fmla="*/ 533400 w 533400"/>
              <a:gd name="connsiteY0" fmla="*/ 547878 h 762000"/>
              <a:gd name="connsiteX1" fmla="*/ 373380 w 533400"/>
              <a:gd name="connsiteY1" fmla="*/ 762000 h 762000"/>
              <a:gd name="connsiteX2" fmla="*/ 373380 w 533400"/>
              <a:gd name="connsiteY2" fmla="*/ 659129 h 762000"/>
              <a:gd name="connsiteX3" fmla="*/ 307085 w 533400"/>
              <a:gd name="connsiteY3" fmla="*/ 659129 h 762000"/>
              <a:gd name="connsiteX4" fmla="*/ 0 w 533400"/>
              <a:gd name="connsiteY4" fmla="*/ 332994 h 762000"/>
              <a:gd name="connsiteX5" fmla="*/ 0 w 533400"/>
              <a:gd name="connsiteY5" fmla="*/ 0 h 762000"/>
              <a:gd name="connsiteX6" fmla="*/ 160019 w 533400"/>
              <a:gd name="connsiteY6" fmla="*/ 0 h 762000"/>
              <a:gd name="connsiteX7" fmla="*/ 160019 w 533400"/>
              <a:gd name="connsiteY7" fmla="*/ 332994 h 762000"/>
              <a:gd name="connsiteX8" fmla="*/ 307085 w 533400"/>
              <a:gd name="connsiteY8" fmla="*/ 435864 h 762000"/>
              <a:gd name="connsiteX9" fmla="*/ 373380 w 533400"/>
              <a:gd name="connsiteY9" fmla="*/ 435864 h 762000"/>
              <a:gd name="connsiteX10" fmla="*/ 373380 w 533400"/>
              <a:gd name="connsiteY10" fmla="*/ 332994 h 762000"/>
              <a:gd name="connsiteX11" fmla="*/ 533400 w 533400"/>
              <a:gd name="connsiteY11" fmla="*/ 547878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33400" h="762000">
                <a:moveTo>
                  <a:pt x="533400" y="547878"/>
                </a:moveTo>
                <a:lnTo>
                  <a:pt x="373380" y="762000"/>
                </a:lnTo>
                <a:lnTo>
                  <a:pt x="373380" y="659129"/>
                </a:lnTo>
                <a:lnTo>
                  <a:pt x="307085" y="659129"/>
                </a:lnTo>
                <a:cubicBezTo>
                  <a:pt x="137159" y="659129"/>
                  <a:pt x="0" y="512826"/>
                  <a:pt x="0" y="332994"/>
                </a:cubicBezTo>
                <a:lnTo>
                  <a:pt x="0" y="0"/>
                </a:lnTo>
                <a:lnTo>
                  <a:pt x="160019" y="0"/>
                </a:lnTo>
                <a:lnTo>
                  <a:pt x="160019" y="332994"/>
                </a:lnTo>
                <a:cubicBezTo>
                  <a:pt x="160019" y="390144"/>
                  <a:pt x="225552" y="435864"/>
                  <a:pt x="307085" y="435864"/>
                </a:cubicBezTo>
                <a:lnTo>
                  <a:pt x="373380" y="435864"/>
                </a:lnTo>
                <a:lnTo>
                  <a:pt x="373380" y="332994"/>
                </a:lnTo>
                <a:lnTo>
                  <a:pt x="533400" y="547878"/>
                </a:lnTo>
              </a:path>
            </a:pathLst>
          </a:custGeom>
          <a:solidFill>
            <a:srgbClr val="C0C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1708722" y="3190048"/>
            <a:ext cx="719137" cy="896938"/>
          </a:xfrm>
          <a:custGeom>
            <a:avLst/>
            <a:gdLst>
              <a:gd name="connsiteX0" fmla="*/ 539750 w 546100"/>
              <a:gd name="connsiteY0" fmla="*/ 554228 h 774700"/>
              <a:gd name="connsiteX1" fmla="*/ 379730 w 546100"/>
              <a:gd name="connsiteY1" fmla="*/ 768350 h 774700"/>
              <a:gd name="connsiteX2" fmla="*/ 379730 w 546100"/>
              <a:gd name="connsiteY2" fmla="*/ 665479 h 774700"/>
              <a:gd name="connsiteX3" fmla="*/ 313435 w 546100"/>
              <a:gd name="connsiteY3" fmla="*/ 665479 h 774700"/>
              <a:gd name="connsiteX4" fmla="*/ 6350 w 546100"/>
              <a:gd name="connsiteY4" fmla="*/ 339344 h 774700"/>
              <a:gd name="connsiteX5" fmla="*/ 6350 w 546100"/>
              <a:gd name="connsiteY5" fmla="*/ 6350 h 774700"/>
              <a:gd name="connsiteX6" fmla="*/ 166369 w 546100"/>
              <a:gd name="connsiteY6" fmla="*/ 6350 h 774700"/>
              <a:gd name="connsiteX7" fmla="*/ 166369 w 546100"/>
              <a:gd name="connsiteY7" fmla="*/ 339344 h 774700"/>
              <a:gd name="connsiteX8" fmla="*/ 313435 w 546100"/>
              <a:gd name="connsiteY8" fmla="*/ 442214 h 774700"/>
              <a:gd name="connsiteX9" fmla="*/ 379730 w 546100"/>
              <a:gd name="connsiteY9" fmla="*/ 442214 h 774700"/>
              <a:gd name="connsiteX10" fmla="*/ 379730 w 546100"/>
              <a:gd name="connsiteY10" fmla="*/ 339344 h 774700"/>
              <a:gd name="connsiteX11" fmla="*/ 539750 w 546100"/>
              <a:gd name="connsiteY11" fmla="*/ 554228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46100" h="774700">
                <a:moveTo>
                  <a:pt x="539750" y="554228"/>
                </a:moveTo>
                <a:lnTo>
                  <a:pt x="379730" y="768350"/>
                </a:lnTo>
                <a:lnTo>
                  <a:pt x="379730" y="665479"/>
                </a:lnTo>
                <a:lnTo>
                  <a:pt x="313435" y="665479"/>
                </a:lnTo>
                <a:cubicBezTo>
                  <a:pt x="143509" y="665479"/>
                  <a:pt x="6350" y="519176"/>
                  <a:pt x="6350" y="339344"/>
                </a:cubicBezTo>
                <a:lnTo>
                  <a:pt x="6350" y="6350"/>
                </a:lnTo>
                <a:lnTo>
                  <a:pt x="166369" y="6350"/>
                </a:lnTo>
                <a:lnTo>
                  <a:pt x="166369" y="339344"/>
                </a:lnTo>
                <a:cubicBezTo>
                  <a:pt x="166369" y="396494"/>
                  <a:pt x="231902" y="442214"/>
                  <a:pt x="313435" y="442214"/>
                </a:cubicBezTo>
                <a:lnTo>
                  <a:pt x="379730" y="442214"/>
                </a:lnTo>
                <a:lnTo>
                  <a:pt x="379730" y="339344"/>
                </a:lnTo>
                <a:lnTo>
                  <a:pt x="539750" y="55422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2410397" y="3719215"/>
            <a:ext cx="319087" cy="191823"/>
          </a:xfrm>
          <a:custGeom>
            <a:avLst/>
            <a:gdLst>
              <a:gd name="connsiteX0" fmla="*/ 6350 w 241300"/>
              <a:gd name="connsiteY0" fmla="*/ 6350 h 165100"/>
              <a:gd name="connsiteX1" fmla="*/ 6350 w 241300"/>
              <a:gd name="connsiteY1" fmla="*/ 158750 h 165100"/>
              <a:gd name="connsiteX2" fmla="*/ 234950 w 241300"/>
              <a:gd name="connsiteY2" fmla="*/ 158750 h 165100"/>
              <a:gd name="connsiteX3" fmla="*/ 234950 w 241300"/>
              <a:gd name="connsiteY3" fmla="*/ 6350 h 165100"/>
              <a:gd name="connsiteX4" fmla="*/ 6350 w 2413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165100">
                <a:moveTo>
                  <a:pt x="6350" y="6350"/>
                </a:moveTo>
                <a:lnTo>
                  <a:pt x="6350" y="158750"/>
                </a:lnTo>
                <a:lnTo>
                  <a:pt x="234950" y="158750"/>
                </a:lnTo>
                <a:lnTo>
                  <a:pt x="234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2712021" y="3719215"/>
            <a:ext cx="317500" cy="191823"/>
          </a:xfrm>
          <a:custGeom>
            <a:avLst/>
            <a:gdLst>
              <a:gd name="connsiteX0" fmla="*/ 6350 w 241300"/>
              <a:gd name="connsiteY0" fmla="*/ 6350 h 165100"/>
              <a:gd name="connsiteX1" fmla="*/ 6350 w 241300"/>
              <a:gd name="connsiteY1" fmla="*/ 158750 h 165100"/>
              <a:gd name="connsiteX2" fmla="*/ 234950 w 241300"/>
              <a:gd name="connsiteY2" fmla="*/ 158750 h 165100"/>
              <a:gd name="connsiteX3" fmla="*/ 234950 w 241300"/>
              <a:gd name="connsiteY3" fmla="*/ 6350 h 165100"/>
              <a:gd name="connsiteX4" fmla="*/ 6350 w 2413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165100">
                <a:moveTo>
                  <a:pt x="6350" y="6350"/>
                </a:moveTo>
                <a:lnTo>
                  <a:pt x="6350" y="158750"/>
                </a:lnTo>
                <a:lnTo>
                  <a:pt x="234950" y="158750"/>
                </a:lnTo>
                <a:lnTo>
                  <a:pt x="234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3013646" y="3719215"/>
            <a:ext cx="317500" cy="191823"/>
          </a:xfrm>
          <a:custGeom>
            <a:avLst/>
            <a:gdLst>
              <a:gd name="connsiteX0" fmla="*/ 6350 w 241300"/>
              <a:gd name="connsiteY0" fmla="*/ 6350 h 165100"/>
              <a:gd name="connsiteX1" fmla="*/ 6350 w 241300"/>
              <a:gd name="connsiteY1" fmla="*/ 158750 h 165100"/>
              <a:gd name="connsiteX2" fmla="*/ 234950 w 241300"/>
              <a:gd name="connsiteY2" fmla="*/ 158750 h 165100"/>
              <a:gd name="connsiteX3" fmla="*/ 234950 w 241300"/>
              <a:gd name="connsiteY3" fmla="*/ 6350 h 165100"/>
              <a:gd name="connsiteX4" fmla="*/ 6350 w 2413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165100">
                <a:moveTo>
                  <a:pt x="6350" y="6350"/>
                </a:moveTo>
                <a:lnTo>
                  <a:pt x="6350" y="158750"/>
                </a:lnTo>
                <a:lnTo>
                  <a:pt x="234950" y="158750"/>
                </a:lnTo>
                <a:lnTo>
                  <a:pt x="234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3323208" y="3196662"/>
            <a:ext cx="1003300" cy="706438"/>
          </a:xfrm>
          <a:custGeom>
            <a:avLst/>
            <a:gdLst>
              <a:gd name="connsiteX0" fmla="*/ 547878 w 762000"/>
              <a:gd name="connsiteY0" fmla="*/ 0 h 609600"/>
              <a:gd name="connsiteX1" fmla="*/ 762000 w 762000"/>
              <a:gd name="connsiteY1" fmla="*/ 182879 h 609600"/>
              <a:gd name="connsiteX2" fmla="*/ 659130 w 762000"/>
              <a:gd name="connsiteY2" fmla="*/ 182879 h 609600"/>
              <a:gd name="connsiteX3" fmla="*/ 659130 w 762000"/>
              <a:gd name="connsiteY3" fmla="*/ 259079 h 609600"/>
              <a:gd name="connsiteX4" fmla="*/ 332993 w 762000"/>
              <a:gd name="connsiteY4" fmla="*/ 609600 h 609600"/>
              <a:gd name="connsiteX5" fmla="*/ 0 w 762000"/>
              <a:gd name="connsiteY5" fmla="*/ 609600 h 609600"/>
              <a:gd name="connsiteX6" fmla="*/ 0 w 762000"/>
              <a:gd name="connsiteY6" fmla="*/ 426720 h 609600"/>
              <a:gd name="connsiteX7" fmla="*/ 332993 w 762000"/>
              <a:gd name="connsiteY7" fmla="*/ 426720 h 609600"/>
              <a:gd name="connsiteX8" fmla="*/ 435864 w 762000"/>
              <a:gd name="connsiteY8" fmla="*/ 259079 h 609600"/>
              <a:gd name="connsiteX9" fmla="*/ 435864 w 762000"/>
              <a:gd name="connsiteY9" fmla="*/ 182879 h 609600"/>
              <a:gd name="connsiteX10" fmla="*/ 332993 w 762000"/>
              <a:gd name="connsiteY10" fmla="*/ 182879 h 609600"/>
              <a:gd name="connsiteX11" fmla="*/ 547878 w 762000"/>
              <a:gd name="connsiteY11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62000" h="609600">
                <a:moveTo>
                  <a:pt x="547878" y="0"/>
                </a:moveTo>
                <a:lnTo>
                  <a:pt x="762000" y="182879"/>
                </a:lnTo>
                <a:lnTo>
                  <a:pt x="659130" y="182879"/>
                </a:lnTo>
                <a:lnTo>
                  <a:pt x="659130" y="259079"/>
                </a:lnTo>
                <a:cubicBezTo>
                  <a:pt x="659130" y="452628"/>
                  <a:pt x="512826" y="609600"/>
                  <a:pt x="332993" y="609600"/>
                </a:cubicBezTo>
                <a:lnTo>
                  <a:pt x="0" y="609600"/>
                </a:lnTo>
                <a:lnTo>
                  <a:pt x="0" y="426720"/>
                </a:lnTo>
                <a:lnTo>
                  <a:pt x="332993" y="426720"/>
                </a:lnTo>
                <a:cubicBezTo>
                  <a:pt x="390143" y="426720"/>
                  <a:pt x="435864" y="351282"/>
                  <a:pt x="435864" y="259079"/>
                </a:cubicBezTo>
                <a:lnTo>
                  <a:pt x="435864" y="182879"/>
                </a:lnTo>
                <a:lnTo>
                  <a:pt x="332993" y="182879"/>
                </a:lnTo>
                <a:lnTo>
                  <a:pt x="547878" y="0"/>
                </a:lnTo>
              </a:path>
            </a:pathLst>
          </a:custGeom>
          <a:solidFill>
            <a:srgbClr val="C0C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3313684" y="3190048"/>
            <a:ext cx="1020763" cy="720989"/>
          </a:xfrm>
          <a:custGeom>
            <a:avLst/>
            <a:gdLst>
              <a:gd name="connsiteX0" fmla="*/ 554228 w 774700"/>
              <a:gd name="connsiteY0" fmla="*/ 6350 h 622300"/>
              <a:gd name="connsiteX1" fmla="*/ 768350 w 774700"/>
              <a:gd name="connsiteY1" fmla="*/ 189229 h 622300"/>
              <a:gd name="connsiteX2" fmla="*/ 665480 w 774700"/>
              <a:gd name="connsiteY2" fmla="*/ 189229 h 622300"/>
              <a:gd name="connsiteX3" fmla="*/ 665480 w 774700"/>
              <a:gd name="connsiteY3" fmla="*/ 265429 h 622300"/>
              <a:gd name="connsiteX4" fmla="*/ 339343 w 774700"/>
              <a:gd name="connsiteY4" fmla="*/ 615950 h 622300"/>
              <a:gd name="connsiteX5" fmla="*/ 6350 w 774700"/>
              <a:gd name="connsiteY5" fmla="*/ 615950 h 622300"/>
              <a:gd name="connsiteX6" fmla="*/ 6350 w 774700"/>
              <a:gd name="connsiteY6" fmla="*/ 433070 h 622300"/>
              <a:gd name="connsiteX7" fmla="*/ 339343 w 774700"/>
              <a:gd name="connsiteY7" fmla="*/ 433070 h 622300"/>
              <a:gd name="connsiteX8" fmla="*/ 442214 w 774700"/>
              <a:gd name="connsiteY8" fmla="*/ 265429 h 622300"/>
              <a:gd name="connsiteX9" fmla="*/ 442214 w 774700"/>
              <a:gd name="connsiteY9" fmla="*/ 189229 h 622300"/>
              <a:gd name="connsiteX10" fmla="*/ 339343 w 774700"/>
              <a:gd name="connsiteY10" fmla="*/ 189229 h 622300"/>
              <a:gd name="connsiteX11" fmla="*/ 554228 w 774700"/>
              <a:gd name="connsiteY11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74700" h="622300">
                <a:moveTo>
                  <a:pt x="554228" y="6350"/>
                </a:moveTo>
                <a:lnTo>
                  <a:pt x="768350" y="189229"/>
                </a:lnTo>
                <a:lnTo>
                  <a:pt x="665480" y="189229"/>
                </a:lnTo>
                <a:lnTo>
                  <a:pt x="665480" y="265429"/>
                </a:lnTo>
                <a:cubicBezTo>
                  <a:pt x="665480" y="458978"/>
                  <a:pt x="519176" y="615950"/>
                  <a:pt x="339343" y="615950"/>
                </a:cubicBezTo>
                <a:lnTo>
                  <a:pt x="6350" y="615950"/>
                </a:lnTo>
                <a:lnTo>
                  <a:pt x="6350" y="433070"/>
                </a:lnTo>
                <a:lnTo>
                  <a:pt x="339343" y="433070"/>
                </a:lnTo>
                <a:cubicBezTo>
                  <a:pt x="396493" y="433070"/>
                  <a:pt x="442214" y="357632"/>
                  <a:pt x="442214" y="265429"/>
                </a:cubicBezTo>
                <a:lnTo>
                  <a:pt x="442214" y="189229"/>
                </a:lnTo>
                <a:lnTo>
                  <a:pt x="339343" y="189229"/>
                </a:lnTo>
                <a:lnTo>
                  <a:pt x="554228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8306" y="1741454"/>
            <a:ext cx="961802" cy="1415131"/>
          </a:xfrm>
          <a:prstGeom prst="rect">
            <a:avLst/>
          </a:prstGeom>
          <a:noFill/>
        </p:spPr>
        <p:txBody>
          <a:bodyPr vert="vert" wrap="none" lIns="0" tIns="0" rIns="0">
            <a:spAutoFit/>
          </a:bodyPr>
          <a:lstStyle/>
          <a:p>
            <a:pPr>
              <a:lnSpc>
                <a:spcPts val="75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Module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A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440906" y="1741454"/>
            <a:ext cx="961802" cy="1394292"/>
          </a:xfrm>
          <a:prstGeom prst="rect">
            <a:avLst/>
          </a:prstGeom>
          <a:noFill/>
        </p:spPr>
        <p:txBody>
          <a:bodyPr vert="vert" wrap="none" lIns="0" tIns="0" rIns="0">
            <a:spAutoFit/>
          </a:bodyPr>
          <a:lstStyle/>
          <a:p>
            <a:pPr>
              <a:lnSpc>
                <a:spcPts val="75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Module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B</a:t>
            </a: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1043608" y="1377832"/>
            <a:ext cx="458787" cy="2199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tabLst>
                <a:tab pos="139700" algn="l"/>
                <a:tab pos="1905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tabLst>
                <a:tab pos="139700" algn="l"/>
                <a:tab pos="1905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tabLst>
                <a:tab pos="139700" algn="l"/>
                <a:tab pos="1905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tabLst>
                <a:tab pos="139700" algn="l"/>
                <a:tab pos="1905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tabLst>
                <a:tab pos="139700" algn="l"/>
                <a:tab pos="1905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  <a:tab pos="1905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  <a:tab pos="1905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  <a:tab pos="1905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  <a:tab pos="1905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z="24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2</a:t>
            </a:r>
            <a:r>
              <a:rPr lang="en-US" altLang="zh-CN" sz="2400" baseline="500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n</a:t>
            </a: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  <a:r>
              <a:rPr lang="en-US" altLang="zh-CN" sz="24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0</a:t>
            </a:r>
          </a:p>
          <a:p>
            <a:pPr eaLnBrk="1" hangingPunct="1">
              <a:lnSpc>
                <a:spcPts val="1000"/>
              </a:lnSpc>
            </a:pPr>
            <a:endParaRPr lang="en-US" altLang="zh-CN" sz="28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3102594" y="1356666"/>
            <a:ext cx="291747" cy="207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 eaLnBrk="0" hangingPunct="0">
              <a:tabLst>
                <a:tab pos="508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tabLst>
                <a:tab pos="508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tabLst>
                <a:tab pos="508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tabLst>
                <a:tab pos="508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tabLst>
                <a:tab pos="508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sz="24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2</a:t>
            </a:r>
            <a:r>
              <a:rPr lang="en-US" altLang="zh-CN" sz="2400" baseline="500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n</a:t>
            </a: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24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3" name="矩形 2"/>
          <p:cNvSpPr/>
          <p:nvPr/>
        </p:nvSpPr>
        <p:spPr>
          <a:xfrm>
            <a:off x="362712" y="4667683"/>
            <a:ext cx="5016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Very similar with the C/S model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5413977" y="1333501"/>
            <a:ext cx="3272822" cy="377163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Bounded buffer: a buffer that stores (up to) N messages</a:t>
            </a:r>
          </a:p>
          <a:p>
            <a:endParaRPr lang="en-US" altLang="zh-CN" sz="2000" dirty="0"/>
          </a:p>
          <a:p>
            <a:r>
              <a:rPr lang="en-US" altLang="zh-CN" sz="2000" dirty="0"/>
              <a:t>Bounded buffer API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send</a:t>
            </a:r>
            <a:r>
              <a:rPr lang="en-US" altLang="zh-CN" sz="2000" dirty="0"/>
              <a:t> (m)</a:t>
            </a:r>
          </a:p>
          <a:p>
            <a:pPr marL="457200" lvl="1" indent="0">
              <a:buNone/>
            </a:pPr>
            <a:r>
              <a:rPr lang="en-US" altLang="zh-CN" sz="2000" dirty="0"/>
              <a:t>  m &lt;- </a:t>
            </a:r>
            <a:r>
              <a:rPr lang="en-US" altLang="zh-CN" sz="2000" dirty="0">
                <a:solidFill>
                  <a:srgbClr val="FF0000"/>
                </a:solidFill>
              </a:rPr>
              <a:t>receive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32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399915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sz="2400" b="1" dirty="0"/>
              <a:t>Threads</a:t>
            </a:r>
          </a:p>
          <a:p>
            <a:pPr lvl="1"/>
            <a:r>
              <a:rPr kumimoji="1" lang="en-US" altLang="zh-CN" sz="2000" dirty="0" smtClean="0"/>
              <a:t>Virtualize </a:t>
            </a:r>
            <a:r>
              <a:rPr kumimoji="1" lang="en-US" altLang="zh-CN" sz="2000" dirty="0"/>
              <a:t>a processor so that we can share it </a:t>
            </a:r>
            <a:r>
              <a:rPr kumimoji="1" lang="en-US" altLang="zh-CN" sz="2000" dirty="0" smtClean="0"/>
              <a:t>among programs</a:t>
            </a:r>
            <a:endParaRPr kumimoji="1" lang="zh-CN" altLang="en-US" sz="2000" dirty="0" smtClean="0"/>
          </a:p>
          <a:p>
            <a:pPr lvl="1"/>
            <a:r>
              <a:rPr kumimoji="1" lang="en-US" altLang="zh-CN" sz="2000" b="1" dirty="0" smtClean="0"/>
              <a:t>yield</a:t>
            </a:r>
            <a:r>
              <a:rPr kumimoji="1" lang="en-US" altLang="zh-CN" sz="2000" dirty="0"/>
              <a:t>() allows the kernel to suspend </a:t>
            </a:r>
            <a:r>
              <a:rPr kumimoji="1" lang="en-US" altLang="zh-CN" sz="2000" dirty="0" smtClean="0"/>
              <a:t>the current </a:t>
            </a:r>
            <a:r>
              <a:rPr kumimoji="1" lang="en-US" altLang="zh-CN" sz="2000" dirty="0"/>
              <a:t>thread and resume </a:t>
            </a:r>
            <a:r>
              <a:rPr kumimoji="1" lang="en-US" altLang="zh-CN" sz="2000" dirty="0" smtClean="0"/>
              <a:t>another</a:t>
            </a:r>
            <a:endParaRPr kumimoji="1" lang="en-US" altLang="zh-CN" sz="2000" dirty="0"/>
          </a:p>
          <a:p>
            <a:r>
              <a:rPr kumimoji="1" lang="en-US" altLang="zh-CN" sz="2400" b="1" dirty="0" smtClean="0"/>
              <a:t>Condition </a:t>
            </a:r>
            <a:r>
              <a:rPr kumimoji="1" lang="en-US" altLang="zh-CN" sz="2400" b="1" dirty="0"/>
              <a:t>Variables</a:t>
            </a:r>
          </a:p>
          <a:p>
            <a:pPr lvl="1"/>
            <a:r>
              <a:rPr kumimoji="1" lang="en-US" altLang="zh-CN" sz="2000" dirty="0" smtClean="0"/>
              <a:t>Provide </a:t>
            </a:r>
            <a:r>
              <a:rPr kumimoji="1" lang="en-US" altLang="zh-CN" sz="2000" dirty="0"/>
              <a:t>a more efficient API for </a:t>
            </a:r>
            <a:r>
              <a:rPr kumimoji="1" lang="en-US" altLang="zh-CN" sz="2000" dirty="0" smtClean="0"/>
              <a:t>threads</a:t>
            </a:r>
          </a:p>
          <a:p>
            <a:pPr lvl="1"/>
            <a:r>
              <a:rPr kumimoji="1" lang="en-US" altLang="zh-CN" sz="2000" dirty="0" smtClean="0"/>
              <a:t>Threads </a:t>
            </a:r>
            <a:r>
              <a:rPr kumimoji="1" lang="en-US" altLang="zh-CN" sz="2000" b="1" dirty="0"/>
              <a:t>wait</a:t>
            </a:r>
            <a:r>
              <a:rPr kumimoji="1" lang="en-US" altLang="zh-CN" sz="2000" dirty="0"/>
              <a:t> for an event and are </a:t>
            </a:r>
            <a:r>
              <a:rPr kumimoji="1" lang="en-US" altLang="zh-CN" sz="2000" b="1" dirty="0"/>
              <a:t>notified</a:t>
            </a:r>
            <a:r>
              <a:rPr kumimoji="1" lang="en-US" altLang="zh-CN" sz="2000" dirty="0"/>
              <a:t> when it </a:t>
            </a:r>
            <a:r>
              <a:rPr kumimoji="1" lang="en-US" altLang="zh-CN" sz="2000" dirty="0" smtClean="0"/>
              <a:t>occurs</a:t>
            </a:r>
            <a:endParaRPr kumimoji="1" lang="zh-CN" altLang="en-US" sz="2000" dirty="0" smtClean="0"/>
          </a:p>
          <a:p>
            <a:pPr lvl="1"/>
            <a:r>
              <a:rPr kumimoji="1" lang="en-US" altLang="zh-CN" sz="2000" dirty="0" smtClean="0"/>
              <a:t>wait</a:t>
            </a:r>
            <a:r>
              <a:rPr kumimoji="1" lang="en-US" altLang="zh-CN" sz="2000" dirty="0"/>
              <a:t>() requires a new version of yield(), </a:t>
            </a:r>
            <a:r>
              <a:rPr kumimoji="1" lang="en-US" altLang="zh-CN" sz="2000" b="1" dirty="0" err="1"/>
              <a:t>yield_wait</a:t>
            </a:r>
            <a:r>
              <a:rPr kumimoji="1" lang="en-US" altLang="zh-CN" sz="2000" dirty="0" smtClean="0"/>
              <a:t>()</a:t>
            </a:r>
            <a:endParaRPr kumimoji="1" lang="en-US" altLang="zh-CN" sz="2000" dirty="0"/>
          </a:p>
          <a:p>
            <a:r>
              <a:rPr kumimoji="1" lang="en-US" altLang="zh-CN" sz="2400" b="1" dirty="0" smtClean="0"/>
              <a:t>Preemption</a:t>
            </a:r>
            <a:endParaRPr kumimoji="1" lang="en-US" altLang="zh-CN" sz="2400" b="1" dirty="0"/>
          </a:p>
          <a:p>
            <a:pPr lvl="1"/>
            <a:r>
              <a:rPr kumimoji="1" lang="en-US" altLang="zh-CN" sz="2000" dirty="0" smtClean="0"/>
              <a:t>Forces </a:t>
            </a:r>
            <a:r>
              <a:rPr kumimoji="1" lang="en-US" altLang="zh-CN" sz="2000" dirty="0"/>
              <a:t>a thread to be </a:t>
            </a:r>
            <a:r>
              <a:rPr kumimoji="1" lang="en-US" altLang="zh-CN" sz="2000" dirty="0" smtClean="0"/>
              <a:t>interrupted</a:t>
            </a:r>
          </a:p>
          <a:p>
            <a:pPr lvl="2"/>
            <a:r>
              <a:rPr kumimoji="1" lang="en-US" altLang="zh-CN" sz="1600" dirty="0" smtClean="0"/>
              <a:t>So </a:t>
            </a:r>
            <a:r>
              <a:rPr kumimoji="1" lang="en-US" altLang="zh-CN" sz="1600" dirty="0"/>
              <a:t>that </a:t>
            </a:r>
            <a:r>
              <a:rPr kumimoji="1" lang="en-US" altLang="zh-CN" sz="1600" dirty="0" smtClean="0"/>
              <a:t>do not have to </a:t>
            </a:r>
            <a:r>
              <a:rPr kumimoji="1" lang="en-US" altLang="zh-CN" sz="1600" dirty="0"/>
              <a:t>rely on programmers correctly using yield</a:t>
            </a:r>
            <a:r>
              <a:rPr kumimoji="1" lang="en-US" altLang="zh-CN" sz="1600" dirty="0" smtClean="0"/>
              <a:t>()</a:t>
            </a:r>
          </a:p>
          <a:p>
            <a:pPr lvl="1"/>
            <a:r>
              <a:rPr kumimoji="1" lang="en-US" altLang="zh-CN" sz="2000" dirty="0" smtClean="0"/>
              <a:t>Requires </a:t>
            </a:r>
            <a:r>
              <a:rPr kumimoji="1" lang="en-US" altLang="zh-CN" sz="2000" dirty="0"/>
              <a:t>a special </a:t>
            </a:r>
            <a:r>
              <a:rPr kumimoji="1" lang="en-US" altLang="zh-CN" sz="2000" b="1" dirty="0"/>
              <a:t>interrupt</a:t>
            </a:r>
            <a:r>
              <a:rPr kumimoji="1" lang="en-US" altLang="zh-CN" sz="2000" dirty="0"/>
              <a:t> and hardware support </a:t>
            </a:r>
            <a:r>
              <a:rPr kumimoji="1" lang="en-US" altLang="zh-CN" sz="2000" dirty="0" smtClean="0"/>
              <a:t>to </a:t>
            </a:r>
            <a:r>
              <a:rPr kumimoji="1" lang="en-US" altLang="zh-CN" sz="2000" dirty="0"/>
              <a:t>disable other interrupts</a:t>
            </a: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4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Buffer Send/Receive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7200" y="1417340"/>
            <a:ext cx="4258816" cy="1776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send(bb, </a:t>
            </a:r>
            <a:r>
              <a:rPr lang="en-US" altLang="zh-CN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True: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if bb.in –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bb.in &lt;- bb.in + 1</a:t>
            </a:r>
          </a:p>
          <a:p>
            <a:pPr>
              <a:lnSpc>
                <a:spcPct val="114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return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17259" y="1417340"/>
            <a:ext cx="4258816" cy="2320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send(bb, </a:t>
            </a:r>
            <a:r>
              <a:rPr lang="en-US" altLang="zh-CN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acquire(</a:t>
            </a:r>
            <a:r>
              <a:rPr lang="en-US" altLang="zh-CN" sz="1600" dirty="0" err="1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True: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if bb.in –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bb.in &lt;- bb.in + 1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release(</a:t>
            </a:r>
            <a:r>
              <a:rPr lang="en-US" altLang="zh-CN" sz="1600" dirty="0" err="1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3937620"/>
            <a:ext cx="338437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Only work for single sender</a:t>
            </a:r>
            <a:endParaRPr lang="zh-CN" altLang="en-US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16016" y="3937620"/>
            <a:ext cx="338437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Support multiple senders</a:t>
            </a:r>
            <a:endParaRPr lang="zh-CN" altLang="en-US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6016" y="448168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Problem: lots of wasted loop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26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 The </a:t>
            </a:r>
            <a:r>
              <a:rPr lang="en-US" altLang="zh-CN" sz="3200" dirty="0" smtClean="0">
                <a:solidFill>
                  <a:srgbClr val="0096FF"/>
                </a:solidFill>
                <a:latin typeface="Consolas" panose="020B0609020204030204" pitchFamily="49" charset="0"/>
              </a:rPr>
              <a:t>yield()</a:t>
            </a:r>
            <a:r>
              <a:rPr lang="en-US" altLang="zh-CN" dirty="0" smtClean="0"/>
              <a:t> System 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Why yield()? Current thread </a:t>
            </a:r>
            <a:r>
              <a:rPr lang="en-US" altLang="zh-CN" sz="2000" dirty="0"/>
              <a:t>is </a:t>
            </a:r>
            <a:r>
              <a:rPr lang="en-US" altLang="zh-CN" sz="2000" dirty="0">
                <a:solidFill>
                  <a:srgbClr val="C00000"/>
                </a:solidFill>
              </a:rPr>
              <a:t>waiting</a:t>
            </a:r>
            <a:r>
              <a:rPr lang="en-US" altLang="zh-CN" sz="2000" dirty="0"/>
              <a:t> for an event</a:t>
            </a:r>
          </a:p>
          <a:p>
            <a:r>
              <a:rPr lang="en-US" altLang="zh-CN" sz="2000" dirty="0" smtClean="0"/>
              <a:t>Implementation of yield()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800" dirty="0" smtClean="0">
                <a:solidFill>
                  <a:srgbClr val="0096FF"/>
                </a:solidFill>
              </a:rPr>
              <a:t>Suspends </a:t>
            </a:r>
            <a:r>
              <a:rPr lang="en-US" altLang="zh-CN" sz="1800" dirty="0">
                <a:solidFill>
                  <a:srgbClr val="0096FF"/>
                </a:solidFill>
              </a:rPr>
              <a:t>running </a:t>
            </a:r>
            <a:r>
              <a:rPr lang="en-US" altLang="zh-CN" sz="1800" dirty="0" smtClean="0">
                <a:solidFill>
                  <a:srgbClr val="0096FF"/>
                </a:solidFill>
              </a:rPr>
              <a:t>thread</a:t>
            </a:r>
            <a:r>
              <a:rPr lang="en-US" altLang="zh-CN" sz="1800" dirty="0" smtClean="0"/>
              <a:t>: </a:t>
            </a:r>
            <a:r>
              <a:rPr lang="en-US" altLang="zh-CN" sz="1800" dirty="0"/>
              <a:t>save stack pointer and page-table register</a:t>
            </a:r>
            <a:endParaRPr lang="en-US" altLang="zh-CN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800" dirty="0" smtClean="0">
                <a:solidFill>
                  <a:srgbClr val="0096FF"/>
                </a:solidFill>
              </a:rPr>
              <a:t>Chooses new thread</a:t>
            </a:r>
            <a:r>
              <a:rPr lang="en-US" altLang="zh-CN" sz="1800" dirty="0" smtClean="0"/>
              <a:t>: </a:t>
            </a:r>
            <a:r>
              <a:rPr lang="en-US" altLang="zh-CN" sz="1800" dirty="0"/>
              <a:t>round-robin fashion until we hit a RUNNABLE thread (perhaps the one that just called yield)</a:t>
            </a:r>
            <a:endParaRPr lang="en-US" altLang="zh-CN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800" dirty="0" smtClean="0">
                <a:solidFill>
                  <a:srgbClr val="0096FF"/>
                </a:solidFill>
              </a:rPr>
              <a:t>Resumes thread to run</a:t>
            </a:r>
            <a:r>
              <a:rPr lang="en-US" altLang="zh-CN" sz="1800" dirty="0" smtClean="0"/>
              <a:t>: </a:t>
            </a:r>
            <a:r>
              <a:rPr lang="en-US" altLang="zh-CN" sz="1800" dirty="0"/>
              <a:t>reload state all of this happens as an atomic action</a:t>
            </a:r>
          </a:p>
          <a:p>
            <a:r>
              <a:rPr lang="en-US" altLang="zh-CN" sz="2000" dirty="0" smtClean="0"/>
              <a:t>Data structures</a:t>
            </a:r>
          </a:p>
          <a:p>
            <a:pPr lvl="1"/>
            <a:r>
              <a:rPr lang="en-US" altLang="zh-CN" sz="1800" dirty="0" smtClean="0"/>
              <a:t>threads </a:t>
            </a:r>
            <a:r>
              <a:rPr lang="en-US" altLang="zh-CN" sz="1800" dirty="0"/>
              <a:t>table, CPUs table, </a:t>
            </a:r>
            <a:r>
              <a:rPr lang="en-US" altLang="zh-CN" sz="1800" dirty="0" err="1" smtClean="0"/>
              <a:t>t_lock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1597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9228"/>
            <a:ext cx="4572000" cy="46063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ield():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acquire(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RUNNABLE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release(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5494733" y="1345332"/>
            <a:ext cx="144016" cy="864096"/>
          </a:xfrm>
          <a:prstGeom prst="rightBrace">
            <a:avLst>
              <a:gd name="adj1" fmla="val 59393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54773" y="149108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Suspend</a:t>
            </a:r>
          </a:p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running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494733" y="2569468"/>
            <a:ext cx="144016" cy="676911"/>
          </a:xfrm>
          <a:prstGeom prst="rightBrace">
            <a:avLst>
              <a:gd name="adj1" fmla="val 59393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54773" y="2598307"/>
            <a:ext cx="1451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Choose new</a:t>
            </a:r>
          </a:p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5494733" y="3649588"/>
            <a:ext cx="144016" cy="862355"/>
          </a:xfrm>
          <a:prstGeom prst="rightBrace">
            <a:avLst>
              <a:gd name="adj1" fmla="val 59393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54773" y="3721596"/>
            <a:ext cx="1451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Resume new</a:t>
            </a:r>
          </a:p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27576" y="228866"/>
            <a:ext cx="3359224" cy="9525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YIELD() Implementation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3041576" y="4694873"/>
            <a:ext cx="5842992" cy="800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 err="1" smtClean="0"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t_lock</a:t>
            </a: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Atomically set </a:t>
            </a:r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threads[].state</a:t>
            </a: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and </a:t>
            </a:r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en-US" altLang="zh-CN" sz="16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sp</a:t>
            </a:r>
            <a:endParaRPr lang="en-US" altLang="zh-CN" sz="16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Atomically find a </a:t>
            </a:r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RUNNABLE</a:t>
            </a: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thread and mark it </a:t>
            </a:r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RUNNING</a:t>
            </a: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0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send() with yield()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417340"/>
            <a:ext cx="4392488" cy="2320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send(bb, </a:t>
            </a:r>
            <a:r>
              <a:rPr lang="en-US" altLang="zh-CN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acquire(</a:t>
            </a:r>
            <a:r>
              <a:rPr lang="en-US" altLang="zh-CN" sz="1600" dirty="0" err="1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True: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if bb.in –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bb.in &lt;- bb.in + 1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release(</a:t>
            </a:r>
            <a:r>
              <a:rPr lang="en-US" altLang="zh-CN" sz="1600" dirty="0" err="1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0" y="1417340"/>
            <a:ext cx="417646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send(bb, </a:t>
            </a:r>
            <a:r>
              <a:rPr lang="en-US" altLang="zh-CN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True: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bb.in 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bb.in &lt;- bb.in + 1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release(</a:t>
            </a:r>
            <a:r>
              <a:rPr lang="en-US" altLang="zh-CN" sz="1600" dirty="0" err="1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yield()</a:t>
            </a:r>
            <a:endParaRPr lang="zh-CN" altLang="en-US" sz="1600" dirty="0">
              <a:solidFill>
                <a:srgbClr val="009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032" y="3776826"/>
            <a:ext cx="45719" cy="1607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54085" y="5089748"/>
            <a:ext cx="449514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Note that this version of send() is </a:t>
            </a:r>
            <a:r>
              <a:rPr lang="en-US" altLang="zh-CN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incorrect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056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send() with yield()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417340"/>
            <a:ext cx="4392488" cy="2320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send(bb, </a:t>
            </a:r>
            <a:r>
              <a:rPr lang="en-US" altLang="zh-CN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acquire(</a:t>
            </a:r>
            <a:r>
              <a:rPr lang="en-US" altLang="zh-CN" sz="1600" dirty="0" err="1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True: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if bb.in –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bb.in &lt;- bb.in + 1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release(</a:t>
            </a:r>
            <a:r>
              <a:rPr lang="en-US" altLang="zh-CN" sz="1600" dirty="0" err="1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0" y="1417340"/>
            <a:ext cx="4176464" cy="3195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send(bb, </a:t>
            </a:r>
            <a:r>
              <a:rPr lang="en-US" altLang="zh-CN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True: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bb.in 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bb.in &lt;- bb.in + 1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release(</a:t>
            </a:r>
            <a:r>
              <a:rPr lang="en-US" altLang="zh-CN" sz="1600" dirty="0" err="1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yield()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600" dirty="0">
              <a:solidFill>
                <a:srgbClr val="009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032" y="3776826"/>
            <a:ext cx="45719" cy="703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32069" y="5089748"/>
            <a:ext cx="487986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Note that this version of send() is still </a:t>
            </a:r>
            <a:r>
              <a:rPr lang="en-US" altLang="zh-CN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incorrect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65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Lot of Wasting Checks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7538" y="1333501"/>
            <a:ext cx="4259262" cy="3771636"/>
          </a:xfrm>
        </p:spPr>
        <p:txBody>
          <a:bodyPr>
            <a:normAutofit fontScale="92500"/>
          </a:bodyPr>
          <a:lstStyle/>
          <a:p>
            <a:r>
              <a:rPr lang="en-US" altLang="zh-CN" sz="2400" b="1" dirty="0" smtClean="0"/>
              <a:t>Problem</a:t>
            </a:r>
            <a:r>
              <a:rPr lang="en-US" altLang="zh-CN" sz="2400" dirty="0" smtClean="0"/>
              <a:t>: a lot of unnecessary checking as well as a lot of acquiring locks</a:t>
            </a:r>
          </a:p>
          <a:p>
            <a:endParaRPr lang="en-US" altLang="zh-CN" sz="2400" dirty="0" smtClean="0"/>
          </a:p>
          <a:p>
            <a:r>
              <a:rPr lang="en-US" altLang="zh-CN" sz="2400" b="1" dirty="0" smtClean="0"/>
              <a:t>Better solution</a:t>
            </a:r>
            <a:r>
              <a:rPr lang="en-US" altLang="zh-CN" sz="2400" dirty="0" smtClean="0"/>
              <a:t>: the sender (receiver) just got woken up when the buffer is not full (empty)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23528" y="1417340"/>
            <a:ext cx="4572000" cy="3195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send(bb, </a:t>
            </a:r>
            <a:r>
              <a:rPr lang="en-US" altLang="zh-CN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True: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bb.in 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bb.in &lt;- bb.in + 1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release(</a:t>
            </a:r>
            <a:r>
              <a:rPr lang="en-US" altLang="zh-CN" sz="1600" dirty="0" err="1" smtClean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yield()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600" dirty="0">
              <a:solidFill>
                <a:srgbClr val="009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2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5288</TotalTime>
  <Words>2702</Words>
  <Application>Microsoft Office PowerPoint</Application>
  <PresentationFormat>全屏显示(16:10)</PresentationFormat>
  <Paragraphs>567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等线</vt:lpstr>
      <vt:lpstr>等线</vt:lpstr>
      <vt:lpstr>宋体</vt:lpstr>
      <vt:lpstr>Arial</vt:lpstr>
      <vt:lpstr>Calibri</vt:lpstr>
      <vt:lpstr>Consolas</vt:lpstr>
      <vt:lpstr>Myriad Pro Light SemiCond</vt:lpstr>
      <vt:lpstr>Times New Roman</vt:lpstr>
      <vt:lpstr>Office 主题​​</vt:lpstr>
      <vt:lpstr>Condition Variable</vt:lpstr>
      <vt:lpstr>Virtualization: C/S on a Single Machine</vt:lpstr>
      <vt:lpstr>Review: Bounded Buffer</vt:lpstr>
      <vt:lpstr>Bounded Buffer Send/Receive</vt:lpstr>
      <vt:lpstr>Review: The yield() System Call</vt:lpstr>
      <vt:lpstr>YIELD() Implementation</vt:lpstr>
      <vt:lpstr>send() with yield()</vt:lpstr>
      <vt:lpstr>send() with yield()</vt:lpstr>
      <vt:lpstr>A Lot of Wasting Checks</vt:lpstr>
      <vt:lpstr>Condition Variables</vt:lpstr>
      <vt:lpstr>Send with WAIT/NOTIFY (Incorrect Version)</vt:lpstr>
      <vt:lpstr>Really Need a while() loop with CV?</vt:lpstr>
      <vt:lpstr>The Lost Notify Problem</vt:lpstr>
      <vt:lpstr>New API: WAIT(bb.full, bb.lock)</vt:lpstr>
      <vt:lpstr>New API: WAIT(bb.full, bb.lock)</vt:lpstr>
      <vt:lpstr>WAIT Implementation</vt:lpstr>
      <vt:lpstr>WAIT &amp; NOTIFY</vt:lpstr>
      <vt:lpstr>Recall YIELD()</vt:lpstr>
      <vt:lpstr>YIELD_WAIT()</vt:lpstr>
      <vt:lpstr>YIELD_WAIT()</vt:lpstr>
      <vt:lpstr>YIELD_WAIT()</vt:lpstr>
      <vt:lpstr>YIELD_WAIT()</vt:lpstr>
      <vt:lpstr>Preemption</vt:lpstr>
      <vt:lpstr>Preemptive Scheduling</vt:lpstr>
      <vt:lpstr>Implement Preemptive Scheduling</vt:lpstr>
      <vt:lpstr>Timer Interrupt Handler</vt:lpstr>
      <vt:lpstr>YIELD_WAIT()</vt:lpstr>
      <vt:lpstr>YIELD_WAIT()</vt:lpstr>
      <vt:lpstr>PowerPoint 演示文稿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140</cp:revision>
  <cp:lastPrinted>2016-06-13T07:55:34Z</cp:lastPrinted>
  <dcterms:created xsi:type="dcterms:W3CDTF">2017-05-12T06:55:38Z</dcterms:created>
  <dcterms:modified xsi:type="dcterms:W3CDTF">2018-10-24T01:39:06Z</dcterms:modified>
</cp:coreProperties>
</file>