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312" r:id="rId3"/>
    <p:sldId id="313" r:id="rId4"/>
    <p:sldId id="314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2600"/>
    <a:srgbClr val="1F3551"/>
    <a:srgbClr val="403152"/>
    <a:srgbClr val="604A7B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2" autoAdjust="0"/>
    <p:restoredTop sz="83138" autoAdjust="0"/>
  </p:normalViewPr>
  <p:slideViewPr>
    <p:cSldViewPr>
      <p:cViewPr varScale="1">
        <p:scale>
          <a:sx n="101" d="100"/>
          <a:sy n="101" d="100"/>
        </p:scale>
        <p:origin x="1744" y="17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2018/11/7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confirmed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as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error,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errata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part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16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4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2018/11/7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>
                <a:latin typeface="DengXian" charset="0"/>
                <a:ea typeface="DengXian" charset="0"/>
                <a:cs typeface="DengXian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DengXian" charset="0"/>
                <a:ea typeface="DengXian" charset="0"/>
                <a:cs typeface="DengXian" charset="0"/>
              </a:defRPr>
            </a:lvl1pPr>
            <a:lvl2pPr>
              <a:lnSpc>
                <a:spcPct val="120000"/>
              </a:lnSpc>
              <a:defRPr sz="2400" b="0" i="0">
                <a:latin typeface="DengXian" charset="0"/>
                <a:ea typeface="DengXian" charset="0"/>
                <a:cs typeface="DengXian" charset="0"/>
              </a:defRPr>
            </a:lvl2pPr>
            <a:lvl3pPr>
              <a:lnSpc>
                <a:spcPct val="120000"/>
              </a:lnSpc>
              <a:defRPr sz="2000" b="0" i="0">
                <a:latin typeface="DengXian" charset="0"/>
                <a:ea typeface="DengXian" charset="0"/>
                <a:cs typeface="DengXian" charset="0"/>
              </a:defRPr>
            </a:lvl3pPr>
            <a:lvl4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4pPr>
            <a:lvl5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2018/11/7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7772400" cy="1225021"/>
          </a:xfrm>
        </p:spPr>
        <p:txBody>
          <a:bodyPr>
            <a:norm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</a:rPr>
              <a:t>System Performance</a:t>
            </a:r>
            <a:endParaRPr kumimoji="1"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467544" y="252559"/>
            <a:ext cx="7416824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</a:rPr>
              <a:t>Computer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System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Engineering,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Fall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2018.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(IPADS,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SJTU)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1" y="252559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accent4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892766"/>
            <a:ext cx="7920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Policies in caching and scheduling</a:t>
            </a:r>
          </a:p>
        </p:txBody>
      </p:sp>
      <p:sp>
        <p:nvSpPr>
          <p:cNvPr id="9" name="矩形 8"/>
          <p:cNvSpPr/>
          <p:nvPr/>
        </p:nvSpPr>
        <p:spPr>
          <a:xfrm>
            <a:off x="683567" y="4801779"/>
            <a:ext cx="7920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Yubin Xia</a:t>
            </a:r>
          </a:p>
        </p:txBody>
      </p:sp>
    </p:spTree>
    <p:extLst>
      <p:ext uri="{BB962C8B-B14F-4D97-AF65-F5344CB8AC3E}">
        <p14:creationId xmlns:p14="http://schemas.microsoft.com/office/powerpoint/2010/main" val="25884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Stack Algorithms</a:t>
            </a:r>
            <a:endParaRPr lang="zh-CN" altLang="en-US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467544" y="1235223"/>
            <a:ext cx="8219256" cy="3854525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altLang="zh-CN" dirty="0"/>
              <a:t>Subset property</a:t>
            </a:r>
          </a:p>
          <a:p>
            <a:pPr marL="457200" lvl="1" indent="0">
              <a:buNone/>
            </a:pPr>
            <a:r>
              <a:rPr lang="en-US" altLang="zh-CN" sz="2200" dirty="0"/>
              <a:t>For the optimal policy, at all times,</a:t>
            </a:r>
            <a:r>
              <a:rPr lang="zh-CN" altLang="en-US" sz="2200" dirty="0"/>
              <a:t> </a:t>
            </a:r>
            <a:r>
              <a:rPr lang="en-US" altLang="zh-CN" sz="2200" dirty="0"/>
              <a:t>the pages it keeps in the 3-page memory is a subset of that it keeps in the 4-page memory</a:t>
            </a:r>
            <a:endParaRPr lang="zh-CN" altLang="en-US" sz="2200" dirty="0"/>
          </a:p>
          <a:p>
            <a:pPr marL="0" indent="0" eaLnBrk="1" hangingPunct="1">
              <a:buNone/>
            </a:pPr>
            <a:r>
              <a:rPr lang="en-US" altLang="zh-CN" dirty="0"/>
              <a:t>No </a:t>
            </a:r>
            <a:r>
              <a:rPr lang="en-US" altLang="zh-CN" dirty="0" err="1"/>
              <a:t>Belady's</a:t>
            </a:r>
            <a:r>
              <a:rPr lang="en-US" altLang="zh-CN" dirty="0"/>
              <a:t> anomaly if subset property holds</a:t>
            </a:r>
          </a:p>
          <a:p>
            <a:pPr marL="457200" lvl="1" indent="0">
              <a:buNone/>
            </a:pPr>
            <a:r>
              <a:rPr lang="en-US" altLang="zh-CN" sz="2200" dirty="0"/>
              <a:t>At all times and</a:t>
            </a:r>
            <a:r>
              <a:rPr lang="zh-CN" altLang="en-US" sz="2200" dirty="0"/>
              <a:t> </a:t>
            </a:r>
            <a:r>
              <a:rPr lang="en-US" altLang="zh-CN" sz="2200" dirty="0"/>
              <a:t>for every possible capacity of primary device,</a:t>
            </a:r>
            <a:r>
              <a:rPr lang="zh-CN" altLang="en-US" sz="2200" dirty="0"/>
              <a:t> </a:t>
            </a:r>
            <a:r>
              <a:rPr lang="en-US" altLang="zh-CN" sz="2200" dirty="0"/>
              <a:t>it creates a total ordering for pages at a given time</a:t>
            </a:r>
          </a:p>
          <a:p>
            <a:pPr marL="0" indent="0" eaLnBrk="1" hangingPunct="1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68708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OPT (Optimal) Page-Removal Policy</a:t>
            </a:r>
            <a:endParaRPr lang="zh-CN" altLang="en-US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zh-CN" sz="2800" dirty="0"/>
              <a:t>Always choose for removal the page that will not be needed for the longest time</a:t>
            </a:r>
            <a:endParaRPr lang="zh-CN" altLang="en-US" sz="2800" dirty="0"/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3096667"/>
            <a:ext cx="4381500" cy="1777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138" y="3096443"/>
            <a:ext cx="4495800" cy="1921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8614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LRU</a:t>
            </a:r>
            <a:endParaRPr lang="zh-CN" altLang="en-US"/>
          </a:p>
        </p:txBody>
      </p:sp>
      <p:pic>
        <p:nvPicPr>
          <p:cNvPr id="37891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06313"/>
            <a:ext cx="626745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034210" y="2274392"/>
            <a:ext cx="284559" cy="183356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/>
          </a:p>
        </p:txBody>
      </p:sp>
      <p:sp>
        <p:nvSpPr>
          <p:cNvPr id="2" name="矩形 1"/>
          <p:cNvSpPr/>
          <p:nvPr/>
        </p:nvSpPr>
        <p:spPr>
          <a:xfrm>
            <a:off x="144017" y="1812727"/>
            <a:ext cx="16196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It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is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confirmed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as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an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error,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in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errata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part</a:t>
            </a:r>
            <a:r>
              <a: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I.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559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3150"/>
              <a:t>Least-recently-used (LRU) Page Removal Policy</a:t>
            </a:r>
            <a:endParaRPr lang="zh-CN" altLang="en-US" sz="3150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400" dirty="0"/>
              <a:t>A program that runs from top to bottom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000" dirty="0"/>
              <a:t>the virtual memory that is larger than primary device</a:t>
            </a:r>
          </a:p>
          <a:p>
            <a:pPr marL="0" indent="0">
              <a:lnSpc>
                <a:spcPct val="100000"/>
              </a:lnSpc>
              <a:spcBef>
                <a:spcPts val="2100"/>
              </a:spcBef>
              <a:buNone/>
            </a:pPr>
            <a:r>
              <a:rPr lang="en-US" altLang="zh-CN" sz="2400" dirty="0"/>
              <a:t>LRU: always evicts exactly the wrong page</a:t>
            </a:r>
          </a:p>
          <a:p>
            <a:pPr marL="0" indent="0">
              <a:lnSpc>
                <a:spcPct val="100000"/>
              </a:lnSpc>
              <a:spcBef>
                <a:spcPts val="2100"/>
              </a:spcBef>
              <a:buNone/>
            </a:pPr>
            <a:endParaRPr lang="en-US" altLang="zh-CN" sz="2400" dirty="0"/>
          </a:p>
          <a:p>
            <a:pPr marL="0" indent="0" eaLnBrk="1" hangingPunct="1">
              <a:lnSpc>
                <a:spcPct val="100000"/>
              </a:lnSpc>
              <a:buNone/>
            </a:pPr>
            <a:endParaRPr lang="en-US" altLang="zh-CN" sz="2400" dirty="0"/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400" dirty="0"/>
              <a:t>Most-recently-used (MRU) page-removal policy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endParaRPr lang="zh-CN" altLang="en-US" sz="2400" dirty="0"/>
          </a:p>
        </p:txBody>
      </p:sp>
      <p:pic>
        <p:nvPicPr>
          <p:cNvPr id="38916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4521665"/>
            <a:ext cx="87439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71" y="2873871"/>
            <a:ext cx="87915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2013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/>
              <a:t>Comparative Analysis of Different Policies</a:t>
            </a:r>
            <a:endParaRPr lang="zh-CN" altLang="en-US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400" dirty="0"/>
              <a:t>Ways of deciding the following two things:</a:t>
            </a:r>
          </a:p>
          <a:p>
            <a:pPr lvl="1"/>
            <a:r>
              <a:rPr lang="en-US" altLang="zh-CN" sz="2000" dirty="0"/>
              <a:t>How large the primary memory device should be?</a:t>
            </a:r>
          </a:p>
          <a:p>
            <a:pPr lvl="1"/>
            <a:r>
              <a:rPr lang="en-US" altLang="zh-CN" sz="2000" dirty="0"/>
              <a:t>Which page removal policy to use?</a:t>
            </a:r>
          </a:p>
          <a:p>
            <a:pPr eaLnBrk="1" hangingPunct="1"/>
            <a:r>
              <a:rPr lang="en-US" altLang="zh-CN" sz="2400" dirty="0"/>
              <a:t>Collecting traces of the reference strings of typical programs</a:t>
            </a:r>
          </a:p>
          <a:p>
            <a:pPr eaLnBrk="1" hangingPunct="1"/>
            <a:r>
              <a:rPr lang="en-US" altLang="zh-CN" sz="2400" dirty="0"/>
              <a:t>Simulate the multilevel memory manager with:</a:t>
            </a:r>
          </a:p>
          <a:p>
            <a:pPr lvl="1"/>
            <a:r>
              <a:rPr lang="en-US" altLang="zh-CN" sz="2000" dirty="0"/>
              <a:t>Different configurations		- Size of primary device</a:t>
            </a:r>
          </a:p>
          <a:p>
            <a:pPr lvl="1"/>
            <a:r>
              <a:rPr lang="en-US" altLang="zh-CN" sz="2000" dirty="0"/>
              <a:t>Page removal policy		- Traces of memory access</a:t>
            </a:r>
          </a:p>
        </p:txBody>
      </p:sp>
    </p:spTree>
    <p:extLst>
      <p:ext uri="{BB962C8B-B14F-4D97-AF65-F5344CB8AC3E}">
        <p14:creationId xmlns:p14="http://schemas.microsoft.com/office/powerpoint/2010/main" val="3306370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Stack Algorithms for LRU</a:t>
            </a:r>
            <a:endParaRPr lang="zh-CN" altLang="en-US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tabLst>
                <a:tab pos="1970088" algn="l"/>
              </a:tabLst>
            </a:pPr>
            <a:r>
              <a:rPr lang="en-US" altLang="zh-CN" sz="2000" dirty="0"/>
              <a:t>It can perform a simulation for all possible primary memory size with a single pass through a given reference string</a:t>
            </a:r>
          </a:p>
          <a:p>
            <a:pPr marL="0" indent="0" eaLnBrk="1" hangingPunct="1">
              <a:buNone/>
              <a:tabLst>
                <a:tab pos="1970088" algn="l"/>
              </a:tabLst>
            </a:pPr>
            <a:endParaRPr lang="zh-CN" altLang="en-US" sz="2000" dirty="0"/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584" y="2353444"/>
            <a:ext cx="6650831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245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Efficiency of Page-Removal Policies</a:t>
            </a:r>
            <a:endParaRPr lang="zh-CN" altLang="en-US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dirty="0"/>
              <a:t>Clock page-removal algorithm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000" dirty="0"/>
              <a:t>Base on a hardware setting bit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000" dirty="0"/>
              <a:t>	Reference bit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000" dirty="0"/>
              <a:t>Move clockwise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000" dirty="0"/>
              <a:t>	If T, set F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000" dirty="0"/>
              <a:t>	Choose as the victim otherwise</a:t>
            </a:r>
          </a:p>
          <a:p>
            <a:pPr marL="0" indent="0">
              <a:lnSpc>
                <a:spcPct val="100000"/>
              </a:lnSpc>
              <a:spcBef>
                <a:spcPts val="2100"/>
              </a:spcBef>
              <a:buNone/>
            </a:pPr>
            <a:r>
              <a:rPr lang="en-US" altLang="zh-CN" sz="2800" dirty="0"/>
              <a:t>Random removal policy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000" dirty="0"/>
              <a:t>For TLB</a:t>
            </a:r>
          </a:p>
          <a:p>
            <a:pPr marL="0" indent="0">
              <a:lnSpc>
                <a:spcPct val="100000"/>
              </a:lnSpc>
              <a:spcBef>
                <a:spcPts val="2100"/>
              </a:spcBef>
              <a:buNone/>
            </a:pPr>
            <a:r>
              <a:rPr lang="en-US" altLang="zh-CN" sz="2800" dirty="0"/>
              <a:t>Directed mapping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endParaRPr lang="zh-CN" altLang="en-US" sz="2800" dirty="0"/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333501"/>
            <a:ext cx="3566022" cy="2465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194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Scheduling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8426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503" y="2785492"/>
            <a:ext cx="4356497" cy="259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Scheduling</a:t>
            </a:r>
            <a:endParaRPr lang="zh-CN" altLang="en-US"/>
          </a:p>
        </p:txBody>
      </p:sp>
      <p:sp>
        <p:nvSpPr>
          <p:cNvPr id="5124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400" dirty="0"/>
              <a:t>Algorithm that </a:t>
            </a:r>
            <a:r>
              <a:rPr lang="en-US" altLang="zh-CN" sz="2400" b="1" dirty="0"/>
              <a:t>assigns requests to resources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endParaRPr lang="en-US" altLang="zh-CN" sz="2400" dirty="0"/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400" dirty="0"/>
              <a:t>Processor time – </a:t>
            </a:r>
            <a:r>
              <a:rPr lang="en-US" altLang="zh-CN" sz="2400" dirty="0">
                <a:solidFill>
                  <a:srgbClr val="0096FF"/>
                </a:solidFill>
              </a:rPr>
              <a:t>Threads</a:t>
            </a:r>
            <a:r>
              <a:rPr lang="en-US" altLang="zh-CN" sz="2400" dirty="0"/>
              <a:t> 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400" dirty="0"/>
              <a:t>Physical memory – </a:t>
            </a:r>
            <a:r>
              <a:rPr lang="en-US" altLang="zh-CN" sz="2400" dirty="0">
                <a:solidFill>
                  <a:srgbClr val="0096FF"/>
                </a:solidFill>
              </a:rPr>
              <a:t>Address spaces 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400" dirty="0"/>
              <a:t>Printers – </a:t>
            </a:r>
            <a:r>
              <a:rPr lang="en-US" altLang="zh-CN" sz="2400" dirty="0">
                <a:solidFill>
                  <a:srgbClr val="0096FF"/>
                </a:solidFill>
              </a:rPr>
              <a:t>Printer jobs 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400" dirty="0"/>
              <a:t>Disks – </a:t>
            </a:r>
            <a:r>
              <a:rPr lang="en-US" altLang="zh-CN" sz="2400" dirty="0">
                <a:solidFill>
                  <a:srgbClr val="0096FF"/>
                </a:solidFill>
              </a:rPr>
              <a:t>Disk requests 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400" dirty="0"/>
              <a:t>Networks – </a:t>
            </a:r>
            <a:r>
              <a:rPr lang="en-US" altLang="zh-CN" sz="2400" dirty="0">
                <a:solidFill>
                  <a:srgbClr val="0096FF"/>
                </a:solidFill>
              </a:rPr>
              <a:t>Packets 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400" dirty="0"/>
              <a:t>Memory bus – </a:t>
            </a:r>
            <a:r>
              <a:rPr lang="en-US" altLang="zh-CN" sz="2400" dirty="0">
                <a:solidFill>
                  <a:srgbClr val="0096FF"/>
                </a:solidFill>
              </a:rPr>
              <a:t>Memory requests 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7179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Challenges of Scheduling</a:t>
            </a:r>
            <a:endParaRPr lang="zh-CN" altLang="en-US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1" hangingPunct="1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400" dirty="0"/>
              <a:t>Easy, if number of requests  ≤ resources 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sz="2200" dirty="0"/>
          </a:p>
          <a:p>
            <a:pPr marL="0" indent="0" eaLnBrk="1" hangingPunct="1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400" dirty="0"/>
              <a:t>Difficulty: Lack of information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000" dirty="0"/>
              <a:t>Packet scheduling and streaming media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Difficulty: Lack of mechanism to enforce policies 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000" dirty="0"/>
              <a:t>Give high priority to CPU, but can't get to disk or network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Difficulty: Getting mechanism right 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000" dirty="0"/>
              <a:t>Many schedulers break rather than gracefully degrade under load</a:t>
            </a:r>
          </a:p>
        </p:txBody>
      </p:sp>
    </p:spTree>
    <p:extLst>
      <p:ext uri="{BB962C8B-B14F-4D97-AF65-F5344CB8AC3E}">
        <p14:creationId xmlns:p14="http://schemas.microsoft.com/office/powerpoint/2010/main" val="153257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Improving Performance</a:t>
            </a:r>
            <a:endParaRPr lang="zh-CN" altLang="en-US" dirty="0"/>
          </a:p>
        </p:txBody>
      </p:sp>
      <p:sp>
        <p:nvSpPr>
          <p:cNvPr id="3379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eaLnBrk="1" hangingPunct="1">
              <a:buNone/>
            </a:pPr>
            <a:r>
              <a:rPr lang="en-US" altLang="zh-CN" sz="2800" dirty="0"/>
              <a:t>Get faster hardware</a:t>
            </a:r>
          </a:p>
          <a:p>
            <a:pPr marL="0" indent="0">
              <a:spcBef>
                <a:spcPts val="2100"/>
              </a:spcBef>
              <a:buNone/>
            </a:pPr>
            <a:r>
              <a:rPr lang="en-US" altLang="zh-CN" sz="2800" dirty="0"/>
              <a:t>Fix application: better algorithm, fewer features (not in CSE)</a:t>
            </a:r>
          </a:p>
          <a:p>
            <a:pPr marL="0" indent="0">
              <a:spcBef>
                <a:spcPts val="2100"/>
              </a:spcBef>
              <a:buNone/>
            </a:pPr>
            <a:r>
              <a:rPr lang="en-US" altLang="zh-CN" sz="2800" dirty="0"/>
              <a:t>General </a:t>
            </a:r>
            <a:r>
              <a:rPr lang="en-US" altLang="zh-CN" sz="2800" b="1" dirty="0">
                <a:solidFill>
                  <a:srgbClr val="0096FF"/>
                </a:solidFill>
              </a:rPr>
              <a:t>system</a:t>
            </a:r>
            <a:r>
              <a:rPr lang="en-US" altLang="zh-CN" sz="2800" dirty="0"/>
              <a:t> optimization techniques:</a:t>
            </a:r>
          </a:p>
          <a:p>
            <a:pPr marL="457200" lvl="1" indent="0">
              <a:buNone/>
            </a:pPr>
            <a:r>
              <a:rPr lang="en-US" altLang="zh-CN" sz="2400" dirty="0"/>
              <a:t>Batching</a:t>
            </a:r>
          </a:p>
          <a:p>
            <a:pPr marL="457200" lvl="1" indent="0">
              <a:buNone/>
            </a:pPr>
            <a:r>
              <a:rPr lang="en-US" altLang="zh-CN" sz="2400" dirty="0"/>
              <a:t>Caching</a:t>
            </a:r>
          </a:p>
          <a:p>
            <a:pPr marL="457200" lvl="1" indent="0">
              <a:buNone/>
            </a:pPr>
            <a:r>
              <a:rPr lang="en-US" altLang="zh-CN" sz="2400" dirty="0"/>
              <a:t>Concurrency</a:t>
            </a:r>
          </a:p>
          <a:p>
            <a:pPr marL="457200" lvl="1" indent="0">
              <a:buNone/>
            </a:pPr>
            <a:r>
              <a:rPr lang="en-US" altLang="zh-CN" sz="2400" dirty="0"/>
              <a:t>Scheduling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6411516" y="4335066"/>
            <a:ext cx="1510903" cy="352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>
                <a:solidFill>
                  <a:schemeClr val="bg1"/>
                </a:solidFill>
              </a:rPr>
              <a:t>Hardware</a:t>
            </a:r>
            <a:endParaRPr kumimoji="0" lang="zh-CN" altLang="en-US" sz="135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10325" y="3939779"/>
            <a:ext cx="1510904" cy="3524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>
                <a:solidFill>
                  <a:schemeClr val="bg1"/>
                </a:solidFill>
              </a:rPr>
              <a:t>System</a:t>
            </a:r>
            <a:endParaRPr kumimoji="0" lang="zh-CN" altLang="en-US" sz="135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09135" y="3533775"/>
            <a:ext cx="1510903" cy="3524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350"/>
              <a:t>Application</a:t>
            </a:r>
            <a:endParaRPr kumimoji="0" lang="zh-CN" altLang="en-US" sz="1350"/>
          </a:p>
        </p:txBody>
      </p:sp>
      <p:sp>
        <p:nvSpPr>
          <p:cNvPr id="12" name="右箭头 11"/>
          <p:cNvSpPr/>
          <p:nvPr/>
        </p:nvSpPr>
        <p:spPr>
          <a:xfrm>
            <a:off x="5919788" y="3988594"/>
            <a:ext cx="298847" cy="32742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097750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Livelock under Overload</a:t>
            </a:r>
            <a:endParaRPr lang="zh-CN" altLang="en-US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Web news server overloaded</a:t>
            </a:r>
          </a:p>
          <a:p>
            <a:pPr marL="457200" lvl="1" indent="0">
              <a:buNone/>
            </a:pPr>
            <a:r>
              <a:rPr lang="en-US" altLang="zh-CN" dirty="0"/>
              <a:t>Most of the time is spend to handle interrupt and drop requests</a:t>
            </a:r>
          </a:p>
          <a:p>
            <a:pPr marL="457200" lvl="1" indent="0">
              <a:buNone/>
            </a:pPr>
            <a:r>
              <a:rPr lang="en-US" altLang="zh-CN" dirty="0"/>
              <a:t>No progress at all!</a:t>
            </a:r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3793604"/>
            <a:ext cx="6557963" cy="1463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119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Ideal Scheduler</a:t>
            </a:r>
            <a:endParaRPr lang="zh-CN" altLang="en-US"/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474910" y="1273324"/>
            <a:ext cx="8417570" cy="4032448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96FF"/>
                </a:solidFill>
              </a:rPr>
              <a:t>Mini latency</a:t>
            </a:r>
            <a:r>
              <a:rPr lang="en-US" altLang="zh-CN" sz="2000" dirty="0"/>
              <a:t>: How long a service takes? E.g., Move mouse, cursor moves 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96FF"/>
                </a:solidFill>
              </a:rPr>
              <a:t>Max throughput</a:t>
            </a:r>
            <a:r>
              <a:rPr lang="en-US" altLang="zh-CN" sz="2000" dirty="0"/>
              <a:t>: Max jobs / time. E.g., Web server pages/second 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96FF"/>
                </a:solidFill>
              </a:rPr>
              <a:t>Low overheads</a:t>
            </a:r>
            <a:r>
              <a:rPr lang="en-US" altLang="zh-CN" sz="2000" dirty="0"/>
              <a:t>: Scheduler doesn't use any resources 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96FF"/>
                </a:solidFill>
              </a:rPr>
              <a:t>Fairness</a:t>
            </a:r>
            <a:r>
              <a:rPr lang="en-US" altLang="zh-CN" sz="2000" dirty="0"/>
              <a:t>: everyone gets to make progress, no one starves 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96FF"/>
                </a:solidFill>
              </a:rPr>
              <a:t>Scales linearly up to capacity</a:t>
            </a:r>
            <a:r>
              <a:rPr lang="en-US" altLang="zh-CN" sz="2000" dirty="0"/>
              <a:t>: Graceful handling of overload 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endParaRPr lang="en-US" altLang="zh-CN" sz="2000" dirty="0"/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000" dirty="0"/>
              <a:t>System-level goal may </a:t>
            </a:r>
            <a:r>
              <a:rPr lang="en-US" altLang="zh-CN" sz="2000" dirty="0">
                <a:solidFill>
                  <a:srgbClr val="FF0000"/>
                </a:solidFill>
              </a:rPr>
              <a:t>conflict</a:t>
            </a:r>
            <a:r>
              <a:rPr lang="en-US" altLang="zh-CN" sz="2000" dirty="0"/>
              <a:t> with the needs of individual threads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000" b="1" dirty="0"/>
              <a:t>System</a:t>
            </a:r>
            <a:r>
              <a:rPr lang="en-US" altLang="zh-CN" sz="2000" dirty="0"/>
              <a:t>: minimal preemption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000" b="1" dirty="0"/>
              <a:t>Apps</a:t>
            </a:r>
            <a:r>
              <a:rPr lang="en-US" altLang="zh-CN" sz="2000" dirty="0"/>
              <a:t>: finish as soon as possible</a:t>
            </a:r>
          </a:p>
        </p:txBody>
      </p:sp>
    </p:spTree>
    <p:extLst>
      <p:ext uri="{BB962C8B-B14F-4D97-AF65-F5344CB8AC3E}">
        <p14:creationId xmlns:p14="http://schemas.microsoft.com/office/powerpoint/2010/main" val="291609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Measuring the Request's Response</a:t>
            </a:r>
            <a:endParaRPr lang="zh-CN" altLang="en-US" dirty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altLang="zh-CN" sz="2400" dirty="0">
                <a:solidFill>
                  <a:srgbClr val="0096FF"/>
                </a:solidFill>
              </a:rPr>
              <a:t>Turn-around time</a:t>
            </a:r>
            <a:r>
              <a:rPr lang="en-US" altLang="zh-CN" sz="2400" dirty="0"/>
              <a:t>: The length of time from when a request arrives at a service until it completes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solidFill>
                  <a:srgbClr val="0096FF"/>
                </a:solidFill>
              </a:rPr>
              <a:t>Response time</a:t>
            </a:r>
            <a:r>
              <a:rPr lang="en-US" altLang="zh-CN" sz="2400" dirty="0"/>
              <a:t>: The length of time from when a request arrives at a service until it starts producing output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solidFill>
                  <a:srgbClr val="0096FF"/>
                </a:solidFill>
              </a:rPr>
              <a:t>Waiting time</a:t>
            </a:r>
            <a:r>
              <a:rPr lang="en-US" altLang="zh-CN" sz="2400" dirty="0"/>
              <a:t>: The length of time from when a request arrives at a service until the service starts processing the request</a:t>
            </a:r>
          </a:p>
          <a:p>
            <a:pPr marL="0" indent="0" eaLnBrk="1" hangingPunct="1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04966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/>
              <a:t>First Come First Server (FCFS)</a:t>
            </a:r>
            <a:endParaRPr lang="zh-CN" altLang="en-US" sz="3200" dirty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Fairness paramount </a:t>
            </a:r>
          </a:p>
          <a:p>
            <a:pPr marL="0" indent="0" eaLnBrk="1" hangingPunct="1">
              <a:buNone/>
            </a:pPr>
            <a:r>
              <a:rPr lang="en-US" altLang="zh-CN" dirty="0"/>
              <a:t>Good for </a:t>
            </a:r>
            <a:r>
              <a:rPr lang="en-US" altLang="zh-CN" b="1" dirty="0"/>
              <a:t>printer</a:t>
            </a:r>
            <a:r>
              <a:rPr lang="en-US" altLang="zh-CN" dirty="0"/>
              <a:t> scheduler</a:t>
            </a:r>
          </a:p>
          <a:p>
            <a:pPr marL="0" indent="0" eaLnBrk="1" hangingPunct="1">
              <a:buNone/>
            </a:pPr>
            <a:endParaRPr lang="zh-CN" altLang="en-US" dirty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1415654"/>
            <a:ext cx="2751535" cy="130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348" y="510779"/>
            <a:ext cx="3231356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6" y="3250704"/>
            <a:ext cx="5793581" cy="219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7120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First Come First Server (FCFS)</a:t>
            </a:r>
            <a:endParaRPr lang="zh-CN" altLang="en-US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en-US" altLang="zh-CN" sz="2800" dirty="0"/>
              <a:t>For the processor</a:t>
            </a:r>
          </a:p>
          <a:p>
            <a:pPr marL="457200" lvl="1" indent="0">
              <a:buNone/>
            </a:pPr>
            <a:r>
              <a:rPr lang="en-US" altLang="zh-CN" sz="2400" dirty="0"/>
              <a:t>One thread that periodically waits for I/O but mostly computes </a:t>
            </a:r>
          </a:p>
          <a:p>
            <a:pPr marL="457200" lvl="1" indent="0">
              <a:buNone/>
            </a:pPr>
            <a:r>
              <a:rPr lang="en-US" altLang="zh-CN" sz="2400" dirty="0"/>
              <a:t>Several threads that perform mostly I/O operations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0" indent="0" eaLnBrk="1" hangingPunct="1">
              <a:buNone/>
            </a:pPr>
            <a:r>
              <a:rPr lang="en-US" altLang="zh-CN" sz="2800" dirty="0"/>
              <a:t>For the scheduler </a:t>
            </a:r>
          </a:p>
          <a:p>
            <a:pPr marL="457200" lvl="1" indent="0">
              <a:buNone/>
            </a:pPr>
            <a:r>
              <a:rPr lang="en-US" altLang="zh-CN" sz="2400" dirty="0"/>
              <a:t>It runs the I/O-bound threads first</a:t>
            </a:r>
          </a:p>
          <a:p>
            <a:pPr marL="457200" lvl="1" indent="0">
              <a:buNone/>
            </a:pPr>
            <a:r>
              <a:rPr lang="en-US" altLang="zh-CN" sz="2400" dirty="0"/>
              <a:t>Then runs the computation intensive thread </a:t>
            </a:r>
          </a:p>
          <a:p>
            <a:pPr marL="457200" lvl="1" indent="0">
              <a:buNone/>
            </a:pPr>
            <a:r>
              <a:rPr lang="en-US" altLang="zh-CN" sz="2400" dirty="0"/>
              <a:t>All quickly finished computations and waiting for I/O</a:t>
            </a:r>
          </a:p>
        </p:txBody>
      </p:sp>
    </p:spTree>
    <p:extLst>
      <p:ext uri="{BB962C8B-B14F-4D97-AF65-F5344CB8AC3E}">
        <p14:creationId xmlns:p14="http://schemas.microsoft.com/office/powerpoint/2010/main" val="3143162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Convoy Effect</a:t>
            </a:r>
            <a:endParaRPr lang="zh-CN" altLang="en-US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9155360" cy="3771636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000" b="1" dirty="0"/>
              <a:t>When I/O devices are idle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/>
              <a:t>The I/O-bound threads will quickly finish computations and start I/O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/>
              <a:t>The processor-bound thread will run for a long time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/>
              <a:t>I/O-bound operations will finish I/O and queuing for computation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All the I/O devices will become idle!</a:t>
            </a:r>
          </a:p>
          <a:p>
            <a:pPr marL="0" indent="0" eaLnBrk="1" hangingPunct="1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000" b="1" dirty="0"/>
              <a:t>When processor is idle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/>
              <a:t>The processor-bound thread finishes computation and starts I/O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/>
              <a:t>The I/O-bound threads will quickly finish computations and start I/O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Processor will become idle!</a:t>
            </a:r>
          </a:p>
        </p:txBody>
      </p:sp>
      <p:pic>
        <p:nvPicPr>
          <p:cNvPr id="2050" name="Picture 2" descr="“护航 舰队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97101"/>
            <a:ext cx="1635274" cy="1306284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074511" y="4984188"/>
            <a:ext cx="144016" cy="231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17742" y="4984188"/>
            <a:ext cx="144016" cy="231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360973" y="4989430"/>
            <a:ext cx="144016" cy="231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04203" y="4989430"/>
            <a:ext cx="2867367" cy="231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18527" y="5304086"/>
            <a:ext cx="1499215" cy="2314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61758" y="5304087"/>
            <a:ext cx="1499215" cy="2314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504989" y="5304086"/>
            <a:ext cx="1499215" cy="2314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7504" y="4919466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CPU</a:t>
            </a:r>
            <a:endParaRPr lang="zh-CN" altLang="en-US" b="1" dirty="0">
              <a:solidFill>
                <a:srgbClr val="0096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7504" y="5215601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Device</a:t>
            </a:r>
            <a:endParaRPr lang="zh-CN" altLang="en-US" b="1" dirty="0">
              <a:solidFill>
                <a:schemeClr val="accent6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0090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Shortest-Job-First</a:t>
            </a:r>
            <a:endParaRPr lang="zh-CN" altLang="en-US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zh-CN" sz="2000" dirty="0"/>
              <a:t>Chooses the job that has the shortest expected run time</a:t>
            </a:r>
          </a:p>
          <a:p>
            <a:pPr marL="0" indent="0" eaLnBrk="1" hangingPunct="1">
              <a:buNone/>
            </a:pPr>
            <a:r>
              <a:rPr lang="en-US" altLang="zh-CN" sz="2000" dirty="0"/>
              <a:t>Require a prediction of the running time of a job before running</a:t>
            </a:r>
          </a:p>
          <a:p>
            <a:pPr marL="0" indent="0" eaLnBrk="1" hangingPunct="1">
              <a:buNone/>
            </a:pPr>
            <a:r>
              <a:rPr lang="en-US" altLang="zh-CN" sz="2000" dirty="0"/>
              <a:t>Starvation: several short jobs makes a long job starve</a:t>
            </a:r>
          </a:p>
          <a:p>
            <a:pPr marL="0" indent="0" eaLnBrk="1" hangingPunct="1">
              <a:buNone/>
            </a:pPr>
            <a:endParaRPr lang="zh-CN" altLang="en-US" sz="2000" dirty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385" y="481236"/>
            <a:ext cx="4270772" cy="669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006" y="3091780"/>
            <a:ext cx="60150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954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Round-Robin</a:t>
            </a:r>
            <a:endParaRPr lang="zh-CN" altLang="en-US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zh-CN" sz="2000" dirty="0"/>
              <a:t>Select the first job from queue as in the first-come first-serve policy</a:t>
            </a:r>
          </a:p>
          <a:p>
            <a:pPr marL="0" indent="0" eaLnBrk="1" hangingPunct="1">
              <a:buNone/>
            </a:pPr>
            <a:r>
              <a:rPr lang="en-US" altLang="zh-CN" sz="2000" dirty="0"/>
              <a:t>Stop the job after some period of time, and select a new job</a:t>
            </a:r>
          </a:p>
          <a:p>
            <a:pPr marL="0" indent="0" eaLnBrk="1" hangingPunct="1">
              <a:buNone/>
            </a:pPr>
            <a:endParaRPr lang="zh-CN" altLang="en-US" sz="2000" dirty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935" y="417314"/>
            <a:ext cx="4862513" cy="71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057" y="2641476"/>
            <a:ext cx="6442472" cy="2450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1997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Comparing the Three Policies</a:t>
            </a:r>
            <a:endParaRPr lang="zh-CN" altLang="en-US"/>
          </a:p>
        </p:txBody>
      </p:sp>
      <p:graphicFrame>
        <p:nvGraphicFramePr>
          <p:cNvPr id="15363" name="内容占位符 3"/>
          <p:cNvGraphicFramePr>
            <a:graphicFrameLocks noGrp="1"/>
          </p:cNvGraphicFramePr>
          <p:nvPr>
            <p:ph idx="1"/>
          </p:nvPr>
        </p:nvGraphicFramePr>
        <p:xfrm>
          <a:off x="598885" y="1791891"/>
          <a:ext cx="4019550" cy="3339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r:id="rId3" imgW="5357941" imgH="4455808" progId="Excel.Chart.8">
                  <p:embed/>
                </p:oleObj>
              </mc:Choice>
              <mc:Fallback>
                <p:oleObj r:id="rId3" imgW="5357941" imgH="4455808" progId="Excel.Chart.8">
                  <p:embed/>
                  <p:pic>
                    <p:nvPicPr>
                      <p:cNvPr id="15363" name="内容占位符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885" y="1791891"/>
                        <a:ext cx="4019550" cy="3339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内容占位符 3"/>
          <p:cNvGraphicFramePr>
            <a:graphicFrameLocks/>
          </p:cNvGraphicFramePr>
          <p:nvPr/>
        </p:nvGraphicFramePr>
        <p:xfrm>
          <a:off x="4564856" y="1791891"/>
          <a:ext cx="3996929" cy="3339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r:id="rId5" imgW="5327464" imgH="4455808" progId="Excel.Chart.8">
                  <p:embed/>
                </p:oleObj>
              </mc:Choice>
              <mc:Fallback>
                <p:oleObj r:id="rId5" imgW="5327464" imgH="4455808" progId="Excel.Chart.8">
                  <p:embed/>
                  <p:pic>
                    <p:nvPicPr>
                      <p:cNvPr id="15364" name="内容占位符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856" y="1791891"/>
                        <a:ext cx="3996929" cy="3339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矩形 1"/>
          <p:cNvSpPr>
            <a:spLocks noChangeArrowheads="1"/>
          </p:cNvSpPr>
          <p:nvPr/>
        </p:nvSpPr>
        <p:spPr bwMode="auto">
          <a:xfrm>
            <a:off x="1615679" y="1683544"/>
            <a:ext cx="170610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350">
                <a:latin typeface="Calibri Light" panose="020F0302020204030204" pitchFamily="34" charset="0"/>
              </a:rPr>
              <a:t>Wait time before start</a:t>
            </a:r>
            <a:endParaRPr kumimoji="0" lang="zh-CN" altLang="en-US" sz="1350"/>
          </a:p>
        </p:txBody>
      </p:sp>
      <p:sp>
        <p:nvSpPr>
          <p:cNvPr id="15366" name="矩形 5"/>
          <p:cNvSpPr>
            <a:spLocks noChangeArrowheads="1"/>
          </p:cNvSpPr>
          <p:nvPr/>
        </p:nvSpPr>
        <p:spPr bwMode="auto">
          <a:xfrm>
            <a:off x="5699523" y="1679972"/>
            <a:ext cx="146437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350">
                <a:latin typeface="Calibri Light" panose="020F0302020204030204" pitchFamily="34" charset="0"/>
              </a:rPr>
              <a:t>Wait time till done</a:t>
            </a:r>
            <a:endParaRPr kumimoji="0" lang="zh-CN" altLang="en-US" sz="1350"/>
          </a:p>
        </p:txBody>
      </p:sp>
      <p:sp>
        <p:nvSpPr>
          <p:cNvPr id="2" name="文本框 1"/>
          <p:cNvSpPr txBox="1"/>
          <p:nvPr/>
        </p:nvSpPr>
        <p:spPr>
          <a:xfrm>
            <a:off x="2458864" y="5238163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Amount of work: A:3, B:5, C:2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1100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Priority Scheduling Policy</a:t>
            </a:r>
            <a:endParaRPr lang="zh-CN" altLang="en-US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altLang="zh-CN" sz="2400" dirty="0"/>
              <a:t>Priority Scheduling Policy</a:t>
            </a:r>
          </a:p>
          <a:p>
            <a:pPr marL="457200" lvl="1" indent="0">
              <a:buNone/>
            </a:pPr>
            <a:r>
              <a:rPr lang="en-US" altLang="zh-CN" sz="2000" dirty="0"/>
              <a:t>Assign each job a priority number (static vs. dynamic)</a:t>
            </a:r>
          </a:p>
          <a:p>
            <a:pPr marL="457200" lvl="1" indent="0">
              <a:buNone/>
            </a:pPr>
            <a:r>
              <a:rPr lang="en-US" altLang="zh-CN" sz="2000" dirty="0"/>
              <a:t>Select the job with the highest priority number</a:t>
            </a:r>
          </a:p>
          <a:p>
            <a:pPr marL="457200" lvl="1" indent="0">
              <a:buNone/>
            </a:pPr>
            <a:r>
              <a:rPr lang="en-US" altLang="zh-CN" sz="2000" dirty="0"/>
              <a:t>Must have some rule to break ties</a:t>
            </a:r>
          </a:p>
          <a:p>
            <a:pPr marL="0" indent="0" eaLnBrk="1" hangingPunct="1">
              <a:spcBef>
                <a:spcPts val="1800"/>
              </a:spcBef>
              <a:buNone/>
            </a:pPr>
            <a:r>
              <a:rPr lang="en-US" altLang="zh-CN" sz="2400" dirty="0"/>
              <a:t>Modern CPU schedulers have </a:t>
            </a:r>
          </a:p>
          <a:p>
            <a:pPr marL="457200" lvl="1" indent="0">
              <a:buNone/>
            </a:pPr>
            <a:r>
              <a:rPr lang="en-US" altLang="zh-CN" sz="2000" b="1" dirty="0"/>
              <a:t>Priorities</a:t>
            </a:r>
            <a:r>
              <a:rPr lang="en-US" altLang="zh-CN" sz="2000" dirty="0"/>
              <a:t>: Run job with the highest priority </a:t>
            </a:r>
          </a:p>
          <a:p>
            <a:pPr marL="457200" lvl="1" indent="0">
              <a:buNone/>
            </a:pPr>
            <a:r>
              <a:rPr lang="en-US" altLang="zh-CN" sz="2000" b="1" dirty="0"/>
              <a:t>Round Robin</a:t>
            </a:r>
            <a:r>
              <a:rPr lang="en-US" altLang="zh-CN" sz="2000" dirty="0"/>
              <a:t>: Alternate among jobs of same priority, preempt a job if it holds CPU too long </a:t>
            </a:r>
          </a:p>
          <a:p>
            <a:pPr marL="0" indent="0" eaLnBrk="1" hangingPunct="1">
              <a:buNone/>
            </a:pPr>
            <a:endParaRPr lang="en-US" altLang="zh-CN" sz="2400" dirty="0"/>
          </a:p>
          <a:p>
            <a:pPr marL="0" indent="0" eaLnBrk="1" hangingPunct="1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10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 Policies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Multi-level Memory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884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CPU Scheduling Policy</a:t>
            </a:r>
            <a:endParaRPr lang="zh-CN" altLang="en-US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Assign priorities to jobs</a:t>
            </a:r>
          </a:p>
          <a:p>
            <a:pPr marL="457200" lvl="1" indent="0">
              <a:buNone/>
            </a:pPr>
            <a:r>
              <a:rPr lang="en-US" altLang="zh-CN" dirty="0"/>
              <a:t>Give </a:t>
            </a:r>
            <a:r>
              <a:rPr lang="en-US" altLang="zh-CN" dirty="0">
                <a:solidFill>
                  <a:srgbClr val="0096FF"/>
                </a:solidFill>
              </a:rPr>
              <a:t>high</a:t>
            </a:r>
            <a:r>
              <a:rPr lang="en-US" altLang="zh-CN" dirty="0"/>
              <a:t> priorities to I/O-bound jobs </a:t>
            </a:r>
          </a:p>
          <a:p>
            <a:pPr marL="457200" lvl="1" indent="0">
              <a:buNone/>
            </a:pPr>
            <a:r>
              <a:rPr lang="en-US" altLang="zh-CN" dirty="0"/>
              <a:t>Give </a:t>
            </a:r>
            <a:r>
              <a:rPr lang="en-US" altLang="zh-CN" dirty="0">
                <a:solidFill>
                  <a:srgbClr val="0096FF"/>
                </a:solidFill>
              </a:rPr>
              <a:t>low</a:t>
            </a:r>
            <a:r>
              <a:rPr lang="en-US" altLang="zh-CN" dirty="0"/>
              <a:t> priorities to CPU-bound jobs </a:t>
            </a:r>
          </a:p>
          <a:p>
            <a:pPr marL="457200" lvl="1" indent="0">
              <a:buNone/>
            </a:pPr>
            <a:r>
              <a:rPr lang="en-US" altLang="zh-CN" dirty="0"/>
              <a:t>Handles I/O-bound and CPU-bound jobs nicely </a:t>
            </a:r>
          </a:p>
        </p:txBody>
      </p:sp>
    </p:spTree>
    <p:extLst>
      <p:ext uri="{BB962C8B-B14F-4D97-AF65-F5344CB8AC3E}">
        <p14:creationId xmlns:p14="http://schemas.microsoft.com/office/powerpoint/2010/main" val="1391966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CPU Scheduling Policy</a:t>
            </a:r>
            <a:endParaRPr lang="zh-CN" altLang="en-US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507288" cy="3771636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altLang="zh-CN" sz="2400" dirty="0"/>
              <a:t>Challenge: distinguish I/O-bound and CPU-bound </a:t>
            </a:r>
          </a:p>
          <a:p>
            <a:pPr marL="0" indent="0">
              <a:spcBef>
                <a:spcPts val="2100"/>
              </a:spcBef>
              <a:buNone/>
            </a:pPr>
            <a:r>
              <a:rPr lang="en-US" altLang="zh-CN" sz="2400" dirty="0"/>
              <a:t>Look at past behavior to predict the future </a:t>
            </a:r>
          </a:p>
          <a:p>
            <a:pPr marL="457200" lvl="1" indent="0">
              <a:buNone/>
            </a:pPr>
            <a:r>
              <a:rPr lang="en-US" altLang="zh-CN" sz="2000" dirty="0"/>
              <a:t>Linux: Priority of job is function of amount of CPU it has used  </a:t>
            </a:r>
          </a:p>
          <a:p>
            <a:pPr marL="0" indent="0">
              <a:spcBef>
                <a:spcPts val="2100"/>
              </a:spcBef>
              <a:buNone/>
            </a:pPr>
            <a:r>
              <a:rPr lang="en-US" altLang="zh-CN" sz="2400" dirty="0"/>
              <a:t>Counterintuitive: </a:t>
            </a:r>
          </a:p>
          <a:p>
            <a:pPr marL="457200" lvl="1" indent="0">
              <a:buNone/>
            </a:pPr>
            <a:r>
              <a:rPr lang="en-US" altLang="zh-CN" sz="2000" dirty="0"/>
              <a:t>More CPU a job uses/needs, the lower its priority </a:t>
            </a:r>
          </a:p>
          <a:p>
            <a:pPr marL="457200" lvl="1" indent="0">
              <a:buNone/>
            </a:pPr>
            <a:r>
              <a:rPr lang="en-US" altLang="zh-CN" sz="2000" dirty="0"/>
              <a:t>The less CPU it uses, the higher its priority </a:t>
            </a:r>
          </a:p>
          <a:p>
            <a:pPr marL="457200" lvl="1" indent="0">
              <a:buNone/>
            </a:pPr>
            <a:r>
              <a:rPr lang="en-US" altLang="zh-CN" sz="2000" dirty="0"/>
              <a:t>Avoids starvation problems: Not running gives task a higher priority</a:t>
            </a:r>
          </a:p>
          <a:p>
            <a:pPr marL="0" indent="0" eaLnBrk="1" hangingPunct="1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92023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The Priority Inversion Problem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zh-CN" sz="2400" b="1" dirty="0"/>
              <a:t>Problem</a:t>
            </a:r>
            <a:r>
              <a:rPr lang="en-US" altLang="zh-CN" sz="2400" dirty="0"/>
              <a:t>: what if a high priority thread waits for a low priority one which holding a lock?</a:t>
            </a:r>
          </a:p>
          <a:p>
            <a:pPr marL="0" indent="0" eaLnBrk="1" hangingPunct="1">
              <a:buNone/>
            </a:pPr>
            <a:r>
              <a:rPr lang="en-US" altLang="zh-CN" sz="2400" b="1" dirty="0"/>
              <a:t>Solution</a:t>
            </a:r>
            <a:r>
              <a:rPr lang="en-US" altLang="zh-CN" sz="2400" dirty="0"/>
              <a:t>: priority inheritance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128640"/>
            <a:ext cx="5030391" cy="239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617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Real-Time Scheduling</a:t>
            </a:r>
            <a:endParaRPr lang="zh-CN" altLang="en-US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altLang="zh-CN" sz="2400" dirty="0"/>
              <a:t>Missed deadline = incorrect behavior </a:t>
            </a:r>
          </a:p>
          <a:p>
            <a:pPr marL="0" indent="0" eaLnBrk="1" hangingPunct="1">
              <a:spcBef>
                <a:spcPts val="2400"/>
              </a:spcBef>
              <a:buNone/>
            </a:pPr>
            <a:r>
              <a:rPr lang="en-US" altLang="zh-CN" sz="2400" b="1" dirty="0"/>
              <a:t>Soft real time</a:t>
            </a:r>
            <a:r>
              <a:rPr lang="en-US" altLang="zh-CN" sz="2400" dirty="0"/>
              <a:t>: Display video frame every 30th of sec </a:t>
            </a:r>
          </a:p>
          <a:p>
            <a:pPr marL="0" indent="0" eaLnBrk="1" hangingPunct="1">
              <a:buNone/>
            </a:pPr>
            <a:r>
              <a:rPr lang="en-US" altLang="zh-CN" sz="2400" b="1" dirty="0"/>
              <a:t>Hard real time</a:t>
            </a:r>
            <a:r>
              <a:rPr lang="en-US" altLang="zh-CN" sz="2400" dirty="0"/>
              <a:t>: "apply-breaks" process in your car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altLang="zh-CN" sz="2400" dirty="0"/>
              <a:t>Scheduling </a:t>
            </a:r>
            <a:r>
              <a:rPr lang="en-US" altLang="zh-CN" sz="2400" dirty="0">
                <a:solidFill>
                  <a:srgbClr val="0096FF"/>
                </a:solidFill>
              </a:rPr>
              <a:t>more than one thing</a:t>
            </a:r>
            <a:r>
              <a:rPr lang="en-US" altLang="zh-CN" sz="2400" dirty="0"/>
              <a:t>: memory, network bandwidth, CPU all at once </a:t>
            </a:r>
          </a:p>
          <a:p>
            <a:pPr marL="0" indent="0" eaLnBrk="1" hangingPunct="1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0899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Earliest Deadline First (EDF)</a:t>
            </a:r>
            <a:endParaRPr lang="zh-CN" altLang="en-US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altLang="zh-CN" sz="2400" dirty="0"/>
              <a:t>Keep the queue of jobs sorted by deadline</a:t>
            </a:r>
          </a:p>
          <a:p>
            <a:pPr marL="0" indent="0" eaLnBrk="1" hangingPunct="1">
              <a:buNone/>
            </a:pPr>
            <a:r>
              <a:rPr lang="en-US" altLang="zh-CN" sz="2400" dirty="0"/>
              <a:t>Run the first of the queue</a:t>
            </a:r>
          </a:p>
          <a:p>
            <a:pPr marL="0" indent="0" eaLnBrk="1" hangingPunct="1">
              <a:buNone/>
            </a:pPr>
            <a:r>
              <a:rPr lang="en-US" altLang="zh-CN" sz="2400" dirty="0"/>
              <a:t>Minimize the total lateness of all the jobs</a:t>
            </a:r>
          </a:p>
          <a:p>
            <a:pPr marL="0" indent="0" eaLnBrk="1" hangingPunct="1">
              <a:spcBef>
                <a:spcPts val="2400"/>
              </a:spcBef>
              <a:buNone/>
            </a:pPr>
            <a:r>
              <a:rPr lang="en-US" altLang="zh-CN" sz="2400" b="1" dirty="0"/>
              <a:t>How to know deadline?</a:t>
            </a:r>
          </a:p>
          <a:p>
            <a:pPr marL="457200" lvl="1" indent="0">
              <a:buNone/>
            </a:pPr>
            <a:r>
              <a:rPr lang="en-US" altLang="zh-CN" sz="2000" dirty="0"/>
              <a:t>Specified by tasks themselves</a:t>
            </a:r>
          </a:p>
          <a:p>
            <a:pPr marL="457200" lvl="1" indent="0">
              <a:buNone/>
            </a:pPr>
            <a:r>
              <a:rPr lang="en-US" altLang="zh-CN" sz="2000" dirty="0"/>
              <a:t>In the form of (C, P), C for second, P for period</a:t>
            </a:r>
          </a:p>
          <a:p>
            <a:pPr marL="457200" lvl="1" indent="0">
              <a:buNone/>
            </a:pPr>
            <a:r>
              <a:rPr lang="en-US" altLang="zh-CN" sz="2000" dirty="0"/>
              <a:t>The scheduler rejects new tasks if sum(Ci/Pi) &gt; 1</a:t>
            </a:r>
            <a:endParaRPr lang="zh-CN" altLang="en-US" sz="2000" dirty="0"/>
          </a:p>
        </p:txBody>
      </p:sp>
      <p:pic>
        <p:nvPicPr>
          <p:cNvPr id="21508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073524"/>
            <a:ext cx="23526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021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Disk Scheduling: Goals</a:t>
            </a:r>
            <a:endParaRPr lang="zh-CN" altLang="en-US" dirty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Minimize time spent waiting on disk mechanisms </a:t>
            </a:r>
          </a:p>
          <a:p>
            <a:pPr marL="457200" lvl="1" indent="0">
              <a:buNone/>
            </a:pPr>
            <a:r>
              <a:rPr lang="en-US" altLang="zh-CN" dirty="0"/>
              <a:t>Moving the disk arm </a:t>
            </a:r>
          </a:p>
          <a:p>
            <a:pPr marL="457200" lvl="1" indent="0">
              <a:buNone/>
            </a:pPr>
            <a:r>
              <a:rPr lang="en-US" altLang="zh-CN" dirty="0"/>
              <a:t>Waiting for sector to rotate under disk heads </a:t>
            </a:r>
          </a:p>
          <a:p>
            <a:pPr marL="0" indent="0" eaLnBrk="1" hangingPunct="1">
              <a:buNone/>
            </a:pP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Fairness </a:t>
            </a:r>
          </a:p>
          <a:p>
            <a:pPr marL="457200" lvl="1" indent="0">
              <a:buNone/>
            </a:pPr>
            <a:r>
              <a:rPr lang="en-US" altLang="zh-CN" dirty="0"/>
              <a:t>Should not make requests wait too long </a:t>
            </a:r>
          </a:p>
        </p:txBody>
      </p:sp>
    </p:spTree>
    <p:extLst>
      <p:ext uri="{BB962C8B-B14F-4D97-AF65-F5344CB8AC3E}">
        <p14:creationId xmlns:p14="http://schemas.microsoft.com/office/powerpoint/2010/main" val="3085469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Disk Scheduling</a:t>
            </a:r>
            <a:endParaRPr lang="zh-CN" altLang="en-US" dirty="0"/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28" y="1697038"/>
            <a:ext cx="4242197" cy="2407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07" y="1705372"/>
            <a:ext cx="4261247" cy="238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6"/>
          <p:cNvSpPr>
            <a:spLocks noChangeArrowheads="1"/>
          </p:cNvSpPr>
          <p:nvPr/>
        </p:nvSpPr>
        <p:spPr bwMode="auto">
          <a:xfrm>
            <a:off x="1331640" y="4369668"/>
            <a:ext cx="24561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First-come</a:t>
            </a:r>
            <a:r>
              <a:rPr kumimoji="0" lang="zh-CN" altLang="en-US" sz="1800" b="1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0" lang="en-US" altLang="zh-CN" sz="1800" b="1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first-serve</a:t>
            </a:r>
            <a:endParaRPr kumimoji="0" lang="zh-CN" altLang="en-US" sz="1800" b="1" dirty="0">
              <a:solidFill>
                <a:srgbClr val="0096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7"/>
          <p:cNvSpPr>
            <a:spLocks noChangeArrowheads="1"/>
          </p:cNvSpPr>
          <p:nvPr/>
        </p:nvSpPr>
        <p:spPr bwMode="auto">
          <a:xfrm>
            <a:off x="5710947" y="4362174"/>
            <a:ext cx="21595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Elevator Algorithm</a:t>
            </a:r>
            <a:endParaRPr kumimoji="0" lang="zh-CN" altLang="en-US" sz="1800" b="1" dirty="0">
              <a:solidFill>
                <a:srgbClr val="0096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43492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Disk Scheduling</a:t>
            </a:r>
            <a:endParaRPr lang="zh-CN" altLang="en-US" dirty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28" y="1760935"/>
            <a:ext cx="4042172" cy="115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73" y="2865835"/>
            <a:ext cx="4030265" cy="150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397" y="1758554"/>
            <a:ext cx="4037409" cy="263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矩形 6"/>
          <p:cNvSpPr>
            <a:spLocks noChangeArrowheads="1"/>
          </p:cNvSpPr>
          <p:nvPr/>
        </p:nvSpPr>
        <p:spPr bwMode="auto">
          <a:xfrm>
            <a:off x="1285869" y="4469606"/>
            <a:ext cx="22252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Shortest-Seek-First</a:t>
            </a:r>
            <a:endParaRPr kumimoji="0" lang="zh-CN" altLang="en-US" sz="1800" b="1" dirty="0">
              <a:solidFill>
                <a:srgbClr val="0096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583" name="矩形 7"/>
          <p:cNvSpPr>
            <a:spLocks noChangeArrowheads="1"/>
          </p:cNvSpPr>
          <p:nvPr/>
        </p:nvSpPr>
        <p:spPr bwMode="auto">
          <a:xfrm>
            <a:off x="5638318" y="4459040"/>
            <a:ext cx="21595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Elevator Algorithm</a:t>
            </a:r>
            <a:endParaRPr kumimoji="0" lang="zh-CN" altLang="en-US" sz="1800" b="1" dirty="0">
              <a:solidFill>
                <a:srgbClr val="0096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994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MS PGothic" panose="020B0600070205080204" pitchFamily="34" charset="-128"/>
              </a:rPr>
              <a:t>Analyzing Multilevel Memory Systems</a:t>
            </a:r>
            <a:endParaRPr lang="zh-CN" altLang="en-US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zh-CN" dirty="0"/>
              <a:t>Only consider the adjacent pair of levels</a:t>
            </a:r>
          </a:p>
          <a:p>
            <a:pPr marL="457200" lvl="1" indent="0">
              <a:buNone/>
            </a:pPr>
            <a:r>
              <a:rPr lang="en-US" altLang="zh-CN" sz="2400" dirty="0"/>
              <a:t>View it as a two-level multilevel memory system</a:t>
            </a:r>
          </a:p>
          <a:p>
            <a:pPr marL="457200" lvl="1" indent="0">
              <a:buNone/>
            </a:pPr>
            <a:r>
              <a:rPr lang="en-US" altLang="zh-CN" sz="2400" dirty="0"/>
              <a:t>The 1</a:t>
            </a:r>
            <a:r>
              <a:rPr lang="en-US" altLang="zh-CN" sz="2400" baseline="30000" dirty="0"/>
              <a:t>st</a:t>
            </a:r>
            <a:r>
              <a:rPr lang="en-US" altLang="zh-CN" sz="2400" dirty="0"/>
              <a:t> is </a:t>
            </a:r>
            <a:r>
              <a:rPr lang="en-US" altLang="zh-CN" sz="2400" dirty="0">
                <a:solidFill>
                  <a:srgbClr val="0096FF"/>
                </a:solidFill>
              </a:rPr>
              <a:t>primary device</a:t>
            </a:r>
            <a:r>
              <a:rPr lang="en-US" altLang="zh-CN" sz="2400" dirty="0"/>
              <a:t>, the 2</a:t>
            </a:r>
            <a:r>
              <a:rPr lang="en-US" altLang="zh-CN" sz="2400" baseline="30000" dirty="0"/>
              <a:t>nd</a:t>
            </a:r>
            <a:r>
              <a:rPr lang="en-US" altLang="zh-CN" sz="2400" dirty="0"/>
              <a:t> is </a:t>
            </a:r>
            <a:r>
              <a:rPr lang="en-US" altLang="zh-CN" sz="2400" dirty="0">
                <a:solidFill>
                  <a:srgbClr val="0096FF"/>
                </a:solidFill>
              </a:rPr>
              <a:t>secondary device</a:t>
            </a:r>
            <a:endParaRPr lang="en-US" altLang="zh-CN" sz="3200" dirty="0">
              <a:solidFill>
                <a:srgbClr val="0096FF"/>
              </a:solidFill>
            </a:endParaRPr>
          </a:p>
          <a:p>
            <a:pPr marL="0" indent="0" eaLnBrk="1" hangingPunct="1">
              <a:buNone/>
            </a:pPr>
            <a:endParaRPr lang="en-US" altLang="zh-CN" dirty="0"/>
          </a:p>
          <a:p>
            <a:pPr marL="0" indent="0" eaLnBrk="1" hangingPunct="1">
              <a:buNone/>
            </a:pPr>
            <a:endParaRPr lang="zh-CN" altLang="en-US" dirty="0"/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447" y="3217540"/>
            <a:ext cx="6257925" cy="226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378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MS PGothic" panose="020B0600070205080204" pitchFamily="34" charset="-128"/>
              </a:rPr>
              <a:t>Locality of Reference and Working Sets</a:t>
            </a:r>
            <a:endParaRPr lang="zh-CN" altLang="en-US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altLang="zh-CN" sz="2400" dirty="0"/>
              <a:t>In many situations most memory references are to a small set of addresses for significant periods of time</a:t>
            </a:r>
          </a:p>
          <a:p>
            <a:pPr marL="0" indent="0" eaLnBrk="1" hangingPunct="1">
              <a:spcBef>
                <a:spcPts val="1800"/>
              </a:spcBef>
              <a:buNone/>
            </a:pPr>
            <a:r>
              <a:rPr lang="en-US" altLang="zh-CN" sz="2400" dirty="0"/>
              <a:t>As the application progresses, the area of concentration of access shifts, but its size still typically remains small</a:t>
            </a:r>
          </a:p>
          <a:p>
            <a:pPr marL="0" indent="0" eaLnBrk="1" hangingPunct="1">
              <a:spcBef>
                <a:spcPts val="1800"/>
              </a:spcBef>
              <a:buNone/>
            </a:pPr>
            <a:r>
              <a:rPr lang="en-US" altLang="zh-CN" sz="2400" dirty="0"/>
              <a:t>Called "locality of reference"</a:t>
            </a:r>
          </a:p>
          <a:p>
            <a:pPr marL="457200" lvl="1" indent="0">
              <a:buNone/>
            </a:pPr>
            <a:r>
              <a:rPr lang="en-US" altLang="zh-CN" sz="2000" dirty="0"/>
              <a:t>Temporal locality and spatial locality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Thrashing</a:t>
            </a:r>
            <a:r>
              <a:rPr lang="en-US" altLang="zh-CN" sz="2000" dirty="0"/>
              <a:t>: repeated movement of data back and forth between two levels</a:t>
            </a:r>
          </a:p>
          <a:p>
            <a:pPr marL="0" indent="0" eaLnBrk="1" hangingPunct="1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626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MS PGothic" panose="020B0600070205080204" pitchFamily="34" charset="-128"/>
              </a:rPr>
              <a:t>Multilevel Memory Management Policies</a:t>
            </a:r>
            <a:endParaRPr lang="zh-CN" altLang="en-US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23093" y="1273324"/>
            <a:ext cx="8109347" cy="3263504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zh-CN" sz="2800" dirty="0"/>
              <a:t>Each level of multi-level memory system can be characterized by 4 items</a:t>
            </a:r>
          </a:p>
          <a:p>
            <a:pPr marL="457200" lvl="1" indent="0">
              <a:buNone/>
            </a:pPr>
            <a:r>
              <a:rPr lang="en-US" altLang="zh-CN" sz="2400" dirty="0"/>
              <a:t>The </a:t>
            </a:r>
            <a:r>
              <a:rPr lang="en-US" altLang="zh-CN" sz="2400" dirty="0">
                <a:solidFill>
                  <a:srgbClr val="0096FF"/>
                </a:solidFill>
              </a:rPr>
              <a:t>string of references</a:t>
            </a:r>
            <a:r>
              <a:rPr lang="en-US" altLang="zh-CN" sz="2400" dirty="0"/>
              <a:t> directed to that level</a:t>
            </a:r>
          </a:p>
          <a:p>
            <a:pPr marL="457200" lvl="1" indent="0">
              <a:buNone/>
            </a:pPr>
            <a:r>
              <a:rPr lang="en-US" altLang="zh-CN" sz="2400" dirty="0"/>
              <a:t>The </a:t>
            </a:r>
            <a:r>
              <a:rPr lang="en-US" altLang="zh-CN" sz="2400" dirty="0">
                <a:solidFill>
                  <a:srgbClr val="0096FF"/>
                </a:solidFill>
              </a:rPr>
              <a:t>bring-in policy </a:t>
            </a:r>
            <a:r>
              <a:rPr lang="en-US" altLang="zh-CN" sz="2400" dirty="0"/>
              <a:t>for that level</a:t>
            </a:r>
          </a:p>
          <a:p>
            <a:pPr marL="457200" lvl="1" indent="0">
              <a:buNone/>
            </a:pPr>
            <a:r>
              <a:rPr lang="en-US" altLang="zh-CN" sz="2400" dirty="0"/>
              <a:t>The </a:t>
            </a:r>
            <a:r>
              <a:rPr lang="en-US" altLang="zh-CN" sz="2400" dirty="0">
                <a:solidFill>
                  <a:srgbClr val="0096FF"/>
                </a:solidFill>
              </a:rPr>
              <a:t>removal policy </a:t>
            </a:r>
            <a:r>
              <a:rPr lang="en-US" altLang="zh-CN" sz="2400" dirty="0"/>
              <a:t>for that level</a:t>
            </a:r>
          </a:p>
          <a:p>
            <a:pPr marL="457200" lvl="1" indent="0">
              <a:buNone/>
            </a:pPr>
            <a:r>
              <a:rPr lang="en-US" altLang="zh-CN" sz="2400" dirty="0"/>
              <a:t>The </a:t>
            </a:r>
            <a:r>
              <a:rPr lang="en-US" altLang="zh-CN" sz="2400" dirty="0">
                <a:solidFill>
                  <a:srgbClr val="0096FF"/>
                </a:solidFill>
              </a:rPr>
              <a:t>capacity</a:t>
            </a:r>
            <a:r>
              <a:rPr lang="en-US" altLang="zh-CN" sz="2400" dirty="0"/>
              <a:t> of the level</a:t>
            </a:r>
          </a:p>
          <a:p>
            <a:pPr marL="0" indent="0" eaLnBrk="1" hangingPunct="1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36208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Page-removal Policies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First-in, first-out (</a:t>
            </a:r>
            <a:r>
              <a:rPr lang="en-US" altLang="zh-CN" sz="2000" b="1" dirty="0">
                <a:solidFill>
                  <a:srgbClr val="0096FF"/>
                </a:solidFill>
              </a:rPr>
              <a:t>FIFO</a:t>
            </a:r>
            <a:r>
              <a:rPr lang="en-US" altLang="zh-CN" sz="2000" dirty="0"/>
              <a:t>) page-removal policy</a:t>
            </a:r>
          </a:p>
          <a:p>
            <a:pPr marL="457200" lvl="1" indent="0">
              <a:buNone/>
            </a:pPr>
            <a:r>
              <a:rPr lang="en-US" altLang="zh-CN" sz="1800" dirty="0"/>
              <a:t>Remove the page that has been in the primary device the longest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000" b="1" dirty="0" err="1">
                <a:solidFill>
                  <a:srgbClr val="FF0000"/>
                </a:solidFill>
              </a:rPr>
              <a:t>Belady's</a:t>
            </a:r>
            <a:r>
              <a:rPr lang="en-US" altLang="zh-CN" sz="2000" b="1" dirty="0">
                <a:solidFill>
                  <a:srgbClr val="FF0000"/>
                </a:solidFill>
              </a:rPr>
              <a:t> anomaly</a:t>
            </a:r>
          </a:p>
          <a:p>
            <a:pPr marL="457200" lvl="1" indent="0">
              <a:buNone/>
            </a:pPr>
            <a:r>
              <a:rPr lang="en-US" altLang="zh-CN" sz="1800" dirty="0"/>
              <a:t>Performance drops with a larger primary device capacity!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000" dirty="0"/>
              <a:t>Optimal (</a:t>
            </a:r>
            <a:r>
              <a:rPr lang="en-US" altLang="zh-CN" sz="2000" b="1" dirty="0">
                <a:solidFill>
                  <a:srgbClr val="0096FF"/>
                </a:solidFill>
              </a:rPr>
              <a:t>OPT</a:t>
            </a:r>
            <a:r>
              <a:rPr lang="en-US" altLang="zh-CN" sz="2000" dirty="0"/>
              <a:t>) page-removal policy</a:t>
            </a:r>
          </a:p>
          <a:p>
            <a:pPr marL="457200" lvl="1" indent="0">
              <a:buNone/>
            </a:pPr>
            <a:r>
              <a:rPr lang="en-US" altLang="zh-CN" sz="1800" dirty="0"/>
              <a:t>Choose for removal the page that will not be needed for the longest time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000" dirty="0"/>
              <a:t>Least-recently-used (</a:t>
            </a:r>
            <a:r>
              <a:rPr lang="en-US" altLang="zh-CN" sz="2000" b="1" dirty="0">
                <a:solidFill>
                  <a:srgbClr val="0096FF"/>
                </a:solidFill>
              </a:rPr>
              <a:t>LRU</a:t>
            </a:r>
            <a:r>
              <a:rPr lang="en-US" altLang="zh-CN" sz="2000" dirty="0"/>
              <a:t>) page-removal policy</a:t>
            </a:r>
          </a:p>
          <a:p>
            <a:pPr marL="457200" lvl="1" indent="0">
              <a:buNone/>
            </a:pPr>
            <a:r>
              <a:rPr lang="en-US" altLang="zh-CN" sz="1800" dirty="0"/>
              <a:t>The page in the primary device that has not been used for the longest time</a:t>
            </a:r>
          </a:p>
        </p:txBody>
      </p:sp>
    </p:spTree>
    <p:extLst>
      <p:ext uri="{BB962C8B-B14F-4D97-AF65-F5344CB8AC3E}">
        <p14:creationId xmlns:p14="http://schemas.microsoft.com/office/powerpoint/2010/main" val="2646984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/>
              <a:t>First-in, First-out (FIFO) Page-Removal Policy</a:t>
            </a:r>
            <a:endParaRPr lang="zh-CN" altLang="en-US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zh-CN" sz="2800" dirty="0"/>
              <a:t>The page for removal is the one that has been in the primary device the longest</a:t>
            </a:r>
          </a:p>
          <a:p>
            <a:pPr marL="0" indent="0" eaLnBrk="1" hangingPunct="1">
              <a:buNone/>
            </a:pPr>
            <a:endParaRPr lang="zh-CN" altLang="en-US" sz="2800" dirty="0"/>
          </a:p>
        </p:txBody>
      </p:sp>
      <p:pic>
        <p:nvPicPr>
          <p:cNvPr id="3482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13484"/>
            <a:ext cx="6186488" cy="252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893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Belady's</a:t>
            </a:r>
            <a:r>
              <a:rPr lang="en-US" altLang="zh-CN" dirty="0"/>
              <a:t> Anomaly</a:t>
            </a:r>
            <a:endParaRPr lang="zh-CN" altLang="en-US" dirty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zh-CN" sz="2800" dirty="0"/>
              <a:t>Increase of missing-page exception numbers with a larger primary device capacity</a:t>
            </a:r>
            <a:endParaRPr lang="zh-CN" altLang="en-US" sz="2800" dirty="0"/>
          </a:p>
        </p:txBody>
      </p: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566234"/>
            <a:ext cx="61722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85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5B1D284-D5D3-E84D-BD28-707B0D140669}" vid="{EAB3F4BA-066D-9146-B9C6-197746E0B32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for CSE</Template>
  <TotalTime>6656</TotalTime>
  <Words>1392</Words>
  <Application>Microsoft Macintosh PowerPoint</Application>
  <PresentationFormat>全屏显示(16:10)</PresentationFormat>
  <Paragraphs>207</Paragraphs>
  <Slides>37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DengXian</vt:lpstr>
      <vt:lpstr>DengXian</vt:lpstr>
      <vt:lpstr>宋体</vt:lpstr>
      <vt:lpstr>MS PGothic</vt:lpstr>
      <vt:lpstr>Arial</vt:lpstr>
      <vt:lpstr>Calibri</vt:lpstr>
      <vt:lpstr>Calibri Light</vt:lpstr>
      <vt:lpstr>Office 主题​​</vt:lpstr>
      <vt:lpstr>Excel.Chart.8</vt:lpstr>
      <vt:lpstr>System Performance</vt:lpstr>
      <vt:lpstr>Improving Performance</vt:lpstr>
      <vt:lpstr>Cache Policies</vt:lpstr>
      <vt:lpstr>Analyzing Multilevel Memory Systems</vt:lpstr>
      <vt:lpstr>Locality of Reference and Working Sets</vt:lpstr>
      <vt:lpstr>Multilevel Memory Management Policies</vt:lpstr>
      <vt:lpstr>Page-removal Policies</vt:lpstr>
      <vt:lpstr>First-in, First-out (FIFO) Page-Removal Policy</vt:lpstr>
      <vt:lpstr>Belady's Anomaly</vt:lpstr>
      <vt:lpstr>Stack Algorithms</vt:lpstr>
      <vt:lpstr>OPT (Optimal) Page-Removal Policy</vt:lpstr>
      <vt:lpstr>LRU</vt:lpstr>
      <vt:lpstr>Least-recently-used (LRU) Page Removal Policy</vt:lpstr>
      <vt:lpstr>Comparative Analysis of Different Policies</vt:lpstr>
      <vt:lpstr>Stack Algorithms for LRU</vt:lpstr>
      <vt:lpstr>Efficiency of Page-Removal Policies</vt:lpstr>
      <vt:lpstr>Scheduling</vt:lpstr>
      <vt:lpstr>Scheduling</vt:lpstr>
      <vt:lpstr>Challenges of Scheduling</vt:lpstr>
      <vt:lpstr>Example: Livelock under Overload</vt:lpstr>
      <vt:lpstr>The Ideal Scheduler</vt:lpstr>
      <vt:lpstr>Measuring the Request's Response</vt:lpstr>
      <vt:lpstr>First Come First Server (FCFS)</vt:lpstr>
      <vt:lpstr>First Come First Server (FCFS)</vt:lpstr>
      <vt:lpstr>Convoy Effect</vt:lpstr>
      <vt:lpstr>Shortest-Job-First</vt:lpstr>
      <vt:lpstr>Round-Robin</vt:lpstr>
      <vt:lpstr>Comparing the Three Policies</vt:lpstr>
      <vt:lpstr>Priority Scheduling Policy</vt:lpstr>
      <vt:lpstr>CPU Scheduling Policy</vt:lpstr>
      <vt:lpstr>CPU Scheduling Policy</vt:lpstr>
      <vt:lpstr>The Priority Inversion Problem</vt:lpstr>
      <vt:lpstr>Real-Time Scheduling</vt:lpstr>
      <vt:lpstr>Earliest Deadline First (EDF)</vt:lpstr>
      <vt:lpstr>Disk Scheduling: Goals</vt:lpstr>
      <vt:lpstr>Disk Scheduling</vt:lpstr>
      <vt:lpstr>Disk Scheduling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Xia Yubin</dc:creator>
  <cp:lastModifiedBy>Microsoft Office User</cp:lastModifiedBy>
  <cp:revision>174</cp:revision>
  <cp:lastPrinted>2016-06-13T07:55:34Z</cp:lastPrinted>
  <dcterms:created xsi:type="dcterms:W3CDTF">2017-05-12T06:55:38Z</dcterms:created>
  <dcterms:modified xsi:type="dcterms:W3CDTF">2018-11-07T01:07:32Z</dcterms:modified>
</cp:coreProperties>
</file>