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56" r:id="rId2"/>
    <p:sldId id="270" r:id="rId3"/>
    <p:sldId id="308" r:id="rId4"/>
    <p:sldId id="309" r:id="rId5"/>
    <p:sldId id="310" r:id="rId6"/>
    <p:sldId id="311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93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394" r:id="rId29"/>
    <p:sldId id="395" r:id="rId30"/>
    <p:sldId id="396" r:id="rId31"/>
    <p:sldId id="397" r:id="rId32"/>
    <p:sldId id="320" r:id="rId33"/>
    <p:sldId id="321" r:id="rId34"/>
    <p:sldId id="322" r:id="rId35"/>
    <p:sldId id="323" r:id="rId36"/>
    <p:sldId id="324" r:id="rId37"/>
    <p:sldId id="325" r:id="rId38"/>
    <p:sldId id="330" r:id="rId39"/>
    <p:sldId id="331" r:id="rId40"/>
    <p:sldId id="332" r:id="rId41"/>
    <p:sldId id="333" r:id="rId42"/>
    <p:sldId id="334" r:id="rId43"/>
    <p:sldId id="335" r:id="rId44"/>
    <p:sldId id="345" r:id="rId45"/>
    <p:sldId id="346" r:id="rId46"/>
    <p:sldId id="347" r:id="rId47"/>
    <p:sldId id="348" r:id="rId48"/>
    <p:sldId id="349" r:id="rId49"/>
    <p:sldId id="350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62" r:id="rId58"/>
    <p:sldId id="392" r:id="rId59"/>
    <p:sldId id="363" r:id="rId60"/>
    <p:sldId id="364" r:id="rId61"/>
    <p:sldId id="365" r:id="rId62"/>
    <p:sldId id="367" r:id="rId63"/>
    <p:sldId id="368" r:id="rId64"/>
    <p:sldId id="369" r:id="rId65"/>
    <p:sldId id="370" r:id="rId66"/>
    <p:sldId id="371" r:id="rId67"/>
    <p:sldId id="372" r:id="rId68"/>
    <p:sldId id="373" r:id="rId69"/>
    <p:sldId id="374" r:id="rId70"/>
    <p:sldId id="375" r:id="rId71"/>
    <p:sldId id="376" r:id="rId72"/>
    <p:sldId id="377" r:id="rId73"/>
    <p:sldId id="378" r:id="rId74"/>
    <p:sldId id="379" r:id="rId75"/>
    <p:sldId id="380" r:id="rId76"/>
    <p:sldId id="381" r:id="rId77"/>
    <p:sldId id="382" r:id="rId78"/>
    <p:sldId id="383" r:id="rId79"/>
    <p:sldId id="384" r:id="rId80"/>
    <p:sldId id="385" r:id="rId81"/>
    <p:sldId id="386" r:id="rId82"/>
    <p:sldId id="387" r:id="rId83"/>
    <p:sldId id="388" r:id="rId84"/>
    <p:sldId id="389" r:id="rId85"/>
    <p:sldId id="391" r:id="rId8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0" autoAdjust="0"/>
    <p:restoredTop sz="83138" autoAdjust="0"/>
  </p:normalViewPr>
  <p:slideViewPr>
    <p:cSldViewPr>
      <p:cViewPr varScale="1">
        <p:scale>
          <a:sx n="101" d="100"/>
          <a:sy n="101" d="100"/>
        </p:scale>
        <p:origin x="776" y="17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基带冲突检测的载波监听多路访问技术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载波监听多点接入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碰撞检测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99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2019/9/7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</a:rPr>
              <a:t>Network Layer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2018.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SJTU)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All about routing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Routing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433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Goal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Protocol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260303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CN" sz="2800" dirty="0"/>
              <a:t>Allow each switch to know, for every node </a:t>
            </a:r>
            <a:r>
              <a:rPr kumimoji="1" lang="en-US" altLang="zh-CN" sz="2800" b="1" dirty="0" err="1">
                <a:solidFill>
                  <a:srgbClr val="0096FF"/>
                </a:solidFill>
              </a:rPr>
              <a:t>dst</a:t>
            </a:r>
            <a:r>
              <a:rPr kumimoji="1" lang="en-US" altLang="zh-CN" sz="2800" dirty="0">
                <a:solidFill>
                  <a:schemeClr val="accent2"/>
                </a:solidFill>
              </a:rPr>
              <a:t> </a:t>
            </a:r>
            <a:r>
              <a:rPr kumimoji="1" lang="en-US" altLang="zh-CN" sz="2800" dirty="0"/>
              <a:t>in the network, a route to </a:t>
            </a:r>
            <a:r>
              <a:rPr kumimoji="1" lang="en-US" altLang="zh-CN" sz="2800" b="1" dirty="0" err="1">
                <a:solidFill>
                  <a:srgbClr val="0096FF"/>
                </a:solidFill>
              </a:rPr>
              <a:t>dst</a:t>
            </a:r>
            <a:r>
              <a:rPr kumimoji="1" lang="en-US" altLang="zh-CN" sz="2800" dirty="0">
                <a:solidFill>
                  <a:schemeClr val="accent2"/>
                </a:solidFill>
              </a:rPr>
              <a:t> </a:t>
            </a:r>
            <a:endParaRPr kumimoji="1" lang="zh-CN" altLang="en-US" sz="2800" dirty="0">
              <a:solidFill>
                <a:schemeClr val="accent2"/>
              </a:solidFill>
            </a:endParaRPr>
          </a:p>
          <a:p>
            <a:endParaRPr kumimoji="1" lang="zh-CN" altLang="en-US" sz="2800" dirty="0">
              <a:solidFill>
                <a:schemeClr val="accent2"/>
              </a:solidFill>
            </a:endParaRPr>
          </a:p>
          <a:p>
            <a:r>
              <a:rPr kumimoji="1" lang="en-US" altLang="zh-CN" sz="2800" dirty="0"/>
              <a:t>Allow each switch to know, for every node </a:t>
            </a:r>
            <a:r>
              <a:rPr kumimoji="1" lang="en-US" altLang="zh-CN" sz="2800" b="1" dirty="0" err="1">
                <a:solidFill>
                  <a:srgbClr val="0096FF"/>
                </a:solidFill>
              </a:rPr>
              <a:t>dst</a:t>
            </a:r>
            <a:r>
              <a:rPr kumimoji="1" lang="en-US" altLang="zh-CN" sz="2800" dirty="0">
                <a:solidFill>
                  <a:schemeClr val="accent2"/>
                </a:solidFill>
              </a:rPr>
              <a:t> </a:t>
            </a:r>
            <a:r>
              <a:rPr kumimoji="1" lang="en-US" altLang="zh-CN" sz="2800" dirty="0"/>
              <a:t>in the network, a </a:t>
            </a:r>
            <a:r>
              <a:rPr kumimoji="1" lang="en-US" altLang="zh-CN" sz="2800" b="1" dirty="0"/>
              <a:t>minimum-cost</a:t>
            </a:r>
            <a:r>
              <a:rPr kumimoji="1" lang="en-US" altLang="zh-CN" sz="2800" dirty="0"/>
              <a:t> </a:t>
            </a:r>
            <a:r>
              <a:rPr kumimoji="1" lang="en-US" altLang="zh-CN" sz="2800" b="1" dirty="0"/>
              <a:t>route</a:t>
            </a:r>
            <a:r>
              <a:rPr kumimoji="1" lang="en-US" altLang="zh-CN" sz="2800" dirty="0"/>
              <a:t> to </a:t>
            </a:r>
            <a:r>
              <a:rPr kumimoji="1" lang="en-US" altLang="zh-CN" sz="2800" b="1" dirty="0" err="1">
                <a:solidFill>
                  <a:srgbClr val="0096FF"/>
                </a:solidFill>
              </a:rPr>
              <a:t>dst</a:t>
            </a:r>
            <a:r>
              <a:rPr kumimoji="1" lang="en-US" altLang="zh-CN" sz="2800" b="1" dirty="0">
                <a:solidFill>
                  <a:srgbClr val="0096FF"/>
                </a:solidFill>
              </a:rPr>
              <a:t> </a:t>
            </a:r>
            <a:endParaRPr kumimoji="1" lang="zh-CN" altLang="en-US" sz="2800" b="1" dirty="0">
              <a:solidFill>
                <a:srgbClr val="0096FF"/>
              </a:solidFill>
            </a:endParaRPr>
          </a:p>
          <a:p>
            <a:endParaRPr lang="zh-CN" altLang="en-US" sz="2800" dirty="0"/>
          </a:p>
          <a:p>
            <a:r>
              <a:rPr lang="en-US" altLang="zh-CN" sz="2800" dirty="0"/>
              <a:t>Build a routing table at each switch, such that </a:t>
            </a:r>
            <a:r>
              <a:rPr lang="en-US" altLang="zh-CN" sz="2800" dirty="0" err="1"/>
              <a:t>routing_table</a:t>
            </a:r>
            <a:r>
              <a:rPr lang="en-US" altLang="zh-CN" sz="2800" dirty="0"/>
              <a:t>[</a:t>
            </a:r>
            <a:r>
              <a:rPr kumimoji="1" lang="en-US" altLang="zh-CN" sz="2800" b="1" dirty="0" err="1">
                <a:solidFill>
                  <a:srgbClr val="0096FF"/>
                </a:solidFill>
              </a:rPr>
              <a:t>dst</a:t>
            </a:r>
            <a:r>
              <a:rPr lang="en-US" altLang="zh-CN" sz="2800" dirty="0"/>
              <a:t>] contains a </a:t>
            </a:r>
            <a:r>
              <a:rPr lang="en-US" altLang="zh-CN" sz="2800" b="1" dirty="0"/>
              <a:t>minimum-cost route </a:t>
            </a:r>
            <a:r>
              <a:rPr lang="en-US" altLang="zh-CN" sz="2800" dirty="0"/>
              <a:t>to </a:t>
            </a:r>
            <a:r>
              <a:rPr kumimoji="1" lang="en-US" altLang="zh-CN" sz="2800" b="1" dirty="0" err="1">
                <a:solidFill>
                  <a:srgbClr val="0096FF"/>
                </a:solidFill>
              </a:rPr>
              <a:t>dst</a:t>
            </a:r>
            <a:r>
              <a:rPr kumimoji="1" lang="en-US" altLang="zh-CN" sz="2800" b="1" dirty="0">
                <a:solidFill>
                  <a:srgbClr val="0096FF"/>
                </a:solidFill>
              </a:rPr>
              <a:t> </a:t>
            </a:r>
          </a:p>
          <a:p>
            <a:endParaRPr kumimoji="1" lang="zh-CN" altLang="en-US" sz="2800" dirty="0"/>
          </a:p>
        </p:txBody>
      </p:sp>
      <p:sp>
        <p:nvSpPr>
          <p:cNvPr id="6" name="下箭头 5"/>
          <p:cNvSpPr/>
          <p:nvPr/>
        </p:nvSpPr>
        <p:spPr>
          <a:xfrm>
            <a:off x="4210448" y="2281436"/>
            <a:ext cx="360040" cy="43204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4210448" y="3793604"/>
            <a:ext cx="360040" cy="43204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08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Distributed Routing: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6315044" cy="377163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sz="2400" dirty="0"/>
              <a:t>Nodes learn about their neighbors via the </a:t>
            </a:r>
            <a:r>
              <a:rPr kumimoji="1" lang="en-US" altLang="zh-CN" sz="2400" b="1" dirty="0">
                <a:solidFill>
                  <a:srgbClr val="0096FF"/>
                </a:solidFill>
              </a:rPr>
              <a:t>HELLO protocol </a:t>
            </a:r>
            <a:endParaRPr kumimoji="1" lang="zh-CN" altLang="en-US" sz="2400" b="1" dirty="0">
              <a:solidFill>
                <a:srgbClr val="0096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400" dirty="0"/>
              <a:t>Nodes learn about other reachable nodes via </a:t>
            </a:r>
            <a:r>
              <a:rPr kumimoji="1" lang="en-US" altLang="zh-CN" sz="2400" b="1" dirty="0">
                <a:solidFill>
                  <a:srgbClr val="0096FF"/>
                </a:solidFill>
              </a:rPr>
              <a:t>advertisements</a:t>
            </a:r>
            <a:r>
              <a:rPr kumimoji="1" lang="en-US" altLang="zh-CN" sz="2400" dirty="0">
                <a:solidFill>
                  <a:schemeClr val="accent2"/>
                </a:solidFill>
              </a:rPr>
              <a:t> </a:t>
            </a:r>
            <a:endParaRPr kumimoji="1" lang="zh-CN" altLang="en-US" sz="24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400" dirty="0"/>
              <a:t>Nodes determine the </a:t>
            </a:r>
            <a:r>
              <a:rPr kumimoji="1" lang="en-US" altLang="zh-CN" sz="2400" b="1" dirty="0">
                <a:solidFill>
                  <a:srgbClr val="0096FF"/>
                </a:solidFill>
              </a:rPr>
              <a:t>minimum-cost</a:t>
            </a:r>
            <a:r>
              <a:rPr kumimoji="1" lang="en-US" altLang="zh-CN" sz="2400" dirty="0"/>
              <a:t> routes (of the routes they know about)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4248" y="1057300"/>
            <a:ext cx="2099320" cy="13711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244" y="2497460"/>
            <a:ext cx="2156619" cy="1444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4248" y="4013633"/>
            <a:ext cx="2041300" cy="137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5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Protocol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723312" cy="3771636"/>
          </a:xfrm>
        </p:spPr>
        <p:txBody>
          <a:bodyPr>
            <a:normAutofit fontScale="92500"/>
          </a:bodyPr>
          <a:lstStyle/>
          <a:p>
            <a:r>
              <a:rPr kumimoji="1" lang="en-US" altLang="zh-CN" sz="2800" dirty="0"/>
              <a:t>Protocol 1: </a:t>
            </a:r>
            <a:r>
              <a:rPr kumimoji="1" lang="en-US" altLang="zh-CN" sz="2800" b="1" dirty="0">
                <a:solidFill>
                  <a:srgbClr val="0096FF"/>
                </a:solidFill>
              </a:rPr>
              <a:t>Link-state</a:t>
            </a:r>
            <a:endParaRPr kumimoji="1" lang="zh-CN" altLang="en-US" sz="2800" b="1" dirty="0">
              <a:solidFill>
                <a:srgbClr val="0096FF"/>
              </a:solidFill>
            </a:endParaRPr>
          </a:p>
          <a:p>
            <a:pPr lvl="1"/>
            <a:r>
              <a:rPr kumimoji="1" lang="en-US" altLang="zh-CN" sz="2400" dirty="0"/>
              <a:t>Nodes advertise to </a:t>
            </a:r>
            <a:r>
              <a:rPr kumimoji="1" lang="en-US" altLang="zh-CN" sz="2400" u="sng" dirty="0"/>
              <a:t>everyone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their </a:t>
            </a:r>
            <a:r>
              <a:rPr kumimoji="1" lang="en-US" altLang="zh-CN" sz="2400" u="sng" dirty="0"/>
              <a:t>costs to their neighbors</a:t>
            </a:r>
            <a:endParaRPr kumimoji="1" lang="zh-CN" altLang="en-US" sz="2400" u="sng" dirty="0"/>
          </a:p>
          <a:p>
            <a:pPr lvl="2"/>
            <a:r>
              <a:rPr kumimoji="1" lang="en-US" altLang="zh-CN" sz="2200" dirty="0"/>
              <a:t>via flooding</a:t>
            </a:r>
            <a:endParaRPr kumimoji="1" lang="zh-CN" altLang="en-US" sz="2200" dirty="0"/>
          </a:p>
          <a:p>
            <a:pPr lvl="1"/>
            <a:r>
              <a:rPr kumimoji="1" lang="en-US" altLang="zh-CN" sz="2400" dirty="0"/>
              <a:t>Integrate using Dijkstra's</a:t>
            </a:r>
          </a:p>
          <a:p>
            <a:r>
              <a:rPr kumimoji="1" lang="en-US" altLang="zh-CN" sz="2800" dirty="0"/>
              <a:t>Protocol 2: </a:t>
            </a:r>
            <a:r>
              <a:rPr kumimoji="1" lang="en-US" altLang="zh-CN" sz="2800" b="1" dirty="0">
                <a:solidFill>
                  <a:srgbClr val="0096FF"/>
                </a:solidFill>
              </a:rPr>
              <a:t>Distance-vector</a:t>
            </a:r>
            <a:endParaRPr kumimoji="1" lang="zh-CN" altLang="en-US" sz="2800" b="1" dirty="0">
              <a:solidFill>
                <a:srgbClr val="0096FF"/>
              </a:solidFill>
            </a:endParaRPr>
          </a:p>
          <a:p>
            <a:pPr lvl="1"/>
            <a:r>
              <a:rPr kumimoji="1" lang="en-US" altLang="zh-CN" dirty="0"/>
              <a:t>Nodes advertise to </a:t>
            </a:r>
            <a:r>
              <a:rPr kumimoji="1" lang="en-US" altLang="zh-CN" u="sng" dirty="0"/>
              <a:t>neighbors</a:t>
            </a:r>
            <a:r>
              <a:rPr kumimoji="1" lang="en-US" altLang="zh-CN" dirty="0"/>
              <a:t> with their </a:t>
            </a:r>
            <a:r>
              <a:rPr kumimoji="1" lang="en-US" altLang="zh-CN" u="sng" dirty="0"/>
              <a:t>cost to all known nodes</a:t>
            </a:r>
            <a:endParaRPr kumimoji="1" lang="zh-CN" altLang="en-US" u="sng" dirty="0"/>
          </a:p>
          <a:p>
            <a:pPr lvl="1"/>
            <a:r>
              <a:rPr kumimoji="1" lang="en-US" altLang="zh-CN" dirty="0"/>
              <a:t>Update routes via </a:t>
            </a:r>
            <a:r>
              <a:rPr kumimoji="1" lang="en-US" altLang="zh-CN" b="1" dirty="0"/>
              <a:t>Bellman-Ford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integration</a:t>
            </a:r>
            <a:endParaRPr kumimoji="1" lang="zh-CN" altLang="en-US" dirty="0"/>
          </a:p>
          <a:p>
            <a:pPr lvl="1"/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206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34790-3C0F-CB4B-81B1-8DEC5162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Link-state Routing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B857CA-0A21-5044-A772-E6CDC668C36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808" y="1204002"/>
            <a:ext cx="8028384" cy="451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26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342D7-5EE4-B845-8E67-A44137DC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Link-state Routing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F18A6B-89D0-4E46-A11D-EB9DD245D1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4025" y="1273324"/>
            <a:ext cx="7221943" cy="34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1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4A882-7820-E445-A4F9-1FC60F2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Link-state Routing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B83743-5AEB-3A44-B68E-2BDC3688CFE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4016" y="1057300"/>
            <a:ext cx="9324528" cy="353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31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22925-9A3A-CF44-AA13-A9999E7E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Link-state Routing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3510FD-8CDD-484C-AC6D-AAB865FF7CC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65764"/>
            <a:ext cx="9144000" cy="349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07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DAC4A-51DA-A840-BF2A-79C2182B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Link-state Routing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FC8E75-FB81-054B-A4C4-FBE5652ED0C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8910"/>
            <a:ext cx="9144000" cy="349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87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0CFE7-7663-FC4A-8BD2-50BE8616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Link-state Routing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8E4912-8EE8-F04C-9245-34ADB31FFA2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72655"/>
            <a:ext cx="9144000" cy="336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5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OSI, TCP/IP &amp; Protocol Stack</a:t>
            </a:r>
            <a:endParaRPr lang="zh-CN" altLang="en-US"/>
          </a:p>
        </p:txBody>
      </p:sp>
      <p:sp>
        <p:nvSpPr>
          <p:cNvPr id="21506" name="矩形 3"/>
          <p:cNvSpPr>
            <a:spLocks noChangeArrowheads="1"/>
          </p:cNvSpPr>
          <p:nvPr/>
        </p:nvSpPr>
        <p:spPr bwMode="auto">
          <a:xfrm>
            <a:off x="459581" y="1771650"/>
            <a:ext cx="1749029" cy="400050"/>
          </a:xfrm>
          <a:prstGeom prst="rect">
            <a:avLst/>
          </a:prstGeom>
          <a:solidFill>
            <a:srgbClr val="FCFFFF"/>
          </a:solidFill>
          <a:ln w="9525">
            <a:solidFill>
              <a:srgbClr val="E0E9F8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7th Application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07" name="矩形 4"/>
          <p:cNvSpPr>
            <a:spLocks noChangeArrowheads="1"/>
          </p:cNvSpPr>
          <p:nvPr/>
        </p:nvSpPr>
        <p:spPr bwMode="auto">
          <a:xfrm>
            <a:off x="459581" y="2171700"/>
            <a:ext cx="1749029" cy="400050"/>
          </a:xfrm>
          <a:prstGeom prst="rect">
            <a:avLst/>
          </a:prstGeom>
          <a:solidFill>
            <a:srgbClr val="E6F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6th Presentation Layer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08" name="矩形 5"/>
          <p:cNvSpPr>
            <a:spLocks noChangeArrowheads="1"/>
          </p:cNvSpPr>
          <p:nvPr/>
        </p:nvSpPr>
        <p:spPr bwMode="auto">
          <a:xfrm>
            <a:off x="459581" y="2971800"/>
            <a:ext cx="1749029" cy="400050"/>
          </a:xfrm>
          <a:prstGeom prst="rect">
            <a:avLst/>
          </a:prstGeom>
          <a:solidFill>
            <a:srgbClr val="84C3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4th Transport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09" name="矩形 6"/>
          <p:cNvSpPr>
            <a:spLocks noChangeArrowheads="1"/>
          </p:cNvSpPr>
          <p:nvPr/>
        </p:nvSpPr>
        <p:spPr bwMode="auto">
          <a:xfrm>
            <a:off x="459581" y="3371850"/>
            <a:ext cx="1749029" cy="400050"/>
          </a:xfrm>
          <a:prstGeom prst="rect">
            <a:avLst/>
          </a:prstGeom>
          <a:solidFill>
            <a:srgbClr val="32AA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3th Network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10" name="矩形 7"/>
          <p:cNvSpPr>
            <a:spLocks noChangeArrowheads="1"/>
          </p:cNvSpPr>
          <p:nvPr/>
        </p:nvSpPr>
        <p:spPr bwMode="auto">
          <a:xfrm>
            <a:off x="459581" y="3771900"/>
            <a:ext cx="1749029" cy="400050"/>
          </a:xfrm>
          <a:prstGeom prst="rect">
            <a:avLst/>
          </a:prstGeom>
          <a:solidFill>
            <a:srgbClr val="257F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2nd Link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11" name="矩形 8"/>
          <p:cNvSpPr>
            <a:spLocks noChangeArrowheads="1"/>
          </p:cNvSpPr>
          <p:nvPr/>
        </p:nvSpPr>
        <p:spPr bwMode="auto">
          <a:xfrm>
            <a:off x="459581" y="4171950"/>
            <a:ext cx="1749029" cy="400050"/>
          </a:xfrm>
          <a:prstGeom prst="rect">
            <a:avLst/>
          </a:prstGeom>
          <a:solidFill>
            <a:srgbClr val="1A5B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1st Physical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12" name="矩形 9"/>
          <p:cNvSpPr>
            <a:spLocks noChangeArrowheads="1"/>
          </p:cNvSpPr>
          <p:nvPr/>
        </p:nvSpPr>
        <p:spPr bwMode="auto">
          <a:xfrm>
            <a:off x="2478882" y="1771650"/>
            <a:ext cx="1459706" cy="1200150"/>
          </a:xfrm>
          <a:prstGeom prst="rect">
            <a:avLst/>
          </a:prstGeom>
          <a:solidFill>
            <a:srgbClr val="E4F0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Application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40969" y="1771650"/>
            <a:ext cx="610791" cy="1200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HTTP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940969" y="2971800"/>
            <a:ext cx="1539479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TCP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940969" y="3771900"/>
            <a:ext cx="1550194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Ethernet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466160" y="2971800"/>
            <a:ext cx="1438275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UDP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940969" y="3371850"/>
            <a:ext cx="2963466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487592" y="3771900"/>
            <a:ext cx="648890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PPP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141244" y="3771900"/>
            <a:ext cx="763191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556522" y="1771650"/>
            <a:ext cx="609600" cy="1200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SMTP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173267" y="1771650"/>
            <a:ext cx="610790" cy="1200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POP3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791200" y="1771650"/>
            <a:ext cx="610791" cy="1200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FTP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403181" y="1771650"/>
            <a:ext cx="501254" cy="1200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09085" y="3486150"/>
            <a:ext cx="800100" cy="200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ICMP</a:t>
            </a:r>
            <a:endParaRPr lang="zh-CN" altLang="en-US" sz="1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217194" y="3687366"/>
            <a:ext cx="1053704" cy="170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ARP &amp; RARP</a:t>
            </a:r>
            <a:endParaRPr lang="zh-CN" altLang="en-US" sz="1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26" name="矩形 23"/>
          <p:cNvSpPr>
            <a:spLocks noChangeArrowheads="1"/>
          </p:cNvSpPr>
          <p:nvPr/>
        </p:nvSpPr>
        <p:spPr bwMode="auto">
          <a:xfrm>
            <a:off x="2478882" y="2971800"/>
            <a:ext cx="1459706" cy="400050"/>
          </a:xfrm>
          <a:prstGeom prst="rect">
            <a:avLst/>
          </a:prstGeom>
          <a:solidFill>
            <a:srgbClr val="CFE4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Transport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27" name="矩形 24"/>
          <p:cNvSpPr>
            <a:spLocks noChangeArrowheads="1"/>
          </p:cNvSpPr>
          <p:nvPr/>
        </p:nvSpPr>
        <p:spPr bwMode="auto">
          <a:xfrm>
            <a:off x="459581" y="2571750"/>
            <a:ext cx="1749029" cy="400050"/>
          </a:xfrm>
          <a:prstGeom prst="rect">
            <a:avLst/>
          </a:prstGeom>
          <a:solidFill>
            <a:srgbClr val="C9E1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5th Session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28" name="矩形 25"/>
          <p:cNvSpPr>
            <a:spLocks noChangeArrowheads="1"/>
          </p:cNvSpPr>
          <p:nvPr/>
        </p:nvSpPr>
        <p:spPr bwMode="auto">
          <a:xfrm>
            <a:off x="2478882" y="3371850"/>
            <a:ext cx="1459706" cy="400050"/>
          </a:xfrm>
          <a:prstGeom prst="rect">
            <a:avLst/>
          </a:prstGeom>
          <a:solidFill>
            <a:srgbClr val="B0D7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Network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29" name="矩形 26"/>
          <p:cNvSpPr>
            <a:spLocks noChangeArrowheads="1"/>
          </p:cNvSpPr>
          <p:nvPr/>
        </p:nvSpPr>
        <p:spPr bwMode="auto">
          <a:xfrm>
            <a:off x="2478882" y="3771900"/>
            <a:ext cx="1459706" cy="800100"/>
          </a:xfrm>
          <a:prstGeom prst="rect">
            <a:avLst/>
          </a:prstGeom>
          <a:solidFill>
            <a:srgbClr val="77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Link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30" name="矩形 28"/>
          <p:cNvSpPr>
            <a:spLocks noChangeArrowheads="1"/>
          </p:cNvSpPr>
          <p:nvPr/>
        </p:nvSpPr>
        <p:spPr bwMode="auto">
          <a:xfrm>
            <a:off x="7198519" y="1770460"/>
            <a:ext cx="1459706" cy="1606153"/>
          </a:xfrm>
          <a:prstGeom prst="rect">
            <a:avLst/>
          </a:prstGeom>
          <a:solidFill>
            <a:srgbClr val="F9D3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End-to-end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31" name="矩形 29"/>
          <p:cNvSpPr>
            <a:spLocks noChangeArrowheads="1"/>
          </p:cNvSpPr>
          <p:nvPr/>
        </p:nvSpPr>
        <p:spPr bwMode="auto">
          <a:xfrm>
            <a:off x="7198519" y="3376613"/>
            <a:ext cx="1459706" cy="400050"/>
          </a:xfrm>
          <a:prstGeom prst="rect">
            <a:avLst/>
          </a:prstGeom>
          <a:solidFill>
            <a:srgbClr val="F3A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Network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32" name="矩形 30"/>
          <p:cNvSpPr>
            <a:spLocks noChangeArrowheads="1"/>
          </p:cNvSpPr>
          <p:nvPr/>
        </p:nvSpPr>
        <p:spPr bwMode="auto">
          <a:xfrm>
            <a:off x="7198519" y="3776663"/>
            <a:ext cx="1459706" cy="800100"/>
          </a:xfrm>
          <a:prstGeom prst="rect">
            <a:avLst/>
          </a:prstGeom>
          <a:solidFill>
            <a:srgbClr val="ED6A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Link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33" name="TextBox 1"/>
          <p:cNvSpPr txBox="1">
            <a:spLocks noChangeArrowheads="1"/>
          </p:cNvSpPr>
          <p:nvPr/>
        </p:nvSpPr>
        <p:spPr bwMode="auto">
          <a:xfrm>
            <a:off x="466726" y="4720829"/>
            <a:ext cx="17561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OSI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34" name="TextBox 28"/>
          <p:cNvSpPr txBox="1">
            <a:spLocks noChangeArrowheads="1"/>
          </p:cNvSpPr>
          <p:nvPr/>
        </p:nvSpPr>
        <p:spPr bwMode="auto">
          <a:xfrm>
            <a:off x="2470548" y="4720829"/>
            <a:ext cx="44446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latin typeface="等线" panose="02010600030101010101" pitchFamily="2" charset="-122"/>
                <a:ea typeface="等线" panose="02010600030101010101" pitchFamily="2" charset="-122"/>
              </a:rPr>
              <a:t>TCP/IP</a:t>
            </a:r>
            <a:endParaRPr lang="zh-CN" altLang="en-US" sz="14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35" name="TextBox 32"/>
          <p:cNvSpPr txBox="1">
            <a:spLocks noChangeArrowheads="1"/>
          </p:cNvSpPr>
          <p:nvPr/>
        </p:nvSpPr>
        <p:spPr bwMode="auto">
          <a:xfrm>
            <a:off x="7193756" y="4720829"/>
            <a:ext cx="14775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latin typeface="等线" panose="02010600030101010101" pitchFamily="2" charset="-122"/>
                <a:ea typeface="等线" panose="02010600030101010101" pitchFamily="2" charset="-122"/>
              </a:rPr>
              <a:t>CSE</a:t>
            </a:r>
            <a:endParaRPr lang="zh-CN" altLang="en-US" sz="14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943561" y="4171950"/>
            <a:ext cx="608200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WiFi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551760" y="4171950"/>
            <a:ext cx="608200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Fiber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162059" y="4171950"/>
            <a:ext cx="656735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TD-LTE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821978" y="4171950"/>
            <a:ext cx="580014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FDD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397735" y="4171950"/>
            <a:ext cx="506700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675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0C98F-500F-7A4F-978B-86296218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Link-state Routing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DD0500-6028-F748-8DB8-9830C2C87AA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55074"/>
            <a:ext cx="9144000" cy="340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4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47D10-ED89-414E-B257-05F69824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Link-state Routing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B86C10-7206-EA4F-957F-31EB531D1D4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6" y="1129002"/>
            <a:ext cx="9144001" cy="3528698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FE09C6ED-0AEA-1E4A-A688-F5406784F39B}"/>
              </a:ext>
            </a:extLst>
          </p:cNvPr>
          <p:cNvCxnSpPr/>
          <p:nvPr/>
        </p:nvCxnSpPr>
        <p:spPr>
          <a:xfrm>
            <a:off x="971600" y="264147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279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A1EF4-1C09-F34E-913D-69569512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Link-state Routing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AC4B35-9A94-A540-B42C-6ED968E9C7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37500"/>
            <a:ext cx="9144000" cy="3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37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107E9-FD9C-0E46-924E-3D9C08D9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Link-state Routing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31934E-CECE-DD49-A658-C36663C8FD6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33433"/>
            <a:ext cx="9144000" cy="344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29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4E7B5-2BFA-8A4E-826D-874D613C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Link-state Routing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F9D149-9F5D-454C-8CAE-D6EACB5168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77330"/>
            <a:ext cx="9144000" cy="336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40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2505D-597B-D843-AF71-F3005E8C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Link-state Routing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CCFAE6-AD23-5344-BFDE-A24E167E8D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31990"/>
            <a:ext cx="9144000" cy="345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28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DA0D0-9B44-8047-AE27-CBA5EAF0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Link-state Routing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F748B2-A139-6A4A-83E2-B7BBD5094A7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17113"/>
            <a:ext cx="9144000" cy="34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27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A36BC-4307-8940-8CF6-45ACF68D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Link-state Routing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F26DBA-B799-BC46-992E-514FE5A506D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792" y="1057300"/>
            <a:ext cx="8316416" cy="462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98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4C056-8CF9-F749-8569-6EB60A45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Distance-vector Routing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D09D78-6FD7-6740-BAF5-8F71023DC7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61356"/>
            <a:ext cx="9144000" cy="40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8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83091-382B-D84F-840B-9B7C2ABA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Distance-vector Routing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030F01-3993-6449-92A5-0A7C66B75DF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232556"/>
            <a:ext cx="8686800" cy="449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0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Network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0540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9A9C7-5467-0C4A-9BDF-D99089C3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Distance-vector Routing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DAD9C3-193A-414B-8BE2-0223E9AAB3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1403386"/>
            <a:ext cx="8604448" cy="409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17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48C34-9992-A84C-B09D-30013556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Distance-vector Routing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EACE49-BC84-D44A-9574-511E4FA31F3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6764" y="1008112"/>
            <a:ext cx="6541740" cy="472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59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Problem: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 Scale to the Internet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b="1" dirty="0"/>
              <a:t>Link-State</a:t>
            </a:r>
            <a:endParaRPr kumimoji="1" lang="zh-CN" altLang="en-US" sz="2400" b="1" dirty="0"/>
          </a:p>
          <a:p>
            <a:pPr lvl="1"/>
            <a:r>
              <a:rPr kumimoji="1" lang="en-US" altLang="zh-CN" sz="2000" dirty="0"/>
              <a:t>Pro: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Fast convergence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Cons: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high overhead because of flooding</a:t>
            </a:r>
            <a:endParaRPr kumimoji="1" lang="zh-CN" altLang="en-US" sz="2000" dirty="0"/>
          </a:p>
          <a:p>
            <a:pPr lvl="1"/>
            <a:r>
              <a:rPr kumimoji="1" lang="en-US" altLang="zh-CN" sz="2000" dirty="0">
                <a:solidFill>
                  <a:srgbClr val="0096FF"/>
                </a:solidFill>
              </a:rPr>
              <a:t>Good for SJTU-sized networks, but not the Internet</a:t>
            </a:r>
            <a:endParaRPr kumimoji="1" lang="zh-CN" altLang="en-US" sz="2000" dirty="0">
              <a:solidFill>
                <a:srgbClr val="0096FF"/>
              </a:solidFill>
            </a:endParaRPr>
          </a:p>
          <a:p>
            <a:r>
              <a:rPr kumimoji="1" lang="en-US" altLang="zh-CN" sz="2400" b="1" dirty="0"/>
              <a:t>Distance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Vector</a:t>
            </a:r>
            <a:endParaRPr kumimoji="1" lang="zh-CN" altLang="en-US" sz="2400" b="1" dirty="0"/>
          </a:p>
          <a:p>
            <a:pPr lvl="1"/>
            <a:r>
              <a:rPr kumimoji="1" lang="en-US" altLang="zh-CN" sz="2000" dirty="0"/>
              <a:t>Pro: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Low overhead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Cons: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Convergence time is proportional 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longest path</a:t>
            </a:r>
            <a:endParaRPr kumimoji="1" lang="zh-CN" altLang="en-US" sz="2000" dirty="0"/>
          </a:p>
          <a:p>
            <a:pPr lvl="1"/>
            <a:r>
              <a:rPr kumimoji="1" lang="en-US" altLang="zh-CN" sz="2000" dirty="0">
                <a:solidFill>
                  <a:srgbClr val="0096FF"/>
                </a:solidFill>
              </a:rPr>
              <a:t>Good for small networks</a:t>
            </a:r>
            <a:endParaRPr kumimoji="1" lang="zh-CN" altLang="en-US" sz="2000" dirty="0">
              <a:solidFill>
                <a:srgbClr val="009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05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3584" cy="4188295"/>
          </a:xfrm>
        </p:spPr>
        <p:txBody>
          <a:bodyPr>
            <a:normAutofit/>
          </a:bodyPr>
          <a:lstStyle/>
          <a:p>
            <a:r>
              <a:rPr kumimoji="1" lang="en-US" altLang="zh-CN" sz="2400" b="1" dirty="0"/>
              <a:t>Path-vector Routing</a:t>
            </a:r>
            <a:endParaRPr kumimoji="1" lang="zh-CN" altLang="en-US" sz="2400" b="1" dirty="0"/>
          </a:p>
          <a:p>
            <a:pPr lvl="1"/>
            <a:r>
              <a:rPr kumimoji="1" lang="en-US" altLang="zh-CN" sz="2000" dirty="0"/>
              <a:t>Advertisements include the path, to better </a:t>
            </a:r>
            <a:br>
              <a:rPr kumimoji="1" lang="zh-CN" altLang="en-US" sz="2000" dirty="0"/>
            </a:br>
            <a:r>
              <a:rPr kumimoji="1" lang="en-US" altLang="zh-CN" sz="2000" dirty="0"/>
              <a:t>detect routing loops</a:t>
            </a:r>
            <a:endParaRPr kumimoji="1" lang="zh-CN" altLang="en-US" sz="2000" dirty="0"/>
          </a:p>
          <a:p>
            <a:r>
              <a:rPr lang="en-US" altLang="zh-CN" sz="2400" b="1" dirty="0"/>
              <a:t>Hierarchy of Routing</a:t>
            </a:r>
            <a:endParaRPr lang="zh-CN" altLang="en-US" sz="2400" b="1" dirty="0"/>
          </a:p>
          <a:p>
            <a:pPr lvl="1"/>
            <a:r>
              <a:rPr lang="en-US" altLang="zh-CN" sz="2000" dirty="0"/>
              <a:t>Route between </a:t>
            </a:r>
            <a:r>
              <a:rPr lang="en-US" altLang="zh-CN" sz="2000" b="1" dirty="0">
                <a:solidFill>
                  <a:srgbClr val="0096FF"/>
                </a:solidFill>
              </a:rPr>
              <a:t>regions</a:t>
            </a:r>
            <a:r>
              <a:rPr lang="en-US" altLang="zh-CN" sz="2000" dirty="0"/>
              <a:t>, and then within a</a:t>
            </a:r>
            <a:br>
              <a:rPr lang="zh-CN" altLang="en-US" sz="2000" dirty="0"/>
            </a:br>
            <a:r>
              <a:rPr lang="en-US" altLang="zh-CN" sz="2000" dirty="0"/>
              <a:t>region </a:t>
            </a:r>
            <a:endParaRPr lang="zh-CN" altLang="en-US" sz="2000" dirty="0"/>
          </a:p>
          <a:p>
            <a:r>
              <a:rPr lang="en-US" altLang="zh-CN" sz="2400" b="1" dirty="0"/>
              <a:t>Topological Addressing</a:t>
            </a:r>
            <a:endParaRPr lang="zh-CN" altLang="en-US" sz="2400" b="1" dirty="0"/>
          </a:p>
          <a:p>
            <a:pPr lvl="1"/>
            <a:r>
              <a:rPr lang="en-US" altLang="zh-CN" sz="2000" dirty="0"/>
              <a:t>Assign addresses in contiguous blocks to </a:t>
            </a:r>
            <a:br>
              <a:rPr lang="zh-CN" altLang="en-US" sz="2000" dirty="0"/>
            </a:br>
            <a:r>
              <a:rPr lang="en-US" altLang="zh-CN" sz="2000" dirty="0"/>
              <a:t>make advertisements smaller 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1273324"/>
            <a:ext cx="227094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52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Path Vector Exchange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ea typeface="ＭＳ Ｐゴシック" charset="0"/>
              </a:rPr>
              <a:t>Each participant maintains a path vector</a:t>
            </a:r>
          </a:p>
          <a:p>
            <a:pPr lvl="1" eaLnBrk="1" hangingPunct="1"/>
            <a:r>
              <a:rPr lang="en-US" altLang="zh-CN" sz="2000" dirty="0">
                <a:ea typeface="ＭＳ Ｐゴシック" charset="0"/>
              </a:rPr>
              <a:t>A complete path to some destination</a:t>
            </a:r>
          </a:p>
          <a:p>
            <a:pPr lvl="1" eaLnBrk="1" hangingPunct="1"/>
            <a:r>
              <a:rPr lang="en-US" altLang="zh-CN" sz="2000" dirty="0">
                <a:ea typeface="ＭＳ Ｐゴシック" charset="0"/>
              </a:rPr>
              <a:t>E.g., zero-length path to itself</a:t>
            </a:r>
          </a:p>
          <a:p>
            <a:pPr lvl="1" eaLnBrk="1" hangingPunct="1"/>
            <a:r>
              <a:rPr lang="en-US" altLang="zh-CN" sz="2000" dirty="0">
                <a:ea typeface="ＭＳ Ｐゴシック" charset="0"/>
              </a:rPr>
              <a:t>Gradually learns about other paths</a:t>
            </a:r>
          </a:p>
          <a:p>
            <a:pPr lvl="1" eaLnBrk="1" hangingPunct="1"/>
            <a:r>
              <a:rPr lang="en-US" altLang="zh-CN" sz="2000" dirty="0">
                <a:ea typeface="ＭＳ Ｐゴシック" charset="0"/>
              </a:rPr>
              <a:t>Construct a new forwarding table from its new path vector</a:t>
            </a:r>
          </a:p>
          <a:p>
            <a:pPr eaLnBrk="1" hangingPunct="1"/>
            <a:r>
              <a:rPr lang="en-US" altLang="zh-CN" sz="2400" dirty="0">
                <a:ea typeface="ＭＳ Ｐゴシック" charset="0"/>
              </a:rPr>
              <a:t>Algorithm</a:t>
            </a:r>
          </a:p>
          <a:p>
            <a:pPr lvl="1" eaLnBrk="1" hangingPunct="1"/>
            <a:r>
              <a:rPr lang="en-US" altLang="zh-CN" sz="2000" dirty="0">
                <a:ea typeface="ＭＳ Ｐゴシック" charset="0"/>
              </a:rPr>
              <a:t>Advertising</a:t>
            </a:r>
          </a:p>
          <a:p>
            <a:pPr lvl="1" eaLnBrk="1" hangingPunct="1"/>
            <a:r>
              <a:rPr lang="en-US" altLang="zh-CN" sz="2000" dirty="0">
                <a:ea typeface="ＭＳ Ｐゴシック" charset="0"/>
              </a:rPr>
              <a:t>Path selection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2E6BFAC1-E25A-7F4C-9458-2C606A240D56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34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  <p:pic>
        <p:nvPicPr>
          <p:cNvPr id="4096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3865612"/>
            <a:ext cx="1815704" cy="125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849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Path Vector Exchange</a:t>
            </a:r>
          </a:p>
        </p:txBody>
      </p:sp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77D2A6E0-D587-EF4B-8EE0-384BC5300D2A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35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  <p:pic>
        <p:nvPicPr>
          <p:cNvPr id="4198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135" y="1383845"/>
            <a:ext cx="4533900" cy="269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8591" y="2479146"/>
            <a:ext cx="2737247" cy="239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8591" y="1172104"/>
            <a:ext cx="2571750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Content Placeholder 2"/>
          <p:cNvSpPr>
            <a:spLocks noGrp="1"/>
          </p:cNvSpPr>
          <p:nvPr>
            <p:ph idx="1"/>
          </p:nvPr>
        </p:nvSpPr>
        <p:spPr>
          <a:xfrm>
            <a:off x="682228" y="4729708"/>
            <a:ext cx="8080772" cy="731292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ＭＳ Ｐゴシック" charset="0"/>
              </a:rPr>
              <a:t>Need coordination to ensure no loop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7791" y="918104"/>
            <a:ext cx="547688" cy="349019"/>
          </a:xfrm>
          <a:prstGeom prst="rect">
            <a:avLst/>
          </a:prstGeom>
          <a:noFill/>
        </p:spPr>
        <p:txBody>
          <a:bodyPr lIns="71323" tIns="35662" rIns="71323" bIns="35662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87791" y="2188104"/>
            <a:ext cx="547688" cy="349019"/>
          </a:xfrm>
          <a:prstGeom prst="rect">
            <a:avLst/>
          </a:prstGeom>
          <a:noFill/>
        </p:spPr>
        <p:txBody>
          <a:bodyPr lIns="71323" tIns="35662" rIns="71323" bIns="35662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468198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629400" y="5143500"/>
            <a:ext cx="1295400" cy="381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3F36B403-50F7-414B-8C90-B2A0B37D7BE6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36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  <p:pic>
        <p:nvPicPr>
          <p:cNvPr id="4301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96573"/>
            <a:ext cx="8153400" cy="124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567" y="1524000"/>
            <a:ext cx="1926431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2180035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3710782"/>
            <a:ext cx="8229600" cy="194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397001"/>
            <a:ext cx="1219200" cy="217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5873" y="1397000"/>
            <a:ext cx="1558528" cy="218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Down Arrow 11"/>
          <p:cNvSpPr>
            <a:spLocks noChangeArrowheads="1"/>
          </p:cNvSpPr>
          <p:nvPr/>
        </p:nvSpPr>
        <p:spPr bwMode="auto">
          <a:xfrm>
            <a:off x="1676400" y="1270000"/>
            <a:ext cx="457200" cy="31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9525">
            <a:noFill/>
            <a:round/>
            <a:headEnd/>
            <a:tailEnd/>
          </a:ln>
        </p:spPr>
        <p:txBody>
          <a:bodyPr lIns="71323" tIns="35662" rIns="71323" bIns="35662" anchor="ctr"/>
          <a:lstStyle/>
          <a:p>
            <a:endParaRPr lang="zh-CN" altLang="en-US"/>
          </a:p>
        </p:txBody>
      </p:sp>
      <p:sp>
        <p:nvSpPr>
          <p:cNvPr id="43017" name="Down Arrow 12"/>
          <p:cNvSpPr>
            <a:spLocks noChangeArrowheads="1"/>
          </p:cNvSpPr>
          <p:nvPr/>
        </p:nvSpPr>
        <p:spPr bwMode="auto">
          <a:xfrm>
            <a:off x="1676400" y="3429000"/>
            <a:ext cx="457200" cy="31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9525">
            <a:noFill/>
            <a:round/>
            <a:headEnd/>
            <a:tailEnd/>
          </a:ln>
        </p:spPr>
        <p:txBody>
          <a:bodyPr lIns="71323" tIns="35662" rIns="71323" bIns="35662" anchor="ctr"/>
          <a:lstStyle/>
          <a:p>
            <a:endParaRPr lang="zh-CN" altLang="en-US"/>
          </a:p>
        </p:txBody>
      </p:sp>
      <p:sp>
        <p:nvSpPr>
          <p:cNvPr id="43018" name="Down Arrow 13"/>
          <p:cNvSpPr>
            <a:spLocks noChangeArrowheads="1"/>
          </p:cNvSpPr>
          <p:nvPr/>
        </p:nvSpPr>
        <p:spPr bwMode="auto">
          <a:xfrm rot="10800000">
            <a:off x="6553200" y="3492500"/>
            <a:ext cx="457200" cy="31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9525">
            <a:noFill/>
            <a:round/>
            <a:headEnd/>
            <a:tailEnd/>
          </a:ln>
        </p:spPr>
        <p:txBody>
          <a:bodyPr lIns="71323" tIns="35662" rIns="71323" bIns="35662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895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Vector Exchange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Better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scaling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Like Distance-Vector, but include the full path in the routing advertisements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Overhead increases (advertises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are larger), but convergence time decreases (avoid counting to infinity)    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Overhead is still lower than Link-State</a:t>
            </a:r>
            <a:endParaRPr kumimoji="1" lang="zh-CN" altLang="en-US" sz="20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7818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Question on Path Vector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ea typeface="宋体" charset="0"/>
              </a:rPr>
              <a:t>How do we avoid permanent loops? </a:t>
            </a:r>
          </a:p>
          <a:p>
            <a:pPr lvl="1"/>
            <a:r>
              <a:rPr lang="en-US" altLang="zh-CN" sz="1800" dirty="0">
                <a:ea typeface="宋体" charset="0"/>
              </a:rPr>
              <a:t>When a node updates its paths, it never accepts a path that has itself</a:t>
            </a:r>
          </a:p>
          <a:p>
            <a:pPr eaLnBrk="1" hangingPunct="1"/>
            <a:r>
              <a:rPr lang="en-US" altLang="zh-CN" sz="2400" dirty="0">
                <a:ea typeface="宋体" charset="0"/>
              </a:rPr>
              <a:t>What happens when a node hears multiple paths to the same destination?</a:t>
            </a:r>
          </a:p>
          <a:p>
            <a:pPr lvl="1"/>
            <a:r>
              <a:rPr lang="en-US" altLang="zh-CN" sz="1800" dirty="0">
                <a:ea typeface="宋体" charset="0"/>
              </a:rPr>
              <a:t>It picks the better path</a:t>
            </a:r>
          </a:p>
          <a:p>
            <a:pPr eaLnBrk="1" hangingPunct="1"/>
            <a:r>
              <a:rPr lang="en-US" altLang="zh-CN" sz="2400" dirty="0">
                <a:ea typeface="宋体" charset="0"/>
              </a:rPr>
              <a:t>What happens if the graph changes? </a:t>
            </a:r>
          </a:p>
          <a:p>
            <a:pPr lvl="1"/>
            <a:r>
              <a:rPr lang="en-US" altLang="zh-CN" sz="1800" dirty="0">
                <a:ea typeface="宋体" charset="0"/>
              </a:rPr>
              <a:t>Algorithm deals well with new links</a:t>
            </a:r>
          </a:p>
          <a:p>
            <a:pPr lvl="1"/>
            <a:r>
              <a:rPr lang="en-US" altLang="zh-CN" sz="1800" dirty="0">
                <a:ea typeface="宋体" charset="0"/>
              </a:rPr>
              <a:t>To deal with links that go down, each router should discard any path that a neighbor stops advertising</a:t>
            </a:r>
          </a:p>
          <a:p>
            <a:pPr eaLnBrk="1" hangingPunct="1"/>
            <a:endParaRPr lang="en-US" altLang="zh-CN" sz="2400" dirty="0">
              <a:ea typeface="宋体" charset="0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fld id="{9A42D354-FB73-D045-9E96-E0A5D8D35AEF}" type="slidenum">
              <a:rPr lang="zh-CN" altLang="en-US" sz="900">
                <a:solidFill>
                  <a:srgbClr val="898989"/>
                </a:solidFill>
              </a:rPr>
              <a:pPr/>
              <a:t>38</a:t>
            </a:fld>
            <a:endParaRPr lang="zh-CN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84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Hierarchical Address Assignment &amp; Routing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363272" cy="377163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>
                <a:ea typeface="ＭＳ Ｐゴシック" charset="0"/>
              </a:rPr>
              <a:t>Two problems of the path vector implementation</a:t>
            </a:r>
          </a:p>
          <a:p>
            <a:pPr lvl="1"/>
            <a:r>
              <a:rPr lang="en-US" altLang="zh-CN" sz="2000" dirty="0">
                <a:ea typeface="ＭＳ Ｐゴシック" charset="0"/>
              </a:rPr>
              <a:t>Every attachment point must have a unique address</a:t>
            </a:r>
          </a:p>
          <a:p>
            <a:pPr lvl="1"/>
            <a:r>
              <a:rPr lang="en-US" altLang="zh-CN" sz="2000" dirty="0">
                <a:ea typeface="ＭＳ Ｐゴシック" charset="0"/>
              </a:rPr>
              <a:t>The path vector grows in size with the number of attachment points</a:t>
            </a:r>
            <a:endParaRPr lang="zh-CN" altLang="en-US" sz="2000" dirty="0">
              <a:ea typeface="ＭＳ Ｐゴシック" charset="0"/>
            </a:endParaRPr>
          </a:p>
          <a:p>
            <a:pPr eaLnBrk="1" hangingPunct="1"/>
            <a:r>
              <a:rPr lang="en-US" altLang="zh-CN" sz="2400" dirty="0">
                <a:ea typeface="ＭＳ Ｐゴシック" charset="0"/>
              </a:rPr>
              <a:t>Hierarchy for better scalability</a:t>
            </a:r>
          </a:p>
          <a:p>
            <a:pPr lvl="1"/>
            <a:r>
              <a:rPr lang="en-US" altLang="zh-CN" sz="2000" dirty="0">
                <a:ea typeface="ＭＳ Ｐゴシック" charset="0"/>
              </a:rPr>
              <a:t>Two parts of network address: region &amp; station, e.g., </a:t>
            </a:r>
            <a:r>
              <a:rPr lang="en-US" sz="2000" dirty="0">
                <a:ea typeface="ＭＳ Ｐゴシック" charset="0"/>
              </a:rPr>
              <a:t>"</a:t>
            </a:r>
            <a:r>
              <a:rPr lang="en-US" altLang="zh-CN" sz="2000" dirty="0">
                <a:ea typeface="ＭＳ Ｐゴシック" charset="0"/>
              </a:rPr>
              <a:t>11,75</a:t>
            </a:r>
            <a:r>
              <a:rPr lang="en-US" sz="2000" dirty="0">
                <a:ea typeface="ＭＳ Ｐゴシック" charset="0"/>
              </a:rPr>
              <a:t>"</a:t>
            </a:r>
            <a:endParaRPr lang="en-US" altLang="zh-CN" sz="2000" dirty="0">
              <a:ea typeface="ＭＳ Ｐゴシック" charset="0"/>
            </a:endParaRPr>
          </a:p>
          <a:p>
            <a:pPr lvl="1"/>
            <a:r>
              <a:rPr lang="en-US" altLang="zh-CN" sz="2000" dirty="0">
                <a:ea typeface="ＭＳ Ｐゴシック" charset="0"/>
              </a:rPr>
              <a:t>Regions correspond to the set of closely-connected entities</a:t>
            </a:r>
          </a:p>
          <a:p>
            <a:pPr lvl="1"/>
            <a:r>
              <a:rPr lang="en-US" altLang="zh-CN" sz="2000" dirty="0">
                <a:ea typeface="ＭＳ Ｐゴシック" charset="0"/>
              </a:rPr>
              <a:t>E.g., region-11 has </a:t>
            </a:r>
            <a:r>
              <a:rPr lang="en-US" altLang="zh-CN" sz="2000" dirty="0">
                <a:solidFill>
                  <a:srgbClr val="0096FF"/>
                </a:solidFill>
                <a:ea typeface="ＭＳ Ｐゴシック" charset="0"/>
              </a:rPr>
              <a:t>only 1 entry </a:t>
            </a:r>
            <a:r>
              <a:rPr lang="en-US" altLang="zh-CN" sz="2000" dirty="0">
                <a:ea typeface="ＭＳ Ｐゴシック" charset="0"/>
              </a:rPr>
              <a:t>in other region routers</a:t>
            </a:r>
            <a:r>
              <a:rPr lang="en-US" sz="2000" dirty="0">
                <a:ea typeface="ＭＳ Ｐゴシック" charset="0"/>
              </a:rPr>
              <a:t>'</a:t>
            </a:r>
            <a:r>
              <a:rPr lang="en-US" altLang="zh-CN" sz="2000" dirty="0">
                <a:ea typeface="ＭＳ Ｐゴシック" charset="0"/>
              </a:rPr>
              <a:t> table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3B1051F2-7EF6-E14D-875F-4A508A5230D9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39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58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IP: Best-effort Network</a:t>
            </a:r>
            <a:endParaRPr lang="zh-CN" altLang="en-US" dirty="0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0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Best-effort network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If it cannot dispatch, may discard a packet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Guaranteed-delivery network?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Also called </a:t>
            </a:r>
            <a:r>
              <a:rPr lang="en-US" altLang="zh-CN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store-and-forward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network, no discarding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Work with complete messages rather than packets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Uses disk for buffering to handle peaks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Tracks individual message to make sure none are lost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In real world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No absolute guarantee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Guaranteed-delivery: higher layer; best-effort: lower layer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E7C24DE3-83BD-0D4A-8E1A-7E53889118F4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4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1068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Hierarchical Address Assignment &amp; Routing</a:t>
            </a:r>
          </a:p>
        </p:txBody>
      </p:sp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D5C4BF32-8B65-614C-A477-BFF4557D7754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40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  <p:pic>
        <p:nvPicPr>
          <p:cNvPr id="5017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36" y="1561356"/>
            <a:ext cx="8040706" cy="296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075690" y="4835295"/>
            <a:ext cx="6992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Region</a:t>
            </a:r>
            <a:r>
              <a:rPr lang="zh-CN" altLang="en-US" sz="24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</a:t>
            </a:r>
            <a:r>
              <a:rPr lang="en-US" altLang="zh-CN" sz="24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is</a:t>
            </a:r>
            <a:r>
              <a:rPr lang="zh-CN" altLang="en-US" sz="24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</a:t>
            </a:r>
            <a:r>
              <a:rPr lang="en-US" altLang="zh-CN" sz="24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also</a:t>
            </a:r>
            <a:r>
              <a:rPr lang="zh-CN" altLang="en-US" sz="24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</a:t>
            </a:r>
            <a:r>
              <a:rPr lang="en-US" altLang="zh-CN" sz="24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as</a:t>
            </a:r>
            <a:r>
              <a:rPr lang="zh-CN" altLang="en-US" sz="24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</a:t>
            </a:r>
            <a:r>
              <a:rPr lang="en-US" altLang="zh-CN" sz="24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known</a:t>
            </a:r>
            <a:r>
              <a:rPr lang="zh-CN" altLang="en-US" sz="24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</a:t>
            </a:r>
            <a:r>
              <a:rPr lang="en-US" altLang="zh-CN" sz="24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as</a:t>
            </a:r>
            <a:r>
              <a:rPr lang="zh-CN" altLang="en-US" sz="24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AS</a:t>
            </a:r>
            <a:r>
              <a:rPr lang="en-US" altLang="zh-CN" sz="24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:</a:t>
            </a:r>
            <a:r>
              <a:rPr lang="zh-CN" altLang="en-US" sz="24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</a:t>
            </a:r>
            <a:r>
              <a:rPr lang="en-US" altLang="zh-CN" sz="24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Autonomous System</a:t>
            </a:r>
          </a:p>
        </p:txBody>
      </p:sp>
    </p:spTree>
    <p:extLst>
      <p:ext uri="{BB962C8B-B14F-4D97-AF65-F5344CB8AC3E}">
        <p14:creationId xmlns:p14="http://schemas.microsoft.com/office/powerpoint/2010/main" val="2932750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Hierarchical Address Assignment &amp; Routing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7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ea typeface="ＭＳ Ｐゴシック" charset="0"/>
              </a:rPr>
              <a:t>Problems introduced by hierarchy: more complex</a:t>
            </a:r>
          </a:p>
          <a:p>
            <a:pPr lvl="1"/>
            <a:r>
              <a:rPr lang="en-US" altLang="zh-CN" sz="2000" dirty="0">
                <a:ea typeface="ＭＳ Ｐゴシック" charset="0"/>
              </a:rPr>
              <a:t>Binding address with location</a:t>
            </a:r>
          </a:p>
          <a:p>
            <a:pPr lvl="2"/>
            <a:r>
              <a:rPr lang="en-US" altLang="zh-CN" sz="1800" dirty="0">
                <a:ea typeface="ＭＳ Ｐゴシック" charset="0"/>
              </a:rPr>
              <a:t>Has to change address after changing location</a:t>
            </a:r>
          </a:p>
          <a:p>
            <a:pPr lvl="1"/>
            <a:r>
              <a:rPr lang="en-US" altLang="zh-CN" sz="2000" dirty="0">
                <a:ea typeface="ＭＳ Ｐゴシック" charset="0"/>
              </a:rPr>
              <a:t>Paths may no longer be the shortest possible</a:t>
            </a:r>
          </a:p>
          <a:p>
            <a:pPr lvl="2"/>
            <a:r>
              <a:rPr lang="en-US" altLang="zh-CN" sz="1800" dirty="0">
                <a:ea typeface="ＭＳ Ｐゴシック" charset="0"/>
              </a:rPr>
              <a:t>Algorithm has less detailed information</a:t>
            </a:r>
          </a:p>
          <a:p>
            <a:pPr eaLnBrk="1" hangingPunct="1"/>
            <a:r>
              <a:rPr lang="en-US" altLang="zh-CN" sz="2400" dirty="0">
                <a:ea typeface="ＭＳ Ｐゴシック" charset="0"/>
              </a:rPr>
              <a:t>More about hierarchy</a:t>
            </a:r>
          </a:p>
          <a:p>
            <a:pPr lvl="1"/>
            <a:r>
              <a:rPr lang="en-US" altLang="zh-CN" sz="2000" dirty="0">
                <a:ea typeface="ＭＳ Ｐゴシック" charset="0"/>
              </a:rPr>
              <a:t>Can extend to more levels</a:t>
            </a:r>
          </a:p>
          <a:p>
            <a:pPr lvl="1"/>
            <a:r>
              <a:rPr lang="en-US" altLang="zh-CN" sz="2000" dirty="0">
                <a:ea typeface="ＭＳ Ｐゴシック" charset="0"/>
              </a:rPr>
              <a:t>Different places can have different levels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937C175E-F5B5-7E4D-A012-CE731D2671E8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41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1292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Routing Hierarchy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6176" y="276694"/>
            <a:ext cx="2736304" cy="173979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rmAutofit/>
          </a:bodyPr>
          <a:lstStyle/>
          <a:p>
            <a:r>
              <a:rPr kumimoji="1" lang="en-US" altLang="zh-CN" sz="2200" dirty="0"/>
              <a:t>Across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Region</a:t>
            </a:r>
            <a:endParaRPr kumimoji="1" lang="zh-CN" altLang="en-US" sz="2200" dirty="0"/>
          </a:p>
          <a:p>
            <a:pPr lvl="1"/>
            <a:r>
              <a:rPr kumimoji="1" lang="en-US" altLang="zh-CN" sz="2000" dirty="0"/>
              <a:t>Use one routing protocol to route </a:t>
            </a:r>
            <a:r>
              <a:rPr kumimoji="1" lang="en-US" altLang="zh-CN" sz="2000" b="1" dirty="0">
                <a:solidFill>
                  <a:srgbClr val="0096FF"/>
                </a:solidFill>
              </a:rPr>
              <a:t>across regions</a:t>
            </a:r>
            <a:r>
              <a:rPr kumimoji="1" lang="en-US" altLang="zh-CN" sz="2000" dirty="0"/>
              <a:t>, and a </a:t>
            </a:r>
            <a:br>
              <a:rPr kumimoji="1" lang="zh-CN" altLang="en-US" sz="2000" dirty="0"/>
            </a:br>
            <a:r>
              <a:rPr kumimoji="1" lang="en-US" altLang="zh-CN" sz="2000" dirty="0"/>
              <a:t>different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protocol to route </a:t>
            </a:r>
            <a:r>
              <a:rPr kumimoji="1" lang="en-US" altLang="zh-CN" sz="2000" b="1" dirty="0">
                <a:solidFill>
                  <a:srgbClr val="0096FF"/>
                </a:solidFill>
              </a:rPr>
              <a:t>within regions</a:t>
            </a:r>
            <a:endParaRPr kumimoji="1" lang="zh-CN" altLang="en-US" sz="2000" b="1" dirty="0">
              <a:solidFill>
                <a:srgbClr val="0096FF"/>
              </a:solidFill>
            </a:endParaRPr>
          </a:p>
          <a:p>
            <a:pPr lvl="1"/>
            <a:r>
              <a:rPr kumimoji="1" lang="en-US" altLang="zh-CN" sz="2000" dirty="0"/>
              <a:t>Implies that there are devices on the edge of each region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that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can "translate" between or "speak" both protocols</a:t>
            </a:r>
            <a:endParaRPr kumimoji="1" lang="zh-CN" altLang="en-US" sz="2000" dirty="0"/>
          </a:p>
          <a:p>
            <a:pPr lvl="1"/>
            <a:endParaRPr kumimoji="1" lang="en-US" altLang="zh-CN" sz="2000" b="1" dirty="0"/>
          </a:p>
          <a:p>
            <a:r>
              <a:rPr kumimoji="1" lang="en-US" altLang="zh-CN" sz="2200" b="1" dirty="0"/>
              <a:t>BGP</a:t>
            </a:r>
            <a:r>
              <a:rPr kumimoji="1" lang="en-US" altLang="zh-CN" sz="2200" dirty="0"/>
              <a:t> is the path-vector protocol used across regions</a:t>
            </a:r>
          </a:p>
          <a:p>
            <a:pPr lvl="1"/>
            <a:r>
              <a:rPr kumimoji="1" lang="en-US" altLang="zh-CN" sz="2000" dirty="0"/>
              <a:t>Border Gateway Protocol</a:t>
            </a:r>
          </a:p>
        </p:txBody>
      </p:sp>
    </p:spTree>
    <p:extLst>
      <p:ext uri="{BB962C8B-B14F-4D97-AF65-F5344CB8AC3E}">
        <p14:creationId xmlns:p14="http://schemas.microsoft.com/office/powerpoint/2010/main" val="11569271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Topological Addressing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/>
              <a:t>Further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reduce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routing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table</a:t>
            </a:r>
            <a:endParaRPr kumimoji="1" lang="zh-CN" altLang="en-US" sz="2000" dirty="0"/>
          </a:p>
          <a:p>
            <a:pPr lvl="1"/>
            <a:r>
              <a:rPr kumimoji="1" lang="en-US" altLang="zh-CN" sz="1800" dirty="0"/>
              <a:t>Despite being between regions, BGP still routes to IP addresses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(e.g., to </a:t>
            </a:r>
            <a:r>
              <a:rPr kumimoji="1" lang="en-US" altLang="zh-CN" sz="1800" i="1" dirty="0"/>
              <a:t>18.0.0.1</a:t>
            </a:r>
            <a:r>
              <a:rPr kumimoji="1" lang="en-US" altLang="zh-CN" sz="1800" dirty="0"/>
              <a:t>, not to </a:t>
            </a:r>
            <a:r>
              <a:rPr kumimoji="1" lang="en-US" altLang="zh-CN" sz="1800" i="1" dirty="0"/>
              <a:t>region-3 </a:t>
            </a:r>
            <a:r>
              <a:rPr kumimoji="1" lang="en-US" altLang="zh-CN" sz="1800" dirty="0"/>
              <a:t>)    </a:t>
            </a:r>
            <a:endParaRPr kumimoji="1" lang="zh-CN" altLang="en-US" sz="1800" dirty="0"/>
          </a:p>
          <a:p>
            <a:pPr lvl="1"/>
            <a:r>
              <a:rPr kumimoji="1" lang="en-US" altLang="zh-CN" sz="1800" dirty="0"/>
              <a:t>Addresses are given to regions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in </a:t>
            </a:r>
            <a:r>
              <a:rPr kumimoji="1" lang="en-US" altLang="zh-CN" sz="1800" b="1" dirty="0">
                <a:solidFill>
                  <a:srgbClr val="0096FF"/>
                </a:solidFill>
              </a:rPr>
              <a:t>contiguous blocks</a:t>
            </a:r>
            <a:r>
              <a:rPr kumimoji="1" lang="en-US" altLang="zh-CN" sz="1800" dirty="0"/>
              <a:t>, so that they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can be specified succinctly via a particular notation ("CIDR"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notation)</a:t>
            </a:r>
          </a:p>
          <a:p>
            <a:pPr lvl="2"/>
            <a:r>
              <a:rPr kumimoji="1" lang="en-US" altLang="zh-CN" sz="1600" dirty="0"/>
              <a:t>CIDR: Classless Inter Domain Routing</a:t>
            </a:r>
            <a:endParaRPr kumimoji="1" lang="zh-CN" altLang="en-US" sz="1600" dirty="0"/>
          </a:p>
          <a:p>
            <a:pPr lvl="1"/>
            <a:r>
              <a:rPr kumimoji="1" lang="en-US" altLang="zh-CN" sz="1800" dirty="0"/>
              <a:t>Keeps advertisements small</a:t>
            </a:r>
            <a:endParaRPr kumimoji="1"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800" y="4081636"/>
            <a:ext cx="3240360" cy="13215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64088" y="521856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CIDR Notation</a:t>
            </a:r>
            <a:endParaRPr lang="zh-CN" altLang="en-US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7" name="直接连接符 6"/>
          <p:cNvCxnSpPr>
            <a:endCxn id="5" idx="1"/>
          </p:cNvCxnSpPr>
          <p:nvPr/>
        </p:nvCxnSpPr>
        <p:spPr>
          <a:xfrm>
            <a:off x="5148064" y="5218567"/>
            <a:ext cx="216024" cy="184666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8808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Plane: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Forwarding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451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Network Layer Interface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900" b="1">
                <a:latin typeface="Consolas" charset="0"/>
                <a:ea typeface="宋体" charset="0"/>
                <a:cs typeface="Consolas" charset="0"/>
              </a:rPr>
              <a:t>structure</a:t>
            </a:r>
            <a:r>
              <a:rPr lang="en-US" altLang="zh-CN" sz="1900">
                <a:latin typeface="Consolas" charset="0"/>
                <a:ea typeface="宋体" charset="0"/>
                <a:cs typeface="Consolas" charset="0"/>
              </a:rPr>
              <a:t> packet </a:t>
            </a:r>
          </a:p>
          <a:p>
            <a:pPr marL="0" indent="0">
              <a:buNone/>
            </a:pPr>
            <a:r>
              <a:rPr lang="en-US" altLang="zh-CN" sz="1900">
                <a:latin typeface="Consolas" charset="0"/>
                <a:ea typeface="宋体" charset="0"/>
                <a:cs typeface="Consolas" charset="0"/>
              </a:rPr>
              <a:t>    </a:t>
            </a:r>
            <a:r>
              <a:rPr lang="en-US" altLang="zh-CN" sz="1900" b="1">
                <a:latin typeface="Consolas" charset="0"/>
                <a:ea typeface="宋体" charset="0"/>
                <a:cs typeface="Consolas" charset="0"/>
              </a:rPr>
              <a:t>bit_string </a:t>
            </a:r>
            <a:r>
              <a:rPr lang="en-US" altLang="zh-CN" sz="1900">
                <a:latin typeface="Consolas" charset="0"/>
                <a:ea typeface="宋体" charset="0"/>
                <a:cs typeface="Consolas" charset="0"/>
              </a:rPr>
              <a:t>source </a:t>
            </a:r>
          </a:p>
          <a:p>
            <a:pPr marL="0" indent="0">
              <a:buNone/>
            </a:pPr>
            <a:r>
              <a:rPr lang="en-US" altLang="zh-CN" sz="1900">
                <a:latin typeface="Consolas" charset="0"/>
                <a:ea typeface="宋体" charset="0"/>
                <a:cs typeface="Consolas" charset="0"/>
              </a:rPr>
              <a:t>    </a:t>
            </a:r>
            <a:r>
              <a:rPr lang="en-US" altLang="zh-CN" sz="1900" b="1">
                <a:latin typeface="Consolas" charset="0"/>
                <a:ea typeface="宋体" charset="0"/>
                <a:cs typeface="Consolas" charset="0"/>
              </a:rPr>
              <a:t>bit_string</a:t>
            </a:r>
            <a:r>
              <a:rPr lang="en-US" altLang="zh-CN" sz="1900">
                <a:latin typeface="Consolas" charset="0"/>
                <a:ea typeface="宋体" charset="0"/>
                <a:cs typeface="Consolas" charset="0"/>
              </a:rPr>
              <a:t> destination </a:t>
            </a:r>
          </a:p>
          <a:p>
            <a:pPr marL="0" indent="0">
              <a:buNone/>
            </a:pPr>
            <a:r>
              <a:rPr lang="en-US" altLang="zh-CN" sz="1900">
                <a:latin typeface="Consolas" charset="0"/>
                <a:ea typeface="宋体" charset="0"/>
                <a:cs typeface="Consolas" charset="0"/>
              </a:rPr>
              <a:t>    </a:t>
            </a:r>
            <a:r>
              <a:rPr lang="en-US" altLang="zh-CN" sz="1900" b="1">
                <a:latin typeface="Consolas" charset="0"/>
                <a:ea typeface="宋体" charset="0"/>
                <a:cs typeface="Consolas" charset="0"/>
              </a:rPr>
              <a:t>bit_string</a:t>
            </a:r>
            <a:r>
              <a:rPr lang="en-US" altLang="zh-CN" sz="1900">
                <a:latin typeface="Consolas" charset="0"/>
                <a:ea typeface="宋体" charset="0"/>
                <a:cs typeface="Consolas" charset="0"/>
              </a:rPr>
              <a:t> end_protocol </a:t>
            </a:r>
          </a:p>
          <a:p>
            <a:pPr marL="0" indent="0">
              <a:buNone/>
            </a:pPr>
            <a:r>
              <a:rPr lang="en-US" altLang="zh-CN" sz="1900">
                <a:latin typeface="Consolas" charset="0"/>
                <a:ea typeface="宋体" charset="0"/>
                <a:cs typeface="Consolas" charset="0"/>
              </a:rPr>
              <a:t>    </a:t>
            </a:r>
            <a:r>
              <a:rPr lang="en-US" altLang="zh-CN" sz="1900" b="1">
                <a:latin typeface="Consolas" charset="0"/>
                <a:ea typeface="宋体" charset="0"/>
                <a:cs typeface="Consolas" charset="0"/>
              </a:rPr>
              <a:t>bit_string</a:t>
            </a:r>
            <a:r>
              <a:rPr lang="en-US" altLang="zh-CN" sz="1900">
                <a:latin typeface="Consolas" charset="0"/>
                <a:ea typeface="宋体" charset="0"/>
                <a:cs typeface="Consolas" charset="0"/>
              </a:rPr>
              <a:t> payload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3C93FB80-6A52-534F-BF74-B9BE1B2DC35B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45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531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395536" y="409228"/>
            <a:ext cx="8568952" cy="519200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1 </a:t>
            </a:r>
            <a:r>
              <a:rPr lang="en-US" altLang="zh-CN" sz="1600" b="1" dirty="0">
                <a:latin typeface="Consolas" charset="0"/>
                <a:ea typeface="宋体" charset="0"/>
                <a:cs typeface="Consolas" charset="0"/>
              </a:rPr>
              <a:t>procedure</a:t>
            </a: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latin typeface="Consolas" charset="0"/>
                <a:ea typeface="宋体" charset="0"/>
                <a:cs typeface="Consolas" charset="0"/>
              </a:rPr>
              <a:t>NETWORK_SEND</a:t>
            </a: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 (</a:t>
            </a:r>
            <a:r>
              <a:rPr lang="en-US" altLang="zh-CN" sz="1600" dirty="0" err="1">
                <a:latin typeface="Consolas" charset="0"/>
                <a:ea typeface="宋体" charset="0"/>
                <a:cs typeface="Consolas" charset="0"/>
              </a:rPr>
              <a:t>segment_buffer</a:t>
            </a: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, destination,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2                         </a:t>
            </a:r>
            <a:r>
              <a:rPr lang="en-US" altLang="zh-CN" sz="1600" dirty="0" err="1">
                <a:latin typeface="Consolas" charset="0"/>
                <a:ea typeface="宋体" charset="0"/>
                <a:cs typeface="Consolas" charset="0"/>
              </a:rPr>
              <a:t>net_protocol</a:t>
            </a: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, </a:t>
            </a:r>
            <a:r>
              <a:rPr lang="en-US" altLang="zh-CN" sz="1600" dirty="0" err="1">
                <a:latin typeface="Consolas" charset="0"/>
                <a:ea typeface="宋体" charset="0"/>
                <a:cs typeface="Consolas" charset="0"/>
              </a:rPr>
              <a:t>end_protocol</a:t>
            </a: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3     packet </a:t>
            </a:r>
            <a:r>
              <a:rPr lang="en-US" altLang="zh-CN" sz="1600" b="1" dirty="0">
                <a:latin typeface="Consolas" charset="0"/>
                <a:ea typeface="宋体" charset="0"/>
                <a:cs typeface="Consolas" charset="0"/>
              </a:rPr>
              <a:t>instance</a:t>
            </a: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 </a:t>
            </a:r>
            <a:r>
              <a:rPr lang="en-US" altLang="zh-CN" sz="1600" dirty="0" err="1">
                <a:latin typeface="Consolas" charset="0"/>
                <a:ea typeface="宋体" charset="0"/>
                <a:cs typeface="Consolas" charset="0"/>
              </a:rPr>
              <a:t>outgoing_packet</a:t>
            </a: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4     </a:t>
            </a:r>
            <a:r>
              <a:rPr lang="en-US" altLang="zh-CN" sz="1600" dirty="0" err="1">
                <a:latin typeface="Consolas" charset="0"/>
                <a:ea typeface="宋体" charset="0"/>
                <a:cs typeface="Consolas" charset="0"/>
              </a:rPr>
              <a:t>outgoing_packet.payload</a:t>
            </a: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 ← </a:t>
            </a:r>
            <a:r>
              <a:rPr lang="en-US" altLang="zh-CN" sz="1600" dirty="0" err="1">
                <a:latin typeface="Consolas" charset="0"/>
                <a:ea typeface="宋体" charset="0"/>
                <a:cs typeface="Consolas" charset="0"/>
              </a:rPr>
              <a:t>segment_buffer</a:t>
            </a: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5     </a:t>
            </a:r>
            <a:r>
              <a:rPr lang="en-US" altLang="zh-CN" sz="1600" dirty="0" err="1">
                <a:latin typeface="Consolas" charset="0"/>
                <a:ea typeface="宋体" charset="0"/>
                <a:cs typeface="Consolas" charset="0"/>
              </a:rPr>
              <a:t>outgoing_packet.end_protocol</a:t>
            </a: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 ← </a:t>
            </a:r>
            <a:r>
              <a:rPr lang="en-US" altLang="zh-CN" sz="1600" dirty="0" err="1">
                <a:latin typeface="Consolas" charset="0"/>
                <a:ea typeface="宋体" charset="0"/>
                <a:cs typeface="Consolas" charset="0"/>
              </a:rPr>
              <a:t>end_protocol</a:t>
            </a: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6     </a:t>
            </a:r>
            <a:r>
              <a:rPr lang="en-US" altLang="zh-CN" sz="1600" dirty="0" err="1">
                <a:latin typeface="Consolas" charset="0"/>
                <a:ea typeface="宋体" charset="0"/>
                <a:cs typeface="Consolas" charset="0"/>
              </a:rPr>
              <a:t>outgoing_packet.source</a:t>
            </a: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 ← MY_NETWORK_ADDRESS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7     </a:t>
            </a:r>
            <a:r>
              <a:rPr lang="en-US" altLang="zh-CN" sz="1600" dirty="0" err="1">
                <a:latin typeface="Consolas" charset="0"/>
                <a:ea typeface="宋体" charset="0"/>
                <a:cs typeface="Consolas" charset="0"/>
              </a:rPr>
              <a:t>outgoing_packet.destination</a:t>
            </a: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 ← destination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8     </a:t>
            </a:r>
            <a:r>
              <a:rPr lang="en-US" altLang="zh-CN" sz="1600" dirty="0">
                <a:solidFill>
                  <a:srgbClr val="800000"/>
                </a:solidFill>
                <a:latin typeface="Consolas" charset="0"/>
                <a:ea typeface="宋体" charset="0"/>
                <a:cs typeface="Consolas" charset="0"/>
              </a:rPr>
              <a:t>NETWORK_HANDLE</a:t>
            </a: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 (</a:t>
            </a:r>
            <a:r>
              <a:rPr lang="en-US" altLang="zh-CN" sz="1600" dirty="0" err="1">
                <a:latin typeface="Consolas" charset="0"/>
                <a:ea typeface="宋体" charset="0"/>
                <a:cs typeface="Consolas" charset="0"/>
              </a:rPr>
              <a:t>outgoing_packet</a:t>
            </a: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, </a:t>
            </a:r>
            <a:r>
              <a:rPr lang="en-US" altLang="zh-CN" sz="1600" dirty="0" err="1">
                <a:latin typeface="Consolas" charset="0"/>
                <a:ea typeface="宋体" charset="0"/>
                <a:cs typeface="Consolas" charset="0"/>
              </a:rPr>
              <a:t>net_protocol</a:t>
            </a: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600" dirty="0">
              <a:latin typeface="Consolas" charset="0"/>
              <a:ea typeface="宋体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altLang="zh-CN" sz="1600" dirty="0">
                <a:latin typeface="Consolas" charset="0"/>
                <a:ea typeface="宋体" charset="0"/>
                <a:cs typeface="Consolas" charset="0"/>
              </a:rPr>
              <a:t>9 </a:t>
            </a:r>
            <a:r>
              <a:rPr lang="sv-SE" altLang="zh-CN" sz="1600" b="1" dirty="0">
                <a:latin typeface="Consolas" charset="0"/>
                <a:ea typeface="宋体" charset="0"/>
                <a:cs typeface="Consolas" charset="0"/>
              </a:rPr>
              <a:t>procedure</a:t>
            </a:r>
            <a:r>
              <a:rPr lang="sv-SE" altLang="zh-CN" sz="1600" dirty="0">
                <a:latin typeface="Consolas" charset="0"/>
                <a:ea typeface="宋体" charset="0"/>
                <a:cs typeface="Consolas" charset="0"/>
              </a:rPr>
              <a:t> </a:t>
            </a:r>
            <a:r>
              <a:rPr lang="sv-SE" altLang="zh-CN" sz="1600" dirty="0">
                <a:solidFill>
                  <a:srgbClr val="800000"/>
                </a:solidFill>
                <a:latin typeface="Consolas" charset="0"/>
                <a:ea typeface="宋体" charset="0"/>
                <a:cs typeface="Consolas" charset="0"/>
              </a:rPr>
              <a:t>NETWORK_HANDLE</a:t>
            </a:r>
            <a:r>
              <a:rPr lang="sv-SE" altLang="zh-CN" sz="1600" dirty="0">
                <a:latin typeface="Consolas" charset="0"/>
                <a:ea typeface="宋体" charset="0"/>
                <a:cs typeface="Consolas" charset="0"/>
              </a:rPr>
              <a:t> (net_packet, net_protocol)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altLang="zh-CN" sz="1600" dirty="0">
                <a:latin typeface="Consolas" charset="0"/>
                <a:ea typeface="宋体" charset="0"/>
                <a:cs typeface="Consolas" charset="0"/>
              </a:rPr>
              <a:t>10    packet </a:t>
            </a:r>
            <a:r>
              <a:rPr lang="sv-SE" altLang="zh-CN" sz="1600" b="1" dirty="0">
                <a:latin typeface="Consolas" charset="0"/>
                <a:ea typeface="宋体" charset="0"/>
                <a:cs typeface="Consolas" charset="0"/>
              </a:rPr>
              <a:t>instance</a:t>
            </a:r>
            <a:r>
              <a:rPr lang="sv-SE" altLang="zh-CN" sz="1600" dirty="0">
                <a:latin typeface="Consolas" charset="0"/>
                <a:ea typeface="宋体" charset="0"/>
                <a:cs typeface="Consolas" charset="0"/>
              </a:rPr>
              <a:t> net_packet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altLang="zh-CN" sz="1600" dirty="0">
                <a:latin typeface="Consolas" charset="0"/>
                <a:ea typeface="宋体" charset="0"/>
                <a:cs typeface="Consolas" charset="0"/>
              </a:rPr>
              <a:t>11    </a:t>
            </a:r>
            <a:r>
              <a:rPr lang="sv-SE" altLang="zh-CN" sz="1600" b="1" dirty="0">
                <a:latin typeface="Consolas" charset="0"/>
                <a:ea typeface="宋体" charset="0"/>
                <a:cs typeface="Consolas" charset="0"/>
              </a:rPr>
              <a:t>if</a:t>
            </a:r>
            <a:r>
              <a:rPr lang="sv-SE" altLang="zh-CN" sz="1600" dirty="0">
                <a:latin typeface="Consolas" charset="0"/>
                <a:ea typeface="宋体" charset="0"/>
                <a:cs typeface="Consolas" charset="0"/>
              </a:rPr>
              <a:t> net_packet.destination != MY_NETWORK_ADDRESS </a:t>
            </a:r>
            <a:r>
              <a:rPr lang="sv-SE" altLang="zh-CN" sz="1600" b="1" dirty="0">
                <a:latin typeface="Consolas" charset="0"/>
                <a:ea typeface="宋体" charset="0"/>
                <a:cs typeface="Consolas" charset="0"/>
              </a:rPr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altLang="zh-CN" sz="1600" dirty="0">
                <a:latin typeface="Consolas" charset="0"/>
                <a:ea typeface="宋体" charset="0"/>
                <a:cs typeface="Consolas" charset="0"/>
              </a:rPr>
              <a:t>12        next_hop </a:t>
            </a: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← </a:t>
            </a:r>
            <a:r>
              <a:rPr lang="en-US" altLang="zh-CN" sz="1600" dirty="0">
                <a:solidFill>
                  <a:srgbClr val="800000"/>
                </a:solidFill>
                <a:latin typeface="Consolas" charset="0"/>
                <a:ea typeface="宋体" charset="0"/>
                <a:cs typeface="Consolas" charset="0"/>
              </a:rPr>
              <a:t>LOOKUP</a:t>
            </a: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 (</a:t>
            </a:r>
            <a:r>
              <a:rPr lang="en-US" altLang="zh-CN" sz="1600" dirty="0" err="1">
                <a:latin typeface="Consolas" charset="0"/>
                <a:ea typeface="宋体" charset="0"/>
                <a:cs typeface="Consolas" charset="0"/>
              </a:rPr>
              <a:t>net_packet.destination</a:t>
            </a: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, </a:t>
            </a:r>
            <a:r>
              <a:rPr lang="en-US" altLang="zh-CN" sz="1600" dirty="0" err="1">
                <a:latin typeface="Consolas" charset="0"/>
                <a:ea typeface="宋体" charset="0"/>
                <a:cs typeface="Consolas" charset="0"/>
              </a:rPr>
              <a:t>forwarding_table</a:t>
            </a:r>
            <a:r>
              <a:rPr lang="en-US" altLang="zh-CN" sz="1600" dirty="0">
                <a:latin typeface="Consolas" charset="0"/>
                <a:ea typeface="宋体" charset="0"/>
                <a:cs typeface="Consolas" charset="0"/>
              </a:rPr>
              <a:t>)</a:t>
            </a:r>
            <a:endParaRPr lang="sv-SE" altLang="zh-CN" sz="1600" dirty="0">
              <a:latin typeface="Consolas" charset="0"/>
              <a:ea typeface="宋体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altLang="zh-CN" sz="1600" dirty="0">
                <a:latin typeface="Consolas" charset="0"/>
                <a:ea typeface="宋体" charset="0"/>
                <a:cs typeface="Consolas" charset="0"/>
              </a:rPr>
              <a:t>13        </a:t>
            </a:r>
            <a:r>
              <a:rPr lang="sv-SE" altLang="zh-CN" sz="1600" dirty="0">
                <a:solidFill>
                  <a:srgbClr val="800000"/>
                </a:solidFill>
                <a:latin typeface="Consolas" charset="0"/>
                <a:ea typeface="宋体" charset="0"/>
                <a:cs typeface="Consolas" charset="0"/>
              </a:rPr>
              <a:t>LINK_SEND</a:t>
            </a:r>
            <a:r>
              <a:rPr lang="sv-SE" altLang="zh-CN" sz="1600" dirty="0">
                <a:latin typeface="Consolas" charset="0"/>
                <a:ea typeface="宋体" charset="0"/>
                <a:cs typeface="Consolas" charset="0"/>
              </a:rPr>
              <a:t> (net_packet, next_hop, link_protocol, net_protocol)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altLang="zh-CN" sz="1600" dirty="0">
                <a:latin typeface="Consolas" charset="0"/>
                <a:ea typeface="宋体" charset="0"/>
                <a:cs typeface="Consolas" charset="0"/>
              </a:rPr>
              <a:t>14    </a:t>
            </a:r>
            <a:r>
              <a:rPr lang="sv-SE" altLang="zh-CN" sz="1600" b="1" dirty="0">
                <a:latin typeface="Consolas" charset="0"/>
                <a:ea typeface="宋体" charset="0"/>
                <a:cs typeface="Consolas" charset="0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altLang="zh-CN" sz="1600" dirty="0">
                <a:latin typeface="Consolas" charset="0"/>
                <a:ea typeface="宋体" charset="0"/>
                <a:cs typeface="Consolas" charset="0"/>
              </a:rPr>
              <a:t>15        </a:t>
            </a:r>
            <a:r>
              <a:rPr lang="sv-SE" altLang="zh-CN" sz="1600" dirty="0">
                <a:solidFill>
                  <a:srgbClr val="800000"/>
                </a:solidFill>
                <a:latin typeface="Consolas" charset="0"/>
                <a:ea typeface="宋体" charset="0"/>
                <a:cs typeface="Consolas" charset="0"/>
              </a:rPr>
              <a:t>GIVE_TO_END_LAYER</a:t>
            </a:r>
            <a:r>
              <a:rPr lang="sv-SE" altLang="zh-CN" sz="1600" dirty="0">
                <a:latin typeface="Consolas" charset="0"/>
                <a:ea typeface="宋体" charset="0"/>
                <a:cs typeface="Consolas" charset="0"/>
              </a:rPr>
              <a:t> (net_packet.payload,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altLang="zh-CN" sz="1600" dirty="0">
                <a:latin typeface="Consolas" charset="0"/>
                <a:ea typeface="宋体" charset="0"/>
                <a:cs typeface="Consolas" charset="0"/>
              </a:rPr>
              <a:t>16                          net_packet.end_protocol, net_packet.source)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F7D9EB81-167D-B14E-A4A4-636D0830A421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46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7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 170"/>
          <p:cNvSpPr/>
          <p:nvPr/>
        </p:nvSpPr>
        <p:spPr>
          <a:xfrm>
            <a:off x="0" y="1"/>
            <a:ext cx="9144000" cy="877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anchor="ctr"/>
          <a:lstStyle/>
          <a:p>
            <a:pPr algn="ctr"/>
            <a:endParaRPr lang="zh-CN" altLang="en-US" sz="140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0" y="877094"/>
            <a:ext cx="9144000" cy="2460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anchor="ctr"/>
          <a:lstStyle/>
          <a:p>
            <a:pPr algn="ctr"/>
            <a:endParaRPr lang="zh-CN" altLang="en-US" sz="140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0" y="3300678"/>
            <a:ext cx="9144000" cy="24143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anchor="ctr"/>
          <a:lstStyle/>
          <a:p>
            <a:pPr algn="ctr"/>
            <a:endParaRPr lang="zh-CN" altLang="en-US" sz="140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556398" y="4897438"/>
            <a:ext cx="2231231" cy="4206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anchor="ctr"/>
          <a:lstStyle/>
          <a:p>
            <a:pPr algn="ctr">
              <a:defRPr/>
            </a:pPr>
            <a:r>
              <a:rPr lang="en-US" altLang="zh-CN" sz="1400" dirty="0" err="1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sendproc</a:t>
            </a:r>
            <a:endParaRPr lang="zh-CN" altLang="en-US" sz="14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916" y="1177396"/>
            <a:ext cx="2232422" cy="41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anchor="ctr"/>
          <a:lstStyle/>
          <a:p>
            <a:pPr algn="ctr">
              <a:defRPr/>
            </a:pPr>
            <a:r>
              <a:rPr lang="en-US" altLang="zh-CN" sz="1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NETWORK_SEND</a:t>
            </a:r>
            <a:endParaRPr lang="zh-CN" altLang="en-US" sz="14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57588" y="2497667"/>
            <a:ext cx="2232422" cy="41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anchor="ctr"/>
          <a:lstStyle/>
          <a:p>
            <a:pPr algn="ctr"/>
            <a:endParaRPr lang="zh-CN" altLang="en-US" sz="140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84960" y="2422261"/>
            <a:ext cx="2231231" cy="4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anchor="ctr"/>
          <a:lstStyle/>
          <a:p>
            <a:pPr algn="ctr">
              <a:defRPr/>
            </a:pPr>
            <a:r>
              <a:rPr lang="en-US" altLang="zh-CN" sz="1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NETWORK_HANDLE</a:t>
            </a:r>
            <a:endParaRPr lang="zh-CN" altLang="en-US" sz="14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86150" y="96574"/>
            <a:ext cx="2230041" cy="420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anchor="ctr"/>
          <a:lstStyle/>
          <a:p>
            <a:pPr algn="ctr">
              <a:defRPr/>
            </a:pPr>
            <a:r>
              <a:rPr lang="en-US" altLang="zh-CN" sz="1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GIVE_TO_END_LAYER</a:t>
            </a:r>
            <a:endParaRPr lang="zh-CN" altLang="en-US" sz="14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82578" y="3757084"/>
            <a:ext cx="2233613" cy="4206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anchor="ctr"/>
          <a:lstStyle/>
          <a:p>
            <a:pPr algn="ctr">
              <a:defRPr/>
            </a:pPr>
            <a:r>
              <a:rPr lang="en-US" altLang="zh-CN" sz="1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LINK_SEND</a:t>
            </a:r>
            <a:endParaRPr lang="zh-CN" altLang="en-US" sz="14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82578" y="1177396"/>
            <a:ext cx="2232422" cy="60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anchor="ctr"/>
          <a:lstStyle/>
          <a:p>
            <a:pPr algn="ctr">
              <a:defRPr/>
            </a:pPr>
            <a:r>
              <a:rPr lang="en-US" altLang="zh-CN" sz="1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GIVE_TO_NETWORK</a:t>
            </a:r>
          </a:p>
          <a:p>
            <a:pPr algn="ctr">
              <a:defRPr/>
            </a:pPr>
            <a:r>
              <a:rPr lang="en-US" altLang="zh-CN" sz="1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_HANDLER</a:t>
            </a:r>
            <a:endParaRPr lang="zh-CN" altLang="en-US" sz="14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35328" y="3757084"/>
            <a:ext cx="2232422" cy="4206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anchor="ctr"/>
          <a:lstStyle/>
          <a:p>
            <a:pPr algn="ctr">
              <a:defRPr/>
            </a:pPr>
            <a:r>
              <a:rPr lang="en-US" altLang="zh-CN" sz="1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LINK_RECEIVE</a:t>
            </a:r>
            <a:endParaRPr lang="zh-CN" altLang="en-US" sz="14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482578" y="4837907"/>
            <a:ext cx="2233613" cy="4193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anchor="ctr"/>
          <a:lstStyle/>
          <a:p>
            <a:pPr algn="ctr">
              <a:defRPr/>
            </a:pPr>
            <a:r>
              <a:rPr lang="en-US" altLang="zh-CN" sz="1400" dirty="0" err="1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sendproc</a:t>
            </a:r>
            <a:endParaRPr lang="zh-CN" altLang="en-US" sz="14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15" name="肘形连接符 114"/>
          <p:cNvCxnSpPr>
            <a:stCxn id="5" idx="2"/>
            <a:endCxn id="13" idx="0"/>
          </p:cNvCxnSpPr>
          <p:nvPr/>
        </p:nvCxnSpPr>
        <p:spPr>
          <a:xfrm rot="5400000">
            <a:off x="4142913" y="3299421"/>
            <a:ext cx="914135" cy="1190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肘形连接符 148"/>
          <p:cNvCxnSpPr>
            <a:stCxn id="5" idx="3"/>
            <a:endCxn id="9" idx="3"/>
          </p:cNvCxnSpPr>
          <p:nvPr/>
        </p:nvCxnSpPr>
        <p:spPr>
          <a:xfrm flipV="1">
            <a:off x="5716191" y="306917"/>
            <a:ext cx="13097" cy="2325688"/>
          </a:xfrm>
          <a:prstGeom prst="bentConnector3">
            <a:avLst>
              <a:gd name="adj1" fmla="val 7640000"/>
            </a:avLst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肘形连接符 150"/>
          <p:cNvCxnSpPr>
            <a:stCxn id="21" idx="0"/>
            <a:endCxn id="19" idx="3"/>
          </p:cNvCxnSpPr>
          <p:nvPr/>
        </p:nvCxnSpPr>
        <p:spPr>
          <a:xfrm rot="16200000" flipV="1">
            <a:off x="5493875" y="1698823"/>
            <a:ext cx="2279385" cy="1837135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3267075" y="997480"/>
            <a:ext cx="2665810" cy="20994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anchor="ctr"/>
          <a:lstStyle/>
          <a:p>
            <a:pPr algn="ctr"/>
            <a:endParaRPr lang="zh-CN" altLang="en-US" sz="140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267075" y="3577167"/>
            <a:ext cx="2663429" cy="192087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anchor="ctr"/>
          <a:lstStyle/>
          <a:p>
            <a:pPr algn="ctr"/>
            <a:endParaRPr lang="zh-CN" altLang="en-US" sz="140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60" name="直接箭头连接符 159"/>
          <p:cNvCxnSpPr>
            <a:stCxn id="19" idx="2"/>
            <a:endCxn id="5" idx="0"/>
          </p:cNvCxnSpPr>
          <p:nvPr/>
        </p:nvCxnSpPr>
        <p:spPr>
          <a:xfrm>
            <a:off x="4599385" y="1778000"/>
            <a:ext cx="1190" cy="644261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843337" y="1957917"/>
            <a:ext cx="1510904" cy="298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1323" tIns="35662" rIns="71323" bIns="35662" anchor="ctr"/>
          <a:lstStyle/>
          <a:p>
            <a:pPr algn="ctr">
              <a:defRPr/>
            </a:pPr>
            <a:r>
              <a:rPr lang="en-US" altLang="zh-CN" sz="1400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net_handler</a:t>
            </a:r>
            <a:r>
              <a:rPr lang="en-US" altLang="zh-CN" sz="14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[]</a:t>
            </a:r>
            <a:endParaRPr lang="zh-CN" altLang="en-US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62" name="直接箭头连接符 161"/>
          <p:cNvCxnSpPr>
            <a:stCxn id="13" idx="2"/>
            <a:endCxn id="52" idx="0"/>
          </p:cNvCxnSpPr>
          <p:nvPr/>
        </p:nvCxnSpPr>
        <p:spPr>
          <a:xfrm>
            <a:off x="4599385" y="4177771"/>
            <a:ext cx="0" cy="660136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699272" y="4357688"/>
            <a:ext cx="1800225" cy="30030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1323" tIns="35662" rIns="71323" bIns="35662" anchor="ctr"/>
          <a:lstStyle/>
          <a:p>
            <a:pPr algn="ctr">
              <a:defRPr/>
            </a:pPr>
            <a:r>
              <a:rPr lang="en-US" altLang="zh-CN" sz="1400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link_protocol</a:t>
            </a:r>
            <a:r>
              <a:rPr lang="en-US" altLang="zh-CN" sz="14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[]</a:t>
            </a:r>
            <a:endParaRPr lang="zh-CN" altLang="en-US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4832748" y="2737115"/>
            <a:ext cx="1034653" cy="300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anchor="ctr"/>
          <a:lstStyle/>
          <a:p>
            <a:pPr algn="ctr">
              <a:defRPr/>
            </a:pPr>
            <a:r>
              <a:rPr lang="en-US" altLang="zh-CN" sz="1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LOOKUP</a:t>
            </a:r>
            <a:endParaRPr lang="zh-CN" altLang="en-US" sz="14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72" name="直接箭头连接符 171"/>
          <p:cNvCxnSpPr>
            <a:endCxn id="4" idx="0"/>
          </p:cNvCxnSpPr>
          <p:nvPr/>
        </p:nvCxnSpPr>
        <p:spPr>
          <a:xfrm>
            <a:off x="1584722" y="498740"/>
            <a:ext cx="0" cy="678656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467916" y="2362729"/>
            <a:ext cx="2232422" cy="1214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anchor="ctr"/>
          <a:lstStyle/>
          <a:p>
            <a:pPr>
              <a:defRPr/>
            </a:pPr>
            <a:r>
              <a:rPr lang="en-US" altLang="zh-CN" sz="1400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struct</a:t>
            </a:r>
            <a:r>
              <a:rPr lang="en-US" altLang="zh-CN" sz="14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packet</a:t>
            </a:r>
          </a:p>
          <a:p>
            <a:pPr>
              <a:defRPr/>
            </a:pPr>
            <a:r>
              <a:rPr lang="en-US" altLang="zh-CN" sz="14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source</a:t>
            </a:r>
          </a:p>
          <a:p>
            <a:pPr>
              <a:defRPr/>
            </a:pPr>
            <a:r>
              <a:rPr lang="en-US" altLang="zh-CN" sz="14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destination</a:t>
            </a:r>
          </a:p>
          <a:p>
            <a:pPr>
              <a:defRPr/>
            </a:pPr>
            <a:r>
              <a:rPr lang="en-US" altLang="zh-CN" sz="14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end_protocol</a:t>
            </a:r>
            <a:endParaRPr lang="en-US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defRPr/>
            </a:pPr>
            <a:r>
              <a:rPr lang="en-US" altLang="zh-CN" sz="14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payload</a:t>
            </a:r>
            <a:endParaRPr lang="zh-CN" altLang="en-US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79" name="肘形连接符 178"/>
          <p:cNvCxnSpPr>
            <a:stCxn id="4" idx="3"/>
            <a:endCxn id="5" idx="1"/>
          </p:cNvCxnSpPr>
          <p:nvPr/>
        </p:nvCxnSpPr>
        <p:spPr>
          <a:xfrm>
            <a:off x="2700338" y="1387741"/>
            <a:ext cx="784622" cy="1244864"/>
          </a:xfrm>
          <a:prstGeom prst="bentConnector3">
            <a:avLst>
              <a:gd name="adj1" fmla="val 41138"/>
            </a:avLst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467916" y="4282282"/>
            <a:ext cx="2232422" cy="121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anchor="ctr"/>
          <a:lstStyle/>
          <a:p>
            <a:pPr>
              <a:defRPr/>
            </a:pPr>
            <a:r>
              <a:rPr lang="en-US" altLang="zh-CN" sz="1400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struct</a:t>
            </a:r>
            <a:r>
              <a:rPr lang="en-US" altLang="zh-CN" sz="14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frame</a:t>
            </a:r>
          </a:p>
          <a:p>
            <a:pPr>
              <a:defRPr/>
            </a:pPr>
            <a:r>
              <a:rPr lang="en-US" altLang="zh-CN" sz="14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struct</a:t>
            </a:r>
            <a:r>
              <a:rPr lang="en-US" altLang="zh-CN" sz="14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checked_cnt</a:t>
            </a:r>
            <a:endParaRPr lang="en-US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defRPr/>
            </a:pPr>
            <a:r>
              <a:rPr lang="en-US" altLang="zh-CN" sz="14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1400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net_protocol</a:t>
            </a:r>
            <a:endParaRPr lang="en-US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defRPr/>
            </a:pPr>
            <a:r>
              <a:rPr lang="en-US" altLang="zh-CN" sz="14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payload</a:t>
            </a:r>
          </a:p>
          <a:p>
            <a:pPr>
              <a:defRPr/>
            </a:pPr>
            <a:r>
              <a:rPr lang="en-US" altLang="zh-CN" sz="14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checksum</a:t>
            </a:r>
            <a:endParaRPr lang="zh-CN" altLang="en-US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83" name="直接箭头连接符 182"/>
          <p:cNvCxnSpPr>
            <a:endCxn id="21" idx="2"/>
          </p:cNvCxnSpPr>
          <p:nvPr/>
        </p:nvCxnSpPr>
        <p:spPr>
          <a:xfrm flipV="1">
            <a:off x="7552135" y="4177771"/>
            <a:ext cx="0" cy="930011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498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Forwarding an IP Packet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Lookup packet</a:t>
            </a:r>
            <a:r>
              <a:rPr 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s DST in forwarding table</a:t>
            </a:r>
          </a:p>
          <a:p>
            <a:pPr lvl="1" eaLnBrk="1" hangingPunct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If known, find the corresponding outgoing link</a:t>
            </a:r>
          </a:p>
          <a:p>
            <a:pPr lvl="1" eaLnBrk="1" hangingPunct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If unknown, drop packet </a:t>
            </a:r>
          </a:p>
          <a:p>
            <a:pPr eaLnBrk="1" hangingPunct="1"/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Decrement TTL (Time To Live)</a:t>
            </a:r>
          </a:p>
          <a:p>
            <a:pPr lvl="1" eaLnBrk="1" hangingPunct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Drop packet if TTL is zero</a:t>
            </a:r>
          </a:p>
          <a:p>
            <a:pPr eaLnBrk="1" hangingPunct="1"/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Update header checksum</a:t>
            </a:r>
          </a:p>
          <a:p>
            <a:pPr eaLnBrk="1" hangingPunct="1"/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Forward packet to outgoing port </a:t>
            </a:r>
          </a:p>
          <a:p>
            <a:pPr eaLnBrk="1" hangingPunct="1"/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Transmit packet onto link 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fld id="{B28C3693-F7F3-CF46-AF13-299B66A94103}" type="slidenum">
              <a:rPr lang="zh-CN" altLang="en-US" sz="900">
                <a:solidFill>
                  <a:srgbClr val="898989"/>
                </a:solidFill>
              </a:rPr>
              <a:pPr/>
              <a:t>48</a:t>
            </a:fld>
            <a:endParaRPr lang="zh-CN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113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Data-plane 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Study: Intel's DPDK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3322712" cy="418829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2400" dirty="0"/>
              <a:t>DPDK: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Data Plane Development Kit</a:t>
            </a:r>
          </a:p>
          <a:p>
            <a:r>
              <a:rPr kumimoji="1" lang="en-US" altLang="zh-CN" sz="2400" dirty="0"/>
              <a:t>Network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card</a:t>
            </a:r>
          </a:p>
          <a:p>
            <a:pPr lvl="1"/>
            <a:r>
              <a:rPr kumimoji="1" lang="en-US" altLang="zh-CN" sz="2000" dirty="0"/>
              <a:t>Has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several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ports</a:t>
            </a:r>
          </a:p>
          <a:p>
            <a:pPr lvl="1"/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port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RX/TX</a:t>
            </a:r>
          </a:p>
          <a:p>
            <a:r>
              <a:rPr kumimoji="1" lang="en-US" altLang="zh-CN" sz="2400" dirty="0"/>
              <a:t>Processor</a:t>
            </a:r>
          </a:p>
          <a:p>
            <a:pPr lvl="1"/>
            <a:r>
              <a:rPr kumimoji="1" lang="en-US" altLang="zh-CN" sz="2000" dirty="0"/>
              <a:t>Read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packets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from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RX</a:t>
            </a:r>
          </a:p>
          <a:p>
            <a:pPr lvl="2"/>
            <a:r>
              <a:rPr kumimoji="1" lang="en-US" altLang="zh-CN" sz="1600" dirty="0"/>
              <a:t>Polling</a:t>
            </a:r>
          </a:p>
          <a:p>
            <a:pPr lvl="1"/>
            <a:r>
              <a:rPr kumimoji="1" lang="en-US" altLang="zh-CN" sz="2000" dirty="0"/>
              <a:t>Find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output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port</a:t>
            </a:r>
          </a:p>
          <a:p>
            <a:pPr lvl="1"/>
            <a:r>
              <a:rPr kumimoji="1" lang="en-US" altLang="zh-CN" sz="2000" dirty="0"/>
              <a:t>Write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packets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TX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216738"/>
            <a:ext cx="4608512" cy="38010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9BB38F-F40A-F643-BA74-19044E7C1EAC}"/>
              </a:ext>
            </a:extLst>
          </p:cNvPr>
          <p:cNvSpPr txBox="1"/>
          <p:nvPr/>
        </p:nvSpPr>
        <p:spPr>
          <a:xfrm>
            <a:off x="5652120" y="5031804"/>
            <a:ext cx="1872208" cy="664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6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RX</a:t>
            </a:r>
            <a:r>
              <a:rPr kumimoji="1" lang="zh-CN" altLang="en-US" sz="16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for</a:t>
            </a:r>
            <a:r>
              <a:rPr kumimoji="1" lang="zh-CN" altLang="en-US" sz="16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receiving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TX</a:t>
            </a:r>
            <a:r>
              <a:rPr kumimoji="1" lang="zh-CN" altLang="en-US" sz="16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for</a:t>
            </a:r>
            <a:r>
              <a:rPr kumimoji="1" lang="zh-CN" altLang="en-US" sz="16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sending</a:t>
            </a:r>
            <a:endParaRPr kumimoji="1" lang="zh-CN" altLang="en-US" sz="1600" dirty="0">
              <a:solidFill>
                <a:srgbClr val="0070C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15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Duplicate Packets and Suppression</a:t>
            </a:r>
            <a:endParaRPr lang="zh-CN" altLang="en-US" dirty="0"/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Discarding packets is common case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Many network protocol includes timeout and resend mechanism</a:t>
            </a:r>
          </a:p>
          <a:p>
            <a:pPr eaLnBrk="1" hangingPunct="1"/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When a congested forwarder discards a packet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Client does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not receive a response as quickly as originally hoped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Users may prepared for duplicate requests and responses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Detecting duplicates may or may not be important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A09D53F7-C0DE-3C4C-8BF3-3CCB15E2A159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5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3206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48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NAT (Network Address Translation)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ea typeface="ＭＳ Ｐゴシック" charset="0"/>
              </a:rPr>
              <a:t>Private network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Public routers don</a:t>
            </a:r>
            <a:r>
              <a:rPr lang="en-US" sz="1800" dirty="0">
                <a:ea typeface="ＭＳ Ｐゴシック" charset="0"/>
              </a:rPr>
              <a:t>'</a:t>
            </a:r>
            <a:r>
              <a:rPr lang="en-US" altLang="zh-CN" sz="1800" dirty="0">
                <a:ea typeface="ＭＳ Ｐゴシック" charset="0"/>
              </a:rPr>
              <a:t>t accept routes to network 10</a:t>
            </a:r>
          </a:p>
          <a:p>
            <a:pPr eaLnBrk="1" hangingPunct="1"/>
            <a:r>
              <a:rPr lang="en-US" altLang="zh-CN" sz="2000" dirty="0">
                <a:ea typeface="ＭＳ Ｐゴシック" charset="0"/>
              </a:rPr>
              <a:t>NAT router: bridge the private networks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Router between private &amp; public network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Send: modify source address to temp public address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Receive: modify back by looking mapping table</a:t>
            </a:r>
          </a:p>
          <a:p>
            <a:pPr eaLnBrk="1" hangingPunct="1"/>
            <a:r>
              <a:rPr lang="en-US" altLang="zh-CN" sz="2000" dirty="0">
                <a:ea typeface="ＭＳ Ｐゴシック" charset="0"/>
              </a:rPr>
              <a:t>Limitations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Some end-to-end protocols place address in payloads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The translator may become the bottleneck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What if two private network merge?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81D10682-A800-D94D-998B-028E039F0BFB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51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2901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NAT</a:t>
            </a:r>
            <a:endParaRPr lang="zh-CN" altLang="en-US" dirty="0"/>
          </a:p>
        </p:txBody>
      </p:sp>
      <p:pic>
        <p:nvPicPr>
          <p:cNvPr id="55298" name="Picture 1027" descr="C:\Documents and Settings\Administrator\My Documents\cs580\images\an090601 cop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648" y="913284"/>
            <a:ext cx="6912768" cy="451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9948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NAT (Network Address Translation)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ea typeface="ＭＳ Ｐゴシック" charset="0"/>
              </a:rPr>
              <a:t>Private network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Public routers don</a:t>
            </a:r>
            <a:r>
              <a:rPr lang="en-US" sz="1800" dirty="0">
                <a:ea typeface="ＭＳ Ｐゴシック" charset="0"/>
              </a:rPr>
              <a:t>'</a:t>
            </a:r>
            <a:r>
              <a:rPr lang="en-US" altLang="zh-CN" sz="1800" dirty="0">
                <a:ea typeface="ＭＳ Ｐゴシック" charset="0"/>
              </a:rPr>
              <a:t>t accept routes to network 10</a:t>
            </a:r>
          </a:p>
          <a:p>
            <a:pPr eaLnBrk="1" hangingPunct="1"/>
            <a:r>
              <a:rPr lang="en-US" altLang="zh-CN" sz="2000" dirty="0">
                <a:ea typeface="ＭＳ Ｐゴシック" charset="0"/>
              </a:rPr>
              <a:t>NAT router: bridge the private networks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Router between private &amp; public network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Send: modify source address to temp public address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Receive: modify back by looking mapping table</a:t>
            </a:r>
          </a:p>
          <a:p>
            <a:pPr eaLnBrk="1" hangingPunct="1"/>
            <a:r>
              <a:rPr lang="en-US" altLang="zh-CN" sz="2000" dirty="0">
                <a:ea typeface="ＭＳ Ｐゴシック" charset="0"/>
              </a:rPr>
              <a:t>Limitations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Some end-to-end protocols place address in payloads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The translator may become the bottleneck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What if two private network merge?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81D10682-A800-D94D-998B-028E039F0BFB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53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554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7664" y="409228"/>
            <a:ext cx="1512168" cy="21602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Src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IP: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192.168.1.2</a:t>
            </a:r>
            <a:endParaRPr kumimoji="1" lang="zh-CN" altLang="en-US" sz="1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7664" y="625252"/>
            <a:ext cx="1512168" cy="216024"/>
          </a:xfrm>
          <a:prstGeom prst="rect">
            <a:avLst/>
          </a:prstGeom>
          <a:solidFill>
            <a:schemeClr val="tx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Dst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IP: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173.194.72.104</a:t>
            </a:r>
            <a:endParaRPr kumimoji="1" lang="zh-CN" altLang="en-US" sz="1100" dirty="0"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664" y="841276"/>
            <a:ext cx="1512168" cy="21602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Src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Port: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54321</a:t>
            </a:r>
            <a:endParaRPr kumimoji="1" lang="zh-CN" altLang="en-US" sz="1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7664" y="1057300"/>
            <a:ext cx="1512168" cy="21602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Dst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Port: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80</a:t>
            </a:r>
            <a:endParaRPr kumimoji="1" lang="zh-CN" altLang="en-US" sz="1100" dirty="0"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47664" y="1273324"/>
            <a:ext cx="1512168" cy="6480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Data</a:t>
            </a:r>
            <a:endParaRPr kumimoji="1" lang="zh-CN" altLang="en-US" sz="1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36096" y="409228"/>
            <a:ext cx="1512168" cy="21602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Src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IP: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202.120.40.85</a:t>
            </a:r>
            <a:endParaRPr kumimoji="1" lang="zh-CN" altLang="en-US" sz="1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36096" y="625252"/>
            <a:ext cx="1512168" cy="216024"/>
          </a:xfrm>
          <a:prstGeom prst="rect">
            <a:avLst/>
          </a:prstGeom>
          <a:solidFill>
            <a:schemeClr val="tx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Dst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IP: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173.194.72.104</a:t>
            </a:r>
            <a:endParaRPr kumimoji="1" lang="zh-CN" altLang="en-US" sz="1100" dirty="0"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36096" y="841276"/>
            <a:ext cx="1512168" cy="21602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Src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Port: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60001</a:t>
            </a:r>
            <a:endParaRPr kumimoji="1" lang="zh-CN" altLang="en-US" sz="1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36096" y="1057300"/>
            <a:ext cx="1512168" cy="21602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Dst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Port: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80</a:t>
            </a:r>
            <a:endParaRPr kumimoji="1" lang="zh-CN" altLang="en-US" sz="1100" dirty="0"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36096" y="1273324"/>
            <a:ext cx="1512168" cy="6480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Data</a:t>
            </a:r>
            <a:endParaRPr kumimoji="1" lang="zh-CN" altLang="en-US" sz="1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14" name="八边形 13"/>
          <p:cNvSpPr/>
          <p:nvPr/>
        </p:nvSpPr>
        <p:spPr>
          <a:xfrm>
            <a:off x="3635896" y="1993404"/>
            <a:ext cx="1296144" cy="1296144"/>
          </a:xfrm>
          <a:prstGeom prst="oc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Netgate</a:t>
            </a:r>
            <a:endParaRPr kumimoji="1"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11760" y="247771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192.168.1.1</a:t>
            </a:r>
            <a:endParaRPr kumimoji="1"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88024" y="247771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202.120.40.85</a:t>
            </a:r>
            <a:endParaRPr kumimoji="1"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右箭头 16"/>
          <p:cNvSpPr/>
          <p:nvPr/>
        </p:nvSpPr>
        <p:spPr>
          <a:xfrm rot="2638149">
            <a:off x="3146917" y="1659303"/>
            <a:ext cx="605874" cy="288032"/>
          </a:xfrm>
          <a:prstGeom prst="rightArrow">
            <a:avLst>
              <a:gd name="adj1" fmla="val 27604"/>
              <a:gd name="adj2" fmla="val 7426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右箭头 17"/>
          <p:cNvSpPr/>
          <p:nvPr/>
        </p:nvSpPr>
        <p:spPr>
          <a:xfrm rot="19255541">
            <a:off x="4667027" y="1720094"/>
            <a:ext cx="605874" cy="288032"/>
          </a:xfrm>
          <a:prstGeom prst="rightArrow">
            <a:avLst>
              <a:gd name="adj1" fmla="val 27604"/>
              <a:gd name="adj2" fmla="val 7426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右箭头 19"/>
          <p:cNvSpPr/>
          <p:nvPr/>
        </p:nvSpPr>
        <p:spPr>
          <a:xfrm rot="19255541">
            <a:off x="918770" y="1648086"/>
            <a:ext cx="605874" cy="288032"/>
          </a:xfrm>
          <a:prstGeom prst="rightArrow">
            <a:avLst>
              <a:gd name="adj1" fmla="val 27604"/>
              <a:gd name="adj2" fmla="val 7426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右箭头 20"/>
          <p:cNvSpPr/>
          <p:nvPr/>
        </p:nvSpPr>
        <p:spPr>
          <a:xfrm rot="2638149">
            <a:off x="6975384" y="1731311"/>
            <a:ext cx="605874" cy="288032"/>
          </a:xfrm>
          <a:prstGeom prst="rightArrow">
            <a:avLst>
              <a:gd name="adj1" fmla="val 27604"/>
              <a:gd name="adj2" fmla="val 7426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2" name="图片 21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156" y="1921396"/>
            <a:ext cx="1489348" cy="1489348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300192" y="247771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173.194.72.104</a:t>
            </a:r>
            <a:endParaRPr kumimoji="1"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47664" y="3577580"/>
            <a:ext cx="1512168" cy="21602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Src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IP: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173.194.72.104</a:t>
            </a:r>
            <a:endParaRPr kumimoji="1" lang="zh-CN" altLang="en-US" sz="1100" dirty="0"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47664" y="3793604"/>
            <a:ext cx="1512168" cy="216024"/>
          </a:xfrm>
          <a:prstGeom prst="rect">
            <a:avLst/>
          </a:prstGeom>
          <a:solidFill>
            <a:schemeClr val="tx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Dst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IP: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192.168.1.2</a:t>
            </a:r>
            <a:endParaRPr kumimoji="1" lang="zh-CN" altLang="en-US" sz="1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47664" y="4009628"/>
            <a:ext cx="1512168" cy="21602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Src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Port: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80</a:t>
            </a:r>
            <a:endParaRPr kumimoji="1" lang="zh-CN" altLang="en-US" sz="1100" dirty="0"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47664" y="4225652"/>
            <a:ext cx="1512168" cy="21602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Dst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Port: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54321</a:t>
            </a:r>
            <a:endParaRPr kumimoji="1" lang="zh-CN" altLang="en-US" sz="1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547664" y="4441676"/>
            <a:ext cx="1512168" cy="6480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Data</a:t>
            </a:r>
            <a:endParaRPr kumimoji="1" lang="zh-CN" altLang="en-US" sz="1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36096" y="3793604"/>
            <a:ext cx="1512168" cy="21602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Dst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IP: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202.120.40.85</a:t>
            </a:r>
            <a:endParaRPr kumimoji="1" lang="zh-CN" altLang="en-US" sz="1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36096" y="3577580"/>
            <a:ext cx="1512168" cy="216024"/>
          </a:xfrm>
          <a:prstGeom prst="rect">
            <a:avLst/>
          </a:prstGeom>
          <a:solidFill>
            <a:schemeClr val="tx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Src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IP: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173.194.72.104</a:t>
            </a:r>
            <a:endParaRPr kumimoji="1" lang="zh-CN" altLang="en-US" sz="1100" dirty="0"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36096" y="4009628"/>
            <a:ext cx="1512168" cy="21602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Src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Port: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80</a:t>
            </a:r>
            <a:endParaRPr kumimoji="1" lang="zh-CN" altLang="en-US" sz="1100" dirty="0"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36096" y="4225652"/>
            <a:ext cx="1512168" cy="21602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Dst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Port: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 </a:t>
            </a:r>
            <a:r>
              <a:rPr kumimoji="1" lang="en-US" altLang="zh-CN" sz="11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60001</a:t>
            </a:r>
            <a:endParaRPr kumimoji="1" lang="zh-CN" altLang="en-US" sz="1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436096" y="4441676"/>
            <a:ext cx="1512168" cy="6480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 Narrow"/>
              </a:rPr>
              <a:t>Data</a:t>
            </a:r>
            <a:endParaRPr kumimoji="1" lang="zh-CN" altLang="en-US" sz="1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Arial Narrow"/>
            </a:endParaRPr>
          </a:p>
        </p:txBody>
      </p:sp>
      <p:sp>
        <p:nvSpPr>
          <p:cNvPr id="36" name="右箭头 35"/>
          <p:cNvSpPr/>
          <p:nvPr/>
        </p:nvSpPr>
        <p:spPr>
          <a:xfrm rot="8191984">
            <a:off x="3075833" y="3242432"/>
            <a:ext cx="605874" cy="288032"/>
          </a:xfrm>
          <a:prstGeom prst="rightArrow">
            <a:avLst>
              <a:gd name="adj1" fmla="val 27604"/>
              <a:gd name="adj2" fmla="val 7426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右箭头 36"/>
          <p:cNvSpPr/>
          <p:nvPr/>
        </p:nvSpPr>
        <p:spPr>
          <a:xfrm rot="8191984">
            <a:off x="6964263" y="3098416"/>
            <a:ext cx="605874" cy="288032"/>
          </a:xfrm>
          <a:prstGeom prst="rightArrow">
            <a:avLst>
              <a:gd name="adj1" fmla="val 27604"/>
              <a:gd name="adj2" fmla="val 7426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8" name="右箭头 37"/>
          <p:cNvSpPr/>
          <p:nvPr/>
        </p:nvSpPr>
        <p:spPr>
          <a:xfrm rot="13155958">
            <a:off x="4810776" y="3160733"/>
            <a:ext cx="605874" cy="288032"/>
          </a:xfrm>
          <a:prstGeom prst="rightArrow">
            <a:avLst>
              <a:gd name="adj1" fmla="val 27604"/>
              <a:gd name="adj2" fmla="val 7426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" name="右箭头 38"/>
          <p:cNvSpPr/>
          <p:nvPr/>
        </p:nvSpPr>
        <p:spPr>
          <a:xfrm rot="13155958">
            <a:off x="922344" y="3232743"/>
            <a:ext cx="605874" cy="288032"/>
          </a:xfrm>
          <a:prstGeom prst="rightArrow">
            <a:avLst>
              <a:gd name="adj1" fmla="val 27604"/>
              <a:gd name="adj2" fmla="val 7426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117368"/>
              </p:ext>
            </p:extLst>
          </p:nvPr>
        </p:nvGraphicFramePr>
        <p:xfrm>
          <a:off x="3275856" y="3577580"/>
          <a:ext cx="2016225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chemeClr val="bg1"/>
                          </a:solidFill>
                          <a:latin typeface="Arial Narrow"/>
                          <a:cs typeface="Arial Narrow"/>
                        </a:rPr>
                        <a:t>Src</a:t>
                      </a: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bg1"/>
                          </a:solidFill>
                          <a:latin typeface="Arial Narrow"/>
                          <a:cs typeface="Arial Narrow"/>
                        </a:rPr>
                        <a:t>IP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Arial Narrow"/>
                        <a:cs typeface="Arial Narrow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chemeClr val="bg1"/>
                          </a:solidFill>
                          <a:latin typeface="Arial Narrow"/>
                          <a:cs typeface="Arial Narrow"/>
                        </a:rPr>
                        <a:t>Src</a:t>
                      </a: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bg1"/>
                          </a:solidFill>
                          <a:latin typeface="Arial Narrow"/>
                          <a:cs typeface="Arial Narrow"/>
                        </a:rPr>
                        <a:t>Port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Arial Narrow"/>
                        <a:cs typeface="Arial Narrow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1"/>
                          </a:solidFill>
                          <a:latin typeface="Arial Narrow"/>
                          <a:cs typeface="Arial Narrow"/>
                        </a:rPr>
                        <a:t>NAT</a:t>
                      </a: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bg1"/>
                          </a:solidFill>
                          <a:latin typeface="Arial Narrow"/>
                          <a:cs typeface="Arial Narrow"/>
                        </a:rPr>
                        <a:t>Port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Arial Narrow"/>
                        <a:cs typeface="Arial Narrow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1"/>
                          </a:solidFill>
                          <a:latin typeface="Arial Narrow"/>
                          <a:cs typeface="Arial Narrow"/>
                        </a:rPr>
                        <a:t>192.168.1.2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Arial Narrow"/>
                        <a:cs typeface="Arial Narrow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1"/>
                          </a:solidFill>
                          <a:latin typeface="Arial Narrow"/>
                          <a:cs typeface="Arial Narrow"/>
                        </a:rPr>
                        <a:t>54321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Arial Narrow"/>
                        <a:cs typeface="Arial Narrow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1"/>
                          </a:solidFill>
                          <a:latin typeface="Arial Narrow"/>
                          <a:cs typeface="Arial Narrow"/>
                        </a:rPr>
                        <a:t>60001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Arial Narrow"/>
                        <a:cs typeface="Arial Narrow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1"/>
                          </a:solidFill>
                          <a:latin typeface="Arial Narrow"/>
                          <a:cs typeface="Arial Narrow"/>
                        </a:rPr>
                        <a:t>192.168.1.2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Arial Narrow"/>
                        <a:cs typeface="Arial Narrow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1"/>
                          </a:solidFill>
                          <a:latin typeface="Arial Narrow"/>
                          <a:cs typeface="Arial Narrow"/>
                        </a:rPr>
                        <a:t>12345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Arial Narrow"/>
                        <a:cs typeface="Arial Narrow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1"/>
                          </a:solidFill>
                          <a:latin typeface="Arial Narrow"/>
                          <a:cs typeface="Arial Narrow"/>
                        </a:rPr>
                        <a:t>60002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Arial Narrow"/>
                        <a:cs typeface="Arial Narrow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1"/>
                          </a:solidFill>
                          <a:latin typeface="Arial Narrow"/>
                          <a:cs typeface="Arial Narrow"/>
                        </a:rPr>
                        <a:t>...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Arial Narrow"/>
                        <a:cs typeface="Arial Narrow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  <a:latin typeface="Arial Narrow"/>
                        <a:cs typeface="Arial Narrow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  <a:latin typeface="Arial Narrow"/>
                        <a:cs typeface="Arial Narrow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09428"/>
            <a:ext cx="1465061" cy="901576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683568" y="247771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192.168.1.2</a:t>
            </a:r>
            <a:endParaRPr kumimoji="1"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06190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CASE: Ethernet Mapping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Mapping Internet to Ethernet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7659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Case Study: Mapping Internet to Ethernet</a:t>
            </a:r>
            <a:endParaRPr lang="zh-CN" altLang="en-US" dirty="0"/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79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z="2800" dirty="0">
                <a:ea typeface="MS PGothic" charset="0"/>
              </a:rPr>
              <a:t>Listen-before-sending rule, collision</a:t>
            </a:r>
          </a:p>
          <a:p>
            <a:pPr eaLnBrk="1" hangingPunct="1"/>
            <a:r>
              <a:rPr lang="en-US" altLang="zh-CN" sz="2800" dirty="0">
                <a:ea typeface="MS PGothic" charset="0"/>
              </a:rPr>
              <a:t>Ethernet: CSMA/CD</a:t>
            </a:r>
          </a:p>
          <a:p>
            <a:pPr lvl="1" eaLnBrk="1" hangingPunct="1"/>
            <a:r>
              <a:rPr lang="en-US" altLang="zh-CN" sz="2400" dirty="0">
                <a:ea typeface="MS PGothic" charset="0"/>
              </a:rPr>
              <a:t>Carrier Sense Multiple Access with Collision Detection</a:t>
            </a:r>
          </a:p>
          <a:p>
            <a:pPr eaLnBrk="1" hangingPunct="1"/>
            <a:r>
              <a:rPr lang="en-US" altLang="zh-CN" sz="2800" dirty="0">
                <a:ea typeface="MS PGothic" charset="0"/>
              </a:rPr>
              <a:t>Ethernet type</a:t>
            </a:r>
          </a:p>
          <a:p>
            <a:pPr lvl="1" eaLnBrk="1" hangingPunct="1"/>
            <a:r>
              <a:rPr lang="en-US" altLang="zh-CN" sz="2400" dirty="0">
                <a:ea typeface="MS PGothic" charset="0"/>
              </a:rPr>
              <a:t>Experimental Ethernet, 3 </a:t>
            </a:r>
            <a:r>
              <a:rPr lang="en-US" altLang="zh-CN" sz="2400" dirty="0" err="1">
                <a:ea typeface="MS PGothic" charset="0"/>
              </a:rPr>
              <a:t>mpbs</a:t>
            </a:r>
            <a:endParaRPr lang="en-US" altLang="zh-CN" sz="2400" dirty="0">
              <a:ea typeface="MS PGothic" charset="0"/>
            </a:endParaRPr>
          </a:p>
          <a:p>
            <a:pPr lvl="1" eaLnBrk="1" hangingPunct="1"/>
            <a:r>
              <a:rPr lang="en-US" altLang="zh-CN" sz="2400" dirty="0">
                <a:ea typeface="MS PGothic" charset="0"/>
              </a:rPr>
              <a:t>Standard Ethernet, 10 mbps</a:t>
            </a:r>
          </a:p>
          <a:p>
            <a:pPr lvl="1" eaLnBrk="1" hangingPunct="1"/>
            <a:r>
              <a:rPr lang="en-US" altLang="zh-CN" sz="2400" dirty="0">
                <a:ea typeface="MS PGothic" charset="0"/>
              </a:rPr>
              <a:t>Fast Ethernet, 100 mbps</a:t>
            </a:r>
          </a:p>
          <a:p>
            <a:pPr lvl="1" eaLnBrk="1" hangingPunct="1"/>
            <a:r>
              <a:rPr lang="en-US" altLang="zh-CN" sz="2400" dirty="0">
                <a:ea typeface="MS PGothic" charset="0"/>
              </a:rPr>
              <a:t>Gigabit Ethernet, 1000 mbps</a:t>
            </a:r>
            <a:endParaRPr lang="zh-CN" altLang="en-US" sz="2400" dirty="0">
              <a:ea typeface="MS PGothic" charset="0"/>
            </a:endParaRPr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B58039F6-ABA2-694E-8C4D-918A558BA88A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56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850924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Overview of Ethernet</a:t>
            </a:r>
            <a:endParaRPr lang="zh-CN" altLang="en-US" dirty="0"/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000" dirty="0">
                <a:ea typeface="MS PGothic" charset="0"/>
              </a:rPr>
              <a:t>A half duplex Ethernet</a:t>
            </a:r>
          </a:p>
          <a:p>
            <a:pPr lvl="1" eaLnBrk="1" hangingPunct="1"/>
            <a:r>
              <a:rPr lang="en-US" altLang="zh-CN" sz="1800" dirty="0">
                <a:ea typeface="MS PGothic" charset="0"/>
              </a:rPr>
              <a:t>The max propagation time is less than the 576 bit times, the shortest allowable packet</a:t>
            </a:r>
          </a:p>
          <a:p>
            <a:pPr lvl="1" eaLnBrk="1" hangingPunct="1"/>
            <a:r>
              <a:rPr lang="en-US" altLang="zh-CN" sz="1800" dirty="0">
                <a:ea typeface="MS PGothic" charset="0"/>
              </a:rPr>
              <a:t>So that two parties can detect a collision together</a:t>
            </a:r>
          </a:p>
          <a:p>
            <a:pPr lvl="1" eaLnBrk="1" hangingPunct="1"/>
            <a:r>
              <a:rPr lang="en-US" altLang="zh-CN" sz="1800" dirty="0">
                <a:ea typeface="MS PGothic" charset="0"/>
              </a:rPr>
              <a:t>If collision: wait random first time, exponential </a:t>
            </a:r>
            <a:r>
              <a:rPr lang="en-US" altLang="zh-CN" sz="1800" dirty="0" err="1">
                <a:ea typeface="MS PGothic" charset="0"/>
              </a:rPr>
              <a:t>backoff</a:t>
            </a:r>
            <a:r>
              <a:rPr lang="en-US" altLang="zh-CN" sz="1800" dirty="0">
                <a:ea typeface="MS PGothic" charset="0"/>
              </a:rPr>
              <a:t> if repeat </a:t>
            </a:r>
          </a:p>
          <a:p>
            <a:pPr eaLnBrk="1" hangingPunct="1"/>
            <a:r>
              <a:rPr lang="en-US" altLang="zh-CN" sz="2000" dirty="0">
                <a:ea typeface="MS PGothic" charset="0"/>
              </a:rPr>
              <a:t>A full duplex &amp; point-to-point Ethernet</a:t>
            </a:r>
          </a:p>
          <a:p>
            <a:pPr lvl="1" eaLnBrk="1" hangingPunct="1"/>
            <a:r>
              <a:rPr lang="en-US" altLang="zh-CN" sz="1800" dirty="0">
                <a:ea typeface="MS PGothic" charset="0"/>
              </a:rPr>
              <a:t>No collisions &amp; the max length of the link is determined by the physical medium</a:t>
            </a:r>
            <a:endParaRPr lang="zh-CN" altLang="en-US" sz="1800" dirty="0">
              <a:ea typeface="MS PGothic" charset="0"/>
            </a:endParaRPr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5D78A1C0-0E5A-D241-9EAD-9F3AA1248CBF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57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  <p:pic>
        <p:nvPicPr>
          <p:cNvPr id="460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4573985"/>
            <a:ext cx="8280920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838526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Hub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Switch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828255"/>
          </a:xfrm>
        </p:spPr>
        <p:txBody>
          <a:bodyPr>
            <a:normAutofit fontScale="92500"/>
          </a:bodyPr>
          <a:lstStyle/>
          <a:p>
            <a:r>
              <a:rPr kumimoji="1" lang="en-US" altLang="zh-CN" sz="2800" dirty="0"/>
              <a:t>Hub</a:t>
            </a:r>
          </a:p>
          <a:p>
            <a:pPr lvl="1"/>
            <a:r>
              <a:rPr kumimoji="1" lang="en-US" altLang="zh-CN" sz="2400" dirty="0"/>
              <a:t>A frame is "broadcast" to every one of its ports</a:t>
            </a:r>
          </a:p>
          <a:p>
            <a:pPr lvl="1"/>
            <a:r>
              <a:rPr kumimoji="1" lang="en-US" altLang="zh-CN" sz="2400" dirty="0"/>
              <a:t>A 10/100Mbps hub must share its bandwidth with each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port</a:t>
            </a:r>
          </a:p>
          <a:p>
            <a:r>
              <a:rPr kumimoji="1" lang="en-US" altLang="zh-CN" sz="2800" dirty="0"/>
              <a:t>Switch</a:t>
            </a:r>
          </a:p>
          <a:p>
            <a:pPr lvl="1"/>
            <a:r>
              <a:rPr kumimoji="1" lang="en-US" altLang="zh-CN" sz="2400" dirty="0"/>
              <a:t>Keeps a record of the MAC addresses of all the devices</a:t>
            </a:r>
          </a:p>
          <a:p>
            <a:pPr lvl="1"/>
            <a:r>
              <a:rPr kumimoji="1" lang="en-US" altLang="zh-CN" sz="2400" dirty="0"/>
              <a:t>A 10/100Mbps switch will allocate a full 10/100Mbps to each of its ports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20396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Broadcast Aspects of Ethernet</a:t>
            </a:r>
            <a:endParaRPr lang="zh-CN" altLang="en-US" dirty="0"/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457200" y="2476500"/>
            <a:ext cx="8305800" cy="3117304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MS PGothic" charset="0"/>
              </a:rPr>
              <a:t>Broadcast network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>
                <a:ea typeface="MS PGothic" charset="0"/>
              </a:rPr>
              <a:t>Every frame is delivered to every station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>
                <a:ea typeface="MS PGothic" charset="0"/>
              </a:rPr>
              <a:t>(Compare with forwarding network)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b="1" dirty="0">
                <a:ea typeface="MS PGothic" charset="0"/>
              </a:rPr>
              <a:t>ETHERNET_SEND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>
                <a:ea typeface="MS PGothic" charset="0"/>
              </a:rPr>
              <a:t>Pass the call along to the link layer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b="1" dirty="0">
                <a:ea typeface="MS PGothic" charset="0"/>
              </a:rPr>
              <a:t>ETHERNET_HANDLE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>
                <a:ea typeface="MS PGothic" charset="0"/>
              </a:rPr>
              <a:t>Simple, can even be implemented in hardware</a:t>
            </a:r>
            <a:endParaRPr lang="zh-CN" altLang="en-US" sz="2000" dirty="0">
              <a:ea typeface="MS PGothic" charset="0"/>
            </a:endParaRPr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09B5B26F-8FB6-9047-A9A9-FE5882FADCAD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59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362" y="1206500"/>
            <a:ext cx="78438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2736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8024" y="841276"/>
            <a:ext cx="3451821" cy="296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Network Layer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28650" y="1521354"/>
            <a:ext cx="8323660" cy="362611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Addressing interface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Network attachment points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Network address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Source &amp; destination</a:t>
            </a:r>
          </a:p>
          <a:p>
            <a:pPr lvl="1" eaLnBrk="1" hangingPunct="1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ＭＳ Ｐゴシック" charset="0"/>
            </a:endParaRPr>
          </a:p>
          <a:p>
            <a:pPr lvl="1" eaLnBrk="1" hangingPunct="1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ＭＳ Ｐゴシック" charset="0"/>
            </a:endParaRPr>
          </a:p>
          <a:p>
            <a:pPr eaLnBrk="1" hangingPunct="1"/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NETWORK_SEND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 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segment_buffer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,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destnation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,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network_protocol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,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end_layer_protocol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)</a:t>
            </a:r>
          </a:p>
          <a:p>
            <a:pPr eaLnBrk="1" hangingPunct="1"/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NETWORK_HANDLE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(packet,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network_protocol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)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2A88DBE6-FAF8-5A45-9443-D62EC7F411F8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6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6941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Broadcast Aspects of Ethernet</a:t>
            </a:r>
            <a:endParaRPr lang="zh-CN" altLang="en-US" dirty="0"/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900" b="1" dirty="0">
                <a:latin typeface="Consolas" charset="0"/>
                <a:ea typeface="宋体" charset="0"/>
                <a:cs typeface="Consolas" charset="0"/>
              </a:rPr>
              <a:t>procedure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ETHERNET_HANDLE (</a:t>
            </a:r>
            <a:r>
              <a:rPr lang="en-US" altLang="zh-CN" sz="1900" dirty="0" err="1">
                <a:latin typeface="Consolas" charset="0"/>
                <a:ea typeface="宋体" charset="0"/>
                <a:cs typeface="Consolas" charset="0"/>
              </a:rPr>
              <a:t>net_packet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, length)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destination ← </a:t>
            </a:r>
            <a:r>
              <a:rPr lang="en-US" altLang="zh-CN" sz="1900" dirty="0" err="1">
                <a:latin typeface="Consolas" charset="0"/>
                <a:ea typeface="宋体" charset="0"/>
                <a:cs typeface="Consolas" charset="0"/>
              </a:rPr>
              <a:t>net_packet.target_id</a:t>
            </a:r>
            <a:endParaRPr lang="en-US" altLang="zh-CN" sz="1900" dirty="0">
              <a:latin typeface="Consolas" charset="0"/>
              <a:ea typeface="宋体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</a:t>
            </a:r>
            <a:r>
              <a:rPr lang="en-US" altLang="zh-CN" sz="1900" b="1" dirty="0">
                <a:latin typeface="Consolas" charset="0"/>
                <a:ea typeface="宋体" charset="0"/>
                <a:cs typeface="Consolas" charset="0"/>
              </a:rPr>
              <a:t>if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destination = </a:t>
            </a:r>
            <a:r>
              <a:rPr lang="en-US" altLang="zh-CN" sz="1900" dirty="0" err="1">
                <a:latin typeface="Consolas" charset="0"/>
                <a:ea typeface="宋体" charset="0"/>
                <a:cs typeface="Consolas" charset="0"/>
              </a:rPr>
              <a:t>my_station_id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900" dirty="0">
              <a:latin typeface="Consolas" charset="0"/>
              <a:ea typeface="宋体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b="1" dirty="0">
                <a:latin typeface="Consolas" charset="0"/>
                <a:ea typeface="宋体" charset="0"/>
                <a:cs typeface="Consolas" charset="0"/>
              </a:rPr>
              <a:t>    then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  GIVE_TO_END_LAYER (</a:t>
            </a:r>
            <a:r>
              <a:rPr lang="en-US" altLang="zh-CN" sz="1900" dirty="0" err="1">
                <a:latin typeface="Consolas" charset="0"/>
                <a:ea typeface="宋体" charset="0"/>
                <a:cs typeface="Consolas" charset="0"/>
              </a:rPr>
              <a:t>net_packet.data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                     </a:t>
            </a:r>
            <a:r>
              <a:rPr lang="en-US" altLang="zh-CN" sz="1900" dirty="0" err="1">
                <a:latin typeface="Consolas" charset="0"/>
                <a:ea typeface="宋体" charset="0"/>
                <a:cs typeface="Consolas" charset="0"/>
              </a:rPr>
              <a:t>net_packet.end_protocol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                     </a:t>
            </a:r>
            <a:r>
              <a:rPr lang="en-US" altLang="zh-CN" sz="1900" dirty="0" err="1">
                <a:latin typeface="Consolas" charset="0"/>
                <a:ea typeface="宋体" charset="0"/>
                <a:cs typeface="Consolas" charset="0"/>
              </a:rPr>
              <a:t>net_packet.source_id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</a:t>
            </a:r>
            <a:r>
              <a:rPr lang="en-US" altLang="zh-CN" sz="1900" b="1" dirty="0">
                <a:latin typeface="Consolas" charset="0"/>
                <a:ea typeface="宋体" charset="0"/>
                <a:cs typeface="Consolas" charset="0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  ignore packet</a:t>
            </a:r>
            <a:endParaRPr lang="zh-CN" altLang="en-US" sz="1900" dirty="0">
              <a:latin typeface="Consolas" charset="0"/>
              <a:ea typeface="MS PGothic" charset="0"/>
              <a:cs typeface="MS PGothic" charset="0"/>
            </a:endParaRP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D8CE65ED-649A-6348-92B6-8C554BC3EE7E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60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-633163">
            <a:off x="4648200" y="4655595"/>
            <a:ext cx="4343400" cy="44135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71323" tIns="35662" rIns="71323" bIns="35662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 need to do any forwarding</a:t>
            </a:r>
            <a:endParaRPr lang="zh-CN" altLang="en-US" b="1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1404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Broadcast Aspects of Ethernet</a:t>
            </a:r>
            <a:endParaRPr lang="zh-CN" altLang="en-US" dirty="0"/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900" b="1" dirty="0">
                <a:latin typeface="Consolas" charset="0"/>
                <a:ea typeface="宋体" charset="0"/>
                <a:cs typeface="Consolas" charset="0"/>
              </a:rPr>
              <a:t>procedure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ETHERNET_HANDLE (</a:t>
            </a:r>
            <a:r>
              <a:rPr lang="en-US" altLang="zh-CN" sz="1900" dirty="0" err="1">
                <a:latin typeface="Consolas" charset="0"/>
                <a:ea typeface="宋体" charset="0"/>
                <a:cs typeface="Consolas" charset="0"/>
              </a:rPr>
              <a:t>net_packet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, length)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destination ← </a:t>
            </a:r>
            <a:r>
              <a:rPr lang="en-US" altLang="zh-CN" sz="1900" dirty="0" err="1">
                <a:latin typeface="Consolas" charset="0"/>
                <a:ea typeface="宋体" charset="0"/>
                <a:cs typeface="Consolas" charset="0"/>
              </a:rPr>
              <a:t>net_packet.target_id</a:t>
            </a:r>
            <a:endParaRPr lang="en-US" altLang="zh-CN" sz="1900" dirty="0">
              <a:latin typeface="Consolas" charset="0"/>
              <a:ea typeface="宋体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</a:t>
            </a:r>
            <a:r>
              <a:rPr lang="en-US" altLang="zh-CN" sz="1900" b="1" dirty="0">
                <a:latin typeface="Consolas" charset="0"/>
                <a:ea typeface="宋体" charset="0"/>
                <a:cs typeface="Consolas" charset="0"/>
              </a:rPr>
              <a:t>if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destination = </a:t>
            </a:r>
            <a:r>
              <a:rPr lang="en-US" altLang="zh-CN" sz="1900" dirty="0" err="1">
                <a:latin typeface="Consolas" charset="0"/>
                <a:ea typeface="宋体" charset="0"/>
                <a:cs typeface="Consolas" charset="0"/>
              </a:rPr>
              <a:t>my_station_id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charset="0"/>
                <a:ea typeface="宋体" charset="0"/>
                <a:cs typeface="Consolas" charset="0"/>
              </a:rPr>
              <a:t>      or destination = BROADCAST_ID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b="1" dirty="0">
                <a:latin typeface="Consolas" charset="0"/>
                <a:ea typeface="宋体" charset="0"/>
                <a:cs typeface="Consolas" charset="0"/>
              </a:rPr>
              <a:t>  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  GIVE_TO_END_LAYER (</a:t>
            </a:r>
            <a:r>
              <a:rPr lang="en-US" altLang="zh-CN" sz="1900" dirty="0" err="1">
                <a:latin typeface="Consolas" charset="0"/>
                <a:ea typeface="宋体" charset="0"/>
                <a:cs typeface="Consolas" charset="0"/>
              </a:rPr>
              <a:t>net_packet.data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                     </a:t>
            </a:r>
            <a:r>
              <a:rPr lang="en-US" altLang="zh-CN" sz="1900" dirty="0" err="1">
                <a:latin typeface="Consolas" charset="0"/>
                <a:ea typeface="宋体" charset="0"/>
                <a:cs typeface="Consolas" charset="0"/>
              </a:rPr>
              <a:t>net_packet.end_protocol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                     </a:t>
            </a:r>
            <a:r>
              <a:rPr lang="en-US" altLang="zh-CN" sz="1900" dirty="0" err="1">
                <a:latin typeface="Consolas" charset="0"/>
                <a:ea typeface="宋体" charset="0"/>
                <a:cs typeface="Consolas" charset="0"/>
              </a:rPr>
              <a:t>net_packet.source_id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</a:t>
            </a:r>
            <a:r>
              <a:rPr lang="en-US" altLang="zh-CN" sz="1900" b="1" dirty="0">
                <a:latin typeface="Consolas" charset="0"/>
                <a:ea typeface="宋体" charset="0"/>
                <a:cs typeface="Consolas" charset="0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  ignore packet</a:t>
            </a:r>
            <a:endParaRPr lang="zh-CN" altLang="en-US" sz="1900" dirty="0">
              <a:latin typeface="Consolas" charset="0"/>
              <a:ea typeface="MS PGothic" charset="0"/>
              <a:cs typeface="MS PGothic" charset="0"/>
            </a:endParaRPr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8D72B7AE-4E1B-8E43-97A4-279F40CA273E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61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951085"/>
      </p:ext>
    </p:extLst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Layer Mapping: Attach Ethernet to Forwarding Network</a:t>
            </a:r>
            <a:endParaRPr lang="zh-CN" altLang="en-US" sz="2400" dirty="0"/>
          </a:p>
        </p:txBody>
      </p:sp>
      <p:sp>
        <p:nvSpPr>
          <p:cNvPr id="63490" name="内容占位符 2"/>
          <p:cNvSpPr>
            <a:spLocks noGrp="1"/>
          </p:cNvSpPr>
          <p:nvPr>
            <p:ph idx="1"/>
          </p:nvPr>
        </p:nvSpPr>
        <p:spPr>
          <a:xfrm>
            <a:off x="251520" y="4297660"/>
            <a:ext cx="8712968" cy="8255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ea typeface="MS PGothic" charset="0"/>
              </a:rPr>
              <a:t>L sends a RPC to N by sending to station 18 of link 1</a:t>
            </a:r>
          </a:p>
          <a:p>
            <a:pPr eaLnBrk="1" hangingPunct="1"/>
            <a:r>
              <a:rPr lang="en-US" altLang="zh-CN" sz="2000" dirty="0">
                <a:ea typeface="MS PGothic" charset="0"/>
              </a:rPr>
              <a:t>L sends a RPC to E by sending to K, E may have 15 as address, as well as M</a:t>
            </a:r>
            <a:endParaRPr lang="zh-CN" altLang="en-US" sz="2000" dirty="0">
              <a:ea typeface="MS PGothic" charset="0"/>
            </a:endParaRPr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00DAC13D-864F-CC42-8314-E4DBE825F360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62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1" y="1270000"/>
            <a:ext cx="7271147" cy="295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3493" name="TextBox 4"/>
          <p:cNvSpPr txBox="1">
            <a:spLocks noChangeArrowheads="1"/>
          </p:cNvSpPr>
          <p:nvPr/>
        </p:nvSpPr>
        <p:spPr bwMode="auto">
          <a:xfrm>
            <a:off x="7812360" y="2701322"/>
            <a:ext cx="533400" cy="31824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rgbClr val="C00000"/>
                </a:solidFill>
              </a:rPr>
              <a:t>15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27818"/>
      </p:ext>
    </p:extLst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Layer Mapping</a:t>
            </a:r>
            <a:endParaRPr lang="zh-CN" altLang="en-US" dirty="0"/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MS PGothic" charset="0"/>
              </a:rPr>
              <a:t>The Internet network layer</a:t>
            </a:r>
          </a:p>
          <a:p>
            <a:pPr lvl="1" eaLnBrk="1" hangingPunct="1"/>
            <a:r>
              <a:rPr lang="en-US" altLang="zh-CN" b="1" dirty="0">
                <a:ea typeface="MS PGothic" charset="0"/>
              </a:rPr>
              <a:t>NETWORK_SEND</a:t>
            </a:r>
            <a:r>
              <a:rPr lang="en-US" altLang="zh-CN" dirty="0">
                <a:ea typeface="MS PGothic" charset="0"/>
              </a:rPr>
              <a:t> (data, length, RPC, INTERNET, N)</a:t>
            </a:r>
          </a:p>
          <a:p>
            <a:pPr lvl="1" eaLnBrk="1" hangingPunct="1"/>
            <a:r>
              <a:rPr lang="en-US" altLang="zh-CN" b="1" dirty="0">
                <a:ea typeface="MS PGothic" charset="0"/>
              </a:rPr>
              <a:t>NETWORK_SEND</a:t>
            </a:r>
            <a:r>
              <a:rPr lang="en-US" altLang="zh-CN" dirty="0">
                <a:ea typeface="MS PGothic" charset="0"/>
              </a:rPr>
              <a:t> (data, length, RPC, ENET, 18)</a:t>
            </a:r>
          </a:p>
          <a:p>
            <a:pPr eaLnBrk="1" hangingPunct="1"/>
            <a:r>
              <a:rPr lang="en-US" altLang="zh-CN" dirty="0">
                <a:ea typeface="MS PGothic" charset="0"/>
              </a:rPr>
              <a:t>L must maintain a table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825C72D2-08A7-EC41-AA89-4CCF178C078F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63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7037" y="3577580"/>
            <a:ext cx="2671763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4517" name="矩形 4"/>
          <p:cNvSpPr>
            <a:spLocks noChangeArrowheads="1"/>
          </p:cNvSpPr>
          <p:nvPr/>
        </p:nvSpPr>
        <p:spPr bwMode="auto">
          <a:xfrm>
            <a:off x="3313510" y="5157143"/>
            <a:ext cx="1981200" cy="158750"/>
          </a:xfrm>
          <a:prstGeom prst="rect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71323" tIns="35662" rIns="71323" bIns="35662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313279"/>
      </p:ext>
    </p:extLst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ARP (Address Resolution Protocol)</a:t>
            </a:r>
            <a:endParaRPr lang="zh-CN" altLang="en-US" dirty="0"/>
          </a:p>
        </p:txBody>
      </p:sp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91264" cy="37716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1800" b="1" dirty="0">
                <a:ea typeface="MS PGothic" charset="0"/>
              </a:rPr>
              <a:t>NETWORK_SEND</a:t>
            </a:r>
            <a:r>
              <a:rPr lang="en-US" altLang="zh-CN" sz="1800" dirty="0">
                <a:ea typeface="MS PGothic" charset="0"/>
              </a:rPr>
              <a:t> ("</a:t>
            </a:r>
            <a:r>
              <a:rPr lang="en-US" altLang="zh-CN" sz="1800" dirty="0">
                <a:solidFill>
                  <a:srgbClr val="0096FF"/>
                </a:solidFill>
                <a:ea typeface="MS PGothic" charset="0"/>
              </a:rPr>
              <a:t>where is M?</a:t>
            </a:r>
            <a:r>
              <a:rPr lang="en-US" altLang="zh-CN" sz="1800" dirty="0">
                <a:ea typeface="MS PGothic" charset="0"/>
              </a:rPr>
              <a:t>", 11, ARP, ENET, BROADCAST)</a:t>
            </a:r>
          </a:p>
          <a:p>
            <a:pPr eaLnBrk="1" hangingPunct="1"/>
            <a:r>
              <a:rPr lang="en-US" altLang="zh-CN" sz="1800" b="1" dirty="0">
                <a:ea typeface="MS PGothic" charset="0"/>
              </a:rPr>
              <a:t>NETWORK_SEND</a:t>
            </a:r>
            <a:r>
              <a:rPr lang="en-US" altLang="zh-CN" sz="1800" dirty="0">
                <a:ea typeface="MS PGothic" charset="0"/>
              </a:rPr>
              <a:t> ("</a:t>
            </a:r>
            <a:r>
              <a:rPr lang="en-US" altLang="zh-CN" sz="1800" dirty="0">
                <a:solidFill>
                  <a:srgbClr val="0096FF"/>
                </a:solidFill>
                <a:ea typeface="MS PGothic" charset="0"/>
              </a:rPr>
              <a:t>M is at station 15</a:t>
            </a:r>
            <a:r>
              <a:rPr lang="en-US" altLang="zh-CN" sz="1800" dirty="0">
                <a:ea typeface="MS PGothic" charset="0"/>
              </a:rPr>
              <a:t>", 18, ARP, ENET, BROADCAST)</a:t>
            </a:r>
          </a:p>
          <a:p>
            <a:pPr eaLnBrk="1" hangingPunct="1"/>
            <a:r>
              <a:rPr lang="en-US" altLang="zh-CN" sz="1800" dirty="0">
                <a:ea typeface="MS PGothic" charset="0"/>
              </a:rPr>
              <a:t>L asks E's Ethernet address, E does not hear the Ethernet broadcast, but the router at station 19 does, and it sends a suitable ARP response instead</a:t>
            </a:r>
          </a:p>
          <a:p>
            <a:pPr eaLnBrk="1" hangingPunct="1"/>
            <a:r>
              <a:rPr lang="en-US" altLang="zh-CN" sz="1800" dirty="0">
                <a:ea typeface="MS PGothic" charset="0"/>
              </a:rPr>
              <a:t>Manage forwarding table as a cache</a:t>
            </a:r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363D5869-72B0-3649-9F92-802AA936B049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64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607" y="4021770"/>
            <a:ext cx="289307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22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7618" y="3949762"/>
            <a:ext cx="300273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133005"/>
      </p:ext>
    </p:extLst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ARP &amp; RARP Protocol</a:t>
            </a:r>
            <a:endParaRPr lang="zh-CN" altLang="en-US" dirty="0"/>
          </a:p>
        </p:txBody>
      </p:sp>
      <p:sp>
        <p:nvSpPr>
          <p:cNvPr id="6656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fld id="{9481F422-790C-3C4A-84D0-5DEFDD9BAF4A}" type="slidenum">
              <a:rPr lang="zh-CN" altLang="en-US" sz="900">
                <a:solidFill>
                  <a:srgbClr val="898989"/>
                </a:solidFill>
              </a:rPr>
              <a:pPr/>
              <a:t>65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pic>
        <p:nvPicPr>
          <p:cNvPr id="66563" name="Picture 2" descr="http://www.rigacci.org/docs/biblio/online/intro_to_networking/stdimages/page25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4512" y="1263386"/>
            <a:ext cx="6047808" cy="3466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内容占位符 2"/>
          <p:cNvSpPr>
            <a:spLocks noGrp="1"/>
          </p:cNvSpPr>
          <p:nvPr>
            <p:ph idx="1"/>
          </p:nvPr>
        </p:nvSpPr>
        <p:spPr>
          <a:xfrm>
            <a:off x="457200" y="4759796"/>
            <a:ext cx="8305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charset="0"/>
              </a:rPr>
              <a:t>Name mapping: IP address &lt;-&gt; MAC address</a:t>
            </a:r>
            <a:endParaRPr lang="zh-CN" altLang="en-US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9971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147650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ARP &amp; </a:t>
            </a:r>
            <a:br>
              <a:rPr kumimoji="1" lang="en-US" altLang="zh-CN" dirty="0"/>
            </a:br>
            <a:r>
              <a:rPr kumimoji="1" lang="en-US" altLang="zh-CN" dirty="0"/>
              <a:t>RARP</a:t>
            </a:r>
            <a:endParaRPr kumimoji="1"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9712" y="337220"/>
            <a:ext cx="5856956" cy="52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2615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Network Topology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Take SJTU network for example</a:t>
            </a:r>
          </a:p>
          <a:p>
            <a:pPr lvl="1"/>
            <a:r>
              <a:rPr kumimoji="1" lang="en-US" altLang="zh-CN" dirty="0"/>
              <a:t>Subnet: usually like 192.168.0.2 or 10.0.0.2</a:t>
            </a:r>
          </a:p>
          <a:p>
            <a:pPr lvl="1"/>
            <a:r>
              <a:rPr kumimoji="1" lang="en-US" altLang="zh-CN" dirty="0"/>
              <a:t>Gateway: usually like 192.168.0.1</a:t>
            </a:r>
          </a:p>
          <a:p>
            <a:pPr lvl="2"/>
            <a:r>
              <a:rPr kumimoji="1" lang="en-US" altLang="zh-CN" dirty="0"/>
              <a:t>Get the global IP address: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202.120.40.82</a:t>
            </a:r>
          </a:p>
          <a:p>
            <a:pPr lvl="2"/>
            <a:r>
              <a:rPr kumimoji="1" lang="en-US" altLang="zh-CN" dirty="0"/>
              <a:t>A gateway usually has 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(or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more)</a:t>
            </a:r>
            <a:r>
              <a:rPr kumimoji="1" lang="zh-CN" altLang="en-US" dirty="0"/>
              <a:t> </a:t>
            </a:r>
            <a:r>
              <a:rPr kumimoji="1" lang="en-US" altLang="zh-CN" dirty="0"/>
              <a:t>IP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</a:p>
          <a:p>
            <a:pPr lvl="1"/>
            <a:r>
              <a:rPr kumimoji="1" lang="en-US" altLang="zh-CN" dirty="0"/>
              <a:t>Proxy: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proxy's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</a:p>
          <a:p>
            <a:pPr lvl="2"/>
            <a:r>
              <a:rPr kumimoji="1" lang="en-US" altLang="zh-CN" dirty="0"/>
              <a:t>E.g., 106.185.46.164</a:t>
            </a:r>
            <a:r>
              <a:rPr kumimoji="1" lang="zh-CN" altLang="en-US" dirty="0"/>
              <a:t> </a:t>
            </a:r>
            <a:r>
              <a:rPr kumimoji="1" lang="en-US" altLang="zh-CN" dirty="0"/>
              <a:t>(Japan)</a:t>
            </a:r>
          </a:p>
        </p:txBody>
      </p:sp>
    </p:spTree>
    <p:extLst>
      <p:ext uri="{BB962C8B-B14F-4D97-AF65-F5344CB8AC3E}">
        <p14:creationId xmlns:p14="http://schemas.microsoft.com/office/powerpoint/2010/main" val="5214986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Network Topology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7664" y="1601460"/>
            <a:ext cx="504056" cy="5040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7664" y="2465556"/>
            <a:ext cx="504056" cy="5040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7664" y="3689692"/>
            <a:ext cx="504056" cy="5040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八边形 9"/>
          <p:cNvSpPr/>
          <p:nvPr/>
        </p:nvSpPr>
        <p:spPr>
          <a:xfrm>
            <a:off x="3559501" y="2969612"/>
            <a:ext cx="720080" cy="720080"/>
          </a:xfrm>
          <a:prstGeom prst="octagon">
            <a:avLst/>
          </a:prstGeom>
          <a:solidFill>
            <a:schemeClr val="bg1"/>
          </a:solidFill>
          <a:ln w="762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rgbClr val="E46C0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</a:t>
            </a:r>
            <a:endParaRPr kumimoji="1" lang="zh-CN" altLang="en-US" sz="2800" dirty="0">
              <a:solidFill>
                <a:srgbClr val="E46C0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剪去对角的矩形 10"/>
          <p:cNvSpPr/>
          <p:nvPr/>
        </p:nvSpPr>
        <p:spPr>
          <a:xfrm>
            <a:off x="5863757" y="3689692"/>
            <a:ext cx="1008112" cy="504056"/>
          </a:xfrm>
          <a:prstGeom prst="snip2Diag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Proxy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96336" y="3446932"/>
            <a:ext cx="1008112" cy="10081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Myriad Pro"/>
              </a:rPr>
              <a:t>Google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  <a:cs typeface="Myriad Pro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15485" y="3689692"/>
            <a:ext cx="1031051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"/>
              </a:rPr>
              <a:t>Gateway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Myriad Pro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96336" y="1345332"/>
            <a:ext cx="1008112" cy="10081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等线" panose="02010600030101010101" pitchFamily="2" charset="-122"/>
                <a:ea typeface="等线" panose="02010600030101010101" pitchFamily="2" charset="-122"/>
                <a:cs typeface="Myriad Pro"/>
              </a:rPr>
              <a:t>Baidu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  <a:cs typeface="Myriad Pro"/>
            </a:endParaRPr>
          </a:p>
        </p:txBody>
      </p:sp>
      <p:cxnSp>
        <p:nvCxnSpPr>
          <p:cNvPr id="42" name="直线箭头连接符 41"/>
          <p:cNvCxnSpPr>
            <a:stCxn id="11" idx="0"/>
            <a:endCxn id="12" idx="1"/>
          </p:cNvCxnSpPr>
          <p:nvPr/>
        </p:nvCxnSpPr>
        <p:spPr>
          <a:xfrm>
            <a:off x="6871869" y="3941720"/>
            <a:ext cx="724467" cy="9268"/>
          </a:xfrm>
          <a:prstGeom prst="straightConnector1">
            <a:avLst/>
          </a:prstGeom>
          <a:ln>
            <a:solidFill>
              <a:srgbClr val="E46C0A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4" idx="3"/>
            <a:endCxn id="10" idx="4"/>
          </p:cNvCxnSpPr>
          <p:nvPr/>
        </p:nvCxnSpPr>
        <p:spPr>
          <a:xfrm>
            <a:off x="2051720" y="1853488"/>
            <a:ext cx="1507781" cy="162530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5" idx="3"/>
            <a:endCxn id="10" idx="4"/>
          </p:cNvCxnSpPr>
          <p:nvPr/>
        </p:nvCxnSpPr>
        <p:spPr>
          <a:xfrm>
            <a:off x="2051720" y="2717584"/>
            <a:ext cx="1507781" cy="76120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0" idx="1"/>
            <a:endCxn id="15" idx="1"/>
          </p:cNvCxnSpPr>
          <p:nvPr/>
        </p:nvCxnSpPr>
        <p:spPr>
          <a:xfrm flipV="1">
            <a:off x="4279581" y="1849388"/>
            <a:ext cx="3316755" cy="1629400"/>
          </a:xfrm>
          <a:prstGeom prst="bentConnector3">
            <a:avLst>
              <a:gd name="adj1" fmla="val 23519"/>
            </a:avLst>
          </a:prstGeom>
          <a:ln>
            <a:solidFill>
              <a:schemeClr val="accent6">
                <a:lumMod val="7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7" idx="3"/>
            <a:endCxn id="10" idx="4"/>
          </p:cNvCxnSpPr>
          <p:nvPr/>
        </p:nvCxnSpPr>
        <p:spPr>
          <a:xfrm flipV="1">
            <a:off x="2051720" y="3478788"/>
            <a:ext cx="1507781" cy="46293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10" idx="1"/>
            <a:endCxn id="11" idx="2"/>
          </p:cNvCxnSpPr>
          <p:nvPr/>
        </p:nvCxnSpPr>
        <p:spPr>
          <a:xfrm>
            <a:off x="4279581" y="3478788"/>
            <a:ext cx="1584176" cy="462932"/>
          </a:xfrm>
          <a:prstGeom prst="bentConnector3">
            <a:avLst>
              <a:gd name="adj1" fmla="val 49199"/>
            </a:avLst>
          </a:prstGeom>
          <a:ln>
            <a:solidFill>
              <a:schemeClr val="accent6">
                <a:lumMod val="7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52127" y="1646732"/>
            <a:ext cx="1313180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192.168.0.2</a:t>
            </a:r>
            <a:endParaRPr lang="zh-CN" altLang="en-US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47133" y="2510828"/>
            <a:ext cx="1313180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192.168.0.3</a:t>
            </a:r>
            <a:endParaRPr lang="zh-CN" altLang="en-US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47133" y="3734964"/>
            <a:ext cx="1313180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192.168.0.4</a:t>
            </a:r>
            <a:endParaRPr lang="zh-CN" altLang="en-US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555776" y="4301736"/>
            <a:ext cx="1313180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192.168.0.1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039497" y="4301736"/>
            <a:ext cx="2480167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2" algn="ctr"/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202.120.40.82</a:t>
            </a:r>
          </a:p>
        </p:txBody>
      </p:sp>
      <p:sp>
        <p:nvSpPr>
          <p:cNvPr id="88" name="矩形 87"/>
          <p:cNvSpPr/>
          <p:nvPr/>
        </p:nvSpPr>
        <p:spPr>
          <a:xfrm>
            <a:off x="5643346" y="4311028"/>
            <a:ext cx="1678665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106.185.46.164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297556" y="2438820"/>
            <a:ext cx="1678665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F497D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220.181.57.217</a:t>
            </a:r>
            <a:endParaRPr lang="zh-CN" altLang="en-US" dirty="0">
              <a:solidFill>
                <a:srgbClr val="1F497D"/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297556" y="4527052"/>
            <a:ext cx="1678665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F497D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173.194.38.198</a:t>
            </a:r>
            <a:endParaRPr lang="zh-CN" altLang="en-US" dirty="0">
              <a:solidFill>
                <a:srgbClr val="1F497D"/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6629753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How to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Use </a:t>
            </a:r>
            <a:r>
              <a:rPr kumimoji="1"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socket</a:t>
            </a:r>
            <a:r>
              <a:rPr kumimoji="1" lang="en-US" altLang="zh-CN" sz="2800" dirty="0"/>
              <a:t> to Access </a:t>
            </a:r>
            <a:r>
              <a:rPr kumimoji="1" lang="en-US" altLang="zh-CN" sz="2800" dirty="0" err="1"/>
              <a:t>www.baidu.com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?</a:t>
            </a:r>
            <a:endParaRPr kumimoji="1"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771800" y="3649588"/>
            <a:ext cx="504056" cy="5040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11096" y="3658880"/>
            <a:ext cx="1008112" cy="10081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yriad Pro"/>
                <a:cs typeface="Myriad Pro"/>
              </a:rPr>
              <a:t>Baidu</a:t>
            </a:r>
            <a:endParaRPr kumimoji="1" lang="zh-CN" altLang="en-US" dirty="0">
              <a:latin typeface="Myriad Pro"/>
              <a:cs typeface="Myriad Pro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3768" y="415364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Myriad Pro Light SemiCond"/>
                <a:cs typeface="Myriad Pro Light SemiCond"/>
              </a:rPr>
              <a:t>192.168.0.4</a:t>
            </a:r>
            <a:endParaRPr lang="zh-CN" altLang="en-US" dirty="0">
              <a:latin typeface="Myriad Pro Light SemiCond"/>
              <a:cs typeface="Myriad Pro Light SemiCond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95072" y="465770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F497D"/>
                </a:solidFill>
                <a:latin typeface="Myriad Pro Light SemiCond"/>
                <a:cs typeface="Myriad Pro Light SemiCond"/>
              </a:rPr>
              <a:t>220.181.57.217</a:t>
            </a:r>
            <a:endParaRPr lang="zh-CN" altLang="en-US" dirty="0">
              <a:solidFill>
                <a:srgbClr val="1F497D"/>
              </a:solidFill>
              <a:latin typeface="Myriad Pro Light SemiCond"/>
              <a:cs typeface="Myriad Pro Light SemiCond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2073351"/>
          </a:xfrm>
        </p:spPr>
        <p:txBody>
          <a:bodyPr/>
          <a:lstStyle/>
          <a:p>
            <a:r>
              <a:rPr kumimoji="1" lang="en-US" altLang="zh-CN" dirty="0"/>
              <a:t>You code as if your PC connect directly with Baidu</a:t>
            </a:r>
          </a:p>
          <a:p>
            <a:pPr lvl="1"/>
            <a:r>
              <a:rPr kumimoji="1" lang="en-US" altLang="zh-CN" dirty="0"/>
              <a:t>Call connect() with Baidu's IP address</a:t>
            </a:r>
          </a:p>
          <a:p>
            <a:r>
              <a:rPr kumimoji="1" lang="en-US" altLang="zh-CN" dirty="0"/>
              <a:t>But how does the system find next hop?</a:t>
            </a:r>
          </a:p>
          <a:p>
            <a:pPr lvl="1"/>
            <a:endParaRPr kumimoji="1" lang="zh-CN" altLang="en-US" dirty="0"/>
          </a:p>
        </p:txBody>
      </p:sp>
      <p:cxnSp>
        <p:nvCxnSpPr>
          <p:cNvPr id="9" name="肘形连接符 8"/>
          <p:cNvCxnSpPr>
            <a:stCxn id="4" idx="3"/>
            <a:endCxn id="5" idx="1"/>
          </p:cNvCxnSpPr>
          <p:nvPr/>
        </p:nvCxnSpPr>
        <p:spPr>
          <a:xfrm>
            <a:off x="3275856" y="3901616"/>
            <a:ext cx="1835240" cy="26132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Managing the Forwarding Table: Routing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Routing (or path-finding)</a:t>
            </a:r>
          </a:p>
          <a:p>
            <a:pPr lvl="1" eaLnBrk="1" hangingPunct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Constructing the tables</a:t>
            </a:r>
          </a:p>
          <a:p>
            <a:pPr eaLnBrk="1" hangingPunct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Impractical by hand</a:t>
            </a:r>
          </a:p>
          <a:p>
            <a:pPr lvl="1" eaLnBrk="1" hangingPunct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Determining the best paths requires calculation</a:t>
            </a:r>
          </a:p>
          <a:p>
            <a:pPr lvl="1" eaLnBrk="1" hangingPunct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Recalculating the table when links change</a:t>
            </a:r>
          </a:p>
          <a:p>
            <a:pPr lvl="1" eaLnBrk="1" hangingPunct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Recalculating the table when link fails</a:t>
            </a:r>
          </a:p>
          <a:p>
            <a:pPr lvl="1" eaLnBrk="1" hangingPunct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Adapt according to traffic congestion</a:t>
            </a:r>
          </a:p>
          <a:p>
            <a:pPr eaLnBrk="1" hangingPunct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Static routing vs. adaptive routing</a:t>
            </a:r>
          </a:p>
          <a:p>
            <a:pPr lvl="1" eaLnBrk="1" hangingPunct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ＭＳ Ｐゴシック" charset="0"/>
              </a:rPr>
              <a:t>Adaptive routing requires exchange of info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83CE7CAD-4E83-2D45-AE1C-F8E16CFA27D7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7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9496" y="1633364"/>
            <a:ext cx="504056" cy="5040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224" y="1633364"/>
            <a:ext cx="504056" cy="5040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5944" y="1633364"/>
            <a:ext cx="504056" cy="5040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344" y="1633364"/>
            <a:ext cx="504056" cy="5040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2744" y="1633364"/>
            <a:ext cx="504056" cy="5040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1948" y="3073524"/>
            <a:ext cx="432048" cy="4320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80420" y="2632874"/>
            <a:ext cx="2174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Where are you going?</a:t>
            </a:r>
            <a:endParaRPr lang="zh-CN" altLang="en-US" sz="1600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0" name="肘形连接符 9"/>
          <p:cNvCxnSpPr>
            <a:stCxn id="4" idx="0"/>
            <a:endCxn id="2" idx="2"/>
          </p:cNvCxnSpPr>
          <p:nvPr/>
        </p:nvCxnSpPr>
        <p:spPr>
          <a:xfrm rot="16200000" flipV="1">
            <a:off x="6596973" y="1861971"/>
            <a:ext cx="495454" cy="1046352"/>
          </a:xfrm>
          <a:prstGeom prst="bentConnector3">
            <a:avLst/>
          </a:prstGeom>
          <a:ln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4" idx="0"/>
            <a:endCxn id="6" idx="2"/>
          </p:cNvCxnSpPr>
          <p:nvPr/>
        </p:nvCxnSpPr>
        <p:spPr>
          <a:xfrm rot="16200000" flipV="1">
            <a:off x="6856337" y="2121335"/>
            <a:ext cx="495454" cy="527624"/>
          </a:xfrm>
          <a:prstGeom prst="bentConnector3">
            <a:avLst>
              <a:gd name="adj1" fmla="val 50000"/>
            </a:avLst>
          </a:prstGeom>
          <a:ln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0"/>
            <a:endCxn id="7" idx="2"/>
          </p:cNvCxnSpPr>
          <p:nvPr/>
        </p:nvCxnSpPr>
        <p:spPr>
          <a:xfrm rot="5400000" flipH="1" flipV="1">
            <a:off x="7120197" y="2385099"/>
            <a:ext cx="495454" cy="96"/>
          </a:xfrm>
          <a:prstGeom prst="bentConnector3">
            <a:avLst>
              <a:gd name="adj1" fmla="val 50000"/>
            </a:avLst>
          </a:prstGeom>
          <a:ln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0"/>
            <a:endCxn id="8" idx="2"/>
          </p:cNvCxnSpPr>
          <p:nvPr/>
        </p:nvCxnSpPr>
        <p:spPr>
          <a:xfrm rot="5400000" flipH="1" flipV="1">
            <a:off x="7386897" y="2118399"/>
            <a:ext cx="495454" cy="533496"/>
          </a:xfrm>
          <a:prstGeom prst="bentConnector3">
            <a:avLst>
              <a:gd name="adj1" fmla="val 50000"/>
            </a:avLst>
          </a:prstGeom>
          <a:ln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0"/>
            <a:endCxn id="9" idx="2"/>
          </p:cNvCxnSpPr>
          <p:nvPr/>
        </p:nvCxnSpPr>
        <p:spPr>
          <a:xfrm rot="5400000" flipH="1" flipV="1">
            <a:off x="7653597" y="1851699"/>
            <a:ext cx="495454" cy="1066896"/>
          </a:xfrm>
          <a:prstGeom prst="bentConnector3">
            <a:avLst>
              <a:gd name="adj1" fmla="val 50000"/>
            </a:avLst>
          </a:prstGeom>
          <a:ln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981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Putting All Together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260303"/>
          </a:xfrm>
        </p:spPr>
        <p:txBody>
          <a:bodyPr>
            <a:noAutofit/>
          </a:bodyPr>
          <a:lstStyle/>
          <a:p>
            <a:r>
              <a:rPr kumimoji="1"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App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: I want to send a packet to Baidu, here is the packet with Baidu's IP in its header as target IP,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client's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IP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source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IP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(Node-C)</a:t>
            </a:r>
          </a:p>
          <a:p>
            <a:endParaRPr kumimoji="1"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OS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: I don't know how to get to Baidu, I'll just send it to the router (gateway). But I cannot change the source IP of the packet, so I'll just change the MAC target address of the packet to the router's MAC address</a:t>
            </a:r>
          </a:p>
        </p:txBody>
      </p:sp>
      <p:sp>
        <p:nvSpPr>
          <p:cNvPr id="4" name="矩形 3"/>
          <p:cNvSpPr/>
          <p:nvPr/>
        </p:nvSpPr>
        <p:spPr>
          <a:xfrm>
            <a:off x="8316416" y="2713484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Data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3968" y="2713484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Target IP: Baidu's IP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00192" y="2713484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Source IP: Node-C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256" y="2713484"/>
            <a:ext cx="20517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Target MAC: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3976" y="2713484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Source MAC: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16416" y="516175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Data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83968" y="5161756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Target IP: Baidu's IP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00192" y="5161756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Source IP: Node-C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256" y="5161756"/>
            <a:ext cx="20517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Target MAC: </a:t>
            </a:r>
            <a:r>
              <a:rPr lang="en-US" altLang="zh-CN" sz="14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Gateway</a:t>
            </a:r>
            <a:endParaRPr lang="zh-CN" altLang="en-US" sz="14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23976" y="5161756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Source MAC: </a:t>
            </a:r>
            <a:r>
              <a:rPr lang="en-US" altLang="zh-CN" sz="16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Node-C</a:t>
            </a:r>
            <a:endParaRPr lang="zh-CN" altLang="en-US" sz="16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3886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Putting All Together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435280" cy="3771636"/>
          </a:xfrm>
        </p:spPr>
        <p:txBody>
          <a:bodyPr>
            <a:normAutofit fontScale="92500" lnSpcReduction="20000"/>
          </a:bodyPr>
          <a:lstStyle/>
          <a:p>
            <a:endParaRPr kumimoji="1"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The router-1 (gateway)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: I get a packet with my MAC as target address. Is it my IP? No… So I'll just forward it to next hop, by changing the target MAC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address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to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next hop's MAC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address (NAT: change source IP and source port as well)</a:t>
            </a:r>
          </a:p>
          <a:p>
            <a:endParaRPr kumimoji="1"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Router-2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connect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directly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to Baidu,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I'll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just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change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the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target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MAC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address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to Baidu</a:t>
            </a:r>
            <a:endParaRPr kumimoji="1"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16416" y="1333501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Data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3968" y="1333501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Target IP: Baidu's IP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00192" y="1333501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Source IP: Node-C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256" y="1333501"/>
            <a:ext cx="20517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Target MAC: </a:t>
            </a:r>
            <a:r>
              <a:rPr lang="en-US" altLang="zh-CN" sz="14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Gateway</a:t>
            </a:r>
            <a:endParaRPr lang="zh-CN" altLang="en-US" sz="14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3976" y="1333501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Source MAC: </a:t>
            </a:r>
            <a:r>
              <a:rPr lang="en-US" altLang="zh-CN" sz="14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Node-C</a:t>
            </a:r>
            <a:endParaRPr lang="zh-CN" altLang="en-US" sz="14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19120" y="3577580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Data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86672" y="3577580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Target IP: Baidu's IP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02896" y="3577580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Source IP: </a:t>
            </a:r>
            <a:r>
              <a:rPr lang="en-US" altLang="zh-CN" sz="14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Router-1</a:t>
            </a:r>
            <a:endParaRPr lang="zh-CN" altLang="en-US" sz="14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960" y="3577580"/>
            <a:ext cx="20517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Target MAC: </a:t>
            </a:r>
            <a:r>
              <a:rPr lang="en-US" altLang="zh-CN" sz="14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Router-2</a:t>
            </a:r>
            <a:endParaRPr lang="zh-CN" altLang="en-US" sz="14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26680" y="3577580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Source MAC: </a:t>
            </a:r>
            <a:r>
              <a:rPr lang="en-US" altLang="zh-CN" sz="14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Router-1</a:t>
            </a:r>
            <a:endParaRPr lang="zh-CN" altLang="en-US" sz="14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31820" y="517330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Data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99372" y="5173308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Target IP: Baidu's IP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15596" y="5173308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Source IP: Router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660" y="5173308"/>
            <a:ext cx="20517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Target MAC: </a:t>
            </a:r>
            <a:r>
              <a:rPr lang="en-US" altLang="zh-CN" sz="14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Baidu</a:t>
            </a:r>
            <a:endParaRPr lang="zh-CN" altLang="en-US" sz="14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39380" y="5173308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Source MAC: </a:t>
            </a:r>
            <a:r>
              <a:rPr lang="en-US" altLang="zh-CN" sz="14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Router-2</a:t>
            </a:r>
            <a:endParaRPr lang="zh-CN" altLang="en-US" sz="14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5813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ARP Spoofing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01316"/>
            <a:ext cx="8064896" cy="419100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Construct spoofed ARP replies</a:t>
            </a:r>
          </a:p>
          <a:p>
            <a:r>
              <a:rPr lang="en-US" altLang="zh-TW" dirty="0"/>
              <a:t>A target computer could be convinced to send frames destined for computer A to instead go to computer B</a:t>
            </a:r>
          </a:p>
          <a:p>
            <a:r>
              <a:rPr lang="en-US" altLang="zh-TW" dirty="0"/>
              <a:t>Computer A will have no idea that this redirection took place</a:t>
            </a:r>
          </a:p>
          <a:p>
            <a:r>
              <a:rPr lang="en-US" altLang="zh-TW" dirty="0"/>
              <a:t>This process of updating a target computer's ARP cache is referred to as "</a:t>
            </a:r>
            <a:r>
              <a:rPr lang="en-US" altLang="zh-TW" dirty="0">
                <a:solidFill>
                  <a:schemeClr val="accent2"/>
                </a:solidFill>
              </a:rPr>
              <a:t>ARP poisoning</a:t>
            </a:r>
            <a:r>
              <a:rPr lang="en-US" altLang="zh-TW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318411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060648" y="3369146"/>
            <a:ext cx="1676400" cy="88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A</a:t>
            </a:r>
          </a:p>
          <a:p>
            <a:pPr algn="ctr"/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IP:10.0.0.1</a:t>
            </a:r>
          </a:p>
          <a:p>
            <a:pPr algn="ctr"/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MAC:aa:aa:aa:aa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032448" y="3369146"/>
            <a:ext cx="1676400" cy="88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B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IP:10.0.0.2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MAC:bb:bb:bb:bb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928048" y="3369146"/>
            <a:ext cx="1676400" cy="88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Hacker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IP:10.0.0.3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MAC:cc:cc:cc:cc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108648" y="1400646"/>
            <a:ext cx="1524000" cy="5715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switch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4870648" y="1972146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V="1">
            <a:off x="1822648" y="1654646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1822648" y="1654646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5632648" y="1654646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H="1" flipV="1">
            <a:off x="7842448" y="1654646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graphicFrame>
        <p:nvGraphicFramePr>
          <p:cNvPr id="2259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11033"/>
              </p:ext>
            </p:extLst>
          </p:nvPr>
        </p:nvGraphicFramePr>
        <p:xfrm>
          <a:off x="679648" y="4956646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10.0.0.2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bb:bb:bb:bb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596" name="Text Box 68"/>
          <p:cNvSpPr txBox="1">
            <a:spLocks noChangeArrowheads="1"/>
          </p:cNvSpPr>
          <p:nvPr/>
        </p:nvSpPr>
        <p:spPr bwMode="auto">
          <a:xfrm>
            <a:off x="1365448" y="4575647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ARP cache</a:t>
            </a:r>
          </a:p>
        </p:txBody>
      </p:sp>
      <p:graphicFrame>
        <p:nvGraphicFramePr>
          <p:cNvPr id="22597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993036"/>
              </p:ext>
            </p:extLst>
          </p:nvPr>
        </p:nvGraphicFramePr>
        <p:xfrm>
          <a:off x="3727648" y="4956646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10.0.0.1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aa:aa:aa:aa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608" name="Text Box 80"/>
          <p:cNvSpPr txBox="1">
            <a:spLocks noChangeArrowheads="1"/>
          </p:cNvSpPr>
          <p:nvPr/>
        </p:nvSpPr>
        <p:spPr bwMode="auto">
          <a:xfrm>
            <a:off x="4261048" y="4575647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ARP cache</a:t>
            </a:r>
          </a:p>
        </p:txBody>
      </p:sp>
      <p:grpSp>
        <p:nvGrpSpPr>
          <p:cNvPr id="22613" name="Group 85"/>
          <p:cNvGrpSpPr>
            <a:grpSpLocks/>
          </p:cNvGrpSpPr>
          <p:nvPr/>
        </p:nvGrpSpPr>
        <p:grpSpPr bwMode="auto">
          <a:xfrm>
            <a:off x="5940152" y="384646"/>
            <a:ext cx="1905000" cy="1079500"/>
            <a:chOff x="3696" y="240"/>
            <a:chExt cx="1200" cy="576"/>
          </a:xfrm>
        </p:grpSpPr>
        <p:sp>
          <p:nvSpPr>
            <p:cNvPr id="22610" name="Rectangle 82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等线" panose="02010600030101010101" pitchFamily="2" charset="-122"/>
                  <a:ea typeface="等线" panose="02010600030101010101" pitchFamily="2" charset="-122"/>
                  <a:cs typeface="Myriad Pro Light SemiCond"/>
                </a:rPr>
                <a:t>Spoofed ARP reply</a:t>
              </a:r>
            </a:p>
            <a:p>
              <a:pPr algn="ctr"/>
              <a:r>
                <a:rPr lang="en-US" altLang="zh-TW" sz="1600">
                  <a:latin typeface="等线" panose="02010600030101010101" pitchFamily="2" charset="-122"/>
                  <a:ea typeface="等线" panose="02010600030101010101" pitchFamily="2" charset="-122"/>
                  <a:cs typeface="Myriad Pro Light SemiCond"/>
                </a:rPr>
                <a:t>IP:10.0.0.2</a:t>
              </a:r>
            </a:p>
            <a:p>
              <a:pPr algn="ctr"/>
              <a:r>
                <a:rPr lang="en-US" altLang="zh-TW" sz="1600">
                  <a:latin typeface="等线" panose="02010600030101010101" pitchFamily="2" charset="-122"/>
                  <a:ea typeface="等线" panose="02010600030101010101" pitchFamily="2" charset="-122"/>
                  <a:cs typeface="Myriad Pro Light SemiCond"/>
                </a:rPr>
                <a:t>MAC:cc:cc:cc:cc</a:t>
              </a:r>
            </a:p>
          </p:txBody>
        </p:sp>
        <p:sp>
          <p:nvSpPr>
            <p:cNvPr id="22612" name="Line 84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endParaRPr>
            </a:p>
          </p:txBody>
        </p:sp>
      </p:grpSp>
      <p:grpSp>
        <p:nvGrpSpPr>
          <p:cNvPr id="22614" name="Group 86"/>
          <p:cNvGrpSpPr>
            <a:grpSpLocks/>
          </p:cNvGrpSpPr>
          <p:nvPr/>
        </p:nvGrpSpPr>
        <p:grpSpPr bwMode="auto">
          <a:xfrm rot="-5423267">
            <a:off x="162758" y="1869553"/>
            <a:ext cx="1587500" cy="1122686"/>
            <a:chOff x="3696" y="240"/>
            <a:chExt cx="1200" cy="576"/>
          </a:xfrm>
        </p:grpSpPr>
        <p:sp>
          <p:nvSpPr>
            <p:cNvPr id="22615" name="Rectangle 87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latin typeface="等线" panose="02010600030101010101" pitchFamily="2" charset="-122"/>
                  <a:ea typeface="等线" panose="02010600030101010101" pitchFamily="2" charset="-122"/>
                  <a:cs typeface="Myriad Pro Light SemiCond"/>
                </a:rPr>
                <a:t>Spoofed ARP reply</a:t>
              </a:r>
            </a:p>
            <a:p>
              <a:pPr algn="ctr"/>
              <a:r>
                <a:rPr lang="en-US" altLang="zh-TW" sz="1600" dirty="0">
                  <a:latin typeface="等线" panose="02010600030101010101" pitchFamily="2" charset="-122"/>
                  <a:ea typeface="等线" panose="02010600030101010101" pitchFamily="2" charset="-122"/>
                  <a:cs typeface="Myriad Pro Light SemiCond"/>
                </a:rPr>
                <a:t>IP:10.0.0.2</a:t>
              </a:r>
            </a:p>
            <a:p>
              <a:pPr algn="ctr"/>
              <a:r>
                <a:rPr lang="en-US" altLang="zh-TW" sz="1600" dirty="0" err="1">
                  <a:latin typeface="等线" panose="02010600030101010101" pitchFamily="2" charset="-122"/>
                  <a:ea typeface="等线" panose="02010600030101010101" pitchFamily="2" charset="-122"/>
                  <a:cs typeface="Myriad Pro Light SemiCond"/>
                </a:rPr>
                <a:t>MAC:cc:cc:cc:cc</a:t>
              </a:r>
              <a:endParaRPr lang="en-US" altLang="zh-TW" sz="16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endParaRPr>
            </a:p>
          </p:txBody>
        </p:sp>
        <p:sp>
          <p:nvSpPr>
            <p:cNvPr id="22616" name="Line 88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endParaRPr>
            </a:p>
          </p:txBody>
        </p:sp>
      </p:grpSp>
      <p:grpSp>
        <p:nvGrpSpPr>
          <p:cNvPr id="22617" name="Group 89"/>
          <p:cNvGrpSpPr>
            <a:grpSpLocks/>
          </p:cNvGrpSpPr>
          <p:nvPr/>
        </p:nvGrpSpPr>
        <p:grpSpPr bwMode="auto">
          <a:xfrm>
            <a:off x="1802904" y="384646"/>
            <a:ext cx="1905000" cy="1079500"/>
            <a:chOff x="3696" y="240"/>
            <a:chExt cx="1200" cy="576"/>
          </a:xfrm>
        </p:grpSpPr>
        <p:sp>
          <p:nvSpPr>
            <p:cNvPr id="22618" name="Rectangle 90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等线" panose="02010600030101010101" pitchFamily="2" charset="-122"/>
                  <a:ea typeface="等线" panose="02010600030101010101" pitchFamily="2" charset="-122"/>
                  <a:cs typeface="Myriad Pro Light SemiCond"/>
                </a:rPr>
                <a:t>Spoofed ARP reply</a:t>
              </a:r>
            </a:p>
            <a:p>
              <a:pPr algn="ctr"/>
              <a:r>
                <a:rPr lang="en-US" altLang="zh-TW" sz="1600">
                  <a:latin typeface="等线" panose="02010600030101010101" pitchFamily="2" charset="-122"/>
                  <a:ea typeface="等线" panose="02010600030101010101" pitchFamily="2" charset="-122"/>
                  <a:cs typeface="Myriad Pro Light SemiCond"/>
                </a:rPr>
                <a:t>IP:10.0.0.2</a:t>
              </a:r>
            </a:p>
            <a:p>
              <a:pPr algn="ctr"/>
              <a:r>
                <a:rPr lang="en-US" altLang="zh-TW" sz="1600">
                  <a:latin typeface="等线" panose="02010600030101010101" pitchFamily="2" charset="-122"/>
                  <a:ea typeface="等线" panose="02010600030101010101" pitchFamily="2" charset="-122"/>
                  <a:cs typeface="Myriad Pro Light SemiCond"/>
                </a:rPr>
                <a:t>MAC:cc:cc:cc:cc</a:t>
              </a:r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228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060648" y="3361524"/>
            <a:ext cx="1676400" cy="88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A</a:t>
            </a:r>
          </a:p>
          <a:p>
            <a:pPr algn="ctr"/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IP:10.0.0.1</a:t>
            </a:r>
          </a:p>
          <a:p>
            <a:pPr algn="ctr"/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MAC:aa:aa:aa:aa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32448" y="3361524"/>
            <a:ext cx="1676400" cy="88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B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IP:10.0.0.2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MAC:bb:bb:bb:bb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928048" y="3361524"/>
            <a:ext cx="1676400" cy="88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Hacker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IP:10.0.0.3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MAC:cc:cc:cc:cc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4108648" y="1393024"/>
            <a:ext cx="1524000" cy="5715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switch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4870648" y="1964524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1822648" y="1647024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1822648" y="1647024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5632648" y="1647024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 flipV="1">
            <a:off x="7842448" y="1647024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graphicFrame>
        <p:nvGraphicFramePr>
          <p:cNvPr id="23563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49135"/>
              </p:ext>
            </p:extLst>
          </p:nvPr>
        </p:nvGraphicFramePr>
        <p:xfrm>
          <a:off x="679648" y="4949024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10.0.0.2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1365448" y="4568025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ARP cache</a:t>
            </a:r>
          </a:p>
        </p:txBody>
      </p:sp>
      <p:graphicFrame>
        <p:nvGraphicFramePr>
          <p:cNvPr id="2357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260886"/>
              </p:ext>
            </p:extLst>
          </p:nvPr>
        </p:nvGraphicFramePr>
        <p:xfrm>
          <a:off x="3727648" y="4949024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10.0.0.1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aa:aa:aa:aa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4261048" y="4568025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ARP cache</a:t>
            </a:r>
          </a:p>
        </p:txBody>
      </p:sp>
      <p:sp>
        <p:nvSpPr>
          <p:cNvPr id="23596" name="Text Box 44"/>
          <p:cNvSpPr txBox="1">
            <a:spLocks noChangeArrowheads="1"/>
          </p:cNvSpPr>
          <p:nvPr/>
        </p:nvSpPr>
        <p:spPr bwMode="auto">
          <a:xfrm>
            <a:off x="924327" y="4262191"/>
            <a:ext cx="24208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A's cache is poisoned</a:t>
            </a:r>
          </a:p>
        </p:txBody>
      </p:sp>
    </p:spTree>
    <p:extLst>
      <p:ext uri="{BB962C8B-B14F-4D97-AF65-F5344CB8AC3E}">
        <p14:creationId xmlns:p14="http://schemas.microsoft.com/office/powerpoint/2010/main" val="1648149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ARP Spoofing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sz="2400" dirty="0"/>
              <a:t>Now all the packets that A intends to send to B will go to the hacker's machine</a:t>
            </a:r>
          </a:p>
          <a:p>
            <a:r>
              <a:rPr lang="en-US" altLang="zh-TW" sz="2400" dirty="0"/>
              <a:t>Cache entry would expire, so it needs to be updated by sending the ARP reply again</a:t>
            </a:r>
          </a:p>
          <a:p>
            <a:pPr lvl="1"/>
            <a:r>
              <a:rPr lang="en-US" altLang="zh-TW" sz="2000" dirty="0"/>
              <a:t>How often?</a:t>
            </a:r>
          </a:p>
          <a:p>
            <a:pPr lvl="1"/>
            <a:r>
              <a:rPr lang="en-US" altLang="zh-TW" sz="2000" dirty="0"/>
              <a:t> depends on the particular system</a:t>
            </a:r>
          </a:p>
          <a:p>
            <a:pPr lvl="1"/>
            <a:r>
              <a:rPr lang="en-US" altLang="zh-TW" sz="2000" dirty="0"/>
              <a:t>Usually every 40s should be sufficient</a:t>
            </a:r>
          </a:p>
          <a:p>
            <a:r>
              <a:rPr lang="en-US" altLang="zh-TW" sz="2400" dirty="0"/>
              <a:t>In addition the hacker may not want his Ethernet driver talk too much</a:t>
            </a:r>
          </a:p>
          <a:p>
            <a:pPr lvl="1"/>
            <a:r>
              <a:rPr lang="en-US" altLang="zh-TW" sz="2000" dirty="0"/>
              <a:t>Accomplish with </a:t>
            </a:r>
            <a:r>
              <a:rPr lang="en-US" altLang="zh-TW" sz="2000" dirty="0" err="1">
                <a:solidFill>
                  <a:srgbClr val="FF0000"/>
                </a:solidFill>
              </a:rPr>
              <a:t>ifconfig</a:t>
            </a:r>
            <a:r>
              <a:rPr lang="en-US" altLang="zh-TW" sz="2000" dirty="0">
                <a:solidFill>
                  <a:srgbClr val="FF0000"/>
                </a:solidFill>
              </a:rPr>
              <a:t> -</a:t>
            </a:r>
            <a:r>
              <a:rPr lang="en-US" altLang="zh-TW" sz="2000" dirty="0" err="1">
                <a:solidFill>
                  <a:srgbClr val="FF0000"/>
                </a:solidFill>
              </a:rPr>
              <a:t>arp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9539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Man-in-the-Middle Attack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tabLst>
                <a:tab pos="1612900" algn="l"/>
              </a:tabLst>
            </a:pPr>
            <a:r>
              <a:rPr lang="en-US" altLang="zh-TW" sz="2400" dirty="0"/>
              <a:t>A hacker inserts his computer between the communications path of two target computers</a:t>
            </a:r>
          </a:p>
          <a:p>
            <a:pPr>
              <a:tabLst>
                <a:tab pos="1612900" algn="l"/>
              </a:tabLst>
            </a:pPr>
            <a:r>
              <a:rPr lang="en-US" altLang="zh-TW" sz="2400" dirty="0"/>
              <a:t>The hacker will forward frames between the two target computers so communications are not interrupted</a:t>
            </a:r>
          </a:p>
          <a:p>
            <a:pPr>
              <a:tabLst>
                <a:tab pos="1612900" algn="l"/>
              </a:tabLst>
            </a:pPr>
            <a:r>
              <a:rPr lang="en-US" altLang="zh-TW" sz="2400" dirty="0"/>
              <a:t>E.g., Hunt, Ettercap</a:t>
            </a:r>
            <a:r>
              <a:rPr lang="en-US" altLang="zh-CN" sz="2400" dirty="0"/>
              <a:t>,</a:t>
            </a:r>
            <a:r>
              <a:rPr lang="en-US" altLang="zh-TW" sz="2400" dirty="0"/>
              <a:t> etc</a:t>
            </a:r>
            <a:r>
              <a:rPr lang="en-US" altLang="zh-CN" sz="2400" dirty="0"/>
              <a:t>.</a:t>
            </a:r>
            <a:endParaRPr lang="en-US" altLang="zh-TW" sz="2400" dirty="0"/>
          </a:p>
          <a:p>
            <a:pPr lvl="1">
              <a:tabLst>
                <a:tab pos="1612900" algn="l"/>
              </a:tabLst>
            </a:pPr>
            <a:r>
              <a:rPr lang="en-US" altLang="zh-TW" sz="2000" dirty="0"/>
              <a:t>Can be obtained easily in many web archives</a:t>
            </a:r>
          </a:p>
        </p:txBody>
      </p:sp>
    </p:spTree>
    <p:extLst>
      <p:ext uri="{BB962C8B-B14F-4D97-AF65-F5344CB8AC3E}">
        <p14:creationId xmlns:p14="http://schemas.microsoft.com/office/powerpoint/2010/main" val="15655842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Man-in-the-Middle Attack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09600" indent="-609600"/>
            <a:r>
              <a:rPr lang="en-US" altLang="zh-TW" dirty="0"/>
              <a:t>The attack is performed as follows:</a:t>
            </a:r>
          </a:p>
          <a:p>
            <a:pPr marL="990600" lvl="1" indent="-533400"/>
            <a:r>
              <a:rPr lang="en-US" altLang="zh-TW" dirty="0"/>
              <a:t>Suppose X is the hacker's computer</a:t>
            </a:r>
          </a:p>
          <a:p>
            <a:pPr marL="990600" lvl="1" indent="-533400"/>
            <a:r>
              <a:rPr lang="en-US" altLang="zh-TW" dirty="0"/>
              <a:t>T1 and T2 are the targets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TW" dirty="0"/>
              <a:t>X poisons the ARP cache of T1 and T2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TW" dirty="0"/>
              <a:t>T1 associates T2's IP with X's MAC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TW" dirty="0"/>
              <a:t>T2 associates T1's IP with X's MAC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TW" dirty="0"/>
              <a:t>All of T1 and T2's traffic will then go to X first, instead of directly to each other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4254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2984500"/>
            <a:ext cx="1676400" cy="88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</a:rPr>
              <a:t>T1</a:t>
            </a:r>
          </a:p>
          <a:p>
            <a:pPr algn="ctr"/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</a:rPr>
              <a:t>IP:10.0.0.1</a:t>
            </a:r>
          </a:p>
          <a:p>
            <a:pPr algn="ctr"/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</a:rPr>
              <a:t>MAC:aa:aa:aa:aa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657600" y="2984500"/>
            <a:ext cx="1676400" cy="88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</a:rPr>
              <a:t>T2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</a:rPr>
              <a:t>IP:10.0.0.2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</a:rPr>
              <a:t>MAC:bb:bb:bb:bb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553200" y="2984500"/>
            <a:ext cx="1676400" cy="88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</a:rPr>
              <a:t>Hacker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</a:rPr>
              <a:t>IP:10.0.0.3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</a:rPr>
              <a:t>MAC:cc:cc:cc:cc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3733800" y="1016000"/>
            <a:ext cx="1524000" cy="5715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switch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4495800" y="15875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V="1">
            <a:off x="14478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V="1">
            <a:off x="144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525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 flipV="1">
            <a:off x="74676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27659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49908"/>
              </p:ext>
            </p:extLst>
          </p:nvPr>
        </p:nvGraphicFramePr>
        <p:xfrm>
          <a:off x="304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10.0.0.2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bb:bb:bb:bb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9906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</a:rPr>
              <a:t>ARP cache</a:t>
            </a:r>
          </a:p>
        </p:txBody>
      </p:sp>
      <p:graphicFrame>
        <p:nvGraphicFramePr>
          <p:cNvPr id="27671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669799"/>
              </p:ext>
            </p:extLst>
          </p:nvPr>
        </p:nvGraphicFramePr>
        <p:xfrm>
          <a:off x="3352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10.0.0.1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aa:aa:aa:aa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38862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</a:rPr>
              <a:t>ARP cache</a:t>
            </a:r>
          </a:p>
        </p:txBody>
      </p:sp>
      <p:grpSp>
        <p:nvGrpSpPr>
          <p:cNvPr id="27683" name="Group 35"/>
          <p:cNvGrpSpPr>
            <a:grpSpLocks/>
          </p:cNvGrpSpPr>
          <p:nvPr/>
        </p:nvGrpSpPr>
        <p:grpSpPr bwMode="auto">
          <a:xfrm>
            <a:off x="5867400" y="49808"/>
            <a:ext cx="1905000" cy="1079500"/>
            <a:chOff x="3696" y="240"/>
            <a:chExt cx="1200" cy="576"/>
          </a:xfrm>
        </p:grpSpPr>
        <p:sp>
          <p:nvSpPr>
            <p:cNvPr id="27684" name="Rectangle 36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等线" panose="02010600030101010101" pitchFamily="2" charset="-122"/>
                  <a:ea typeface="等线" panose="02010600030101010101" pitchFamily="2" charset="-122"/>
                </a:rPr>
                <a:t>Spoofed ARP reply</a:t>
              </a:r>
            </a:p>
            <a:p>
              <a:pPr algn="ctr"/>
              <a:r>
                <a:rPr lang="en-US" altLang="zh-TW" sz="1600">
                  <a:latin typeface="等线" panose="02010600030101010101" pitchFamily="2" charset="-122"/>
                  <a:ea typeface="等线" panose="02010600030101010101" pitchFamily="2" charset="-122"/>
                </a:rPr>
                <a:t>IP:10.0.0.2</a:t>
              </a:r>
            </a:p>
            <a:p>
              <a:pPr algn="ctr"/>
              <a:r>
                <a:rPr lang="en-US" altLang="zh-TW" sz="1600">
                  <a:latin typeface="等线" panose="02010600030101010101" pitchFamily="2" charset="-122"/>
                  <a:ea typeface="等线" panose="02010600030101010101" pitchFamily="2" charset="-122"/>
                </a:rPr>
                <a:t>MAC:cc:cc:cc:cc</a:t>
              </a:r>
            </a:p>
          </p:txBody>
        </p:sp>
        <p:sp>
          <p:nvSpPr>
            <p:cNvPr id="27685" name="Line 37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27686" name="Group 38"/>
          <p:cNvGrpSpPr>
            <a:grpSpLocks/>
          </p:cNvGrpSpPr>
          <p:nvPr/>
        </p:nvGrpSpPr>
        <p:grpSpPr bwMode="auto">
          <a:xfrm rot="-5423267">
            <a:off x="-107950" y="1670050"/>
            <a:ext cx="1587500" cy="914400"/>
            <a:chOff x="3696" y="240"/>
            <a:chExt cx="1200" cy="576"/>
          </a:xfrm>
        </p:grpSpPr>
        <p:sp>
          <p:nvSpPr>
            <p:cNvPr id="27687" name="Rectangle 39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>
                  <a:latin typeface="等线" panose="02010600030101010101" pitchFamily="2" charset="-122"/>
                  <a:ea typeface="等线" panose="02010600030101010101" pitchFamily="2" charset="-122"/>
                </a:rPr>
                <a:t>Spoofed ARP reply</a:t>
              </a:r>
            </a:p>
            <a:p>
              <a:pPr algn="ctr"/>
              <a:r>
                <a:rPr lang="en-US" altLang="zh-TW" sz="1600">
                  <a:latin typeface="等线" panose="02010600030101010101" pitchFamily="2" charset="-122"/>
                  <a:ea typeface="等线" panose="02010600030101010101" pitchFamily="2" charset="-122"/>
                </a:rPr>
                <a:t>IP:10.0.0.2</a:t>
              </a:r>
            </a:p>
            <a:p>
              <a:pPr algn="ctr"/>
              <a:r>
                <a:rPr lang="en-US" altLang="zh-TW" sz="1600">
                  <a:latin typeface="等线" panose="02010600030101010101" pitchFamily="2" charset="-122"/>
                  <a:ea typeface="等线" panose="02010600030101010101" pitchFamily="2" charset="-122"/>
                </a:rPr>
                <a:t>MAC:cc:cc:cc:cc</a:t>
              </a:r>
            </a:p>
          </p:txBody>
        </p:sp>
        <p:sp>
          <p:nvSpPr>
            <p:cNvPr id="27688" name="Line 40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27689" name="Group 41"/>
          <p:cNvGrpSpPr>
            <a:grpSpLocks/>
          </p:cNvGrpSpPr>
          <p:nvPr/>
        </p:nvGrpSpPr>
        <p:grpSpPr bwMode="auto">
          <a:xfrm>
            <a:off x="1371600" y="49808"/>
            <a:ext cx="1905000" cy="1079500"/>
            <a:chOff x="3696" y="240"/>
            <a:chExt cx="1200" cy="576"/>
          </a:xfrm>
        </p:grpSpPr>
        <p:sp>
          <p:nvSpPr>
            <p:cNvPr id="27690" name="Rectangle 42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dirty="0">
                  <a:latin typeface="等线" panose="02010600030101010101" pitchFamily="2" charset="-122"/>
                  <a:ea typeface="等线" panose="02010600030101010101" pitchFamily="2" charset="-122"/>
                </a:rPr>
                <a:t>Spoofed ARP reply</a:t>
              </a:r>
            </a:p>
            <a:p>
              <a:pPr algn="ctr"/>
              <a:r>
                <a:rPr lang="en-US" altLang="zh-TW" sz="1600" dirty="0">
                  <a:latin typeface="等线" panose="02010600030101010101" pitchFamily="2" charset="-122"/>
                  <a:ea typeface="等线" panose="02010600030101010101" pitchFamily="2" charset="-122"/>
                </a:rPr>
                <a:t>IP:10.0.0.2</a:t>
              </a:r>
            </a:p>
            <a:p>
              <a:pPr algn="ctr"/>
              <a:r>
                <a:rPr lang="en-US" altLang="zh-TW" sz="16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MAC:cc:cc:cc:cc</a:t>
              </a:r>
              <a:endParaRPr lang="en-US" altLang="zh-TW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7691" name="Line 43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095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2984500"/>
            <a:ext cx="1676400" cy="88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</a:rPr>
              <a:t>T1</a:t>
            </a:r>
          </a:p>
          <a:p>
            <a:pPr algn="ctr"/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</a:rPr>
              <a:t>IP:10.0.0.1</a:t>
            </a:r>
          </a:p>
          <a:p>
            <a:pPr algn="ctr"/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</a:rPr>
              <a:t>MAC:aa:aa:aa:aa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657600" y="2984500"/>
            <a:ext cx="1676400" cy="88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</a:rPr>
              <a:t>T2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</a:rPr>
              <a:t>IP:10.0.0.2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</a:rPr>
              <a:t>MAC:bb:bb:bb:bb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553200" y="2984500"/>
            <a:ext cx="1676400" cy="88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</a:rPr>
              <a:t>Hacker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</a:rPr>
              <a:t>IP:10.0.0.3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</a:rPr>
              <a:t>MAC:cc:cc:cc:cc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3733800" y="1016000"/>
            <a:ext cx="1524000" cy="5715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switch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4495800" y="15875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V="1">
            <a:off x="14478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V="1">
            <a:off x="144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525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H="1" flipV="1">
            <a:off x="74676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30731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33408"/>
              </p:ext>
            </p:extLst>
          </p:nvPr>
        </p:nvGraphicFramePr>
        <p:xfrm>
          <a:off x="304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10.0.0.2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9906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</a:rPr>
              <a:t>ARP cache</a:t>
            </a:r>
          </a:p>
        </p:txBody>
      </p:sp>
      <p:graphicFrame>
        <p:nvGraphicFramePr>
          <p:cNvPr id="30743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704917"/>
              </p:ext>
            </p:extLst>
          </p:nvPr>
        </p:nvGraphicFramePr>
        <p:xfrm>
          <a:off x="3352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10.0.0.1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aa:aa:aa:aa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38862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</a:rPr>
              <a:t>ARP cache</a:t>
            </a: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212725" y="5177896"/>
            <a:ext cx="2398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等线" panose="02010600030101010101" pitchFamily="2" charset="-122"/>
                <a:ea typeface="等线" panose="02010600030101010101" pitchFamily="2" charset="-122"/>
              </a:rPr>
              <a:t>T1's cache is poisoned</a:t>
            </a:r>
          </a:p>
        </p:txBody>
      </p:sp>
    </p:spTree>
    <p:extLst>
      <p:ext uri="{BB962C8B-B14F-4D97-AF65-F5344CB8AC3E}">
        <p14:creationId xmlns:p14="http://schemas.microsoft.com/office/powerpoint/2010/main" val="180225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IP Route Table</a:t>
            </a:r>
            <a:endParaRPr lang="zh-CN" altLang="en-US" dirty="0"/>
          </a:p>
        </p:txBody>
      </p:sp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fld id="{2D8F6ED4-1EA7-B649-8F86-ABB56CE789A8}" type="slidenum">
              <a:rPr lang="zh-CN" altLang="en-US" sz="900">
                <a:solidFill>
                  <a:srgbClr val="898989"/>
                </a:solidFill>
              </a:rPr>
              <a:pPr/>
              <a:t>8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pic>
        <p:nvPicPr>
          <p:cNvPr id="37891" name="Picture 6" descr="http://wiki.olc.edu/images/4/49/Network_router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1587500"/>
            <a:ext cx="5740004" cy="339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矩形 7"/>
          <p:cNvSpPr>
            <a:spLocks noChangeArrowheads="1"/>
          </p:cNvSpPr>
          <p:nvPr/>
        </p:nvSpPr>
        <p:spPr bwMode="auto">
          <a:xfrm>
            <a:off x="3962400" y="2984500"/>
            <a:ext cx="1828800" cy="1333500"/>
          </a:xfrm>
          <a:prstGeom prst="rect">
            <a:avLst/>
          </a:prstGeom>
          <a:noFill/>
          <a:ln w="38100">
            <a:solidFill>
              <a:srgbClr val="009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71323" tIns="35662" rIns="71323" bIns="35662" anchor="ctr"/>
          <a:lstStyle/>
          <a:p>
            <a:endParaRPr lang="zh-CN" altLang="en-US" sz="1600" b="1">
              <a:latin typeface="Comic Sans MS" charset="0"/>
            </a:endParaRPr>
          </a:p>
        </p:txBody>
      </p:sp>
      <p:pic>
        <p:nvPicPr>
          <p:cNvPr id="1026" name="Picture 2" descr="“路由器”的图片搜索结果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44008" y="4513684"/>
            <a:ext cx="285750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620879" y="5236436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Interface 1 … Interface N</a:t>
            </a:r>
            <a:endParaRPr lang="zh-CN" altLang="en-US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5580112" y="4896604"/>
            <a:ext cx="211088" cy="339832"/>
          </a:xfrm>
          <a:prstGeom prst="line">
            <a:avLst/>
          </a:prstGeom>
          <a:ln w="12700"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26777" y="4922893"/>
            <a:ext cx="205463" cy="313543"/>
          </a:xfrm>
          <a:prstGeom prst="line">
            <a:avLst/>
          </a:prstGeom>
          <a:ln w="12700"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7805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85800" y="2984500"/>
            <a:ext cx="1676400" cy="88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</a:rPr>
              <a:t>T1</a:t>
            </a:r>
          </a:p>
          <a:p>
            <a:pPr algn="ctr"/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</a:rPr>
              <a:t>IP:10.0.0.1</a:t>
            </a:r>
          </a:p>
          <a:p>
            <a:pPr algn="ctr"/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</a:rPr>
              <a:t>MAC:aa:aa:aa:aa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657600" y="2984500"/>
            <a:ext cx="1676400" cy="88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</a:rPr>
              <a:t>T2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</a:rPr>
              <a:t>IP:10.0.0.2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</a:rPr>
              <a:t>MAC:bb:bb:bb:bb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553200" y="2984500"/>
            <a:ext cx="1676400" cy="88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</a:rPr>
              <a:t>Hacker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</a:rPr>
              <a:t>IP:10.0.0.3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</a:rPr>
              <a:t>MAC:cc:cc:cc:cc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3733800" y="1016000"/>
            <a:ext cx="1524000" cy="5715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switch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4495800" y="15875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V="1">
            <a:off x="14478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V="1">
            <a:off x="144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525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H="1" flipV="1">
            <a:off x="74676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31755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787454"/>
              </p:ext>
            </p:extLst>
          </p:nvPr>
        </p:nvGraphicFramePr>
        <p:xfrm>
          <a:off x="304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10.0.0.2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9906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</a:rPr>
              <a:t>ARP cache</a:t>
            </a:r>
          </a:p>
        </p:txBody>
      </p:sp>
      <p:graphicFrame>
        <p:nvGraphicFramePr>
          <p:cNvPr id="31767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70275"/>
              </p:ext>
            </p:extLst>
          </p:nvPr>
        </p:nvGraphicFramePr>
        <p:xfrm>
          <a:off x="3352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10.0.0.1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aa:aa:aa:aa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38862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</a:rPr>
              <a:t>ARP cache</a:t>
            </a:r>
          </a:p>
        </p:txBody>
      </p:sp>
      <p:grpSp>
        <p:nvGrpSpPr>
          <p:cNvPr id="31779" name="Group 35"/>
          <p:cNvGrpSpPr>
            <a:grpSpLocks/>
          </p:cNvGrpSpPr>
          <p:nvPr/>
        </p:nvGrpSpPr>
        <p:grpSpPr bwMode="auto">
          <a:xfrm>
            <a:off x="5867400" y="49808"/>
            <a:ext cx="1905000" cy="1079500"/>
            <a:chOff x="3696" y="240"/>
            <a:chExt cx="1200" cy="576"/>
          </a:xfrm>
        </p:grpSpPr>
        <p:sp>
          <p:nvSpPr>
            <p:cNvPr id="31780" name="Rectangle 36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Forged ARP replies</a:t>
              </a:r>
            </a:p>
            <a:p>
              <a:pPr algn="ctr"/>
              <a:r>
                <a:rPr lang="en-US" altLang="zh-TW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IP:10.0.0.1</a:t>
              </a:r>
            </a:p>
            <a:p>
              <a:pPr algn="ctr"/>
              <a:r>
                <a:rPr lang="en-US" altLang="zh-TW" sz="14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MAC:cc:cc:cc:cc</a:t>
              </a:r>
              <a:endParaRPr lang="en-US" altLang="zh-TW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31788" name="Group 44"/>
          <p:cNvGrpSpPr>
            <a:grpSpLocks/>
          </p:cNvGrpSpPr>
          <p:nvPr/>
        </p:nvGrpSpPr>
        <p:grpSpPr bwMode="auto">
          <a:xfrm rot="-5423267">
            <a:off x="2635250" y="1733550"/>
            <a:ext cx="1587500" cy="914400"/>
            <a:chOff x="3696" y="240"/>
            <a:chExt cx="1200" cy="576"/>
          </a:xfrm>
        </p:grpSpPr>
        <p:sp>
          <p:nvSpPr>
            <p:cNvPr id="31789" name="Rectangle 45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Forged ARP replies</a:t>
              </a:r>
            </a:p>
            <a:p>
              <a:pPr algn="ctr"/>
              <a:r>
                <a:rPr lang="en-US" altLang="zh-TW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IP:10.0.0.1</a:t>
              </a:r>
            </a:p>
            <a:p>
              <a:pPr algn="ctr"/>
              <a:r>
                <a:rPr lang="en-US" altLang="zh-TW" sz="14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MAC:cc:cc:cc:cc</a:t>
              </a:r>
              <a:endParaRPr lang="en-US" altLang="zh-TW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1790" name="Line 46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32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5800" y="2984500"/>
            <a:ext cx="1676400" cy="88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</a:rPr>
              <a:t>T1</a:t>
            </a:r>
          </a:p>
          <a:p>
            <a:pPr algn="ctr"/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</a:rPr>
              <a:t>IP:10.0.0.1</a:t>
            </a:r>
          </a:p>
          <a:p>
            <a:pPr algn="ctr"/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</a:rPr>
              <a:t>MAC:aa:aa:aa:aa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657600" y="2984500"/>
            <a:ext cx="1676400" cy="88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</a:rPr>
              <a:t>T2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</a:rPr>
              <a:t>IP:10.0.0.2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</a:rPr>
              <a:t>MAC:bb:bb:bb:bb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553200" y="2984500"/>
            <a:ext cx="1676400" cy="88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</a:rPr>
              <a:t>Hacker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</a:rPr>
              <a:t>IP:10.0.0.3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</a:rPr>
              <a:t>MAC:cc:cc:cc:cc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3733800" y="1016000"/>
            <a:ext cx="1524000" cy="5715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switch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4495800" y="15875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V="1">
            <a:off x="14478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V="1">
            <a:off x="144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525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H="1" flipV="1">
            <a:off x="74676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32779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89659"/>
              </p:ext>
            </p:extLst>
          </p:nvPr>
        </p:nvGraphicFramePr>
        <p:xfrm>
          <a:off x="304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10.0.0.2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9906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</a:rPr>
              <a:t>ARP cache</a:t>
            </a:r>
          </a:p>
        </p:txBody>
      </p:sp>
      <p:graphicFrame>
        <p:nvGraphicFramePr>
          <p:cNvPr id="32791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954336"/>
              </p:ext>
            </p:extLst>
          </p:nvPr>
        </p:nvGraphicFramePr>
        <p:xfrm>
          <a:off x="3352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10.0.0.1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38862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</a:rPr>
              <a:t>ARP cache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3200400" y="5207000"/>
            <a:ext cx="2398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等线" panose="02010600030101010101" pitchFamily="2" charset="-122"/>
                <a:ea typeface="等线" panose="02010600030101010101" pitchFamily="2" charset="-122"/>
              </a:rPr>
              <a:t>T2's cache is poisoned</a:t>
            </a:r>
          </a:p>
        </p:txBody>
      </p:sp>
    </p:spTree>
    <p:extLst>
      <p:ext uri="{BB962C8B-B14F-4D97-AF65-F5344CB8AC3E}">
        <p14:creationId xmlns:p14="http://schemas.microsoft.com/office/powerpoint/2010/main" val="5567045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5800" y="2984500"/>
            <a:ext cx="1676400" cy="88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</a:rPr>
              <a:t>T1</a:t>
            </a:r>
          </a:p>
          <a:p>
            <a:pPr algn="ctr"/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</a:rPr>
              <a:t>IP:10.0.0.1</a:t>
            </a:r>
          </a:p>
          <a:p>
            <a:pPr algn="ctr"/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</a:rPr>
              <a:t>MAC:aa:aa:aa:aa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657600" y="2984500"/>
            <a:ext cx="1676400" cy="88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</a:rPr>
              <a:t>T2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</a:rPr>
              <a:t>IP:10.0.0.2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</a:rPr>
              <a:t>MAC:bb:bb:bb:bb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553200" y="2984500"/>
            <a:ext cx="1676400" cy="88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</a:rPr>
              <a:t>Hacker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</a:rPr>
              <a:t>IP:10.0.0.3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</a:rPr>
              <a:t>MAC:cc:cc:cc:cc</a:t>
            </a: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3733800" y="1016000"/>
            <a:ext cx="1524000" cy="5715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switch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4495800" y="15875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V="1">
            <a:off x="14478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V="1">
            <a:off x="144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525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flipH="1" flipV="1">
            <a:off x="74676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3482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22145"/>
              </p:ext>
            </p:extLst>
          </p:nvPr>
        </p:nvGraphicFramePr>
        <p:xfrm>
          <a:off x="304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10.0.0.2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9906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</a:rPr>
              <a:t>ARP cache</a:t>
            </a:r>
          </a:p>
        </p:txBody>
      </p:sp>
      <p:graphicFrame>
        <p:nvGraphicFramePr>
          <p:cNvPr id="34839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30331"/>
              </p:ext>
            </p:extLst>
          </p:nvPr>
        </p:nvGraphicFramePr>
        <p:xfrm>
          <a:off x="3352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10.0.0.1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38862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</a:rPr>
              <a:t>ARP cache</a:t>
            </a:r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 flipV="1">
            <a:off x="914400" y="444500"/>
            <a:ext cx="0" cy="2286000"/>
          </a:xfrm>
          <a:prstGeom prst="line">
            <a:avLst/>
          </a:prstGeom>
          <a:noFill/>
          <a:ln w="381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914400" y="444500"/>
            <a:ext cx="7162800" cy="0"/>
          </a:xfrm>
          <a:prstGeom prst="line">
            <a:avLst/>
          </a:prstGeom>
          <a:noFill/>
          <a:ln w="381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>
            <a:off x="8077200" y="444500"/>
            <a:ext cx="0" cy="2286000"/>
          </a:xfrm>
          <a:prstGeom prst="line">
            <a:avLst/>
          </a:prstGeom>
          <a:noFill/>
          <a:ln w="38100">
            <a:solidFill>
              <a:srgbClr val="3333CC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2743201" y="0"/>
            <a:ext cx="33826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</a:rPr>
              <a:t>Message intended to send to T2</a:t>
            </a:r>
          </a:p>
        </p:txBody>
      </p:sp>
      <p:sp>
        <p:nvSpPr>
          <p:cNvPr id="34862" name="Line 46"/>
          <p:cNvSpPr>
            <a:spLocks noChangeShapeType="1"/>
          </p:cNvSpPr>
          <p:nvPr/>
        </p:nvSpPr>
        <p:spPr bwMode="auto">
          <a:xfrm flipV="1">
            <a:off x="6934200" y="1651000"/>
            <a:ext cx="0" cy="120650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864" name="Line 48"/>
          <p:cNvSpPr>
            <a:spLocks noChangeShapeType="1"/>
          </p:cNvSpPr>
          <p:nvPr/>
        </p:nvSpPr>
        <p:spPr bwMode="auto">
          <a:xfrm flipH="1">
            <a:off x="5029200" y="1651000"/>
            <a:ext cx="1905000" cy="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865" name="Line 49"/>
          <p:cNvSpPr>
            <a:spLocks noChangeShapeType="1"/>
          </p:cNvSpPr>
          <p:nvPr/>
        </p:nvSpPr>
        <p:spPr bwMode="auto">
          <a:xfrm>
            <a:off x="5029200" y="1651000"/>
            <a:ext cx="0" cy="114300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866" name="Text Box 50"/>
          <p:cNvSpPr txBox="1">
            <a:spLocks noChangeArrowheads="1"/>
          </p:cNvSpPr>
          <p:nvPr/>
        </p:nvSpPr>
        <p:spPr bwMode="auto">
          <a:xfrm>
            <a:off x="5181600" y="1841500"/>
            <a:ext cx="12490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</a:rPr>
              <a:t>Hacker will</a:t>
            </a:r>
          </a:p>
          <a:p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</a:rPr>
              <a:t>relay the </a:t>
            </a:r>
          </a:p>
          <a:p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1100177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2984500"/>
            <a:ext cx="1676400" cy="88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</a:rPr>
              <a:t>T1</a:t>
            </a:r>
          </a:p>
          <a:p>
            <a:pPr algn="ctr"/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</a:rPr>
              <a:t>IP:10.0.0.1</a:t>
            </a:r>
          </a:p>
          <a:p>
            <a:pPr algn="ctr"/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</a:rPr>
              <a:t>MAC:aa:aa:aa:aa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657600" y="2984500"/>
            <a:ext cx="1676400" cy="88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</a:rPr>
              <a:t>T2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</a:rPr>
              <a:t>IP:10.0.0.2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</a:rPr>
              <a:t>MAC:bb:bb:bb:bb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553200" y="2984500"/>
            <a:ext cx="1676400" cy="88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</a:rPr>
              <a:t>Hacker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</a:rPr>
              <a:t>IP:10.0.0.3</a:t>
            </a:r>
          </a:p>
          <a:p>
            <a:pPr algn="ctr"/>
            <a:r>
              <a:rPr lang="en-US" altLang="zh-TW" sz="1600">
                <a:latin typeface="等线" panose="02010600030101010101" pitchFamily="2" charset="-122"/>
                <a:ea typeface="等线" panose="02010600030101010101" pitchFamily="2" charset="-122"/>
              </a:rPr>
              <a:t>MAC:cc:cc:cc:cc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3733800" y="1016000"/>
            <a:ext cx="1524000" cy="5715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switch</a:t>
            </a: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4495800" y="15875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V="1">
            <a:off x="14478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V="1">
            <a:off x="144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525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H="1" flipV="1">
            <a:off x="74676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35851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822257"/>
              </p:ext>
            </p:extLst>
          </p:nvPr>
        </p:nvGraphicFramePr>
        <p:xfrm>
          <a:off x="304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10.0.0.2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9906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</a:rPr>
              <a:t>ARP cache</a:t>
            </a:r>
          </a:p>
        </p:txBody>
      </p:sp>
      <p:graphicFrame>
        <p:nvGraphicFramePr>
          <p:cNvPr id="35863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753714"/>
              </p:ext>
            </p:extLst>
          </p:nvPr>
        </p:nvGraphicFramePr>
        <p:xfrm>
          <a:off x="3352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10.0.0.1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38862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latin typeface="等线" panose="02010600030101010101" pitchFamily="2" charset="-122"/>
                <a:ea typeface="等线" panose="02010600030101010101" pitchFamily="2" charset="-122"/>
              </a:rPr>
              <a:t>ARP cache</a:t>
            </a:r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 flipV="1">
            <a:off x="914400" y="444500"/>
            <a:ext cx="0" cy="228600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914400" y="444500"/>
            <a:ext cx="7162800" cy="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8077200" y="444500"/>
            <a:ext cx="0" cy="228600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2743201" y="0"/>
            <a:ext cx="30957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</a:rPr>
              <a:t>Hacker will relay the message</a:t>
            </a:r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V="1">
            <a:off x="6934200" y="1651000"/>
            <a:ext cx="0" cy="12065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lg" len="lg"/>
            <a:tailEnd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5181600" y="1841500"/>
            <a:ext cx="13356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</a:rPr>
              <a:t>Message</a:t>
            </a:r>
          </a:p>
          <a:p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</a:rPr>
              <a:t>intended to</a:t>
            </a:r>
          </a:p>
          <a:p>
            <a:r>
              <a:rPr lang="en-US" altLang="zh-TW">
                <a:latin typeface="等线" panose="02010600030101010101" pitchFamily="2" charset="-122"/>
                <a:ea typeface="等线" panose="02010600030101010101" pitchFamily="2" charset="-122"/>
              </a:rPr>
              <a:t>send to T1</a:t>
            </a:r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>
            <a:off x="5029200" y="1651000"/>
            <a:ext cx="0" cy="12065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Line 48"/>
          <p:cNvSpPr>
            <a:spLocks noChangeShapeType="1"/>
          </p:cNvSpPr>
          <p:nvPr/>
        </p:nvSpPr>
        <p:spPr bwMode="auto">
          <a:xfrm flipH="1">
            <a:off x="5029200" y="1651000"/>
            <a:ext cx="19050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0081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Defenses against ARP Spoofing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70000"/>
            <a:ext cx="7772400" cy="3937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No Universal defense (!)</a:t>
            </a:r>
          </a:p>
          <a:p>
            <a:r>
              <a:rPr lang="en-US" altLang="zh-TW" dirty="0"/>
              <a:t>Use static ARP entries</a:t>
            </a:r>
          </a:p>
          <a:p>
            <a:pPr lvl="1"/>
            <a:r>
              <a:rPr lang="en-US" altLang="zh-TW" dirty="0"/>
              <a:t>Cannot be updated</a:t>
            </a:r>
          </a:p>
          <a:p>
            <a:pPr lvl="1"/>
            <a:r>
              <a:rPr lang="en-US" altLang="zh-TW" dirty="0"/>
              <a:t>Spoofed ARP replies are ignored</a:t>
            </a:r>
          </a:p>
          <a:p>
            <a:pPr lvl="1"/>
            <a:r>
              <a:rPr lang="en-US" altLang="zh-TW" dirty="0"/>
              <a:t>ARP table needs a static entry for each machine on the network</a:t>
            </a:r>
          </a:p>
          <a:p>
            <a:pPr lvl="1"/>
            <a:r>
              <a:rPr lang="en-US" altLang="zh-TW" dirty="0"/>
              <a:t>Large overhead</a:t>
            </a:r>
          </a:p>
          <a:p>
            <a:pPr lvl="2"/>
            <a:r>
              <a:rPr lang="en-US" altLang="zh-TW" dirty="0"/>
              <a:t>Deploying these tables</a:t>
            </a:r>
          </a:p>
          <a:p>
            <a:pPr lvl="2"/>
            <a:r>
              <a:rPr lang="en-US" altLang="zh-TW" dirty="0"/>
              <a:t>Keep the table up-to-date</a:t>
            </a:r>
          </a:p>
        </p:txBody>
      </p:sp>
    </p:spTree>
    <p:extLst>
      <p:ext uri="{BB962C8B-B14F-4D97-AF65-F5344CB8AC3E}">
        <p14:creationId xmlns:p14="http://schemas.microsoft.com/office/powerpoint/2010/main" val="119917525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Arpwatch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/>
              <a:t>A free UNIX program which listens for ARP replies on a network</a:t>
            </a:r>
          </a:p>
          <a:p>
            <a:r>
              <a:rPr kumimoji="1" lang="en-US" altLang="zh-CN" sz="2000" dirty="0"/>
              <a:t>Build a table of IP/MAC associations and store it in a file</a:t>
            </a:r>
          </a:p>
          <a:p>
            <a:r>
              <a:rPr kumimoji="1" lang="en-US" altLang="zh-CN" sz="2000" dirty="0"/>
              <a:t>When a MAC/IP pair changes (flip-flop), an email is sent to an administrator</a:t>
            </a:r>
          </a:p>
          <a:p>
            <a:r>
              <a:rPr kumimoji="1" lang="en-US" altLang="zh-CN" sz="2000" dirty="0"/>
              <a:t>Some programs, such as </a:t>
            </a:r>
            <a:r>
              <a:rPr kumimoji="1" lang="en-US" altLang="zh-CN" sz="2000" dirty="0" err="1"/>
              <a:t>Ettercap</a:t>
            </a:r>
            <a:r>
              <a:rPr kumimoji="1" lang="en-US" altLang="zh-CN" sz="2000" dirty="0"/>
              <a:t>, cause only a few flip flops is difficult to be detected on a DHCP-enabled network, where flip flops occur at regular intervals</a:t>
            </a: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3337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Control-plane VS. Data-plane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2400" b="1" dirty="0"/>
              <a:t>Control-plane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dirty="0"/>
              <a:t>Control the data flow by defining rules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dirty="0"/>
              <a:t>E.g., the routing algorithm</a:t>
            </a:r>
          </a:p>
          <a:p>
            <a:pPr>
              <a:lnSpc>
                <a:spcPct val="100000"/>
              </a:lnSpc>
            </a:pPr>
            <a:r>
              <a:rPr kumimoji="1" lang="en-US" altLang="zh-CN" sz="2400" b="1" dirty="0"/>
              <a:t>Data-plane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dirty="0"/>
              <a:t>The data-path which copies data according to the rules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dirty="0"/>
              <a:t>Performance critical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dirty="0"/>
              <a:t>E.g., the IP forwarding process</a:t>
            </a:r>
          </a:p>
          <a:p>
            <a:pPr>
              <a:lnSpc>
                <a:spcPct val="100000"/>
              </a:lnSpc>
            </a:pPr>
            <a:r>
              <a:rPr kumimoji="1" lang="en-US" altLang="zh-CN" sz="2400" dirty="0"/>
              <a:t>The </a:t>
            </a:r>
            <a:r>
              <a:rPr kumimoji="1" lang="en-US" altLang="zh-CN" sz="2400" dirty="0">
                <a:solidFill>
                  <a:srgbClr val="0096FF"/>
                </a:solidFill>
              </a:rPr>
              <a:t>routing table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dirty="0"/>
              <a:t>Control-plane </a:t>
            </a:r>
            <a:r>
              <a:rPr kumimoji="1" lang="en-US" altLang="zh-CN" sz="2000" i="1" dirty="0"/>
              <a:t>writes</a:t>
            </a:r>
            <a:r>
              <a:rPr kumimoji="1" lang="en-US" altLang="zh-CN" sz="2000" dirty="0"/>
              <a:t> the table, data-plane </a:t>
            </a:r>
            <a:r>
              <a:rPr kumimoji="1" lang="en-US" altLang="zh-CN" sz="2000" i="1" dirty="0"/>
              <a:t>reads</a:t>
            </a:r>
            <a:r>
              <a:rPr kumimoji="1" lang="en-US" altLang="zh-CN" sz="2000" dirty="0"/>
              <a:t> the table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747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9332</TotalTime>
  <Words>3564</Words>
  <Application>Microsoft Macintosh PowerPoint</Application>
  <PresentationFormat>全屏显示(16:10)</PresentationFormat>
  <Paragraphs>734</Paragraphs>
  <Slides>85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100" baseType="lpstr">
      <vt:lpstr>DengXian</vt:lpstr>
      <vt:lpstr>DengXian</vt:lpstr>
      <vt:lpstr>宋体</vt:lpstr>
      <vt:lpstr>Adobe 楷体 Std R</vt:lpstr>
      <vt:lpstr>MS PGothic</vt:lpstr>
      <vt:lpstr>MS PGothic</vt:lpstr>
      <vt:lpstr>Myriad Pro</vt:lpstr>
      <vt:lpstr>Myriad Pro Light SemiCond</vt:lpstr>
      <vt:lpstr>新細明體</vt:lpstr>
      <vt:lpstr>Arial</vt:lpstr>
      <vt:lpstr>Arial Narrow</vt:lpstr>
      <vt:lpstr>Calibri</vt:lpstr>
      <vt:lpstr>Comic Sans MS</vt:lpstr>
      <vt:lpstr>Consolas</vt:lpstr>
      <vt:lpstr>Office 主题​​</vt:lpstr>
      <vt:lpstr>Network Layer</vt:lpstr>
      <vt:lpstr>OSI, TCP/IP &amp; Protocol Stack</vt:lpstr>
      <vt:lpstr>Network Layer</vt:lpstr>
      <vt:lpstr>IP: Best-effort Network</vt:lpstr>
      <vt:lpstr>Duplicate Packets and Suppression</vt:lpstr>
      <vt:lpstr>The Network Layer</vt:lpstr>
      <vt:lpstr>Managing the Forwarding Table: Routing</vt:lpstr>
      <vt:lpstr>IP Route Table</vt:lpstr>
      <vt:lpstr>Control-plane VS. Data-plane</vt:lpstr>
      <vt:lpstr>Routing</vt:lpstr>
      <vt:lpstr>Goal of A Routing Protocol</vt:lpstr>
      <vt:lpstr>Distributed Routing: 3 Steps in General </vt:lpstr>
      <vt:lpstr>Two Types of Routing Protocol</vt:lpstr>
      <vt:lpstr>Link-state Routing</vt:lpstr>
      <vt:lpstr>Link-state Routing</vt:lpstr>
      <vt:lpstr>Link-state Routing</vt:lpstr>
      <vt:lpstr>Link-state Routing</vt:lpstr>
      <vt:lpstr>Link-state Routing</vt:lpstr>
      <vt:lpstr>Link-state Routing</vt:lpstr>
      <vt:lpstr>Link-state Routing</vt:lpstr>
      <vt:lpstr>Link-state Routing</vt:lpstr>
      <vt:lpstr>Link-state Routing</vt:lpstr>
      <vt:lpstr>Link-state Routing</vt:lpstr>
      <vt:lpstr>Link-state Routing</vt:lpstr>
      <vt:lpstr>Link-state Routing</vt:lpstr>
      <vt:lpstr>Link-state Routing</vt:lpstr>
      <vt:lpstr>Link-state Routing</vt:lpstr>
      <vt:lpstr>Distance-vector Routing </vt:lpstr>
      <vt:lpstr>Distance-vector Routing</vt:lpstr>
      <vt:lpstr>Distance-vector Routing</vt:lpstr>
      <vt:lpstr>Distance-vector Routing</vt:lpstr>
      <vt:lpstr>Problem: Do not Scale to the Internet</vt:lpstr>
      <vt:lpstr>3 Ways to Scale</vt:lpstr>
      <vt:lpstr>Path Vector Exchange</vt:lpstr>
      <vt:lpstr>Path Vector Exchange</vt:lpstr>
      <vt:lpstr>PowerPoint 演示文稿</vt:lpstr>
      <vt:lpstr>Path Vector Exchange</vt:lpstr>
      <vt:lpstr>Question on Path Vector</vt:lpstr>
      <vt:lpstr>Hierarchical Address Assignment &amp; Routing</vt:lpstr>
      <vt:lpstr>Hierarchical Address Assignment &amp; Routing</vt:lpstr>
      <vt:lpstr>Hierarchical Address Assignment &amp; Routing</vt:lpstr>
      <vt:lpstr>Routing Hierarchy</vt:lpstr>
      <vt:lpstr>Topological Addressing</vt:lpstr>
      <vt:lpstr>Data Plane: Packet Forwarding</vt:lpstr>
      <vt:lpstr>Network Layer Interface</vt:lpstr>
      <vt:lpstr>PowerPoint 演示文稿</vt:lpstr>
      <vt:lpstr>PowerPoint 演示文稿</vt:lpstr>
      <vt:lpstr>Forwarding an IP Packet</vt:lpstr>
      <vt:lpstr>Data-plane Case Study: Intel's DPDK</vt:lpstr>
      <vt:lpstr>NAT</vt:lpstr>
      <vt:lpstr>NAT (Network Address Translation)</vt:lpstr>
      <vt:lpstr>NAT</vt:lpstr>
      <vt:lpstr>NAT (Network Address Translation)</vt:lpstr>
      <vt:lpstr>PowerPoint 演示文稿</vt:lpstr>
      <vt:lpstr>CASE: Ethernet Mapping</vt:lpstr>
      <vt:lpstr>Case Study: Mapping Internet to Ethernet</vt:lpstr>
      <vt:lpstr>Overview of Ethernet</vt:lpstr>
      <vt:lpstr>Difference between Hub and Switch</vt:lpstr>
      <vt:lpstr>Broadcast Aspects of Ethernet</vt:lpstr>
      <vt:lpstr>Broadcast Aspects of Ethernet</vt:lpstr>
      <vt:lpstr>Broadcast Aspects of Ethernet</vt:lpstr>
      <vt:lpstr>Layer Mapping: Attach Ethernet to Forwarding Network</vt:lpstr>
      <vt:lpstr>Layer Mapping</vt:lpstr>
      <vt:lpstr>ARP (Address Resolution Protocol)</vt:lpstr>
      <vt:lpstr>ARP &amp; RARP Protocol</vt:lpstr>
      <vt:lpstr>ARP &amp;  RARP</vt:lpstr>
      <vt:lpstr>Network Topology</vt:lpstr>
      <vt:lpstr>Network Topology</vt:lpstr>
      <vt:lpstr>How to Use socket to Access www.baidu.com ?</vt:lpstr>
      <vt:lpstr>Putting All Together</vt:lpstr>
      <vt:lpstr>Putting All Together</vt:lpstr>
      <vt:lpstr>ARP Spoofing</vt:lpstr>
      <vt:lpstr>PowerPoint 演示文稿</vt:lpstr>
      <vt:lpstr>PowerPoint 演示文稿</vt:lpstr>
      <vt:lpstr>ARP Spoofing</vt:lpstr>
      <vt:lpstr>Man-in-the-Middle Attack</vt:lpstr>
      <vt:lpstr>Man-in-the-Middle Attack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Defenses against ARP Spoofing</vt:lpstr>
      <vt:lpstr>Arpwatch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Yubin Xia</cp:lastModifiedBy>
  <cp:revision>212</cp:revision>
  <cp:lastPrinted>2016-06-13T07:55:34Z</cp:lastPrinted>
  <dcterms:created xsi:type="dcterms:W3CDTF">2017-05-12T06:55:38Z</dcterms:created>
  <dcterms:modified xsi:type="dcterms:W3CDTF">2019-09-07T01:20:11Z</dcterms:modified>
</cp:coreProperties>
</file>