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80" r:id="rId12"/>
    <p:sldId id="281" r:id="rId13"/>
    <p:sldId id="282" r:id="rId14"/>
    <p:sldId id="339" r:id="rId15"/>
    <p:sldId id="283" r:id="rId16"/>
    <p:sldId id="284" r:id="rId17"/>
    <p:sldId id="340" r:id="rId18"/>
    <p:sldId id="285" r:id="rId19"/>
    <p:sldId id="286" r:id="rId20"/>
    <p:sldId id="341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6" r:id="rId30"/>
    <p:sldId id="297" r:id="rId31"/>
    <p:sldId id="298" r:id="rId32"/>
    <p:sldId id="299" r:id="rId33"/>
    <p:sldId id="300" r:id="rId34"/>
    <p:sldId id="301" r:id="rId35"/>
    <p:sldId id="304" r:id="rId36"/>
    <p:sldId id="305" r:id="rId37"/>
    <p:sldId id="306" r:id="rId38"/>
    <p:sldId id="307" r:id="rId39"/>
    <p:sldId id="308" r:id="rId40"/>
    <p:sldId id="310" r:id="rId41"/>
    <p:sldId id="312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  <p:sldId id="328" r:id="rId52"/>
    <p:sldId id="329" r:id="rId53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2600"/>
    <a:srgbClr val="1F3551"/>
    <a:srgbClr val="403152"/>
    <a:srgbClr val="604A7B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83138" autoAdjust="0"/>
  </p:normalViewPr>
  <p:slideViewPr>
    <p:cSldViewPr>
      <p:cViewPr varScale="1">
        <p:scale>
          <a:sx n="101" d="100"/>
          <a:sy n="101" d="100"/>
        </p:scale>
        <p:origin x="1744" y="17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2018/11/16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Consider RTT is 0. Similar as bounded-buffer on a single machine.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DC4C720-39E3-4B5A-9A27-EA8A496248BF}" type="slidenum">
              <a:rPr lang="zh-CN" altLang="en-US" sz="1200"/>
              <a:pPr/>
              <a:t>37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28867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cwnd: congestion window</a:t>
            </a: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27AB423-9C84-488B-84F7-2FDF916FEA0A}" type="slidenum">
              <a:rPr lang="zh-CN" altLang="en-US" sz="1200"/>
              <a:pPr/>
              <a:t>43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763320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Since TCP does not know whether a duplicate ACK is caused by a lost segment or just a reordering of segments, it waits for a small number of duplicate ACKs to be received.</a:t>
            </a:r>
          </a:p>
          <a:p>
            <a:endParaRPr lang="zh-CN" altLang="en-US"/>
          </a:p>
        </p:txBody>
      </p:sp>
      <p:sp>
        <p:nvSpPr>
          <p:cNvPr id="6144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7E4D0FF-41E6-45FA-888E-176643E8D8B2}" type="slidenum">
              <a:rPr lang="zh-CN" altLang="en-US" sz="1200"/>
              <a:pPr/>
              <a:t>46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57725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AIMD: addition increase, multiple decrease.</a:t>
            </a: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3886EE3-7B14-491B-838D-AA0E218CEEA9}" type="slidenum">
              <a:rPr lang="zh-CN" altLang="en-US" sz="1200"/>
              <a:pPr/>
              <a:t>49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1539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>
                <a:latin typeface="DengXian" charset="0"/>
                <a:ea typeface="DengXian" charset="0"/>
                <a:cs typeface="DengXian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DengXian" charset="0"/>
                <a:ea typeface="DengXian" charset="0"/>
                <a:cs typeface="DengXian" charset="0"/>
              </a:defRPr>
            </a:lvl1pPr>
            <a:lvl2pPr>
              <a:lnSpc>
                <a:spcPct val="120000"/>
              </a:lnSpc>
              <a:defRPr sz="2400" b="0" i="0">
                <a:latin typeface="DengXian" charset="0"/>
                <a:ea typeface="DengXian" charset="0"/>
                <a:cs typeface="DengXian" charset="0"/>
              </a:defRPr>
            </a:lvl2pPr>
            <a:lvl3pPr>
              <a:lnSpc>
                <a:spcPct val="120000"/>
              </a:lnSpc>
              <a:defRPr sz="2000" b="0" i="0">
                <a:latin typeface="DengXian" charset="0"/>
                <a:ea typeface="DengXian" charset="0"/>
                <a:cs typeface="DengXian" charset="0"/>
              </a:defRPr>
            </a:lvl3pPr>
            <a:lvl4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4pPr>
            <a:lvl5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2018/11/16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0"/>
            <a:ext cx="9162764" cy="3721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2497460"/>
            <a:ext cx="7772400" cy="1225021"/>
          </a:xfrm>
        </p:spPr>
        <p:txBody>
          <a:bodyPr>
            <a:norm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</a:rPr>
              <a:t>End-to-end Layer</a:t>
            </a:r>
            <a:endParaRPr kumimoji="1"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467544" y="252559"/>
            <a:ext cx="7416824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</a:rPr>
              <a:t>Computer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System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Engineering,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Fall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2018.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(IPADS,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SJTU)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103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1" y="252559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kumimoji="1" lang="zh-CN" altLang="en-US" sz="2800" dirty="0">
              <a:solidFill>
                <a:schemeClr val="accent4">
                  <a:lumMod val="50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892766"/>
            <a:ext cx="7920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Best-effort is not enough</a:t>
            </a:r>
          </a:p>
        </p:txBody>
      </p:sp>
      <p:sp>
        <p:nvSpPr>
          <p:cNvPr id="9" name="矩形 8"/>
          <p:cNvSpPr/>
          <p:nvPr/>
        </p:nvSpPr>
        <p:spPr>
          <a:xfrm>
            <a:off x="683567" y="4801779"/>
            <a:ext cx="7920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Yubin Xia</a:t>
            </a:r>
          </a:p>
        </p:txBody>
      </p:sp>
    </p:spTree>
    <p:extLst>
      <p:ext uri="{BB962C8B-B14F-4D97-AF65-F5344CB8AC3E}">
        <p14:creationId xmlns:p14="http://schemas.microsoft.com/office/powerpoint/2010/main" val="25884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MS PGothic" panose="020B0600070205080204" pitchFamily="34" charset="-128"/>
              </a:rPr>
              <a:t>Fixed Timer is 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Evil</a:t>
            </a:r>
            <a:endParaRPr lang="zh-CN" altLang="en-US" dirty="0">
              <a:solidFill>
                <a:srgbClr val="FF0000"/>
              </a:solidFill>
              <a:ea typeface="MS PGothic" panose="020B0600070205080204" pitchFamily="34" charset="-128"/>
            </a:endParaRPr>
          </a:p>
        </p:txBody>
      </p:sp>
      <p:sp>
        <p:nvSpPr>
          <p:cNvPr id="430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MS PGothic" panose="020B0600070205080204" pitchFamily="34" charset="-128"/>
              </a:rPr>
              <a:t>Fixed timers lead to congestion collapse in NFS</a:t>
            </a:r>
          </a:p>
          <a:p>
            <a:pPr eaLnBrk="1" hangingPunct="1"/>
            <a:r>
              <a:rPr lang="en-US" altLang="zh-CN" dirty="0">
                <a:ea typeface="MS PGothic" panose="020B0600070205080204" pitchFamily="34" charset="-128"/>
              </a:rPr>
              <a:t>Emergent phase synchronization of periodic protocols</a:t>
            </a:r>
          </a:p>
          <a:p>
            <a:pPr eaLnBrk="1" hangingPunct="1"/>
            <a:r>
              <a:rPr lang="en-US" altLang="zh-CN" dirty="0">
                <a:ea typeface="MS PGothic" panose="020B0600070205080204" pitchFamily="34" charset="-128"/>
              </a:rPr>
              <a:t>Wisconsin time server meltdown</a:t>
            </a:r>
            <a:endParaRPr lang="zh-CN" altLang="en-US" dirty="0">
              <a:ea typeface="MS PGothic" panose="020B0600070205080204" pitchFamily="34" charset="-128"/>
            </a:endParaRPr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9E069897-41D2-46AD-8269-65EEC7CE9692}" type="slidenum">
              <a:rPr lang="zh-CN" altLang="en-US" sz="1050">
                <a:ea typeface="Adobe 楷体 Std R" charset="-122"/>
              </a:rPr>
              <a:pPr eaLnBrk="0" hangingPunct="0"/>
              <a:t>10</a:t>
            </a:fld>
            <a:endParaRPr lang="en-US" altLang="zh-CN" sz="1050">
              <a:ea typeface="Adobe 楷体 Std R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00" y="126402"/>
            <a:ext cx="740792" cy="74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3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400" dirty="0">
                <a:ea typeface="MS PGothic" panose="020B0600070205080204" pitchFamily="34" charset="-128"/>
              </a:rPr>
              <a:t>Emergent Phase Synchronization of Periodic Protocols</a:t>
            </a:r>
            <a:endParaRPr lang="zh-CN" altLang="en-US" sz="2400" dirty="0"/>
          </a:p>
        </p:txBody>
      </p:sp>
      <p:sp>
        <p:nvSpPr>
          <p:cNvPr id="45058" name="内容占位符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390382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400" dirty="0">
                <a:ea typeface="MS PGothic" panose="020B0600070205080204" pitchFamily="34" charset="-128"/>
              </a:rPr>
              <a:t>Periodic polling</a:t>
            </a:r>
          </a:p>
          <a:p>
            <a:pPr lvl="1" eaLnBrk="1" hangingPunct="1"/>
            <a:r>
              <a:rPr lang="en-US" altLang="zh-CN" sz="2000" dirty="0">
                <a:ea typeface="MS PGothic" panose="020B0600070205080204" pitchFamily="34" charset="-128"/>
              </a:rPr>
              <a:t>E.g. picking up mail, sending "are-you-there?"</a:t>
            </a:r>
          </a:p>
          <a:p>
            <a:pPr lvl="1" eaLnBrk="1" hangingPunct="1"/>
            <a:r>
              <a:rPr lang="en-US" altLang="zh-CN" sz="2000" dirty="0">
                <a:ea typeface="MS PGothic" panose="020B0600070205080204" pitchFamily="34" charset="-128"/>
              </a:rPr>
              <a:t>A workstation sends a broadcast packet every 5 minutes</a:t>
            </a:r>
          </a:p>
          <a:p>
            <a:pPr lvl="1" eaLnBrk="1" hangingPunct="1"/>
            <a:r>
              <a:rPr lang="en-US" altLang="zh-CN" sz="2000" dirty="0">
                <a:ea typeface="MS PGothic" panose="020B0600070205080204" pitchFamily="34" charset="-128"/>
              </a:rPr>
              <a:t>All workstations try to broadcast at the same time</a:t>
            </a:r>
          </a:p>
          <a:p>
            <a:pPr eaLnBrk="1" hangingPunct="1"/>
            <a:r>
              <a:rPr lang="en-US" altLang="zh-CN" sz="2400" dirty="0">
                <a:ea typeface="MS PGothic" panose="020B0600070205080204" pitchFamily="34" charset="-128"/>
              </a:rPr>
              <a:t>Each workstation</a:t>
            </a:r>
          </a:p>
          <a:p>
            <a:pPr lvl="1" eaLnBrk="1" hangingPunct="1"/>
            <a:r>
              <a:rPr lang="en-US" altLang="zh-CN" sz="2000" dirty="0">
                <a:ea typeface="MS PGothic" panose="020B0600070205080204" pitchFamily="34" charset="-128"/>
              </a:rPr>
              <a:t>Send a broadcast</a:t>
            </a:r>
          </a:p>
          <a:p>
            <a:pPr lvl="1" eaLnBrk="1" hangingPunct="1"/>
            <a:r>
              <a:rPr lang="en-US" altLang="zh-CN" sz="2000" dirty="0">
                <a:ea typeface="MS PGothic" panose="020B0600070205080204" pitchFamily="34" charset="-128"/>
              </a:rPr>
              <a:t>Set a fixed timer</a:t>
            </a:r>
          </a:p>
          <a:p>
            <a:pPr eaLnBrk="1" hangingPunct="1"/>
            <a:r>
              <a:rPr lang="en-US" altLang="zh-CN" sz="2400" i="1" dirty="0">
                <a:solidFill>
                  <a:srgbClr val="0096FF"/>
                </a:solidFill>
                <a:ea typeface="MS PGothic" panose="020B0600070205080204" pitchFamily="34" charset="-128"/>
              </a:rPr>
              <a:t>Lesson: Fixed timers have many evils. Do</a:t>
            </a:r>
            <a:r>
              <a:rPr lang="zh-CN" altLang="en-US" sz="2400" i="1" dirty="0">
                <a:solidFill>
                  <a:srgbClr val="0096FF"/>
                </a:solidFill>
                <a:ea typeface="MS PGothic" panose="020B0600070205080204" pitchFamily="34" charset="-128"/>
              </a:rPr>
              <a:t> </a:t>
            </a:r>
            <a:r>
              <a:rPr lang="en-US" altLang="zh-CN" sz="2400" i="1" dirty="0">
                <a:solidFill>
                  <a:srgbClr val="0096FF"/>
                </a:solidFill>
                <a:ea typeface="MS PGothic" panose="020B0600070205080204" pitchFamily="34" charset="-128"/>
              </a:rPr>
              <a:t>not assume that unsynchronized periodic activities will stay that way</a:t>
            </a:r>
            <a:endParaRPr lang="zh-CN" altLang="en-US" sz="2400" i="1" dirty="0">
              <a:solidFill>
                <a:srgbClr val="0096FF"/>
              </a:solidFill>
              <a:ea typeface="MS PGothic" panose="020B0600070205080204" pitchFamily="34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00" y="126402"/>
            <a:ext cx="740792" cy="74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97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MS PGothic" panose="020B0600070205080204" pitchFamily="34" charset="-128"/>
              </a:rPr>
              <a:t>Wisconsin Time Server Meltdown</a:t>
            </a:r>
            <a:endParaRPr lang="zh-CN" altLang="en-US">
              <a:ea typeface="MS PGothic" panose="020B0600070205080204" pitchFamily="34" charset="-128"/>
            </a:endParaRPr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400" dirty="0">
                <a:ea typeface="MS PGothic" panose="020B0600070205080204" pitchFamily="34" charset="-128"/>
              </a:rPr>
              <a:t>NETGEAR added a feature to wireless router</a:t>
            </a:r>
          </a:p>
          <a:p>
            <a:pPr lvl="1" eaLnBrk="1" hangingPunct="1"/>
            <a:r>
              <a:rPr lang="en-US" altLang="zh-CN" sz="2000" dirty="0">
                <a:ea typeface="MS PGothic" panose="020B0600070205080204" pitchFamily="34" charset="-128"/>
              </a:rPr>
              <a:t>Logging packets -&gt; timestamp -&gt; time server (SNTP) -&gt; name discovery -&gt; 128.105.39.11</a:t>
            </a:r>
          </a:p>
          <a:p>
            <a:pPr lvl="1" eaLnBrk="1" hangingPunct="1"/>
            <a:r>
              <a:rPr lang="en-US" altLang="zh-CN" sz="2000" dirty="0">
                <a:solidFill>
                  <a:srgbClr val="FF0000"/>
                </a:solidFill>
                <a:ea typeface="MS PGothic" panose="020B0600070205080204" pitchFamily="34" charset="-128"/>
              </a:rPr>
              <a:t>Once per second</a:t>
            </a:r>
            <a:r>
              <a:rPr lang="en-US" altLang="zh-CN" sz="2000" dirty="0">
                <a:ea typeface="MS PGothic" panose="020B0600070205080204" pitchFamily="34" charset="-128"/>
              </a:rPr>
              <a:t> (!)</a:t>
            </a:r>
            <a:r>
              <a:rPr lang="zh-CN" altLang="en-US" sz="2000" dirty="0">
                <a:ea typeface="MS PGothic" panose="020B0600070205080204" pitchFamily="34" charset="-128"/>
              </a:rPr>
              <a:t> </a:t>
            </a:r>
            <a:r>
              <a:rPr lang="en-US" altLang="zh-CN" sz="2000" dirty="0">
                <a:ea typeface="MS PGothic" panose="020B0600070205080204" pitchFamily="34" charset="-128"/>
              </a:rPr>
              <a:t>until receive a response</a:t>
            </a:r>
          </a:p>
          <a:p>
            <a:pPr lvl="1" eaLnBrk="1" hangingPunct="1"/>
            <a:r>
              <a:rPr lang="en-US" altLang="zh-CN" sz="2000" dirty="0">
                <a:ea typeface="MS PGothic" panose="020B0600070205080204" pitchFamily="34" charset="-128"/>
              </a:rPr>
              <a:t>Once per minute or per day after that</a:t>
            </a:r>
          </a:p>
          <a:p>
            <a:pPr>
              <a:spcBef>
                <a:spcPts val="1650"/>
              </a:spcBef>
            </a:pPr>
            <a:r>
              <a:rPr lang="en-US" altLang="zh-CN" sz="2400" dirty="0">
                <a:ea typeface="MS PGothic" panose="020B0600070205080204" pitchFamily="34" charset="-128"/>
              </a:rPr>
              <a:t>Wisconsin Univ.</a:t>
            </a:r>
          </a:p>
          <a:p>
            <a:pPr lvl="1" eaLnBrk="1" hangingPunct="1"/>
            <a:r>
              <a:rPr lang="en-US" altLang="zh-CN" sz="2000" dirty="0">
                <a:ea typeface="MS PGothic" panose="020B0600070205080204" pitchFamily="34" charset="-128"/>
              </a:rPr>
              <a:t>On May 14, 2003, at about 8:00 </a:t>
            </a:r>
            <a:r>
              <a:rPr lang="en-US" altLang="zh-CN" sz="2000" dirty="0" err="1">
                <a:ea typeface="MS PGothic" panose="020B0600070205080204" pitchFamily="34" charset="-128"/>
              </a:rPr>
              <a:t>a.m</a:t>
            </a:r>
            <a:endParaRPr lang="en-US" altLang="zh-CN" sz="2000" dirty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altLang="zh-CN" sz="2000" dirty="0">
                <a:ea typeface="MS PGothic" panose="020B0600070205080204" pitchFamily="34" charset="-128"/>
              </a:rPr>
              <a:t>From 20,000 to 60,000 requests per second, filtering 23457</a:t>
            </a:r>
          </a:p>
          <a:p>
            <a:pPr lvl="1" eaLnBrk="1" hangingPunct="1"/>
            <a:r>
              <a:rPr lang="en-US" altLang="zh-CN" sz="2000" dirty="0">
                <a:ea typeface="MS PGothic" panose="020B0600070205080204" pitchFamily="34" charset="-128"/>
              </a:rPr>
              <a:t>After one week, 270,000 requests per second, 150Mbps</a:t>
            </a:r>
          </a:p>
          <a:p>
            <a:pPr lvl="1" eaLnBrk="1" hangingPunct="1"/>
            <a:endParaRPr lang="en-US" altLang="zh-CN" sz="2000" dirty="0">
              <a:ea typeface="MS PGothic" panose="020B0600070205080204" pitchFamily="34" charset="-128"/>
            </a:endParaRPr>
          </a:p>
          <a:p>
            <a:pPr lvl="1" eaLnBrk="1" hangingPunct="1"/>
            <a:endParaRPr lang="zh-CN" altLang="en-US" sz="2000" dirty="0">
              <a:ea typeface="MS PGothic" panose="020B0600070205080204" pitchFamily="34" charset="-128"/>
            </a:endParaRPr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C7A79ED6-E9D6-46ED-A6DD-B82E2C9E16CA}" type="slidenum">
              <a:rPr lang="zh-CN" altLang="en-US" sz="1050">
                <a:ea typeface="Adobe 楷体 Std R" charset="-122"/>
              </a:rPr>
              <a:pPr eaLnBrk="0" hangingPunct="0"/>
              <a:t>12</a:t>
            </a:fld>
            <a:endParaRPr lang="en-US" altLang="zh-CN" sz="1050">
              <a:ea typeface="Adobe 楷体 Std R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00" y="126402"/>
            <a:ext cx="740792" cy="74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49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MS PGothic" panose="020B0600070205080204" pitchFamily="34" charset="-128"/>
              </a:rPr>
              <a:t>Wisconsin Time Server Meltdown</a:t>
            </a:r>
            <a:endParaRPr lang="zh-CN" altLang="en-US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471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0096FF"/>
                </a:solidFill>
                <a:ea typeface="MS PGothic" panose="020B0600070205080204" pitchFamily="34" charset="-128"/>
              </a:rPr>
              <a:t>Lesson(s)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Fixed timers, again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Fixed Internet address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The client implements only part of a protocol</a:t>
            </a:r>
          </a:p>
          <a:p>
            <a:pPr lvl="2"/>
            <a:r>
              <a:rPr lang="en-US" altLang="zh-CN" dirty="0">
                <a:ea typeface="MS PGothic" panose="020B0600070205080204" pitchFamily="34" charset="-128"/>
              </a:rPr>
              <a:t>There is a reason for features likes the "</a:t>
            </a:r>
            <a:r>
              <a:rPr lang="en-US" altLang="zh-CN" i="1" dirty="0">
                <a:ea typeface="MS PGothic" panose="020B0600070205080204" pitchFamily="34" charset="-128"/>
              </a:rPr>
              <a:t>go away</a:t>
            </a:r>
            <a:r>
              <a:rPr lang="en-US" altLang="zh-CN" dirty="0">
                <a:ea typeface="MS PGothic" panose="020B0600070205080204" pitchFamily="34" charset="-128"/>
              </a:rPr>
              <a:t>" response in SNTP</a:t>
            </a:r>
            <a:endParaRPr lang="zh-CN" altLang="en-US" dirty="0">
              <a:ea typeface="MS PGothic" panose="020B0600070205080204" pitchFamily="34" charset="-128"/>
            </a:endParaRPr>
          </a:p>
        </p:txBody>
      </p:sp>
      <p:sp>
        <p:nvSpPr>
          <p:cNvPr id="4710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CA5CE0A0-E9FB-4B2E-8028-EDECC34A754A}" type="slidenum">
              <a:rPr lang="zh-CN" altLang="en-US" sz="1050">
                <a:ea typeface="Adobe 楷体 Std R" charset="-122"/>
              </a:rPr>
              <a:pPr eaLnBrk="0" hangingPunct="0"/>
              <a:t>13</a:t>
            </a:fld>
            <a:endParaRPr lang="en-US" altLang="zh-CN" sz="1050">
              <a:ea typeface="Adobe 楷体 Std R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00" y="126402"/>
            <a:ext cx="740792" cy="74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04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to Decide Timeout?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Fixed timer: dilemma of fixed timer</a:t>
            </a:r>
          </a:p>
          <a:p>
            <a:pPr lvl="1" eaLnBrk="1" hangingPunct="1"/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Too short: unnecessary resend</a:t>
            </a:r>
          </a:p>
          <a:p>
            <a:pPr lvl="1" eaLnBrk="1" hangingPunct="1"/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Too long: take long time to discover lost packets</a:t>
            </a:r>
          </a:p>
          <a:p>
            <a:pPr eaLnBrk="1" hangingPunct="1"/>
            <a:r>
              <a:rPr lang="en-US" altLang="zh-CN" sz="2000" dirty="0">
                <a:ea typeface="ＭＳ Ｐゴシック" charset="0"/>
              </a:rPr>
              <a:t>Adaptive timer</a:t>
            </a:r>
          </a:p>
          <a:p>
            <a:pPr lvl="1" eaLnBrk="1" hangingPunct="1"/>
            <a:r>
              <a:rPr lang="en-US" altLang="zh-CN" sz="1800" dirty="0">
                <a:ea typeface="ＭＳ Ｐゴシック" charset="0"/>
              </a:rPr>
              <a:t>E.g., adjust by currently observed RTT, set timer to 150%</a:t>
            </a:r>
          </a:p>
          <a:p>
            <a:pPr lvl="1" eaLnBrk="1" hangingPunct="1"/>
            <a:r>
              <a:rPr lang="en-US" altLang="zh-CN" sz="1800" dirty="0">
                <a:ea typeface="ＭＳ Ｐゴシック" charset="0"/>
              </a:rPr>
              <a:t>Exponential back-off: doubling from a small timer</a:t>
            </a:r>
          </a:p>
          <a:p>
            <a:pPr eaLnBrk="1" hangingPunct="1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NAK (Negative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AcKnowledgment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)</a:t>
            </a:r>
          </a:p>
          <a:p>
            <a:pPr lvl="1" eaLnBrk="1" hangingPunct="1"/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Receiver sends a message that lists missing items</a:t>
            </a:r>
          </a:p>
          <a:p>
            <a:pPr lvl="1" eaLnBrk="1" hangingPunct="1"/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Receiver can count arriving segments rather than timer</a:t>
            </a:r>
          </a:p>
          <a:p>
            <a:pPr lvl="1" eaLnBrk="1" hangingPunct="1"/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Sender can have no timer (only once per stream)</a:t>
            </a: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0" hangingPunct="0"/>
            <a:fld id="{DB9F3780-4B10-4F45-BC05-CEC5F6CDD08A}" type="slidenum">
              <a:rPr lang="zh-CN" altLang="en-US" sz="1100">
                <a:ea typeface="Adobe 楷体 Std R" charset="0"/>
                <a:cs typeface="Adobe 楷体 Std R" charset="0"/>
              </a:rPr>
              <a:pPr eaLnBrk="0" hangingPunct="0"/>
              <a:t>14</a:t>
            </a:fld>
            <a:endParaRPr lang="en-US" altLang="zh-CN" sz="1100"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33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RTT Could be Highly Variable</a:t>
            </a:r>
          </a:p>
        </p:txBody>
      </p:sp>
      <p:sp>
        <p:nvSpPr>
          <p:cNvPr id="4096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FE25AB6-14D9-4741-A83A-F0BCEFC28A82}" type="slidenum">
              <a:rPr lang="zh-CN" altLang="en-US" sz="900">
                <a:solidFill>
                  <a:srgbClr val="898989"/>
                </a:solidFill>
              </a:rPr>
              <a:pPr/>
              <a:t>15</a:t>
            </a:fld>
            <a:endParaRPr lang="zh-CN" altLang="en-US" sz="900">
              <a:solidFill>
                <a:srgbClr val="898989"/>
              </a:solidFill>
            </a:endParaRPr>
          </a:p>
        </p:txBody>
      </p:sp>
      <p:pic>
        <p:nvPicPr>
          <p:cNvPr id="4096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381" y="1552575"/>
            <a:ext cx="6373416" cy="3617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3155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Calculating RTT and Timeout (in TCP)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467544" y="1345332"/>
            <a:ext cx="7805738" cy="3263504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sz="2400" dirty="0"/>
              <a:t>Exponentially Weighted Moving Average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/>
              <a:t>Estimate both the average </a:t>
            </a:r>
            <a:r>
              <a:rPr lang="en-US" altLang="zh-CN" sz="2000" i="1" dirty="0" err="1"/>
              <a:t>rtt_avg</a:t>
            </a:r>
            <a:r>
              <a:rPr lang="en-US" altLang="zh-CN" sz="2000" dirty="0"/>
              <a:t> and the deviation </a:t>
            </a:r>
            <a:r>
              <a:rPr lang="en-US" altLang="zh-CN" sz="2000" i="1" dirty="0" err="1"/>
              <a:t>rtt_dev</a:t>
            </a:r>
            <a:r>
              <a:rPr lang="en-US" altLang="zh-CN" sz="2000" i="1" dirty="0"/>
              <a:t>  </a:t>
            </a:r>
            <a:endParaRPr lang="en-US" altLang="zh-CN" sz="1400" i="1" dirty="0"/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/>
              <a:t>Procedure </a:t>
            </a:r>
            <a:r>
              <a:rPr lang="en-US" altLang="zh-CN" sz="2000" i="1" dirty="0" err="1"/>
              <a:t>calc_rtt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rtt_sample</a:t>
            </a:r>
            <a:r>
              <a:rPr lang="en-US" altLang="zh-CN" sz="2000" dirty="0"/>
              <a:t>)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1600" b="1" dirty="0" err="1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rtt_avg</a:t>
            </a:r>
            <a:r>
              <a:rPr lang="en-US" altLang="zh-CN" sz="1600" b="1" dirty="0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 = a*</a:t>
            </a:r>
            <a:r>
              <a:rPr lang="en-US" altLang="zh-CN" sz="1600" b="1" dirty="0" err="1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rtt_sample</a:t>
            </a:r>
            <a:r>
              <a:rPr lang="en-US" altLang="zh-CN" sz="1600" b="1" dirty="0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 + (1-a)*</a:t>
            </a:r>
            <a:r>
              <a:rPr lang="en-US" altLang="zh-CN" sz="1600" b="1" dirty="0" err="1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rtt_avg</a:t>
            </a:r>
            <a:r>
              <a:rPr lang="en-US" altLang="zh-CN" sz="1600" b="1" dirty="0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; /* a = 1/8 */ 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1600" b="1" dirty="0" err="1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dev</a:t>
            </a:r>
            <a:r>
              <a:rPr lang="en-US" altLang="zh-CN" sz="1600" b="1" dirty="0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 = absolute(</a:t>
            </a:r>
            <a:r>
              <a:rPr lang="en-US" altLang="zh-CN" sz="1600" b="1" dirty="0" err="1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rtt_sample</a:t>
            </a:r>
            <a:r>
              <a:rPr lang="en-US" altLang="zh-CN" sz="1600" b="1" dirty="0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 – </a:t>
            </a:r>
            <a:r>
              <a:rPr lang="en-US" altLang="zh-CN" sz="1600" b="1" dirty="0" err="1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rtt_avg</a:t>
            </a:r>
            <a:r>
              <a:rPr lang="en-US" altLang="zh-CN" sz="1600" b="1" dirty="0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);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1600" b="1" dirty="0" err="1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rtt_dev</a:t>
            </a:r>
            <a:r>
              <a:rPr lang="en-US" altLang="zh-CN" sz="1600" b="1" dirty="0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 = b*</a:t>
            </a:r>
            <a:r>
              <a:rPr lang="en-US" altLang="zh-CN" sz="1600" b="1" dirty="0" err="1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dev</a:t>
            </a:r>
            <a:r>
              <a:rPr lang="en-US" altLang="zh-CN" sz="1600" b="1" dirty="0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 + (1-b)*</a:t>
            </a:r>
            <a:r>
              <a:rPr lang="en-US" altLang="zh-CN" sz="1600" b="1" dirty="0" err="1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rtt_dev</a:t>
            </a:r>
            <a:r>
              <a:rPr lang="en-US" altLang="zh-CN" sz="1600" b="1" dirty="0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;  /* b = 1/4 */  </a:t>
            </a:r>
            <a:endParaRPr lang="en-US" altLang="zh-CN" sz="1800" b="1" dirty="0">
              <a:solidFill>
                <a:srgbClr val="0096FF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/>
              <a:t>Procedure </a:t>
            </a:r>
            <a:r>
              <a:rPr lang="en-US" altLang="zh-CN" sz="2000" i="1" dirty="0" err="1"/>
              <a:t>calc_timeout</a:t>
            </a:r>
            <a:r>
              <a:rPr lang="en-US" altLang="zh-CN" sz="2000" i="1" dirty="0"/>
              <a:t>(</a:t>
            </a:r>
            <a:r>
              <a:rPr lang="en-US" altLang="zh-CN" sz="2000" i="1" dirty="0" err="1"/>
              <a:t>rtt_avg</a:t>
            </a:r>
            <a:r>
              <a:rPr lang="en-US" altLang="zh-CN" sz="2000" i="1" dirty="0"/>
              <a:t>, </a:t>
            </a:r>
            <a:r>
              <a:rPr lang="en-US" altLang="zh-CN" sz="2000" i="1" dirty="0" err="1"/>
              <a:t>rtt_dev</a:t>
            </a:r>
            <a:r>
              <a:rPr lang="en-US" altLang="zh-CN" sz="2000" i="1" dirty="0"/>
              <a:t>)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1600" b="1" dirty="0">
                <a:solidFill>
                  <a:srgbClr val="0096FF"/>
                </a:solidFill>
                <a:latin typeface="Courier New"/>
                <a:cs typeface="Courier New"/>
              </a:rPr>
              <a:t>Timeout = </a:t>
            </a:r>
            <a:r>
              <a:rPr lang="en-US" altLang="zh-CN" sz="1600" b="1" dirty="0" err="1">
                <a:solidFill>
                  <a:srgbClr val="0096FF"/>
                </a:solidFill>
                <a:latin typeface="Courier New"/>
                <a:cs typeface="Courier New"/>
              </a:rPr>
              <a:t>rtt_avg</a:t>
            </a:r>
            <a:r>
              <a:rPr lang="en-US" altLang="zh-CN" sz="1600" b="1" dirty="0">
                <a:solidFill>
                  <a:srgbClr val="0096FF"/>
                </a:solidFill>
                <a:latin typeface="Courier New"/>
                <a:cs typeface="Courier New"/>
              </a:rPr>
              <a:t> + 4*</a:t>
            </a:r>
            <a:r>
              <a:rPr lang="en-US" altLang="zh-CN" sz="1600" b="1" dirty="0" err="1">
                <a:solidFill>
                  <a:srgbClr val="0096FF"/>
                </a:solidFill>
                <a:latin typeface="Courier New"/>
                <a:cs typeface="Courier New"/>
              </a:rPr>
              <a:t>rtt_dev</a:t>
            </a:r>
            <a:endParaRPr lang="en-US" altLang="zh-CN" sz="1600" b="1" dirty="0">
              <a:solidFill>
                <a:srgbClr val="0096FF"/>
              </a:solidFill>
              <a:latin typeface="Courier New"/>
              <a:cs typeface="Courier New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7740D20-F92D-43B9-98E7-2334709EC875}" type="slidenum">
              <a:rPr lang="zh-CN" altLang="en-US" sz="900">
                <a:solidFill>
                  <a:srgbClr val="898989"/>
                </a:solidFill>
              </a:rPr>
              <a:pPr/>
              <a:t>16</a:t>
            </a:fld>
            <a:endParaRPr lang="zh-CN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806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to Decide Timeout?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Fixed timer: dilemma of fixed timer</a:t>
            </a:r>
          </a:p>
          <a:p>
            <a:pPr lvl="1" eaLnBrk="1" hangingPunct="1"/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Too short: unnecessary resend</a:t>
            </a:r>
          </a:p>
          <a:p>
            <a:pPr lvl="1" eaLnBrk="1" hangingPunct="1"/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Too long: take long time to discover lost packets</a:t>
            </a:r>
          </a:p>
          <a:p>
            <a:pPr eaLnBrk="1" hangingPunct="1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Adaptive timer</a:t>
            </a:r>
          </a:p>
          <a:p>
            <a:pPr lvl="1" eaLnBrk="1" hangingPunct="1"/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E.g., adjust by currently observed RTT, set timer to 150%</a:t>
            </a:r>
          </a:p>
          <a:p>
            <a:pPr lvl="1" eaLnBrk="1" hangingPunct="1"/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Exponential back-off: doubling from a small timer</a:t>
            </a:r>
          </a:p>
          <a:p>
            <a:pPr eaLnBrk="1" hangingPunct="1"/>
            <a:r>
              <a:rPr lang="en-US" altLang="zh-CN" sz="2000" dirty="0">
                <a:ea typeface="ＭＳ Ｐゴシック" charset="0"/>
              </a:rPr>
              <a:t>NAK (Negative </a:t>
            </a:r>
            <a:r>
              <a:rPr lang="en-US" altLang="zh-CN" sz="2000" dirty="0" err="1">
                <a:ea typeface="ＭＳ Ｐゴシック" charset="0"/>
              </a:rPr>
              <a:t>AcKnowledgment</a:t>
            </a:r>
            <a:r>
              <a:rPr lang="en-US" altLang="zh-CN" sz="2000" dirty="0">
                <a:ea typeface="ＭＳ Ｐゴシック" charset="0"/>
              </a:rPr>
              <a:t>)</a:t>
            </a:r>
          </a:p>
          <a:p>
            <a:pPr lvl="1" eaLnBrk="1" hangingPunct="1"/>
            <a:r>
              <a:rPr lang="en-US" altLang="zh-CN" sz="1800" dirty="0">
                <a:ea typeface="ＭＳ Ｐゴシック" charset="0"/>
              </a:rPr>
              <a:t>Receiver sends a message that lists missing items</a:t>
            </a:r>
          </a:p>
          <a:p>
            <a:pPr lvl="1" eaLnBrk="1" hangingPunct="1"/>
            <a:r>
              <a:rPr lang="en-US" altLang="zh-CN" sz="1800" dirty="0">
                <a:ea typeface="ＭＳ Ｐゴシック" charset="0"/>
              </a:rPr>
              <a:t>Receiver can count arriving segments rather than timer</a:t>
            </a:r>
          </a:p>
          <a:p>
            <a:pPr lvl="1" eaLnBrk="1" hangingPunct="1"/>
            <a:r>
              <a:rPr lang="en-US" altLang="zh-CN" sz="1800" dirty="0">
                <a:ea typeface="ＭＳ Ｐゴシック" charset="0"/>
              </a:rPr>
              <a:t>Sender can have no timer (only once per stream)</a:t>
            </a: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0" hangingPunct="0"/>
            <a:fld id="{DB9F3780-4B10-4F45-BC05-CEC5F6CDD08A}" type="slidenum">
              <a:rPr lang="zh-CN" altLang="en-US" sz="1100">
                <a:ea typeface="Adobe 楷体 Std R" charset="0"/>
                <a:cs typeface="Adobe 楷体 Std R" charset="0"/>
              </a:rPr>
              <a:pPr eaLnBrk="0" hangingPunct="0"/>
              <a:t>17</a:t>
            </a:fld>
            <a:endParaRPr lang="en-US" altLang="zh-CN" sz="1100"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852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 Assurance of At-most-once Delivery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000" dirty="0">
                <a:ea typeface="ＭＳ Ｐゴシック" charset="0"/>
              </a:rPr>
              <a:t>At-least-once delivery</a:t>
            </a:r>
          </a:p>
          <a:p>
            <a:pPr lvl="1"/>
            <a:r>
              <a:rPr lang="en-US" altLang="zh-CN" sz="1800" dirty="0">
                <a:ea typeface="ＭＳ Ｐゴシック" charset="0"/>
              </a:rPr>
              <a:t>Remember state at the sending side</a:t>
            </a:r>
          </a:p>
          <a:p>
            <a:pPr lvl="1"/>
            <a:r>
              <a:rPr lang="en-US" altLang="zh-CN" sz="1800" dirty="0">
                <a:ea typeface="ＭＳ Ｐゴシック" charset="0"/>
              </a:rPr>
              <a:t>Tends to generate duplicated</a:t>
            </a:r>
            <a:r>
              <a:rPr lang="zh-CN" altLang="en-US" sz="1800" dirty="0">
                <a:ea typeface="ＭＳ Ｐゴシック" charset="0"/>
              </a:rPr>
              <a:t> </a:t>
            </a:r>
            <a:r>
              <a:rPr lang="en-US" altLang="zh-CN" sz="1800" dirty="0">
                <a:ea typeface="ＭＳ Ｐゴシック" charset="0"/>
              </a:rPr>
              <a:t>requests</a:t>
            </a:r>
            <a:endParaRPr lang="en-US" altLang="zh-CN" sz="2000" dirty="0">
              <a:ea typeface="ＭＳ Ｐゴシック" charset="0"/>
            </a:endParaRPr>
          </a:p>
          <a:p>
            <a:pPr eaLnBrk="1" hangingPunct="1"/>
            <a:r>
              <a:rPr lang="en-US" altLang="zh-CN" sz="2000" dirty="0">
                <a:ea typeface="ＭＳ Ｐゴシック" charset="0"/>
              </a:rPr>
              <a:t>At-most-once delivery</a:t>
            </a:r>
          </a:p>
          <a:p>
            <a:pPr lvl="1"/>
            <a:r>
              <a:rPr lang="en-US" altLang="zh-CN" sz="1800" dirty="0">
                <a:ea typeface="ＭＳ Ｐゴシック" charset="0"/>
              </a:rPr>
              <a:t>Maintains a table of nonce at the receiving side</a:t>
            </a:r>
          </a:p>
          <a:p>
            <a:pPr lvl="1"/>
            <a:r>
              <a:rPr lang="en-US" altLang="zh-CN" sz="1800" dirty="0">
                <a:ea typeface="ＭＳ Ｐゴシック" charset="0"/>
              </a:rPr>
              <a:t>The table may grow indefinitely</a:t>
            </a:r>
          </a:p>
          <a:p>
            <a:pPr lvl="2"/>
            <a:r>
              <a:rPr lang="en-US" altLang="zh-CN" sz="1600" dirty="0">
                <a:ea typeface="ＭＳ Ｐゴシック" charset="0"/>
              </a:rPr>
              <a:t>Space and search time</a:t>
            </a:r>
          </a:p>
          <a:p>
            <a:pPr lvl="2"/>
            <a:r>
              <a:rPr lang="en-US" altLang="zh-CN" sz="1600" dirty="0">
                <a:solidFill>
                  <a:srgbClr val="FF0000"/>
                </a:solidFill>
                <a:ea typeface="ＭＳ Ｐゴシック" charset="0"/>
              </a:rPr>
              <a:t>Tombstones</a:t>
            </a:r>
            <a:r>
              <a:rPr lang="en-US" altLang="zh-CN" sz="1600" dirty="0">
                <a:ea typeface="ＭＳ Ｐゴシック" charset="0"/>
              </a:rPr>
              <a:t> (something that cannot be deleted </a:t>
            </a:r>
            <a:r>
              <a:rPr lang="en-US" altLang="zh-CN" sz="1600" i="1" dirty="0">
                <a:ea typeface="ＭＳ Ｐゴシック" charset="0"/>
              </a:rPr>
              <a:t>forever</a:t>
            </a:r>
            <a:r>
              <a:rPr lang="en-US" altLang="zh-CN" sz="1600" dirty="0">
                <a:ea typeface="ＭＳ Ｐゴシック" charset="0"/>
              </a:rPr>
              <a:t>)</a:t>
            </a:r>
          </a:p>
          <a:p>
            <a:pPr lvl="1"/>
            <a:r>
              <a:rPr lang="en-US" altLang="zh-CN" sz="1800" dirty="0">
                <a:ea typeface="ＭＳ Ｐゴシック" charset="0"/>
              </a:rPr>
              <a:t>Another way: Make the application tolerate duplicated requests</a:t>
            </a:r>
          </a:p>
          <a:p>
            <a:pPr lvl="2"/>
            <a:r>
              <a:rPr lang="en-US" altLang="zh-CN" sz="1600" dirty="0">
                <a:ea typeface="ＭＳ Ｐゴシック" charset="0"/>
              </a:rPr>
              <a:t>Recall the NFS collapse case:</a:t>
            </a:r>
            <a:r>
              <a:rPr lang="zh-CN" altLang="en-US" sz="1600" dirty="0">
                <a:ea typeface="ＭＳ Ｐゴシック" charset="0"/>
              </a:rPr>
              <a:t> </a:t>
            </a:r>
            <a:r>
              <a:rPr lang="en-US" altLang="zh-CN" sz="1600" dirty="0">
                <a:ea typeface="ＭＳ Ｐゴシック" charset="0"/>
              </a:rPr>
              <a:t>server</a:t>
            </a:r>
            <a:r>
              <a:rPr lang="zh-CN" altLang="en-US" sz="1600" dirty="0">
                <a:ea typeface="ＭＳ Ｐゴシック" charset="0"/>
              </a:rPr>
              <a:t> </a:t>
            </a:r>
            <a:r>
              <a:rPr lang="en-US" altLang="zh-CN" sz="1600" dirty="0">
                <a:ea typeface="ＭＳ Ｐゴシック" charset="0"/>
              </a:rPr>
              <a:t>wastes</a:t>
            </a:r>
            <a:r>
              <a:rPr lang="zh-CN" altLang="en-US" sz="1600" dirty="0">
                <a:ea typeface="ＭＳ Ｐゴシック" charset="0"/>
              </a:rPr>
              <a:t> </a:t>
            </a:r>
            <a:r>
              <a:rPr lang="en-US" altLang="zh-CN" sz="1600" dirty="0">
                <a:ea typeface="ＭＳ Ｐゴシック" charset="0"/>
              </a:rPr>
              <a:t>time</a:t>
            </a:r>
            <a:r>
              <a:rPr lang="zh-CN" altLang="en-US" sz="1600" dirty="0">
                <a:ea typeface="ＭＳ Ｐゴシック" charset="0"/>
              </a:rPr>
              <a:t> </a:t>
            </a:r>
            <a:r>
              <a:rPr lang="en-US" altLang="zh-CN" sz="1600" dirty="0">
                <a:ea typeface="ＭＳ Ｐゴシック" charset="0"/>
              </a:rPr>
              <a:t>to</a:t>
            </a:r>
            <a:r>
              <a:rPr lang="zh-CN" altLang="en-US" sz="1600" dirty="0">
                <a:ea typeface="ＭＳ Ｐゴシック" charset="0"/>
              </a:rPr>
              <a:t> </a:t>
            </a:r>
            <a:r>
              <a:rPr lang="en-US" altLang="zh-CN" sz="1600" dirty="0">
                <a:ea typeface="ＭＳ Ｐゴシック" charset="0"/>
              </a:rPr>
              <a:t>execute</a:t>
            </a:r>
            <a:r>
              <a:rPr lang="zh-CN" altLang="en-US" sz="1600" dirty="0">
                <a:ea typeface="ＭＳ Ｐゴシック" charset="0"/>
              </a:rPr>
              <a:t> </a:t>
            </a:r>
            <a:r>
              <a:rPr lang="en-US" altLang="zh-CN" sz="1600" dirty="0">
                <a:ea typeface="ＭＳ Ｐゴシック" charset="0"/>
              </a:rPr>
              <a:t>duplicated</a:t>
            </a:r>
            <a:r>
              <a:rPr lang="zh-CN" altLang="en-US" sz="1600" dirty="0">
                <a:ea typeface="ＭＳ Ｐゴシック" charset="0"/>
              </a:rPr>
              <a:t> </a:t>
            </a:r>
            <a:r>
              <a:rPr lang="en-US" altLang="zh-CN" sz="1600" dirty="0">
                <a:ea typeface="ＭＳ Ｐゴシック" charset="0"/>
              </a:rPr>
              <a:t>requests</a:t>
            </a: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fld id="{9198BE5D-FDCC-1C42-9B7D-643492F2E056}" type="slidenum">
              <a:rPr lang="zh-CN" altLang="en-US" sz="900">
                <a:solidFill>
                  <a:srgbClr val="898989"/>
                </a:solidFill>
              </a:rPr>
              <a:pPr/>
              <a:t>18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246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Duplicate Suppression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800" dirty="0">
                <a:ea typeface="ＭＳ Ｐゴシック" charset="0"/>
              </a:rPr>
              <a:t>Monotonically increasing sequence number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>
                <a:ea typeface="ＭＳ Ｐゴシック" charset="0"/>
              </a:rPr>
              <a:t>Receiver discards smaller nonce,</a:t>
            </a:r>
            <a:r>
              <a:rPr lang="zh-CN" altLang="en-US" sz="2000" dirty="0">
                <a:ea typeface="ＭＳ Ｐゴシック" charset="0"/>
              </a:rPr>
              <a:t> </a:t>
            </a:r>
            <a:r>
              <a:rPr lang="en-US" altLang="zh-CN" sz="2000" dirty="0">
                <a:ea typeface="ＭＳ Ｐゴシック" charset="0"/>
              </a:rPr>
              <a:t>only holds the last nonce, one per sender</a:t>
            </a:r>
            <a:r>
              <a:rPr lang="zh-CN" altLang="en-US" sz="2000" dirty="0">
                <a:ea typeface="ＭＳ Ｐゴシック" charset="0"/>
              </a:rPr>
              <a:t> </a:t>
            </a:r>
            <a:r>
              <a:rPr lang="en-US" altLang="zh-CN" sz="2000" dirty="0">
                <a:ea typeface="ＭＳ Ｐゴシック" charset="0"/>
              </a:rPr>
              <a:t>(tombstone)</a:t>
            </a:r>
          </a:p>
          <a:p>
            <a:pPr>
              <a:lnSpc>
                <a:spcPct val="100000"/>
              </a:lnSpc>
            </a:pPr>
            <a:r>
              <a:rPr lang="en-US" altLang="zh-CN" sz="2800" dirty="0">
                <a:ea typeface="ＭＳ Ｐゴシック" charset="0"/>
              </a:rPr>
              <a:t>Use</a:t>
            </a:r>
            <a:r>
              <a:rPr lang="zh-CN" altLang="en-US" sz="2800" dirty="0">
                <a:ea typeface="ＭＳ Ｐゴシック" charset="0"/>
              </a:rPr>
              <a:t> </a:t>
            </a:r>
            <a:r>
              <a:rPr lang="en-US" altLang="zh-CN" sz="2800" dirty="0">
                <a:ea typeface="ＭＳ Ｐゴシック" charset="0"/>
              </a:rPr>
              <a:t>a</a:t>
            </a:r>
            <a:r>
              <a:rPr lang="zh-CN" altLang="en-US" sz="2800" dirty="0">
                <a:ea typeface="ＭＳ Ｐゴシック" charset="0"/>
              </a:rPr>
              <a:t> </a:t>
            </a:r>
            <a:r>
              <a:rPr lang="en-US" altLang="zh-CN" sz="2800" dirty="0">
                <a:ea typeface="ＭＳ Ｐゴシック" charset="0"/>
              </a:rPr>
              <a:t>different</a:t>
            </a:r>
            <a:r>
              <a:rPr lang="zh-CN" altLang="en-US" sz="2800" dirty="0">
                <a:ea typeface="ＭＳ Ｐゴシック" charset="0"/>
              </a:rPr>
              <a:t> </a:t>
            </a:r>
            <a:r>
              <a:rPr lang="en-US" altLang="zh-CN" sz="2800" dirty="0">
                <a:ea typeface="ＭＳ Ｐゴシック" charset="0"/>
              </a:rPr>
              <a:t>port</a:t>
            </a:r>
            <a:r>
              <a:rPr lang="zh-CN" altLang="en-US" sz="2800" dirty="0">
                <a:ea typeface="ＭＳ Ｐゴシック" charset="0"/>
              </a:rPr>
              <a:t> </a:t>
            </a:r>
            <a:r>
              <a:rPr lang="en-US" altLang="zh-CN" sz="2800" dirty="0">
                <a:ea typeface="ＭＳ Ｐゴシック" charset="0"/>
              </a:rPr>
              <a:t>for</a:t>
            </a:r>
            <a:r>
              <a:rPr lang="zh-CN" altLang="en-US" sz="2800" dirty="0">
                <a:ea typeface="ＭＳ Ｐゴシック" charset="0"/>
              </a:rPr>
              <a:t> </a:t>
            </a:r>
            <a:r>
              <a:rPr lang="en-US" altLang="zh-CN" sz="2800" dirty="0">
                <a:ea typeface="ＭＳ Ｐゴシック" charset="0"/>
              </a:rPr>
              <a:t>each</a:t>
            </a:r>
            <a:r>
              <a:rPr lang="zh-CN" altLang="en-US" sz="2800" dirty="0">
                <a:ea typeface="ＭＳ Ｐゴシック" charset="0"/>
              </a:rPr>
              <a:t> </a:t>
            </a:r>
            <a:r>
              <a:rPr lang="en-US" altLang="zh-CN" sz="2800" dirty="0">
                <a:ea typeface="ＭＳ Ｐゴシック" charset="0"/>
              </a:rPr>
              <a:t>new</a:t>
            </a:r>
            <a:r>
              <a:rPr lang="zh-CN" altLang="en-US" sz="2800" dirty="0">
                <a:ea typeface="ＭＳ Ｐゴシック" charset="0"/>
              </a:rPr>
              <a:t> </a:t>
            </a:r>
            <a:r>
              <a:rPr lang="en-US" altLang="zh-CN" sz="2800" dirty="0">
                <a:ea typeface="ＭＳ Ｐゴシック" charset="0"/>
              </a:rPr>
              <a:t>request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>
                <a:ea typeface="ＭＳ Ｐゴシック" charset="0"/>
              </a:rPr>
              <a:t>Should never reuse the old port number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>
                <a:ea typeface="ＭＳ Ｐゴシック" charset="0"/>
              </a:rPr>
              <a:t>The</a:t>
            </a:r>
            <a:r>
              <a:rPr lang="zh-CN" altLang="en-US" sz="2000" dirty="0">
                <a:ea typeface="ＭＳ Ｐゴシック" charset="0"/>
              </a:rPr>
              <a:t> </a:t>
            </a:r>
            <a:r>
              <a:rPr lang="en-US" altLang="zh-CN" sz="2000" dirty="0">
                <a:ea typeface="ＭＳ Ｐゴシック" charset="0"/>
              </a:rPr>
              <a:t>old</a:t>
            </a:r>
            <a:r>
              <a:rPr lang="zh-CN" altLang="en-US" sz="2000" dirty="0">
                <a:ea typeface="ＭＳ Ｐゴシック" charset="0"/>
              </a:rPr>
              <a:t> </a:t>
            </a:r>
            <a:r>
              <a:rPr lang="en-US" altLang="zh-CN" sz="2000" dirty="0">
                <a:ea typeface="ＭＳ Ｐゴシック" charset="0"/>
              </a:rPr>
              <a:t>port</a:t>
            </a:r>
            <a:r>
              <a:rPr lang="zh-CN" altLang="en-US" sz="2000" dirty="0">
                <a:ea typeface="ＭＳ Ｐゴシック" charset="0"/>
              </a:rPr>
              <a:t> </a:t>
            </a:r>
            <a:r>
              <a:rPr lang="en-US" altLang="zh-CN" sz="2000" dirty="0">
                <a:ea typeface="ＭＳ Ｐゴシック" charset="0"/>
              </a:rPr>
              <a:t>is</a:t>
            </a:r>
            <a:r>
              <a:rPr lang="zh-CN" altLang="en-US" sz="2000" dirty="0">
                <a:ea typeface="ＭＳ Ｐゴシック" charset="0"/>
              </a:rPr>
              <a:t> </a:t>
            </a:r>
            <a:r>
              <a:rPr lang="en-US" altLang="zh-CN" sz="2000" dirty="0">
                <a:ea typeface="ＭＳ Ｐゴシック" charset="0"/>
              </a:rPr>
              <a:t>now</a:t>
            </a:r>
            <a:r>
              <a:rPr lang="zh-CN" altLang="en-US" sz="2000" dirty="0">
                <a:ea typeface="ＭＳ Ｐゴシック" charset="0"/>
              </a:rPr>
              <a:t> </a:t>
            </a:r>
            <a:r>
              <a:rPr lang="en-US" altLang="zh-CN" sz="2000" i="1" dirty="0">
                <a:ea typeface="ＭＳ Ｐゴシック" charset="0"/>
              </a:rPr>
              <a:t>tombstone</a:t>
            </a:r>
            <a:r>
              <a:rPr lang="en-US" altLang="zh-CN" sz="2000" dirty="0">
                <a:ea typeface="ＭＳ Ｐゴシック" charset="0"/>
              </a:rPr>
              <a:t>!</a:t>
            </a:r>
          </a:p>
          <a:p>
            <a:pPr>
              <a:lnSpc>
                <a:spcPct val="100000"/>
              </a:lnSpc>
            </a:pPr>
            <a:endParaRPr lang="en-US" altLang="zh-CN" sz="2800" b="1" dirty="0">
              <a:solidFill>
                <a:srgbClr val="0096FF"/>
              </a:solidFill>
              <a:ea typeface="ＭＳ Ｐゴシック" charset="0"/>
            </a:endParaRP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fld id="{7C25A7BC-9186-D54E-BA60-71C94CFA305E}" type="slidenum">
              <a:rPr lang="zh-CN" altLang="en-US" sz="900">
                <a:solidFill>
                  <a:srgbClr val="898989"/>
                </a:solidFill>
              </a:rPr>
              <a:pPr/>
              <a:t>19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16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OSI, TCP/IP &amp; Protocol Stack</a:t>
            </a:r>
            <a:endParaRPr lang="zh-CN" altLang="en-US"/>
          </a:p>
        </p:txBody>
      </p:sp>
      <p:sp>
        <p:nvSpPr>
          <p:cNvPr id="21506" name="矩形 3"/>
          <p:cNvSpPr>
            <a:spLocks noChangeArrowheads="1"/>
          </p:cNvSpPr>
          <p:nvPr/>
        </p:nvSpPr>
        <p:spPr bwMode="auto">
          <a:xfrm>
            <a:off x="459581" y="1771650"/>
            <a:ext cx="1749029" cy="400050"/>
          </a:xfrm>
          <a:prstGeom prst="rect">
            <a:avLst/>
          </a:prstGeom>
          <a:solidFill>
            <a:srgbClr val="FCFFFF"/>
          </a:solidFill>
          <a:ln w="9525">
            <a:solidFill>
              <a:srgbClr val="E0E9F8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7th Application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07" name="矩形 4"/>
          <p:cNvSpPr>
            <a:spLocks noChangeArrowheads="1"/>
          </p:cNvSpPr>
          <p:nvPr/>
        </p:nvSpPr>
        <p:spPr bwMode="auto">
          <a:xfrm>
            <a:off x="459581" y="2171700"/>
            <a:ext cx="1749029" cy="400050"/>
          </a:xfrm>
          <a:prstGeom prst="rect">
            <a:avLst/>
          </a:prstGeom>
          <a:solidFill>
            <a:srgbClr val="E6F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6th Presentation Layer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08" name="矩形 5"/>
          <p:cNvSpPr>
            <a:spLocks noChangeArrowheads="1"/>
          </p:cNvSpPr>
          <p:nvPr/>
        </p:nvSpPr>
        <p:spPr bwMode="auto">
          <a:xfrm>
            <a:off x="459581" y="2971800"/>
            <a:ext cx="1749029" cy="400050"/>
          </a:xfrm>
          <a:prstGeom prst="rect">
            <a:avLst/>
          </a:prstGeom>
          <a:solidFill>
            <a:srgbClr val="84C3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4th Transport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09" name="矩形 6"/>
          <p:cNvSpPr>
            <a:spLocks noChangeArrowheads="1"/>
          </p:cNvSpPr>
          <p:nvPr/>
        </p:nvSpPr>
        <p:spPr bwMode="auto">
          <a:xfrm>
            <a:off x="459581" y="3371850"/>
            <a:ext cx="1749029" cy="400050"/>
          </a:xfrm>
          <a:prstGeom prst="rect">
            <a:avLst/>
          </a:prstGeom>
          <a:solidFill>
            <a:srgbClr val="32AA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3th Network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10" name="矩形 7"/>
          <p:cNvSpPr>
            <a:spLocks noChangeArrowheads="1"/>
          </p:cNvSpPr>
          <p:nvPr/>
        </p:nvSpPr>
        <p:spPr bwMode="auto">
          <a:xfrm>
            <a:off x="459581" y="3771900"/>
            <a:ext cx="1749029" cy="400050"/>
          </a:xfrm>
          <a:prstGeom prst="rect">
            <a:avLst/>
          </a:prstGeom>
          <a:solidFill>
            <a:srgbClr val="257F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2nd Link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11" name="矩形 8"/>
          <p:cNvSpPr>
            <a:spLocks noChangeArrowheads="1"/>
          </p:cNvSpPr>
          <p:nvPr/>
        </p:nvSpPr>
        <p:spPr bwMode="auto">
          <a:xfrm>
            <a:off x="459581" y="4171950"/>
            <a:ext cx="1749029" cy="400050"/>
          </a:xfrm>
          <a:prstGeom prst="rect">
            <a:avLst/>
          </a:prstGeom>
          <a:solidFill>
            <a:srgbClr val="1A5B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1st Physical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12" name="矩形 9"/>
          <p:cNvSpPr>
            <a:spLocks noChangeArrowheads="1"/>
          </p:cNvSpPr>
          <p:nvPr/>
        </p:nvSpPr>
        <p:spPr bwMode="auto">
          <a:xfrm>
            <a:off x="2478882" y="1771650"/>
            <a:ext cx="1459706" cy="1200150"/>
          </a:xfrm>
          <a:prstGeom prst="rect">
            <a:avLst/>
          </a:prstGeom>
          <a:solidFill>
            <a:srgbClr val="E4F0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Application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940969" y="1771650"/>
            <a:ext cx="610791" cy="12001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HTTP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940969" y="2971800"/>
            <a:ext cx="1539479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TCP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940969" y="3771900"/>
            <a:ext cx="1550194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Ethernet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466160" y="2971800"/>
            <a:ext cx="1438275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UDP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940969" y="3371850"/>
            <a:ext cx="2963466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IP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487592" y="3771900"/>
            <a:ext cx="648890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PPP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141244" y="3771900"/>
            <a:ext cx="763191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…</a:t>
            </a:r>
            <a:endParaRPr lang="zh-CN" altLang="en-US" sz="12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556522" y="1771650"/>
            <a:ext cx="609600" cy="12001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SMTP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173267" y="1771650"/>
            <a:ext cx="610790" cy="12001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POP3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791200" y="1771650"/>
            <a:ext cx="610791" cy="12001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FTP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403181" y="1771650"/>
            <a:ext cx="501254" cy="12001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…</a:t>
            </a:r>
            <a:endParaRPr lang="zh-CN" altLang="en-US" sz="12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009085" y="3486150"/>
            <a:ext cx="800100" cy="2000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ICMP</a:t>
            </a:r>
            <a:endParaRPr lang="zh-CN" altLang="en-US" sz="11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217194" y="3687366"/>
            <a:ext cx="1053704" cy="170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ARP &amp; RARP</a:t>
            </a:r>
            <a:endParaRPr lang="zh-CN" altLang="en-US" sz="11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26" name="矩形 23"/>
          <p:cNvSpPr>
            <a:spLocks noChangeArrowheads="1"/>
          </p:cNvSpPr>
          <p:nvPr/>
        </p:nvSpPr>
        <p:spPr bwMode="auto">
          <a:xfrm>
            <a:off x="2478882" y="2971800"/>
            <a:ext cx="1459706" cy="400050"/>
          </a:xfrm>
          <a:prstGeom prst="rect">
            <a:avLst/>
          </a:prstGeom>
          <a:solidFill>
            <a:srgbClr val="CFE4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Transport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27" name="矩形 24"/>
          <p:cNvSpPr>
            <a:spLocks noChangeArrowheads="1"/>
          </p:cNvSpPr>
          <p:nvPr/>
        </p:nvSpPr>
        <p:spPr bwMode="auto">
          <a:xfrm>
            <a:off x="459581" y="2571750"/>
            <a:ext cx="1749029" cy="400050"/>
          </a:xfrm>
          <a:prstGeom prst="rect">
            <a:avLst/>
          </a:prstGeom>
          <a:solidFill>
            <a:srgbClr val="C9E1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5th Session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28" name="矩形 25"/>
          <p:cNvSpPr>
            <a:spLocks noChangeArrowheads="1"/>
          </p:cNvSpPr>
          <p:nvPr/>
        </p:nvSpPr>
        <p:spPr bwMode="auto">
          <a:xfrm>
            <a:off x="2478882" y="3371850"/>
            <a:ext cx="1459706" cy="400050"/>
          </a:xfrm>
          <a:prstGeom prst="rect">
            <a:avLst/>
          </a:prstGeom>
          <a:solidFill>
            <a:srgbClr val="B0D7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Network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29" name="矩形 26"/>
          <p:cNvSpPr>
            <a:spLocks noChangeArrowheads="1"/>
          </p:cNvSpPr>
          <p:nvPr/>
        </p:nvSpPr>
        <p:spPr bwMode="auto">
          <a:xfrm>
            <a:off x="2478882" y="3771900"/>
            <a:ext cx="1459706" cy="800100"/>
          </a:xfrm>
          <a:prstGeom prst="rect">
            <a:avLst/>
          </a:prstGeom>
          <a:solidFill>
            <a:srgbClr val="77B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Link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30" name="矩形 28"/>
          <p:cNvSpPr>
            <a:spLocks noChangeArrowheads="1"/>
          </p:cNvSpPr>
          <p:nvPr/>
        </p:nvSpPr>
        <p:spPr bwMode="auto">
          <a:xfrm>
            <a:off x="7198519" y="1770460"/>
            <a:ext cx="1459706" cy="1606153"/>
          </a:xfrm>
          <a:prstGeom prst="rect">
            <a:avLst/>
          </a:prstGeom>
          <a:solidFill>
            <a:srgbClr val="F9D3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End-to-end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31" name="矩形 29"/>
          <p:cNvSpPr>
            <a:spLocks noChangeArrowheads="1"/>
          </p:cNvSpPr>
          <p:nvPr/>
        </p:nvSpPr>
        <p:spPr bwMode="auto">
          <a:xfrm>
            <a:off x="7198519" y="3376613"/>
            <a:ext cx="1459706" cy="400050"/>
          </a:xfrm>
          <a:prstGeom prst="rect">
            <a:avLst/>
          </a:prstGeom>
          <a:solidFill>
            <a:srgbClr val="F3A5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Network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32" name="矩形 30"/>
          <p:cNvSpPr>
            <a:spLocks noChangeArrowheads="1"/>
          </p:cNvSpPr>
          <p:nvPr/>
        </p:nvSpPr>
        <p:spPr bwMode="auto">
          <a:xfrm>
            <a:off x="7198519" y="3776663"/>
            <a:ext cx="1459706" cy="800100"/>
          </a:xfrm>
          <a:prstGeom prst="rect">
            <a:avLst/>
          </a:prstGeom>
          <a:solidFill>
            <a:srgbClr val="ED6A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Link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33" name="TextBox 1"/>
          <p:cNvSpPr txBox="1">
            <a:spLocks noChangeArrowheads="1"/>
          </p:cNvSpPr>
          <p:nvPr/>
        </p:nvSpPr>
        <p:spPr bwMode="auto">
          <a:xfrm>
            <a:off x="466726" y="4720829"/>
            <a:ext cx="17561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OSI</a:t>
            </a:r>
            <a:endParaRPr lang="zh-CN" altLang="en-US" sz="1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34" name="TextBox 28"/>
          <p:cNvSpPr txBox="1">
            <a:spLocks noChangeArrowheads="1"/>
          </p:cNvSpPr>
          <p:nvPr/>
        </p:nvSpPr>
        <p:spPr bwMode="auto">
          <a:xfrm>
            <a:off x="2470548" y="4720829"/>
            <a:ext cx="44446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>
                <a:latin typeface="等线" panose="02010600030101010101" pitchFamily="2" charset="-122"/>
                <a:ea typeface="等线" panose="02010600030101010101" pitchFamily="2" charset="-122"/>
              </a:rPr>
              <a:t>TCP/IP</a:t>
            </a:r>
            <a:endParaRPr lang="zh-CN" altLang="en-US" sz="14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35" name="TextBox 32"/>
          <p:cNvSpPr txBox="1">
            <a:spLocks noChangeArrowheads="1"/>
          </p:cNvSpPr>
          <p:nvPr/>
        </p:nvSpPr>
        <p:spPr bwMode="auto">
          <a:xfrm>
            <a:off x="7193756" y="4720829"/>
            <a:ext cx="14775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>
                <a:latin typeface="等线" panose="02010600030101010101" pitchFamily="2" charset="-122"/>
                <a:ea typeface="等线" panose="02010600030101010101" pitchFamily="2" charset="-122"/>
              </a:rPr>
              <a:t>CSE</a:t>
            </a:r>
            <a:endParaRPr lang="zh-CN" altLang="en-US" sz="14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3943561" y="4171950"/>
            <a:ext cx="608200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WiFi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551760" y="4171950"/>
            <a:ext cx="608200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Fiber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162059" y="4171950"/>
            <a:ext cx="656735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TD-LTE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821978" y="4171950"/>
            <a:ext cx="580014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FDD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397735" y="4171950"/>
            <a:ext cx="506700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…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4675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Duplicate Suppression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ea typeface="ＭＳ Ｐゴシック" charset="0"/>
              </a:rPr>
              <a:t>Accept</a:t>
            </a:r>
            <a:r>
              <a:rPr lang="zh-CN" altLang="en-US" sz="2400" dirty="0">
                <a:ea typeface="ＭＳ Ｐゴシック" charset="0"/>
              </a:rPr>
              <a:t> </a:t>
            </a:r>
            <a:r>
              <a:rPr lang="en-US" altLang="zh-CN" sz="2400" dirty="0">
                <a:ea typeface="ＭＳ Ｐゴシック" charset="0"/>
              </a:rPr>
              <a:t>the</a:t>
            </a:r>
            <a:r>
              <a:rPr lang="zh-CN" altLang="en-US" sz="2400" dirty="0">
                <a:ea typeface="ＭＳ Ｐゴシック" charset="0"/>
              </a:rPr>
              <a:t> </a:t>
            </a:r>
            <a:r>
              <a:rPr lang="en-US" altLang="zh-CN" sz="2400" dirty="0">
                <a:ea typeface="ＭＳ Ｐゴシック" charset="0"/>
              </a:rPr>
              <a:t>possibility of making a mistake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>
                <a:ea typeface="ＭＳ Ｐゴシック" charset="0"/>
              </a:rPr>
              <a:t>E.g., if sender always gives up after five RTT (cannot ensure at-least-once), then receiver can safely discard </a:t>
            </a:r>
            <a:r>
              <a:rPr lang="en-US" altLang="zh-CN" sz="1800" i="1" dirty="0" err="1">
                <a:ea typeface="ＭＳ Ｐゴシック" charset="0"/>
              </a:rPr>
              <a:t>nonces</a:t>
            </a:r>
            <a:r>
              <a:rPr lang="en-US" altLang="zh-CN" sz="1800" dirty="0">
                <a:ea typeface="ＭＳ Ｐゴシック" charset="0"/>
              </a:rPr>
              <a:t> that are older than five RTT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>
                <a:ea typeface="ＭＳ Ｐゴシック" charset="0"/>
              </a:rPr>
              <a:t>It is possible that a packet finally shows up after long delay</a:t>
            </a:r>
            <a:r>
              <a:rPr lang="zh-CN" altLang="en-US" sz="1800" dirty="0">
                <a:ea typeface="ＭＳ Ｐゴシック" charset="0"/>
              </a:rPr>
              <a:t> </a:t>
            </a:r>
            <a:r>
              <a:rPr lang="en-US" altLang="zh-CN" sz="1800" dirty="0">
                <a:ea typeface="ＭＳ Ｐゴシック" charset="0"/>
              </a:rPr>
              <a:t>(solution:</a:t>
            </a:r>
            <a:r>
              <a:rPr lang="zh-CN" altLang="en-US" sz="1800" dirty="0">
                <a:ea typeface="ＭＳ Ｐゴシック" charset="0"/>
              </a:rPr>
              <a:t> </a:t>
            </a:r>
            <a:r>
              <a:rPr lang="en-US" altLang="zh-CN" sz="1800" dirty="0">
                <a:ea typeface="ＭＳ Ｐゴシック" charset="0"/>
              </a:rPr>
              <a:t>wait</a:t>
            </a:r>
            <a:r>
              <a:rPr lang="zh-CN" altLang="en-US" sz="1800" dirty="0">
                <a:ea typeface="ＭＳ Ｐゴシック" charset="0"/>
              </a:rPr>
              <a:t> </a:t>
            </a:r>
            <a:r>
              <a:rPr lang="en-US" altLang="zh-CN" sz="1800" dirty="0">
                <a:ea typeface="ＭＳ Ｐゴシック" charset="0"/>
              </a:rPr>
              <a:t>long</a:t>
            </a:r>
            <a:r>
              <a:rPr lang="zh-CN" altLang="en-US" sz="1800" dirty="0">
                <a:ea typeface="ＭＳ Ｐゴシック" charset="0"/>
              </a:rPr>
              <a:t> </a:t>
            </a:r>
            <a:r>
              <a:rPr lang="en-US" altLang="zh-CN" sz="1800" dirty="0">
                <a:ea typeface="ＭＳ Ｐゴシック" charset="0"/>
              </a:rPr>
              <a:t>time)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ea typeface="ＭＳ Ｐゴシック" charset="0"/>
              </a:rPr>
              <a:t>Receiver crashes and restarts: lose the table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1800" dirty="0">
                <a:ea typeface="ＭＳ Ｐゴシック" charset="0"/>
              </a:rPr>
              <a:t>One</a:t>
            </a:r>
            <a:r>
              <a:rPr lang="zh-CN" altLang="en-US" sz="1800" dirty="0">
                <a:ea typeface="ＭＳ Ｐゴシック" charset="0"/>
              </a:rPr>
              <a:t> </a:t>
            </a:r>
            <a:r>
              <a:rPr lang="en-US" altLang="zh-CN" sz="1800" dirty="0">
                <a:ea typeface="ＭＳ Ｐゴシック" charset="0"/>
              </a:rPr>
              <a:t>solution</a:t>
            </a:r>
            <a:r>
              <a:rPr lang="zh-CN" altLang="en-US" sz="1800" dirty="0">
                <a:ea typeface="ＭＳ Ｐゴシック" charset="0"/>
              </a:rPr>
              <a:t> </a:t>
            </a:r>
            <a:r>
              <a:rPr lang="en-US" altLang="zh-CN" sz="1800" dirty="0">
                <a:ea typeface="ＭＳ Ｐゴシック" charset="0"/>
              </a:rPr>
              <a:t>is</a:t>
            </a:r>
            <a:r>
              <a:rPr lang="zh-CN" altLang="en-US" sz="1800" dirty="0">
                <a:ea typeface="ＭＳ Ｐゴシック" charset="0"/>
              </a:rPr>
              <a:t> </a:t>
            </a:r>
            <a:r>
              <a:rPr lang="en-US" altLang="zh-CN" sz="1800" dirty="0">
                <a:ea typeface="ＭＳ Ｐゴシック" charset="0"/>
              </a:rPr>
              <a:t>to use a new port number each time the system restarts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1800" dirty="0">
                <a:ea typeface="ＭＳ Ｐゴシック" charset="0"/>
              </a:rPr>
              <a:t>Another</a:t>
            </a:r>
            <a:r>
              <a:rPr lang="zh-CN" altLang="en-US" sz="1800" dirty="0">
                <a:ea typeface="ＭＳ Ｐゴシック" charset="0"/>
              </a:rPr>
              <a:t> </a:t>
            </a:r>
            <a:r>
              <a:rPr lang="en-US" altLang="zh-CN" sz="1800" dirty="0">
                <a:ea typeface="ＭＳ Ｐゴシック" charset="0"/>
              </a:rPr>
              <a:t>is</a:t>
            </a:r>
            <a:r>
              <a:rPr lang="zh-CN" altLang="en-US" sz="1800" dirty="0">
                <a:ea typeface="ＭＳ Ｐゴシック" charset="0"/>
              </a:rPr>
              <a:t> </a:t>
            </a:r>
            <a:r>
              <a:rPr lang="en-US" altLang="zh-CN" sz="1800" dirty="0">
                <a:ea typeface="ＭＳ Ｐゴシック" charset="0"/>
              </a:rPr>
              <a:t>to</a:t>
            </a:r>
            <a:r>
              <a:rPr lang="zh-CN" altLang="en-US" sz="1800" dirty="0">
                <a:ea typeface="ＭＳ Ｐゴシック" charset="0"/>
              </a:rPr>
              <a:t> </a:t>
            </a:r>
            <a:r>
              <a:rPr lang="en-US" altLang="zh-CN" sz="1800" dirty="0">
                <a:ea typeface="ＭＳ Ｐゴシック" charset="0"/>
              </a:rPr>
              <a:t>ignore all packets until the number of RTT has passed since restarting, if sender tries limit times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rgbClr val="0096FF"/>
                </a:solidFill>
                <a:ea typeface="ＭＳ Ｐゴシック" charset="0"/>
              </a:rPr>
              <a:t>Anyway, duplicate suppression makes the system </a:t>
            </a:r>
            <a:r>
              <a:rPr lang="en-US" altLang="zh-CN" sz="2400" b="1" dirty="0">
                <a:solidFill>
                  <a:srgbClr val="0096FF"/>
                </a:solidFill>
                <a:ea typeface="ＭＳ Ｐゴシック" charset="0"/>
              </a:rPr>
              <a:t>complex</a:t>
            </a: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fld id="{7C25A7BC-9186-D54E-BA60-71C94CFA305E}" type="slidenum">
              <a:rPr lang="zh-CN" altLang="en-US" sz="900">
                <a:solidFill>
                  <a:srgbClr val="898989"/>
                </a:solidFill>
              </a:rPr>
              <a:pPr/>
              <a:t>20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 Assurance of Data Integrity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>
          <a:xfrm>
            <a:off x="457200" y="1175413"/>
            <a:ext cx="8305800" cy="41275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sz="2400" dirty="0">
                <a:ea typeface="ＭＳ Ｐゴシック" charset="0"/>
              </a:rPr>
              <a:t>Data integrity</a:t>
            </a:r>
          </a:p>
          <a:p>
            <a:pPr lvl="1" eaLnBrk="1" hangingPunct="1"/>
            <a:r>
              <a:rPr lang="en-US" altLang="zh-CN" sz="2000" dirty="0">
                <a:ea typeface="ＭＳ Ｐゴシック" charset="0"/>
              </a:rPr>
              <a:t>Receiver gets the same contents as sender</a:t>
            </a:r>
          </a:p>
          <a:p>
            <a:pPr eaLnBrk="1" hangingPunct="1"/>
            <a:r>
              <a:rPr lang="en-US" altLang="zh-CN" sz="2400" dirty="0">
                <a:ea typeface="ＭＳ Ｐゴシック" charset="0"/>
              </a:rPr>
              <a:t>Reliable delivery protocol</a:t>
            </a:r>
          </a:p>
          <a:p>
            <a:pPr lvl="1" eaLnBrk="1" hangingPunct="1"/>
            <a:r>
              <a:rPr lang="en-US" altLang="zh-CN" sz="2000" dirty="0">
                <a:ea typeface="ＭＳ Ｐゴシック" charset="0"/>
              </a:rPr>
              <a:t>Sender: adds checksum to the end-to-end layer</a:t>
            </a:r>
          </a:p>
          <a:p>
            <a:pPr lvl="1" eaLnBrk="1" hangingPunct="1"/>
            <a:r>
              <a:rPr lang="en-US" altLang="zh-CN" sz="2000" dirty="0">
                <a:ea typeface="ＭＳ Ｐゴシック" charset="0"/>
              </a:rPr>
              <a:t>Receiver: recalculates the checksum, discards if not match </a:t>
            </a:r>
          </a:p>
          <a:p>
            <a:pPr eaLnBrk="1" hangingPunct="1"/>
            <a:r>
              <a:rPr lang="en-US" altLang="zh-CN" sz="2400" b="1" dirty="0">
                <a:solidFill>
                  <a:schemeClr val="accent2"/>
                </a:solidFill>
                <a:ea typeface="ＭＳ Ｐゴシック" charset="0"/>
              </a:rPr>
              <a:t>Q</a:t>
            </a:r>
            <a:r>
              <a:rPr lang="en-US" altLang="zh-CN" sz="2400" dirty="0">
                <a:solidFill>
                  <a:schemeClr val="accent2"/>
                </a:solidFill>
                <a:ea typeface="ＭＳ Ｐゴシック" charset="0"/>
              </a:rPr>
              <a:t>:</a:t>
            </a:r>
            <a:r>
              <a:rPr lang="zh-CN" altLang="en-US" sz="2400" dirty="0">
                <a:solidFill>
                  <a:schemeClr val="accent2"/>
                </a:solidFill>
                <a:ea typeface="ＭＳ Ｐゴシック" charset="0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ea typeface="ＭＳ Ｐゴシック" charset="0"/>
              </a:rPr>
              <a:t>Is it redundant since link layer provides checksum?</a:t>
            </a:r>
          </a:p>
          <a:p>
            <a:pPr lvl="1" eaLnBrk="1" hangingPunct="1"/>
            <a:r>
              <a:rPr lang="en-US" altLang="zh-CN" sz="2000" dirty="0">
                <a:ea typeface="ＭＳ Ｐゴシック" charset="0"/>
              </a:rPr>
              <a:t>Other errors, e.g., in memory copying</a:t>
            </a:r>
          </a:p>
          <a:p>
            <a:pPr eaLnBrk="1" hangingPunct="1"/>
            <a:r>
              <a:rPr lang="en-US" altLang="zh-CN" sz="2400" dirty="0">
                <a:ea typeface="ＭＳ Ｐゴシック" charset="0"/>
              </a:rPr>
              <a:t>The assurance is not absolute</a:t>
            </a:r>
          </a:p>
          <a:p>
            <a:pPr lvl="1" eaLnBrk="1" hangingPunct="1"/>
            <a:r>
              <a:rPr lang="en-US" altLang="zh-CN" sz="2000" dirty="0">
                <a:ea typeface="ＭＳ Ｐゴシック" charset="0"/>
              </a:rPr>
              <a:t>What if a packet is mis-delivered and the receiver ACK?</a:t>
            </a: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fld id="{0467F90F-EA84-E641-9007-5A6D4A044414}" type="slidenum">
              <a:rPr lang="zh-CN" altLang="en-US" sz="900">
                <a:solidFill>
                  <a:srgbClr val="898989"/>
                </a:solidFill>
              </a:rPr>
              <a:pPr/>
              <a:t>21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907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800" dirty="0"/>
              <a:t>4. Segments and Reassembly of Long Messages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26030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000" dirty="0"/>
              <a:t>Bridge the difference between message and MTU</a:t>
            </a:r>
          </a:p>
          <a:p>
            <a:pPr lvl="1" eaLnBrk="1" hangingPunct="1"/>
            <a:r>
              <a:rPr lang="en-US" altLang="zh-CN" sz="1800" dirty="0"/>
              <a:t>Message length: determined by application</a:t>
            </a:r>
          </a:p>
          <a:p>
            <a:pPr lvl="1" eaLnBrk="1" hangingPunct="1"/>
            <a:r>
              <a:rPr lang="en-US" altLang="zh-CN" sz="1800" dirty="0"/>
              <a:t>MTU: determined by network</a:t>
            </a:r>
          </a:p>
          <a:p>
            <a:pPr eaLnBrk="1" hangingPunct="1"/>
            <a:r>
              <a:rPr lang="en-US" altLang="zh-CN" sz="2000" dirty="0"/>
              <a:t>Segment contains ID for where it fits</a:t>
            </a:r>
          </a:p>
          <a:p>
            <a:pPr lvl="1" eaLnBrk="1" hangingPunct="1"/>
            <a:r>
              <a:rPr lang="en-US" altLang="zh-CN" sz="1800" dirty="0"/>
              <a:t>E.g., </a:t>
            </a:r>
            <a:r>
              <a:rPr lang="en-US" altLang="en-US" sz="1800" dirty="0">
                <a:ea typeface="宋体" panose="02010600030101010101" pitchFamily="2" charset="-122"/>
              </a:rPr>
              <a:t>"</a:t>
            </a:r>
            <a:r>
              <a:rPr lang="en-US" altLang="zh-CN" sz="1800" dirty="0"/>
              <a:t>message 914, segment 3 of 7</a:t>
            </a:r>
            <a:r>
              <a:rPr lang="en-US" altLang="en-US" sz="1800" dirty="0">
                <a:ea typeface="宋体" panose="02010600030101010101" pitchFamily="2" charset="-122"/>
              </a:rPr>
              <a:t>"</a:t>
            </a:r>
            <a:endParaRPr lang="en-US" altLang="zh-CN" sz="1800" dirty="0"/>
          </a:p>
          <a:p>
            <a:pPr lvl="1" eaLnBrk="1" hangingPunct="1"/>
            <a:r>
              <a:rPr lang="en-US" altLang="zh-CN" sz="1800" dirty="0"/>
              <a:t>Can be used for </a:t>
            </a:r>
            <a:r>
              <a:rPr lang="en-US" altLang="zh-CN" sz="1800" i="1" dirty="0"/>
              <a:t>at-least-once </a:t>
            </a:r>
            <a:r>
              <a:rPr lang="en-US" altLang="zh-CN" sz="1800" dirty="0"/>
              <a:t>and </a:t>
            </a:r>
            <a:r>
              <a:rPr lang="en-US" altLang="zh-CN" sz="1800" i="1" dirty="0"/>
              <a:t>at-most-once </a:t>
            </a:r>
            <a:r>
              <a:rPr lang="en-US" altLang="zh-CN" sz="1800" dirty="0"/>
              <a:t>delivery</a:t>
            </a:r>
          </a:p>
          <a:p>
            <a:pPr eaLnBrk="1" hangingPunct="1"/>
            <a:r>
              <a:rPr lang="en-US" altLang="zh-CN" sz="2000" dirty="0"/>
              <a:t>Reassembly</a:t>
            </a:r>
          </a:p>
          <a:p>
            <a:pPr lvl="1" eaLnBrk="1" hangingPunct="1"/>
            <a:r>
              <a:rPr lang="en-US" altLang="zh-CN" sz="1800" dirty="0"/>
              <a:t>Out-of-order, mingled with other message</a:t>
            </a:r>
            <a:r>
              <a:rPr lang="en-US" altLang="en-US" sz="1800" dirty="0">
                <a:ea typeface="宋体" panose="02010600030101010101" pitchFamily="2" charset="-122"/>
              </a:rPr>
              <a:t>'</a:t>
            </a:r>
            <a:r>
              <a:rPr lang="en-US" altLang="zh-CN" sz="1800" dirty="0"/>
              <a:t>s segments</a:t>
            </a:r>
          </a:p>
          <a:p>
            <a:pPr lvl="1" eaLnBrk="1" hangingPunct="1"/>
            <a:r>
              <a:rPr lang="en-US" altLang="zh-CN" sz="1800" dirty="0"/>
              <a:t>Allocating a buffer large enough to hold the message</a:t>
            </a:r>
          </a:p>
          <a:p>
            <a:pPr lvl="1" eaLnBrk="1" hangingPunct="1"/>
            <a:r>
              <a:rPr lang="en-US" altLang="zh-CN" sz="1800" dirty="0"/>
              <a:t>Keeping a checklist for segments not arrived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4ED44E7-198F-4A81-9EBA-85D0DAEB8483}" type="slidenum">
              <a:rPr lang="zh-CN" altLang="en-US" sz="900">
                <a:solidFill>
                  <a:srgbClr val="898989"/>
                </a:solidFill>
              </a:rPr>
              <a:pPr/>
              <a:t>22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842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MS PGothic" panose="020B0600070205080204" pitchFamily="34" charset="-128"/>
              </a:rPr>
              <a:t>When Out of Order…</a:t>
            </a:r>
            <a:endParaRPr lang="zh-CN" altLang="en-US" dirty="0">
              <a:ea typeface="MS PGothic" panose="020B0600070205080204" pitchFamily="34" charset="-128"/>
            </a:endParaRPr>
          </a:p>
        </p:txBody>
      </p:sp>
      <p:sp>
        <p:nvSpPr>
          <p:cNvPr id="54274" name="内容占位符 2"/>
          <p:cNvSpPr>
            <a:spLocks noGrp="1"/>
          </p:cNvSpPr>
          <p:nvPr>
            <p:ph idx="1"/>
          </p:nvPr>
        </p:nvSpPr>
        <p:spPr>
          <a:xfrm>
            <a:off x="436190" y="1273324"/>
            <a:ext cx="8096250" cy="4032448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1800" b="1" dirty="0">
                <a:ea typeface="MS PGothic" panose="020B0600070205080204" pitchFamily="34" charset="-128"/>
              </a:rPr>
              <a:t>Solution-1</a:t>
            </a:r>
            <a:r>
              <a:rPr lang="en-US" altLang="zh-CN" sz="1800" dirty="0">
                <a:ea typeface="MS PGothic" panose="020B0600070205080204" pitchFamily="34" charset="-128"/>
              </a:rPr>
              <a:t>: Receiver only ACK in order packets, discards others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1600" dirty="0">
                <a:ea typeface="MS PGothic" panose="020B0600070205080204" pitchFamily="34" charset="-128"/>
              </a:rPr>
              <a:t>Waste of bandwidth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1800" b="1" dirty="0">
                <a:ea typeface="MS PGothic" panose="020B0600070205080204" pitchFamily="34" charset="-128"/>
              </a:rPr>
              <a:t>Solution-2</a:t>
            </a:r>
            <a:r>
              <a:rPr lang="en-US" altLang="zh-CN" sz="1800" dirty="0">
                <a:ea typeface="MS PGothic" panose="020B0600070205080204" pitchFamily="34" charset="-128"/>
              </a:rPr>
              <a:t>: ACK every packet and hold early packets in buffer, release the buffer when all in order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1600" dirty="0">
                <a:ea typeface="MS PGothic" panose="020B0600070205080204" pitchFamily="34" charset="-128"/>
              </a:rPr>
              <a:t>Need using </a:t>
            </a:r>
            <a:r>
              <a:rPr lang="en-US" altLang="zh-CN" sz="1600" dirty="0">
                <a:solidFill>
                  <a:srgbClr val="0096FF"/>
                </a:solidFill>
                <a:ea typeface="MS PGothic" panose="020B0600070205080204" pitchFamily="34" charset="-128"/>
              </a:rPr>
              <a:t>large buffer</a:t>
            </a:r>
            <a:r>
              <a:rPr lang="en-US" altLang="zh-CN" sz="1600" dirty="0">
                <a:ea typeface="MS PGothic" panose="020B0600070205080204" pitchFamily="34" charset="-128"/>
              </a:rPr>
              <a:t> when waiting for a bad packet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1800" b="1" dirty="0">
                <a:ea typeface="MS PGothic" panose="020B0600070205080204" pitchFamily="34" charset="-128"/>
              </a:rPr>
              <a:t>Solution-3</a:t>
            </a:r>
            <a:r>
              <a:rPr lang="en-US" altLang="zh-CN" sz="1800" dirty="0">
                <a:ea typeface="MS PGothic" panose="020B0600070205080204" pitchFamily="34" charset="-128"/>
              </a:rPr>
              <a:t>: Combine the two above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1600" dirty="0">
                <a:ea typeface="MS PGothic" panose="020B0600070205080204" pitchFamily="34" charset="-128"/>
              </a:rPr>
              <a:t>Discard if buffer is full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1600" dirty="0">
                <a:ea typeface="MS PGothic" panose="020B0600070205080204" pitchFamily="34" charset="-128"/>
              </a:rPr>
              <a:t>New problem: </a:t>
            </a:r>
            <a:r>
              <a:rPr lang="en-US" altLang="zh-CN" sz="1600" dirty="0">
                <a:solidFill>
                  <a:srgbClr val="0096FF"/>
                </a:solidFill>
                <a:ea typeface="MS PGothic" panose="020B0600070205080204" pitchFamily="34" charset="-128"/>
              </a:rPr>
              <a:t>how much buffer</a:t>
            </a:r>
            <a:r>
              <a:rPr lang="en-US" altLang="zh-CN" sz="1600" dirty="0">
                <a:ea typeface="MS PGothic" panose="020B0600070205080204" pitchFamily="34" charset="-128"/>
              </a:rPr>
              <a:t>?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1800" dirty="0">
                <a:ea typeface="MS PGothic" panose="020B0600070205080204" pitchFamily="34" charset="-128"/>
              </a:rPr>
              <a:t>Speedup for common case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1600" dirty="0">
                <a:ea typeface="MS PGothic" panose="020B0600070205080204" pitchFamily="34" charset="-128"/>
              </a:rPr>
              <a:t>NAK to avoid timeout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1600" dirty="0">
                <a:ea typeface="MS PGothic" panose="020B0600070205080204" pitchFamily="34" charset="-128"/>
              </a:rPr>
              <a:t>If NAKs are causing duplicates, stop NAKs</a:t>
            </a:r>
          </a:p>
          <a:p>
            <a:pPr>
              <a:lnSpc>
                <a:spcPct val="100000"/>
              </a:lnSpc>
            </a:pPr>
            <a:r>
              <a:rPr lang="en-US" altLang="zh-CN" sz="1800" i="1" dirty="0">
                <a:ea typeface="MS PGothic" panose="020B0600070205080204" pitchFamily="34" charset="-128"/>
              </a:rPr>
              <a:t>TCP</a:t>
            </a:r>
            <a:r>
              <a:rPr lang="zh-CN" altLang="en-US" sz="1800" i="1" dirty="0">
                <a:ea typeface="MS PGothic" panose="020B0600070205080204" pitchFamily="34" charset="-128"/>
              </a:rPr>
              <a:t> </a:t>
            </a:r>
            <a:r>
              <a:rPr lang="en-US" altLang="zh-CN" sz="1800" i="1" dirty="0">
                <a:ea typeface="MS PGothic" panose="020B0600070205080204" pitchFamily="34" charset="-128"/>
              </a:rPr>
              <a:t>is</a:t>
            </a:r>
            <a:r>
              <a:rPr lang="zh-CN" altLang="en-US" sz="1800" i="1" dirty="0">
                <a:ea typeface="MS PGothic" panose="020B0600070205080204" pitchFamily="34" charset="-128"/>
              </a:rPr>
              <a:t> </a:t>
            </a:r>
            <a:r>
              <a:rPr lang="en-US" altLang="zh-CN" sz="1800" i="1" dirty="0">
                <a:ea typeface="MS PGothic" panose="020B0600070205080204" pitchFamily="34" charset="-128"/>
              </a:rPr>
              <a:t>based</a:t>
            </a:r>
            <a:r>
              <a:rPr lang="zh-CN" altLang="en-US" sz="1800" i="1" dirty="0">
                <a:ea typeface="MS PGothic" panose="020B0600070205080204" pitchFamily="34" charset="-128"/>
              </a:rPr>
              <a:t> </a:t>
            </a:r>
            <a:r>
              <a:rPr lang="en-US" altLang="zh-CN" sz="1800" i="1" dirty="0">
                <a:ea typeface="MS PGothic" panose="020B0600070205080204" pitchFamily="34" charset="-128"/>
              </a:rPr>
              <a:t>on</a:t>
            </a:r>
            <a:r>
              <a:rPr lang="zh-CN" altLang="en-US" sz="1800" i="1" dirty="0">
                <a:ea typeface="MS PGothic" panose="020B0600070205080204" pitchFamily="34" charset="-128"/>
              </a:rPr>
              <a:t> </a:t>
            </a:r>
            <a:r>
              <a:rPr lang="en-US" altLang="zh-CN" sz="1800" i="1" dirty="0">
                <a:ea typeface="MS PGothic" panose="020B0600070205080204" pitchFamily="34" charset="-128"/>
              </a:rPr>
              <a:t>ACK,</a:t>
            </a:r>
            <a:r>
              <a:rPr lang="zh-CN" altLang="en-US" sz="1800" i="1" dirty="0">
                <a:ea typeface="MS PGothic" panose="020B0600070205080204" pitchFamily="34" charset="-128"/>
              </a:rPr>
              <a:t> </a:t>
            </a:r>
            <a:r>
              <a:rPr lang="en-US" altLang="zh-CN" sz="1800" i="1" dirty="0">
                <a:ea typeface="MS PGothic" panose="020B0600070205080204" pitchFamily="34" charset="-128"/>
              </a:rPr>
              <a:t>not</a:t>
            </a:r>
            <a:r>
              <a:rPr lang="zh-CN" altLang="en-US" sz="1800" i="1" dirty="0">
                <a:ea typeface="MS PGothic" panose="020B0600070205080204" pitchFamily="34" charset="-128"/>
              </a:rPr>
              <a:t> </a:t>
            </a:r>
            <a:r>
              <a:rPr lang="en-US" altLang="zh-CN" sz="1800" i="1" dirty="0">
                <a:ea typeface="MS PGothic" panose="020B0600070205080204" pitchFamily="34" charset="-128"/>
              </a:rPr>
              <a:t>NAK</a:t>
            </a:r>
          </a:p>
        </p:txBody>
      </p:sp>
      <p:sp>
        <p:nvSpPr>
          <p:cNvPr id="5427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32F7C563-06D0-4487-99E0-BCA01B1EDFF2}" type="slidenum">
              <a:rPr lang="zh-CN" altLang="en-US" sz="1050">
                <a:ea typeface="Adobe 楷体 Std R" charset="-122"/>
              </a:rPr>
              <a:pPr eaLnBrk="0" hangingPunct="0"/>
              <a:t>23</a:t>
            </a:fld>
            <a:endParaRPr lang="en-US" altLang="zh-CN" sz="1050">
              <a:ea typeface="Adobe 楷体 Std R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5942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MS PGothic" panose="020B0600070205080204" pitchFamily="34" charset="-128"/>
              </a:rPr>
              <a:t>Closing of Connections</a:t>
            </a:r>
            <a:endParaRPr lang="zh-CN" altLang="en-US">
              <a:ea typeface="MS PGothic" panose="020B0600070205080204" pitchFamily="34" charset="-128"/>
            </a:endParaRPr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507288" cy="377163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000" dirty="0">
                <a:ea typeface="MS PGothic" panose="020B0600070205080204" pitchFamily="34" charset="-128"/>
              </a:rPr>
              <a:t>Open a stream</a:t>
            </a:r>
          </a:p>
          <a:p>
            <a:pPr lvl="1" eaLnBrk="1" hangingPunct="1"/>
            <a:r>
              <a:rPr lang="en-US" altLang="zh-CN" sz="1600" dirty="0">
                <a:ea typeface="MS PGothic" panose="020B0600070205080204" pitchFamily="34" charset="-128"/>
              </a:rPr>
              <a:t>Create a record to keep track of which elements have been sent, received, acknowledged</a:t>
            </a:r>
          </a:p>
          <a:p>
            <a:pPr eaLnBrk="1" hangingPunct="1"/>
            <a:r>
              <a:rPr lang="en-US" altLang="zh-CN" sz="2000" dirty="0">
                <a:ea typeface="MS PGothic" panose="020B0600070205080204" pitchFamily="34" charset="-128"/>
              </a:rPr>
              <a:t>Close a stream</a:t>
            </a:r>
          </a:p>
          <a:p>
            <a:pPr lvl="1" eaLnBrk="1" hangingPunct="1"/>
            <a:r>
              <a:rPr lang="en-US" altLang="zh-CN" sz="1600" dirty="0">
                <a:ea typeface="MS PGothic" panose="020B0600070205080204" pitchFamily="34" charset="-128"/>
              </a:rPr>
              <a:t>When finish, it needs to report an end-of-stream</a:t>
            </a:r>
          </a:p>
          <a:p>
            <a:pPr lvl="1" eaLnBrk="1" hangingPunct="1"/>
            <a:r>
              <a:rPr lang="en-US" altLang="zh-CN" sz="1600" dirty="0">
                <a:ea typeface="MS PGothic" panose="020B0600070205080204" pitchFamily="34" charset="-128"/>
              </a:rPr>
              <a:t>Both ends need to agree last element is OK and then close</a:t>
            </a:r>
          </a:p>
          <a:p>
            <a:pPr lvl="1" eaLnBrk="1" hangingPunct="1"/>
            <a:r>
              <a:rPr lang="en-US" altLang="zh-CN" sz="1600" dirty="0">
                <a:ea typeface="MS PGothic" panose="020B0600070205080204" pitchFamily="34" charset="-128"/>
              </a:rPr>
              <a:t>1. Alice sends close request to Bob with stream record ID</a:t>
            </a:r>
          </a:p>
          <a:p>
            <a:pPr lvl="1" eaLnBrk="1" hangingPunct="1"/>
            <a:r>
              <a:rPr lang="en-US" altLang="zh-CN" sz="1600" dirty="0">
                <a:ea typeface="MS PGothic" panose="020B0600070205080204" pitchFamily="34" charset="-128"/>
              </a:rPr>
              <a:t>2. Bob checks and agrees, sends a close ACK</a:t>
            </a:r>
          </a:p>
          <a:p>
            <a:pPr lvl="1" eaLnBrk="1" hangingPunct="1"/>
            <a:r>
              <a:rPr lang="en-US" altLang="zh-CN" sz="1600" dirty="0">
                <a:ea typeface="MS PGothic" panose="020B0600070205080204" pitchFamily="34" charset="-128"/>
              </a:rPr>
              <a:t>3. Alice receives ACK, turn off sender, discard record</a:t>
            </a:r>
          </a:p>
          <a:p>
            <a:pPr lvl="1" eaLnBrk="1" hangingPunct="1"/>
            <a:r>
              <a:rPr lang="en-US" altLang="zh-CN" sz="1600" dirty="0">
                <a:ea typeface="MS PGothic" panose="020B0600070205080204" pitchFamily="34" charset="-128"/>
              </a:rPr>
              <a:t>4. Alice sends "all done" to Bob</a:t>
            </a:r>
          </a:p>
          <a:p>
            <a:pPr lvl="1" eaLnBrk="1" hangingPunct="1"/>
            <a:r>
              <a:rPr lang="en-US" altLang="zh-CN" sz="1600" dirty="0">
                <a:ea typeface="MS PGothic" panose="020B0600070205080204" pitchFamily="34" charset="-128"/>
              </a:rPr>
              <a:t>5. Bob receives "all done" and discard stream record</a:t>
            </a:r>
            <a:endParaRPr lang="zh-CN" altLang="en-US" sz="1600" dirty="0">
              <a:ea typeface="MS PGothic" panose="020B0600070205080204" pitchFamily="34" charset="-128"/>
            </a:endParaRPr>
          </a:p>
        </p:txBody>
      </p:sp>
      <p:sp>
        <p:nvSpPr>
          <p:cNvPr id="5529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03FE2A51-DA45-494C-9492-8FCB86A8FE93}" type="slidenum">
              <a:rPr lang="zh-CN" altLang="en-US" sz="1050">
                <a:ea typeface="Adobe 楷体 Std R" charset="-122"/>
              </a:rPr>
              <a:pPr eaLnBrk="0" hangingPunct="0"/>
              <a:t>24</a:t>
            </a:fld>
            <a:endParaRPr lang="en-US" altLang="zh-CN" sz="1050">
              <a:ea typeface="Adobe 楷体 Std R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868144" y="4297660"/>
            <a:ext cx="302433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 b="1" dirty="0">
                <a:solidFill>
                  <a:srgbClr val="C00000"/>
                </a:solidFill>
                <a:latin typeface="Courier New"/>
                <a:cs typeface="Courier New"/>
              </a:rPr>
              <a:t>&lt;- What if duplicate?</a:t>
            </a:r>
            <a:endParaRPr lang="zh-CN" altLang="en-US" sz="1500" b="1" dirty="0">
              <a:solidFill>
                <a:srgbClr val="C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821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MS PGothic" panose="020B0600070205080204" pitchFamily="34" charset="-128"/>
              </a:rPr>
              <a:t>5. Assurance of Jitter Control</a:t>
            </a:r>
            <a:endParaRPr lang="zh-CN" altLang="en-US" dirty="0">
              <a:ea typeface="MS PGothic" panose="020B0600070205080204" pitchFamily="34" charset="-128"/>
            </a:endParaRPr>
          </a:p>
        </p:txBody>
      </p:sp>
      <p:sp>
        <p:nvSpPr>
          <p:cNvPr id="56322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ea typeface="MS PGothic" panose="020B0600070205080204" pitchFamily="34" charset="-128"/>
              </a:rPr>
              <a:t>Real-time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When reliability is less important than timely delivery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A few error in a movie may not be noticed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  <a:ea typeface="MS PGothic" panose="020B0600070205080204" pitchFamily="34" charset="-128"/>
              </a:rPr>
              <a:t>Jitter</a:t>
            </a:r>
            <a:r>
              <a:rPr lang="en-US" altLang="zh-CN" dirty="0">
                <a:ea typeface="MS PGothic" panose="020B0600070205080204" pitchFamily="34" charset="-128"/>
              </a:rPr>
              <a:t>: variability in delivery time</a:t>
            </a:r>
          </a:p>
          <a:p>
            <a:pPr eaLnBrk="1" hangingPunct="1"/>
            <a:r>
              <a:rPr lang="en-US" altLang="zh-CN" dirty="0">
                <a:ea typeface="MS PGothic" panose="020B0600070205080204" pitchFamily="34" charset="-128"/>
              </a:rPr>
              <a:t>Strategy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Basic: delay all arriving segments</a:t>
            </a:r>
            <a:endParaRPr lang="zh-CN" altLang="en-US" dirty="0">
              <a:ea typeface="MS PGothic" panose="020B0600070205080204" pitchFamily="34" charset="-128"/>
            </a:endParaRPr>
          </a:p>
        </p:txBody>
      </p:sp>
      <p:sp>
        <p:nvSpPr>
          <p:cNvPr id="5632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B7386BB1-7DBE-4151-B6F2-158271DEBC4D}" type="slidenum">
              <a:rPr lang="zh-CN" altLang="en-US" sz="1050">
                <a:ea typeface="Adobe 楷体 Std R" charset="-122"/>
              </a:rPr>
              <a:pPr eaLnBrk="0" hangingPunct="0"/>
              <a:t>25</a:t>
            </a:fld>
            <a:endParaRPr lang="en-US" altLang="zh-CN" sz="1050">
              <a:ea typeface="Adobe 楷体 Std R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6398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MS PGothic" panose="020B0600070205080204" pitchFamily="34" charset="-128"/>
              </a:rPr>
              <a:t>5. Assurance of Jitter Control</a:t>
            </a:r>
            <a:endParaRPr lang="zh-CN" altLang="en-US" dirty="0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57346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1800" dirty="0">
                <a:ea typeface="MS PGothic" panose="020B0600070205080204" pitchFamily="34" charset="-128"/>
              </a:rPr>
              <a:t>Measure the distribution of delays in a chart showing delay time vs. frequency of that delay</a:t>
            </a:r>
          </a:p>
          <a:p>
            <a:pPr eaLnBrk="1" hangingPunct="1"/>
            <a:r>
              <a:rPr lang="en-US" altLang="zh-CN" sz="1800" dirty="0">
                <a:ea typeface="MS PGothic" panose="020B0600070205080204" pitchFamily="34" charset="-128"/>
              </a:rPr>
              <a:t>Choose an acceptable frequency of delivery failure</a:t>
            </a:r>
          </a:p>
          <a:p>
            <a:pPr eaLnBrk="1" hangingPunct="1"/>
            <a:r>
              <a:rPr lang="en-US" altLang="zh-CN" sz="1800" dirty="0">
                <a:ea typeface="MS PGothic" panose="020B0600070205080204" pitchFamily="34" charset="-128"/>
              </a:rPr>
              <a:t>Determine </a:t>
            </a:r>
            <a:r>
              <a:rPr lang="en-US" altLang="zh-CN" sz="1800" dirty="0" err="1">
                <a:ea typeface="MS PGothic" panose="020B0600070205080204" pitchFamily="34" charset="-128"/>
              </a:rPr>
              <a:t>D</a:t>
            </a:r>
            <a:r>
              <a:rPr lang="en-US" altLang="zh-CN" sz="1800" baseline="-25000" dirty="0" err="1">
                <a:ea typeface="MS PGothic" panose="020B0600070205080204" pitchFamily="34" charset="-128"/>
              </a:rPr>
              <a:t>long</a:t>
            </a:r>
            <a:r>
              <a:rPr lang="en-US" altLang="zh-CN" sz="1800" baseline="-25000" dirty="0">
                <a:ea typeface="MS PGothic" panose="020B0600070205080204" pitchFamily="34" charset="-128"/>
              </a:rPr>
              <a:t> </a:t>
            </a:r>
            <a:r>
              <a:rPr lang="en-US" altLang="zh-CN" sz="1800" dirty="0">
                <a:ea typeface="MS PGothic" panose="020B0600070205080204" pitchFamily="34" charset="-128"/>
              </a:rPr>
              <a:t>that longer than 99% delay</a:t>
            </a:r>
          </a:p>
          <a:p>
            <a:pPr eaLnBrk="1" hangingPunct="1"/>
            <a:r>
              <a:rPr lang="en-US" altLang="zh-CN" sz="1800" dirty="0">
                <a:ea typeface="MS PGothic" panose="020B0600070205080204" pitchFamily="34" charset="-128"/>
              </a:rPr>
              <a:t>Determine the shortest delay, </a:t>
            </a:r>
            <a:r>
              <a:rPr lang="en-US" altLang="zh-CN" sz="1800" dirty="0" err="1">
                <a:ea typeface="MS PGothic" panose="020B0600070205080204" pitchFamily="34" charset="-128"/>
              </a:rPr>
              <a:t>D</a:t>
            </a:r>
            <a:r>
              <a:rPr lang="en-US" altLang="zh-CN" sz="1800" baseline="-25000" dirty="0" err="1">
                <a:ea typeface="MS PGothic" panose="020B0600070205080204" pitchFamily="34" charset="-128"/>
              </a:rPr>
              <a:t>short</a:t>
            </a:r>
            <a:endParaRPr lang="en-US" altLang="zh-CN" sz="1800" baseline="-25000" dirty="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zh-CN" sz="1800" dirty="0">
                <a:ea typeface="MS PGothic" panose="020B0600070205080204" pitchFamily="34" charset="-128"/>
              </a:rPr>
              <a:t>Calculate number of segment buffer:</a:t>
            </a:r>
          </a:p>
          <a:p>
            <a:pPr eaLnBrk="1" hangingPunct="1"/>
            <a:endParaRPr lang="en-US" altLang="zh-CN" sz="1800" dirty="0">
              <a:ea typeface="MS PGothic" panose="020B0600070205080204" pitchFamily="34" charset="-128"/>
            </a:endParaRPr>
          </a:p>
          <a:p>
            <a:pPr eaLnBrk="1" hangingPunct="1"/>
            <a:endParaRPr lang="en-US" altLang="zh-CN" sz="1800" dirty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altLang="zh-CN" sz="1600" dirty="0" err="1">
                <a:ea typeface="MS PGothic" panose="020B0600070205080204" pitchFamily="34" charset="-128"/>
              </a:rPr>
              <a:t>D</a:t>
            </a:r>
            <a:r>
              <a:rPr lang="en-US" altLang="zh-CN" sz="1600" baseline="-25000" dirty="0" err="1">
                <a:ea typeface="MS PGothic" panose="020B0600070205080204" pitchFamily="34" charset="-128"/>
              </a:rPr>
              <a:t>headway</a:t>
            </a:r>
            <a:r>
              <a:rPr lang="en-US" altLang="zh-CN" sz="1600" dirty="0">
                <a:ea typeface="MS PGothic" panose="020B0600070205080204" pitchFamily="34" charset="-128"/>
              </a:rPr>
              <a:t> is average delay between arriving segments</a:t>
            </a:r>
          </a:p>
        </p:txBody>
      </p:sp>
      <p:sp>
        <p:nvSpPr>
          <p:cNvPr id="5734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20FECC97-8F7F-44B3-8314-135B206B4D64}" type="slidenum">
              <a:rPr lang="zh-CN" altLang="en-US" sz="1050">
                <a:ea typeface="Adobe 楷体 Std R" charset="-122"/>
              </a:rPr>
              <a:pPr eaLnBrk="0" hangingPunct="0"/>
              <a:t>26</a:t>
            </a:fld>
            <a:endParaRPr lang="en-US" altLang="zh-CN" sz="1050">
              <a:ea typeface="Adobe 楷体 Std R" charset="-122"/>
            </a:endParaRPr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81636"/>
            <a:ext cx="4555976" cy="789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0964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</a:rPr>
              <a:t>6. Assurance of Authenticity and Privacy</a:t>
            </a:r>
            <a:endParaRPr lang="zh-CN" altLang="en-US" dirty="0">
              <a:ea typeface="MS PGothic" panose="020B0600070205080204" pitchFamily="34" charset="-128"/>
            </a:endParaRPr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3771636"/>
          </a:xfrm>
        </p:spPr>
        <p:txBody>
          <a:bodyPr>
            <a:noAutofit/>
          </a:bodyPr>
          <a:lstStyle/>
          <a:p>
            <a:r>
              <a:rPr lang="en-US" altLang="zh-CN" sz="2400" dirty="0">
                <a:ea typeface="MS PGothic" panose="020B0600070205080204" pitchFamily="34" charset="-128"/>
              </a:rPr>
              <a:t>Internet is dangerous</a:t>
            </a:r>
          </a:p>
          <a:p>
            <a:pPr lvl="1"/>
            <a:r>
              <a:rPr lang="en-US" altLang="zh-CN" sz="2000" dirty="0">
                <a:ea typeface="MS PGothic" panose="020B0600070205080204" pitchFamily="34" charset="-128"/>
              </a:rPr>
              <a:t>Hostile intercepts and maliciously modifies packets</a:t>
            </a:r>
          </a:p>
          <a:p>
            <a:pPr lvl="1"/>
            <a:r>
              <a:rPr lang="en-US" altLang="zh-CN" sz="2000" dirty="0">
                <a:ea typeface="MS PGothic" panose="020B0600070205080204" pitchFamily="34" charset="-128"/>
              </a:rPr>
              <a:t>Violate a protocol with malicious intent</a:t>
            </a:r>
          </a:p>
          <a:p>
            <a:r>
              <a:rPr lang="en-US" altLang="zh-CN" sz="2400" dirty="0">
                <a:ea typeface="MS PGothic" panose="020B0600070205080204" pitchFamily="34" charset="-128"/>
              </a:rPr>
              <a:t>Key-based mathematical transformations to data</a:t>
            </a:r>
          </a:p>
          <a:p>
            <a:pPr lvl="1"/>
            <a:r>
              <a:rPr lang="en-US" altLang="zh-CN" sz="2000" dirty="0">
                <a:ea typeface="MS PGothic" panose="020B0600070205080204" pitchFamily="34" charset="-128"/>
              </a:rPr>
              <a:t>Sign and verify: establish the authenticity of the source and integrity of contents</a:t>
            </a:r>
          </a:p>
          <a:p>
            <a:pPr lvl="1"/>
            <a:r>
              <a:rPr lang="en-US" altLang="zh-CN" sz="2000" dirty="0">
                <a:ea typeface="MS PGothic" panose="020B0600070205080204" pitchFamily="34" charset="-128"/>
              </a:rPr>
              <a:t>Encrypt and decrypt: maintain privacy of contents</a:t>
            </a:r>
          </a:p>
          <a:p>
            <a:r>
              <a:rPr lang="en-US" altLang="zh-CN" sz="2400" dirty="0">
                <a:ea typeface="MS PGothic" panose="020B0600070205080204" pitchFamily="34" charset="-128"/>
              </a:rPr>
              <a:t>Consideration</a:t>
            </a:r>
          </a:p>
          <a:p>
            <a:pPr lvl="1"/>
            <a:r>
              <a:rPr lang="en-US" altLang="zh-CN" sz="2000" dirty="0">
                <a:ea typeface="MS PGothic" panose="020B0600070205080204" pitchFamily="34" charset="-128"/>
              </a:rPr>
              <a:t>False sense of security, worse than no assurance</a:t>
            </a:r>
            <a:endParaRPr lang="zh-CN" altLang="en-US" sz="2000" dirty="0">
              <a:ea typeface="MS PGothic" panose="020B0600070205080204" pitchFamily="34" charset="-128"/>
            </a:endParaRPr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87BC3B30-C153-4669-A3B9-E3BA28ECA062}" type="slidenum">
              <a:rPr kumimoji="0" lang="zh-CN" altLang="en-US" sz="1050">
                <a:ea typeface="Adobe 楷体 Std R" charset="-122"/>
              </a:rPr>
              <a:pPr eaLnBrk="0" hangingPunct="0"/>
              <a:t>27</a:t>
            </a:fld>
            <a:endParaRPr kumimoji="0" lang="en-US" altLang="zh-CN" sz="1050">
              <a:ea typeface="Adobe 楷体 Std R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8763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Security: Asymmetric Encryption</a:t>
            </a:r>
            <a:endParaRPr lang="zh-CN" altLang="en-US" dirty="0"/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Public Key VS. Private Key</a:t>
            </a:r>
          </a:p>
          <a:p>
            <a:pPr lvl="1"/>
            <a:r>
              <a:rPr lang="en-US" altLang="zh-CN" sz="2000" dirty="0"/>
              <a:t>Public key: encrypt to identify </a:t>
            </a:r>
            <a:r>
              <a:rPr lang="en-US" altLang="zh-CN" sz="2000" i="1" dirty="0"/>
              <a:t>reader</a:t>
            </a:r>
            <a:r>
              <a:rPr lang="en-US" altLang="zh-CN" sz="2000" dirty="0"/>
              <a:t> (only me can read this)</a:t>
            </a:r>
          </a:p>
          <a:p>
            <a:pPr lvl="1"/>
            <a:r>
              <a:rPr lang="en-US" altLang="zh-CN" sz="2000" dirty="0"/>
              <a:t>Private key: encrypt to identify </a:t>
            </a:r>
            <a:r>
              <a:rPr lang="en-US" altLang="zh-CN" sz="2000" i="1" dirty="0"/>
              <a:t>writer</a:t>
            </a:r>
            <a:r>
              <a:rPr lang="en-US" altLang="zh-CN" sz="2000" dirty="0"/>
              <a:t> (yes, it's me who wrote this)</a:t>
            </a:r>
          </a:p>
          <a:p>
            <a:pPr lvl="1"/>
            <a:r>
              <a:rPr lang="en-US" altLang="zh-CN" sz="2000" dirty="0"/>
              <a:t>Poor performance, so just used to exchange symmetric key</a:t>
            </a:r>
          </a:p>
          <a:p>
            <a:r>
              <a:rPr lang="en-US" altLang="zh-CN" sz="2400" dirty="0"/>
              <a:t>Questions</a:t>
            </a:r>
          </a:p>
          <a:p>
            <a:pPr lvl="1"/>
            <a:r>
              <a:rPr lang="en-US" altLang="zh-CN" sz="2000" dirty="0"/>
              <a:t>What is a certificate? Why using a CA (Certificate Authority)?</a:t>
            </a:r>
          </a:p>
          <a:p>
            <a:pPr lvl="1"/>
            <a:r>
              <a:rPr lang="en-US" altLang="zh-CN" sz="2000" dirty="0"/>
              <a:t>How to exchange a symmetric key in HTTPS or SSH?</a:t>
            </a:r>
          </a:p>
          <a:p>
            <a:pPr lvl="1"/>
            <a:r>
              <a:rPr lang="en-US" altLang="zh-CN" sz="2000" dirty="0"/>
              <a:t>What is the root of trust?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4891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</a:rPr>
              <a:t>7. End-to-end Performance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67544" y="1129308"/>
            <a:ext cx="7825978" cy="336589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ea typeface="MS PGothic" panose="020B0600070205080204" pitchFamily="34" charset="-128"/>
              </a:rPr>
              <a:t>Multi-segment message questions</a:t>
            </a:r>
          </a:p>
          <a:p>
            <a:pPr lvl="1"/>
            <a:r>
              <a:rPr lang="en-US" altLang="zh-CN" sz="2000" dirty="0">
                <a:ea typeface="MS PGothic" panose="020B0600070205080204" pitchFamily="34" charset="-128"/>
              </a:rPr>
              <a:t>Trade-off between complexity and performance</a:t>
            </a:r>
          </a:p>
          <a:p>
            <a:pPr lvl="1"/>
            <a:r>
              <a:rPr lang="en-US" altLang="zh-CN" sz="2000" dirty="0">
                <a:ea typeface="MS PGothic" panose="020B0600070205080204" pitchFamily="34" charset="-128"/>
              </a:rPr>
              <a:t>Lock-step protocol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D0909BB9-805A-4D46-9004-C0237631F672}" type="slidenum">
              <a:rPr kumimoji="0" lang="zh-CN" altLang="en-US" sz="1050">
                <a:ea typeface="Adobe 楷体 Std R" charset="-122"/>
              </a:rPr>
              <a:pPr eaLnBrk="0" hangingPunct="0"/>
              <a:t>29</a:t>
            </a:fld>
            <a:endParaRPr kumimoji="0" lang="en-US" altLang="zh-CN" sz="1050">
              <a:ea typeface="Adobe 楷体 Std R" charset="-122"/>
            </a:endParaRPr>
          </a:p>
        </p:txBody>
      </p:sp>
      <p:pic>
        <p:nvPicPr>
          <p:cNvPr id="2867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592" y="2641476"/>
            <a:ext cx="5520704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22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  <a:cs typeface="Myriad Pro"/>
              </a:rPr>
              <a:t>End-to-end Layer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  <a:cs typeface="Myriad Pro"/>
            </a:endParaRPr>
          </a:p>
        </p:txBody>
      </p:sp>
      <p:sp>
        <p:nvSpPr>
          <p:cNvPr id="68610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95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MS PGothic" panose="020B0600070205080204" pitchFamily="34" charset="-128"/>
              </a:rPr>
              <a:t>Overlapping Transmissions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MS PGothic" panose="020B0600070205080204" pitchFamily="34" charset="-128"/>
              </a:rPr>
              <a:t>Pipelining technique</a:t>
            </a:r>
          </a:p>
        </p:txBody>
      </p:sp>
      <p:pic>
        <p:nvPicPr>
          <p:cNvPr id="2969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77628"/>
            <a:ext cx="8077200" cy="3616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C74778D7-56C7-407E-A5AE-74F3CF6ABCFC}" type="slidenum">
              <a:rPr kumimoji="0" lang="zh-CN" altLang="en-US" sz="1050">
                <a:ea typeface="Adobe 楷体 Std R" charset="-122"/>
              </a:rPr>
              <a:pPr eaLnBrk="0" hangingPunct="0"/>
              <a:t>30</a:t>
            </a:fld>
            <a:endParaRPr kumimoji="0" lang="en-US" altLang="zh-CN" sz="1050">
              <a:ea typeface="Adobe 楷体 Std R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928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MS PGothic" panose="020B0600070205080204" pitchFamily="34" charset="-128"/>
              </a:rPr>
              <a:t>Overlapping Transmissions: Problems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7931224" cy="3771636"/>
          </a:xfrm>
        </p:spPr>
        <p:txBody>
          <a:bodyPr>
            <a:normAutofit fontScale="92500"/>
          </a:bodyPr>
          <a:lstStyle/>
          <a:p>
            <a:r>
              <a:rPr lang="en-US" altLang="zh-CN" sz="2800" dirty="0">
                <a:ea typeface="MS PGothic" panose="020B0600070205080204" pitchFamily="34" charset="-128"/>
              </a:rPr>
              <a:t>Packets or ACK may be lost</a:t>
            </a:r>
          </a:p>
          <a:p>
            <a:pPr lvl="1"/>
            <a:r>
              <a:rPr lang="en-US" altLang="zh-CN" sz="2400" dirty="0">
                <a:ea typeface="MS PGothic" panose="020B0600070205080204" pitchFamily="34" charset="-128"/>
              </a:rPr>
              <a:t>Sender holds a list of segments sent, check it off when receives ACK</a:t>
            </a:r>
          </a:p>
          <a:p>
            <a:pPr lvl="1"/>
            <a:r>
              <a:rPr lang="en-US" altLang="zh-CN" sz="2400" dirty="0">
                <a:ea typeface="MS PGothic" panose="020B0600070205080204" pitchFamily="34" charset="-128"/>
              </a:rPr>
              <a:t>Set a timer (according to RTT) for last segment</a:t>
            </a:r>
          </a:p>
          <a:p>
            <a:endParaRPr lang="en-US" altLang="zh-CN" sz="2800" dirty="0">
              <a:ea typeface="MS PGothic" panose="020B0600070205080204" pitchFamily="34" charset="-128"/>
            </a:endParaRPr>
          </a:p>
          <a:p>
            <a:r>
              <a:rPr lang="en-US" altLang="zh-CN" sz="2800" dirty="0">
                <a:ea typeface="MS PGothic" panose="020B0600070205080204" pitchFamily="34" charset="-128"/>
              </a:rPr>
              <a:t>If list of missing ACK is empty, OK</a:t>
            </a:r>
          </a:p>
          <a:p>
            <a:r>
              <a:rPr lang="en-US" altLang="zh-CN" sz="2800" dirty="0">
                <a:ea typeface="MS PGothic" panose="020B0600070205080204" pitchFamily="34" charset="-128"/>
              </a:rPr>
              <a:t>If timer expires, resend packets and another timer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E7B3D4F2-D85A-4F31-8070-BFABB491CA23}" type="slidenum">
              <a:rPr kumimoji="0" lang="zh-CN" altLang="en-US" sz="1050">
                <a:ea typeface="Adobe 楷体 Std R" charset="-122"/>
              </a:rPr>
              <a:pPr eaLnBrk="0" hangingPunct="0"/>
              <a:t>31</a:t>
            </a:fld>
            <a:endParaRPr kumimoji="0" lang="en-US" altLang="zh-CN" sz="1050">
              <a:ea typeface="Adobe 楷体 Std R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1491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Fixed Window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3795713" y="1445915"/>
            <a:ext cx="5128022" cy="340399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400" dirty="0"/>
              <a:t>Receiver tells the sender a window size</a:t>
            </a:r>
          </a:p>
          <a:p>
            <a:r>
              <a:rPr lang="en-US" altLang="zh-CN" sz="2400" dirty="0"/>
              <a:t>Sender sends window</a:t>
            </a:r>
          </a:p>
          <a:p>
            <a:r>
              <a:rPr lang="en-US" altLang="zh-CN" sz="2400" dirty="0"/>
              <a:t>Receiver acks each packet as before</a:t>
            </a:r>
          </a:p>
          <a:p>
            <a:r>
              <a:rPr lang="en-US" altLang="zh-CN" sz="2400" dirty="0"/>
              <a:t>Window advances when all packets in previous window are </a:t>
            </a:r>
            <a:r>
              <a:rPr lang="en-US" altLang="zh-CN" sz="2400" dirty="0" err="1"/>
              <a:t>acked</a:t>
            </a:r>
            <a:endParaRPr lang="en-US" altLang="zh-CN" sz="2400" dirty="0"/>
          </a:p>
          <a:p>
            <a:pPr lvl="1"/>
            <a:r>
              <a:rPr lang="en-US" altLang="zh-CN" sz="2100" dirty="0"/>
              <a:t>E.g., packets 4-6 sent, after 1-3 </a:t>
            </a:r>
            <a:r>
              <a:rPr lang="en-US" altLang="zh-CN" sz="2100" dirty="0" err="1"/>
              <a:t>ack</a:t>
            </a:r>
            <a:r>
              <a:rPr lang="en-US" altLang="en-US" sz="2100" dirty="0" err="1">
                <a:ea typeface="宋体" panose="02010600030101010101" pitchFamily="2" charset="-122"/>
              </a:rPr>
              <a:t>'</a:t>
            </a:r>
            <a:r>
              <a:rPr lang="en-US" altLang="zh-CN" sz="2100" dirty="0" err="1"/>
              <a:t>d</a:t>
            </a:r>
            <a:endParaRPr lang="en-US" altLang="zh-CN" sz="2100" dirty="0"/>
          </a:p>
          <a:p>
            <a:r>
              <a:rPr lang="en-US" altLang="zh-CN" sz="2400" dirty="0"/>
              <a:t>If a packet times out -&gt; resend packets</a:t>
            </a:r>
          </a:p>
          <a:p>
            <a:r>
              <a:rPr lang="en-US" altLang="zh-CN" sz="2400" dirty="0"/>
              <a:t>Still much idle time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46B9676-E0F2-449A-BC77-4EDAFFC93DC3}" type="slidenum">
              <a:rPr kumimoji="0" lang="zh-CN" altLang="en-US" sz="900">
                <a:solidFill>
                  <a:srgbClr val="898989"/>
                </a:solidFill>
              </a:rPr>
              <a:pPr/>
              <a:t>32</a:t>
            </a:fld>
            <a:endParaRPr kumimoji="0" lang="zh-CN" altLang="en-US" sz="900">
              <a:solidFill>
                <a:srgbClr val="898989"/>
              </a:solidFill>
            </a:endParaRPr>
          </a:p>
        </p:txBody>
      </p:sp>
      <p:pic>
        <p:nvPicPr>
          <p:cNvPr id="3174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47" y="1417340"/>
            <a:ext cx="2961084" cy="35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0492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Sliding Window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4025504" y="1519733"/>
            <a:ext cx="4572000" cy="3643313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dirty="0"/>
              <a:t>Sender advances the window by 1 for each in-sequence ACK it receives</a:t>
            </a:r>
          </a:p>
          <a:p>
            <a:pPr lvl="1"/>
            <a:r>
              <a:rPr lang="en-US" altLang="zh-CN" sz="2000" dirty="0"/>
              <a:t>Reduces idle periods</a:t>
            </a:r>
          </a:p>
          <a:p>
            <a:pPr lvl="1"/>
            <a:r>
              <a:rPr lang="en-US" altLang="zh-CN" sz="2000" dirty="0"/>
              <a:t>Pipelining idea</a:t>
            </a:r>
          </a:p>
          <a:p>
            <a:pPr lvl="1"/>
            <a:endParaRPr lang="en-US" altLang="zh-CN" sz="2000" dirty="0"/>
          </a:p>
          <a:p>
            <a:r>
              <a:rPr lang="en-US" altLang="zh-CN" sz="2400" dirty="0"/>
              <a:t>But what</a:t>
            </a:r>
            <a:r>
              <a:rPr lang="en-US" altLang="en-US" sz="2400" dirty="0">
                <a:ea typeface="宋体" panose="02010600030101010101" pitchFamily="2" charset="-122"/>
              </a:rPr>
              <a:t>'</a:t>
            </a:r>
            <a:r>
              <a:rPr lang="en-US" altLang="zh-CN" sz="2400" dirty="0"/>
              <a:t>s the correct value for the window?</a:t>
            </a:r>
          </a:p>
          <a:p>
            <a:pPr lvl="1"/>
            <a:r>
              <a:rPr lang="en-US" altLang="zh-CN" sz="2000" dirty="0"/>
              <a:t>We</a:t>
            </a:r>
            <a:r>
              <a:rPr lang="en-US" altLang="en-US" sz="2000" dirty="0">
                <a:ea typeface="宋体" panose="02010600030101010101" pitchFamily="2" charset="-122"/>
              </a:rPr>
              <a:t>'</a:t>
            </a:r>
            <a:r>
              <a:rPr lang="en-US" altLang="zh-CN" sz="2000" dirty="0"/>
              <a:t>ll revisit this question</a:t>
            </a:r>
          </a:p>
          <a:p>
            <a:pPr lvl="1"/>
            <a:r>
              <a:rPr lang="en-US" altLang="zh-CN" sz="2000" dirty="0"/>
              <a:t>First, we need to understand windows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FEBF1F6-B22C-497C-89C2-EEAABA092BCD}" type="slidenum">
              <a:rPr kumimoji="0" lang="zh-CN" altLang="en-US" sz="900">
                <a:solidFill>
                  <a:srgbClr val="898989"/>
                </a:solidFill>
              </a:rPr>
              <a:pPr/>
              <a:t>33</a:t>
            </a:fld>
            <a:endParaRPr kumimoji="0" lang="zh-CN" altLang="en-US" sz="900">
              <a:solidFill>
                <a:srgbClr val="898989"/>
              </a:solidFill>
            </a:endParaRPr>
          </a:p>
        </p:txBody>
      </p:sp>
      <p:pic>
        <p:nvPicPr>
          <p:cNvPr id="3277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6" y="1417340"/>
            <a:ext cx="3183731" cy="3545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793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Handling Packet Loss</a:t>
            </a: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F897865-AFA4-414A-9653-3FB7E6081B57}" type="slidenum">
              <a:rPr kumimoji="0" lang="zh-CN" altLang="en-US" sz="900">
                <a:solidFill>
                  <a:srgbClr val="898989"/>
                </a:solidFill>
              </a:rPr>
              <a:pPr/>
              <a:t>34</a:t>
            </a:fld>
            <a:endParaRPr kumimoji="0" lang="zh-CN" altLang="en-US" sz="900">
              <a:solidFill>
                <a:srgbClr val="898989"/>
              </a:solidFill>
            </a:endParaRPr>
          </a:p>
        </p:txBody>
      </p:sp>
      <p:pic>
        <p:nvPicPr>
          <p:cNvPr id="3481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691878"/>
            <a:ext cx="7286625" cy="3469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143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Chose the Right Window Size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440580" y="1561356"/>
            <a:ext cx="3987404" cy="3151585"/>
          </a:xfrm>
        </p:spPr>
        <p:txBody>
          <a:bodyPr>
            <a:normAutofit lnSpcReduction="10000"/>
          </a:bodyPr>
          <a:lstStyle/>
          <a:p>
            <a:r>
              <a:rPr lang="en-US" altLang="zh-CN" sz="2700" dirty="0"/>
              <a:t>If window is too small</a:t>
            </a:r>
          </a:p>
          <a:p>
            <a:pPr lvl="1"/>
            <a:r>
              <a:rPr lang="en-US" altLang="zh-CN" sz="2300" dirty="0"/>
              <a:t>Long idle time</a:t>
            </a:r>
          </a:p>
          <a:p>
            <a:pPr lvl="1"/>
            <a:r>
              <a:rPr lang="en-US" altLang="zh-CN" sz="2300" dirty="0"/>
              <a:t>Underutilized network</a:t>
            </a:r>
          </a:p>
          <a:p>
            <a:endParaRPr lang="en-US" altLang="zh-CN" sz="2700" dirty="0"/>
          </a:p>
          <a:p>
            <a:r>
              <a:rPr lang="en-US" altLang="zh-CN" sz="2700" dirty="0"/>
              <a:t>If window too large</a:t>
            </a:r>
          </a:p>
          <a:p>
            <a:pPr lvl="1"/>
            <a:r>
              <a:rPr lang="en-US" altLang="zh-CN" sz="2300" dirty="0"/>
              <a:t>Congestion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A2CA2CD-AB84-4895-9227-D190A7446908}" type="slidenum">
              <a:rPr kumimoji="0" lang="zh-CN" altLang="en-US" sz="900">
                <a:solidFill>
                  <a:srgbClr val="898989"/>
                </a:solidFill>
              </a:rPr>
              <a:pPr/>
              <a:t>35</a:t>
            </a:fld>
            <a:endParaRPr kumimoji="0" lang="zh-CN" altLang="en-US" sz="900">
              <a:solidFill>
                <a:srgbClr val="898989"/>
              </a:solidFill>
            </a:endParaRPr>
          </a:p>
        </p:txBody>
      </p:sp>
      <p:pic>
        <p:nvPicPr>
          <p:cNvPr id="3789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535" y="1345332"/>
            <a:ext cx="3406378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234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MS PGothic" panose="020B0600070205080204" pitchFamily="34" charset="-128"/>
              </a:rPr>
              <a:t>Sliding Window Size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altLang="zh-CN" sz="2400" b="1" dirty="0">
                <a:solidFill>
                  <a:srgbClr val="0096FF"/>
                </a:solidFill>
                <a:ea typeface="MS PGothic" panose="020B0600070205080204" pitchFamily="34" charset="-128"/>
              </a:rPr>
              <a:t>window size ≥ round-trip time × bottleneck data rate</a:t>
            </a:r>
          </a:p>
          <a:p>
            <a:pPr marL="0" indent="0">
              <a:lnSpc>
                <a:spcPct val="110000"/>
              </a:lnSpc>
            </a:pPr>
            <a:endParaRPr lang="en-US" altLang="zh-CN" sz="2000" dirty="0">
              <a:ea typeface="MS PGothic" panose="020B0600070205080204" pitchFamily="34" charset="-128"/>
            </a:endParaRPr>
          </a:p>
          <a:p>
            <a:pPr marL="0" indent="0">
              <a:lnSpc>
                <a:spcPct val="110000"/>
              </a:lnSpc>
            </a:pPr>
            <a:r>
              <a:rPr lang="en-US" altLang="zh-CN" sz="2000" dirty="0">
                <a:ea typeface="MS PGothic" panose="020B0600070205080204" pitchFamily="34" charset="-128"/>
              </a:rPr>
              <a:t> Sliding window with one segment in size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ea typeface="MS PGothic" panose="020B0600070205080204" pitchFamily="34" charset="-128"/>
              </a:rPr>
              <a:t>Data rate is window size / RTT</a:t>
            </a:r>
          </a:p>
          <a:p>
            <a:pPr marL="0" indent="0">
              <a:lnSpc>
                <a:spcPct val="110000"/>
              </a:lnSpc>
            </a:pPr>
            <a:r>
              <a:rPr lang="en-US" altLang="zh-CN" sz="2000" dirty="0">
                <a:ea typeface="MS PGothic" panose="020B0600070205080204" pitchFamily="34" charset="-128"/>
              </a:rPr>
              <a:t> Enlarge window size to bottleneck data rate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ea typeface="MS PGothic" panose="020B0600070205080204" pitchFamily="34" charset="-128"/>
              </a:rPr>
              <a:t>Data rate is window size / RTT</a:t>
            </a:r>
          </a:p>
          <a:p>
            <a:pPr marL="0" indent="0">
              <a:lnSpc>
                <a:spcPct val="110000"/>
              </a:lnSpc>
            </a:pPr>
            <a:r>
              <a:rPr lang="en-US" altLang="zh-CN" sz="2000" dirty="0">
                <a:ea typeface="MS PGothic" panose="020B0600070205080204" pitchFamily="34" charset="-128"/>
              </a:rPr>
              <a:t> Enlarge window size further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ea typeface="MS PGothic" panose="020B0600070205080204" pitchFamily="34" charset="-128"/>
              </a:rPr>
              <a:t>Data rate is still bottleneck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ea typeface="MS PGothic" panose="020B0600070205080204" pitchFamily="34" charset="-128"/>
              </a:rPr>
              <a:t>Larger window makes no sense</a:t>
            </a:r>
          </a:p>
          <a:p>
            <a:pPr lvl="1">
              <a:lnSpc>
                <a:spcPct val="110000"/>
              </a:lnSpc>
              <a:buFontTx/>
              <a:buNone/>
            </a:pPr>
            <a:endParaRPr lang="en-US" altLang="zh-CN" sz="1800" dirty="0">
              <a:ea typeface="MS PGothic" panose="020B0600070205080204" pitchFamily="34" charset="-128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542DE765-8850-4E57-94C9-2A9B9482DB8F}" type="slidenum">
              <a:rPr kumimoji="0" lang="zh-CN" altLang="en-US" sz="1050">
                <a:ea typeface="Adobe 楷体 Std R" charset="-122"/>
              </a:rPr>
              <a:pPr eaLnBrk="0" hangingPunct="0"/>
              <a:t>36</a:t>
            </a:fld>
            <a:endParaRPr kumimoji="0" lang="en-US" altLang="zh-CN" sz="1050">
              <a:ea typeface="Adobe 楷体 Std R" charset="-122"/>
            </a:endParaRPr>
          </a:p>
        </p:txBody>
      </p:sp>
      <p:sp>
        <p:nvSpPr>
          <p:cNvPr id="38916" name="矩形 1"/>
          <p:cNvSpPr>
            <a:spLocks noChangeArrowheads="1"/>
          </p:cNvSpPr>
          <p:nvPr/>
        </p:nvSpPr>
        <p:spPr bwMode="auto">
          <a:xfrm>
            <a:off x="5796136" y="2497460"/>
            <a:ext cx="3072084" cy="18853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kumimoji="0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Receive 500 </a:t>
            </a:r>
            <a:r>
              <a:rPr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KBps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- Sender 1 </a:t>
            </a:r>
            <a:r>
              <a:rPr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MBps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- RTT 70ms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- A segment carries 0.5 KB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- Sliding window size = 35KB (70 segment)</a:t>
            </a:r>
          </a:p>
        </p:txBody>
      </p:sp>
    </p:spTree>
    <p:extLst>
      <p:ext uri="{BB962C8B-B14F-4D97-AF65-F5344CB8AC3E}">
        <p14:creationId xmlns:p14="http://schemas.microsoft.com/office/powerpoint/2010/main" val="1761830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MS PGothic" panose="020B0600070205080204" pitchFamily="34" charset="-128"/>
              </a:rPr>
              <a:t>Self-pacing: Sliding Window Size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2100"/>
              </a:spcBef>
            </a:pPr>
            <a:r>
              <a:rPr lang="en-US" altLang="zh-CN" sz="2400" dirty="0">
                <a:ea typeface="MS PGothic" panose="020B0600070205080204" pitchFamily="34" charset="-128"/>
              </a:rPr>
              <a:t>Although the sender doesn</a:t>
            </a:r>
            <a:r>
              <a:rPr lang="en-US" altLang="en-US" sz="2400" dirty="0">
                <a:ea typeface="MS PGothic" panose="020B0600070205080204" pitchFamily="34" charset="-128"/>
              </a:rPr>
              <a:t>'</a:t>
            </a:r>
            <a:r>
              <a:rPr lang="en-US" altLang="zh-CN" sz="2400" dirty="0">
                <a:ea typeface="MS PGothic" panose="020B0600070205080204" pitchFamily="34" charset="-128"/>
              </a:rPr>
              <a:t>t know the bottleneck, it is sending </a:t>
            </a:r>
            <a:r>
              <a:rPr lang="en-US" altLang="zh-CN" sz="2400" dirty="0">
                <a:solidFill>
                  <a:srgbClr val="0096FF"/>
                </a:solidFill>
                <a:ea typeface="MS PGothic" panose="020B0600070205080204" pitchFamily="34" charset="-128"/>
              </a:rPr>
              <a:t>at exactly that rate</a:t>
            </a:r>
          </a:p>
          <a:p>
            <a:pPr>
              <a:spcBef>
                <a:spcPts val="2100"/>
              </a:spcBef>
            </a:pPr>
            <a:r>
              <a:rPr lang="en-US" altLang="zh-CN" sz="2400" dirty="0">
                <a:ea typeface="MS PGothic" panose="020B0600070205080204" pitchFamily="34" charset="-128"/>
              </a:rPr>
              <a:t>Once sender fills a sliding window, cannot send next data until receive ACK of the oldest data in the window</a:t>
            </a:r>
          </a:p>
          <a:p>
            <a:pPr>
              <a:spcBef>
                <a:spcPts val="2100"/>
              </a:spcBef>
            </a:pPr>
            <a:r>
              <a:rPr lang="en-US" altLang="zh-CN" sz="2400" dirty="0">
                <a:ea typeface="MS PGothic" panose="020B0600070205080204" pitchFamily="34" charset="-128"/>
              </a:rPr>
              <a:t>The receiver cannot generate ACK faster than the network can deliver data elements</a:t>
            </a:r>
          </a:p>
          <a:p>
            <a:pPr>
              <a:spcBef>
                <a:spcPts val="2100"/>
              </a:spcBef>
            </a:pPr>
            <a:r>
              <a:rPr lang="en-US" altLang="zh-CN" sz="2400" dirty="0">
                <a:ea typeface="MS PGothic" panose="020B0600070205080204" pitchFamily="34" charset="-128"/>
              </a:rPr>
              <a:t>RTT estimation still needed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5AECCF64-AD3A-4A1A-9E09-4E4B701BF70A}" type="slidenum">
              <a:rPr kumimoji="0" lang="zh-CN" altLang="en-US" sz="1050">
                <a:ea typeface="Adobe 楷体 Std R" charset="-122"/>
              </a:rPr>
              <a:pPr eaLnBrk="0" hangingPunct="0"/>
              <a:t>37</a:t>
            </a:fld>
            <a:endParaRPr kumimoji="0" lang="en-US" altLang="zh-CN" sz="1050">
              <a:ea typeface="Adobe 楷体 Std R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12704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Congestion Control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2068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Congestion</a:t>
            </a:r>
            <a:endParaRPr lang="zh-CN" altLang="en-US"/>
          </a:p>
        </p:txBody>
      </p:sp>
      <p:sp>
        <p:nvSpPr>
          <p:cNvPr id="44034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2400" dirty="0"/>
              <a:t>Definition: Too many packets present in (a part of) the network causes packet delay and loss that degrades performance.</a:t>
            </a:r>
          </a:p>
          <a:p>
            <a:pPr>
              <a:spcBef>
                <a:spcPts val="2100"/>
              </a:spcBef>
            </a:pPr>
            <a:r>
              <a:rPr lang="en-US" altLang="zh-CN" sz="2400" dirty="0"/>
              <a:t>Network &amp; End-to-end layers </a:t>
            </a:r>
            <a:r>
              <a:rPr lang="en-US" altLang="zh-CN" sz="2400" i="1" dirty="0">
                <a:solidFill>
                  <a:srgbClr val="0096FF"/>
                </a:solidFill>
              </a:rPr>
              <a:t>share the responsibility </a:t>
            </a:r>
            <a:r>
              <a:rPr lang="en-US" altLang="zh-CN" sz="2400" dirty="0"/>
              <a:t>for handling congestion</a:t>
            </a:r>
          </a:p>
          <a:p>
            <a:pPr>
              <a:spcBef>
                <a:spcPts val="2100"/>
              </a:spcBef>
            </a:pPr>
            <a:r>
              <a:rPr lang="en-US" altLang="zh-CN" sz="2400" dirty="0"/>
              <a:t>1. Network layer</a:t>
            </a:r>
          </a:p>
          <a:p>
            <a:pPr lvl="1"/>
            <a:r>
              <a:rPr lang="en-US" altLang="zh-CN" sz="2000" dirty="0"/>
              <a:t>Directly experiences the congestion</a:t>
            </a:r>
          </a:p>
          <a:p>
            <a:pPr lvl="1"/>
            <a:r>
              <a:rPr lang="en-US" altLang="zh-CN" sz="2000" dirty="0"/>
              <a:t>Ultimately determine what to do with the excess packets</a:t>
            </a:r>
          </a:p>
          <a:p>
            <a:r>
              <a:rPr lang="en-US" altLang="zh-CN" sz="2400" dirty="0"/>
              <a:t>2. End-to-end layer</a:t>
            </a:r>
          </a:p>
          <a:p>
            <a:pPr lvl="1"/>
            <a:r>
              <a:rPr lang="en-US" altLang="zh-CN" sz="2000" dirty="0"/>
              <a:t>Control to reduce the sending rate, is the most effective way</a:t>
            </a:r>
            <a:endParaRPr lang="zh-CN" altLang="en-US" sz="2000" dirty="0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F1382C2B-5B83-4A64-ABBA-7968B9D76D50}" type="slidenum">
              <a:rPr kumimoji="0" lang="zh-CN" altLang="en-US" sz="1050">
                <a:ea typeface="Adobe 楷体 Std R" charset="-122"/>
              </a:rPr>
              <a:pPr eaLnBrk="0" hangingPunct="0"/>
              <a:t>39</a:t>
            </a:fld>
            <a:endParaRPr kumimoji="0" lang="en-US" altLang="zh-CN" sz="1050">
              <a:ea typeface="Adobe 楷体 Std R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013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End-to-end Layer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zh-CN" dirty="0">
                <a:ea typeface="ＭＳ Ｐゴシック" charset="0"/>
              </a:rPr>
              <a:t>Network layer has no guarantees on:</a:t>
            </a:r>
          </a:p>
          <a:p>
            <a:pPr lvl="1"/>
            <a:r>
              <a:rPr lang="en-US" altLang="zh-CN" dirty="0">
                <a:ea typeface="ＭＳ Ｐゴシック" charset="0"/>
              </a:rPr>
              <a:t>Delay				- Order of arrival</a:t>
            </a:r>
          </a:p>
          <a:p>
            <a:pPr lvl="1"/>
            <a:r>
              <a:rPr lang="en-US" altLang="zh-CN" dirty="0">
                <a:ea typeface="ＭＳ Ｐゴシック" charset="0"/>
              </a:rPr>
              <a:t>Certainty of arrival			- Accuracy of content</a:t>
            </a:r>
          </a:p>
          <a:p>
            <a:pPr lvl="1"/>
            <a:r>
              <a:rPr lang="en-US" altLang="zh-CN" dirty="0">
                <a:ea typeface="ＭＳ Ｐゴシック" charset="0"/>
              </a:rPr>
              <a:t>Right place to deliver</a:t>
            </a:r>
          </a:p>
          <a:p>
            <a:pPr eaLnBrk="1" hangingPunct="1"/>
            <a:endParaRPr lang="en-US" altLang="zh-CN" dirty="0">
              <a:ea typeface="ＭＳ Ｐゴシック" charset="0"/>
            </a:endParaRPr>
          </a:p>
          <a:p>
            <a:pPr eaLnBrk="1" hangingPunct="1"/>
            <a:r>
              <a:rPr lang="en-US" altLang="zh-CN" dirty="0">
                <a:ea typeface="ＭＳ Ｐゴシック" charset="0"/>
              </a:rPr>
              <a:t>End-to-end layer</a:t>
            </a:r>
          </a:p>
          <a:p>
            <a:pPr lvl="1"/>
            <a:r>
              <a:rPr lang="en-US" altLang="zh-CN" dirty="0">
                <a:ea typeface="ＭＳ Ｐゴシック" charset="0"/>
              </a:rPr>
              <a:t>No single design is likely to suffice</a:t>
            </a:r>
          </a:p>
          <a:p>
            <a:pPr lvl="1"/>
            <a:r>
              <a:rPr lang="en-US" altLang="zh-CN" dirty="0">
                <a:ea typeface="ＭＳ Ｐゴシック" charset="0"/>
              </a:rPr>
              <a:t>Transport protocol for each class of application</a:t>
            </a:r>
          </a:p>
          <a:p>
            <a:pPr lvl="1" eaLnBrk="1" hangingPunct="1"/>
            <a:endParaRPr lang="zh-CN" altLang="en-US" dirty="0">
              <a:ea typeface="ＭＳ Ｐゴシック" charset="0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0" hangingPunct="0"/>
            <a:fld id="{9E9F97F8-A1A0-A244-90F7-66F82E727479}" type="slidenum">
              <a:rPr lang="zh-CN" altLang="en-US" sz="1100">
                <a:ea typeface="Adobe 楷体 Std R" charset="0"/>
                <a:cs typeface="Adobe 楷体 Std R" charset="0"/>
              </a:rPr>
              <a:pPr eaLnBrk="0" hangingPunct="0"/>
              <a:t>4</a:t>
            </a:fld>
            <a:endParaRPr lang="en-US" altLang="zh-CN" sz="1100"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5926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Network Congestion</a:t>
            </a:r>
            <a:endParaRPr lang="zh-CN" altLang="en-US"/>
          </a:p>
        </p:txBody>
      </p:sp>
      <p:pic>
        <p:nvPicPr>
          <p:cNvPr id="4608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654" y="1540669"/>
            <a:ext cx="5600700" cy="366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8FAF51E1-B7D8-4AC5-8688-769918E8FDBE}" type="slidenum">
              <a:rPr kumimoji="0" lang="zh-CN" altLang="en-US" sz="1050">
                <a:ea typeface="Adobe 楷体 Std R" charset="-122"/>
              </a:rPr>
              <a:pPr eaLnBrk="0" hangingPunct="0"/>
              <a:t>40</a:t>
            </a:fld>
            <a:endParaRPr kumimoji="0" lang="en-US" altLang="zh-CN" sz="1050">
              <a:ea typeface="Adobe 楷体 Std R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4328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Congest?</a:t>
            </a:r>
            <a:endParaRPr lang="zh-CN" altLang="en-US" dirty="0"/>
          </a:p>
        </p:txBody>
      </p:sp>
      <p:sp>
        <p:nvSpPr>
          <p:cNvPr id="48130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2250"/>
              </a:spcBef>
            </a:pPr>
            <a:r>
              <a:rPr lang="en-US" altLang="zh-CN" sz="2400" dirty="0"/>
              <a:t>If all of a sudden, streams of packets begin arriving on three or four input lines and all need the same output line, a queue will build up</a:t>
            </a:r>
          </a:p>
          <a:p>
            <a:pPr>
              <a:spcBef>
                <a:spcPts val="2250"/>
              </a:spcBef>
            </a:pPr>
            <a:r>
              <a:rPr lang="en-US" altLang="zh-CN" sz="2400" dirty="0"/>
              <a:t>If there is insufficient memory to hold all of them, packets will be lost</a:t>
            </a:r>
          </a:p>
          <a:p>
            <a:pPr>
              <a:spcBef>
                <a:spcPts val="2250"/>
              </a:spcBef>
            </a:pPr>
            <a:r>
              <a:rPr lang="en-US" altLang="zh-CN" sz="2400" dirty="0"/>
              <a:t>Adding more memory may help up to a point, but</a:t>
            </a:r>
          </a:p>
          <a:p>
            <a:pPr lvl="1"/>
            <a:r>
              <a:rPr lang="en-US" altLang="zh-CN" sz="2000" dirty="0"/>
              <a:t>Nagle (1987) realized that if routers have an infinite amount of memory, congestion gets worse, not better</a:t>
            </a:r>
          </a:p>
          <a:p>
            <a:pPr lvl="1"/>
            <a:r>
              <a:rPr lang="en-US" altLang="zh-CN" sz="2000" dirty="0"/>
              <a:t>This is because by the time packets get to the front of the queue, they have </a:t>
            </a:r>
            <a:r>
              <a:rPr lang="en-US" altLang="zh-CN" sz="2000" b="1" dirty="0">
                <a:solidFill>
                  <a:schemeClr val="accent2"/>
                </a:solidFill>
              </a:rPr>
              <a:t>already timed out</a:t>
            </a:r>
            <a:r>
              <a:rPr lang="en-US" altLang="zh-CN" sz="2000" dirty="0"/>
              <a:t> (repeatedly) and duplicates have been sent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722746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Load Shedding: Setting Window Size</a:t>
            </a:r>
            <a:endParaRPr lang="zh-CN" altLang="en-US"/>
          </a:p>
        </p:txBody>
      </p:sp>
      <p:sp>
        <p:nvSpPr>
          <p:cNvPr id="55298" name="内容占位符 2"/>
          <p:cNvSpPr>
            <a:spLocks noGrp="1"/>
          </p:cNvSpPr>
          <p:nvPr>
            <p:ph idx="1"/>
          </p:nvPr>
        </p:nvSpPr>
        <p:spPr>
          <a:xfrm>
            <a:off x="395536" y="1345332"/>
            <a:ext cx="8040291" cy="3263504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For performance:</a:t>
            </a:r>
          </a:p>
          <a:p>
            <a:pPr lvl="1"/>
            <a:r>
              <a:rPr lang="en-US" altLang="zh-CN" sz="2000" dirty="0">
                <a:solidFill>
                  <a:srgbClr val="0096FF"/>
                </a:solidFill>
              </a:rPr>
              <a:t>window size ≥ round-trip time × bottleneck data rate</a:t>
            </a:r>
          </a:p>
          <a:p>
            <a:pPr>
              <a:spcBef>
                <a:spcPts val="1872"/>
              </a:spcBef>
            </a:pPr>
            <a:r>
              <a:rPr lang="en-US" altLang="zh-CN" sz="2400" dirty="0"/>
              <a:t>For congestion control:</a:t>
            </a:r>
          </a:p>
          <a:p>
            <a:pPr lvl="1"/>
            <a:r>
              <a:rPr lang="en-US" altLang="zh-CN" sz="2000" dirty="0">
                <a:solidFill>
                  <a:srgbClr val="0096FF"/>
                </a:solidFill>
              </a:rPr>
              <a:t>window size ≤ min(RTT x bottleneck data rate, Receiver buffer)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</a:rPr>
              <a:t>Congestion window</a:t>
            </a:r>
          </a:p>
          <a:p>
            <a:pPr>
              <a:spcBef>
                <a:spcPts val="1872"/>
              </a:spcBef>
            </a:pPr>
            <a:r>
              <a:rPr lang="en-US" altLang="zh-CN" sz="2400" dirty="0">
                <a:solidFill>
                  <a:srgbClr val="000000"/>
                </a:solidFill>
              </a:rPr>
              <a:t>2 windows become 1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</a:rPr>
              <a:t>to achieve best performance and avoid congestion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5574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Congestion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333500"/>
            <a:ext cx="8229600" cy="418829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charset="0"/>
              <a:buNone/>
              <a:defRPr/>
            </a:pPr>
            <a:r>
              <a:rPr lang="en-US" sz="2800" dirty="0"/>
              <a:t>Basic </a:t>
            </a:r>
            <a:r>
              <a:rPr lang="en-US" altLang="zh-CN" sz="2800" dirty="0"/>
              <a:t>i</a:t>
            </a:r>
            <a:r>
              <a:rPr lang="en-US" sz="2800" dirty="0"/>
              <a:t>dea:</a:t>
            </a:r>
          </a:p>
          <a:p>
            <a:pPr lvl="1">
              <a:lnSpc>
                <a:spcPct val="110000"/>
              </a:lnSpc>
              <a:buFont typeface="Symbol" charset="0"/>
              <a:buChar char="-"/>
              <a:defRPr/>
            </a:pPr>
            <a:r>
              <a:rPr lang="en-US" sz="2000" dirty="0"/>
              <a:t>Increase </a:t>
            </a:r>
            <a:r>
              <a:rPr lang="en-US" altLang="zh-CN" sz="2000" dirty="0"/>
              <a:t>congestion</a:t>
            </a:r>
            <a:r>
              <a:rPr lang="zh-CN" altLang="en-US" sz="2000" dirty="0"/>
              <a:t> </a:t>
            </a:r>
            <a:r>
              <a:rPr lang="en-US" altLang="zh-CN" sz="2000" dirty="0"/>
              <a:t>window</a:t>
            </a:r>
            <a:r>
              <a:rPr lang="zh-CN" altLang="en-US" sz="2000" dirty="0"/>
              <a:t> </a:t>
            </a:r>
            <a:r>
              <a:rPr lang="en-US" sz="2000" dirty="0"/>
              <a:t>slowly</a:t>
            </a:r>
          </a:p>
          <a:p>
            <a:pPr lvl="1">
              <a:lnSpc>
                <a:spcPct val="110000"/>
              </a:lnSpc>
              <a:buFont typeface="Symbol" charset="0"/>
              <a:buChar char="-"/>
              <a:defRPr/>
            </a:pPr>
            <a:r>
              <a:rPr lang="en-US" sz="2000" dirty="0"/>
              <a:t>If no drops -&gt; no congestion yet</a:t>
            </a:r>
          </a:p>
          <a:p>
            <a:pPr lvl="1">
              <a:lnSpc>
                <a:spcPct val="110000"/>
              </a:lnSpc>
              <a:buFont typeface="Symbol" charset="0"/>
              <a:buChar char="-"/>
              <a:defRPr/>
            </a:pPr>
            <a:r>
              <a:rPr lang="en-US" sz="2000" dirty="0"/>
              <a:t>If a drop occurs -&gt; decrease </a:t>
            </a:r>
            <a:r>
              <a:rPr lang="en-US" altLang="zh-CN" sz="2000" dirty="0"/>
              <a:t>congestion</a:t>
            </a:r>
            <a:r>
              <a:rPr lang="zh-CN" altLang="en-US" sz="2000" dirty="0"/>
              <a:t> </a:t>
            </a:r>
            <a:r>
              <a:rPr lang="en-US" altLang="zh-CN" sz="2000" dirty="0"/>
              <a:t>window</a:t>
            </a:r>
            <a:r>
              <a:rPr lang="zh-CN" altLang="en-US" sz="2000" dirty="0"/>
              <a:t> </a:t>
            </a:r>
            <a:r>
              <a:rPr lang="en-US" sz="2000" dirty="0"/>
              <a:t>quickly</a:t>
            </a:r>
          </a:p>
          <a:p>
            <a:pPr>
              <a:lnSpc>
                <a:spcPct val="110000"/>
              </a:lnSpc>
              <a:buFont typeface="Arial" charset="0"/>
              <a:buNone/>
              <a:defRPr/>
            </a:pPr>
            <a:r>
              <a:rPr lang="en-US" sz="2800" dirty="0"/>
              <a:t>Use the idea in a distributed protocol that achieves</a:t>
            </a:r>
          </a:p>
          <a:p>
            <a:pPr lvl="1">
              <a:lnSpc>
                <a:spcPct val="110000"/>
              </a:lnSpc>
              <a:buFont typeface="Symbol" charset="0"/>
              <a:buChar char="-"/>
              <a:defRPr/>
            </a:pPr>
            <a:r>
              <a:rPr lang="en-US" sz="2000" dirty="0"/>
              <a:t>Efficiency: i.e., uses the bottleneck capacity efficiently</a:t>
            </a:r>
          </a:p>
          <a:p>
            <a:pPr lvl="1">
              <a:lnSpc>
                <a:spcPct val="110000"/>
              </a:lnSpc>
              <a:buFont typeface="Symbol" charset="0"/>
              <a:buChar char="-"/>
              <a:defRPr/>
            </a:pPr>
            <a:r>
              <a:rPr lang="en-US" sz="2000" dirty="0"/>
              <a:t>Fairness, i.e., senders sharing a bottleneck get equal throughput (if they have demands)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DC754F2-F969-4E07-A34D-D8C67C96185C}" type="slidenum">
              <a:rPr kumimoji="0" lang="zh-CN" altLang="en-US" sz="900">
                <a:solidFill>
                  <a:srgbClr val="898989"/>
                </a:solidFill>
              </a:rPr>
              <a:pPr/>
              <a:t>43</a:t>
            </a:fld>
            <a:endParaRPr kumimoji="0" lang="zh-CN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039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AIMD (Additive Increase, Multiplicative Decrease)</a:t>
            </a:r>
          </a:p>
        </p:txBody>
      </p:sp>
      <p:sp>
        <p:nvSpPr>
          <p:cNvPr id="5837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E4FD951-E221-422B-A595-4EEDC4B18CF7}" type="slidenum">
              <a:rPr kumimoji="0" lang="zh-CN" altLang="en-US" sz="900">
                <a:solidFill>
                  <a:srgbClr val="898989"/>
                </a:solidFill>
              </a:rPr>
              <a:pPr/>
              <a:t>44</a:t>
            </a:fld>
            <a:endParaRPr kumimoji="0" lang="zh-CN" altLang="en-US" sz="900">
              <a:solidFill>
                <a:srgbClr val="898989"/>
              </a:solidFill>
            </a:endParaRPr>
          </a:p>
        </p:txBody>
      </p:sp>
      <p:pic>
        <p:nvPicPr>
          <p:cNvPr id="5837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73324"/>
            <a:ext cx="7020074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39552" y="3837523"/>
            <a:ext cx="8013576" cy="1612265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800" dirty="0"/>
              <a:t>Every RTT:</a:t>
            </a:r>
          </a:p>
          <a:p>
            <a:pPr lvl="1"/>
            <a:r>
              <a:rPr kumimoji="1" lang="en-US" altLang="zh-CN" sz="2400" dirty="0"/>
              <a:t>No drop: </a:t>
            </a:r>
            <a:r>
              <a:rPr kumimoji="1" lang="en-US" altLang="zh-CN" sz="2400" dirty="0" err="1"/>
              <a:t>cwnd</a:t>
            </a:r>
            <a:r>
              <a:rPr kumimoji="1" lang="en-US" altLang="zh-CN" sz="2400" dirty="0"/>
              <a:t> = </a:t>
            </a:r>
            <a:r>
              <a:rPr kumimoji="1" lang="en-US" altLang="zh-CN" sz="2400" dirty="0" err="1"/>
              <a:t>cwnd</a:t>
            </a:r>
            <a:r>
              <a:rPr kumimoji="1" lang="en-US" altLang="zh-CN" sz="2400" dirty="0"/>
              <a:t> + 1</a:t>
            </a:r>
          </a:p>
          <a:p>
            <a:pPr lvl="1"/>
            <a:r>
              <a:rPr kumimoji="1" lang="en-US" altLang="zh-CN" sz="2400" dirty="0"/>
              <a:t>A drop: </a:t>
            </a:r>
            <a:r>
              <a:rPr kumimoji="1" lang="en-US" altLang="zh-CN" sz="2400" dirty="0" err="1"/>
              <a:t>cwnd</a:t>
            </a:r>
            <a:r>
              <a:rPr kumimoji="1" lang="en-US" altLang="zh-CN" sz="2400" dirty="0"/>
              <a:t> = </a:t>
            </a:r>
            <a:r>
              <a:rPr kumimoji="1" lang="en-US" altLang="zh-CN" sz="2400" dirty="0" err="1"/>
              <a:t>cwnd</a:t>
            </a:r>
            <a:r>
              <a:rPr kumimoji="1" lang="en-US" altLang="zh-CN" sz="2400" dirty="0"/>
              <a:t> / 2</a:t>
            </a:r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261871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 with AIMD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5"/>
          </a:xfrm>
        </p:spPr>
        <p:txBody>
          <a:bodyPr>
            <a:normAutofit fontScale="92500"/>
          </a:bodyPr>
          <a:lstStyle/>
          <a:p>
            <a:r>
              <a:rPr lang="en-US" altLang="zh-CN" sz="2800" dirty="0"/>
              <a:t>Increases very slowly at the beginning </a:t>
            </a:r>
          </a:p>
          <a:p>
            <a:r>
              <a:rPr lang="en-US" altLang="zh-CN" sz="2800" dirty="0"/>
              <a:t>Initial window size is 1</a:t>
            </a:r>
          </a:p>
          <a:p>
            <a:pPr lvl="1"/>
            <a:r>
              <a:rPr lang="en-US" altLang="zh-CN" sz="2400" dirty="0"/>
              <a:t>Probably too small in practice</a:t>
            </a:r>
          </a:p>
          <a:p>
            <a:r>
              <a:rPr lang="en-US" altLang="zh-CN" sz="2800" dirty="0"/>
              <a:t>Solution: do multiplicative increase at the beginning</a:t>
            </a:r>
          </a:p>
          <a:p>
            <a:pPr lvl="1"/>
            <a:r>
              <a:rPr lang="en-US" altLang="zh-CN" sz="2400" i="1" dirty="0" err="1"/>
              <a:t>Congestion_window</a:t>
            </a:r>
            <a:r>
              <a:rPr lang="en-US" altLang="zh-CN" sz="2400" i="1" dirty="0"/>
              <a:t> </a:t>
            </a:r>
            <a:r>
              <a:rPr lang="en-US" altLang="zh-CN" sz="2400" i="1" baseline="-25000" dirty="0" err="1"/>
              <a:t>init</a:t>
            </a:r>
            <a:r>
              <a:rPr lang="en-US" altLang="zh-CN" sz="2400" i="1" dirty="0"/>
              <a:t> </a:t>
            </a:r>
            <a:r>
              <a:rPr lang="en-US" altLang="zh-CN" sz="2400" dirty="0"/>
              <a:t>= 1</a:t>
            </a:r>
          </a:p>
          <a:p>
            <a:pPr lvl="1"/>
            <a:r>
              <a:rPr lang="en-US" altLang="zh-CN" sz="2400" dirty="0"/>
              <a:t>Initially, do </a:t>
            </a:r>
            <a:r>
              <a:rPr lang="en-US" altLang="zh-CN" sz="2400" i="1" dirty="0" err="1">
                <a:solidFill>
                  <a:srgbClr val="0096FF"/>
                </a:solidFill>
              </a:rPr>
              <a:t>Congestion_window</a:t>
            </a:r>
            <a:r>
              <a:rPr lang="en-US" altLang="zh-CN" sz="2400" i="1" dirty="0">
                <a:solidFill>
                  <a:srgbClr val="0096FF"/>
                </a:solidFill>
              </a:rPr>
              <a:t> </a:t>
            </a:r>
            <a:r>
              <a:rPr lang="en-US" altLang="zh-CN" sz="2400" dirty="0">
                <a:solidFill>
                  <a:srgbClr val="0096FF"/>
                </a:solidFill>
              </a:rPr>
              <a:t>← 2 * </a:t>
            </a:r>
            <a:r>
              <a:rPr lang="en-US" altLang="zh-CN" sz="2400" i="1" dirty="0" err="1">
                <a:solidFill>
                  <a:srgbClr val="0096FF"/>
                </a:solidFill>
              </a:rPr>
              <a:t>Congestion_window</a:t>
            </a:r>
            <a:r>
              <a:rPr lang="en-US" altLang="zh-CN" sz="2400" i="1" dirty="0">
                <a:solidFill>
                  <a:srgbClr val="0096FF"/>
                </a:solidFill>
              </a:rPr>
              <a:t> </a:t>
            </a:r>
            <a:r>
              <a:rPr lang="en-US" altLang="zh-CN" sz="2400" dirty="0"/>
              <a:t>each RTT until we hit congestion</a:t>
            </a:r>
          </a:p>
          <a:p>
            <a:pPr lvl="1"/>
            <a:r>
              <a:rPr lang="en-US" altLang="zh-CN" sz="2400" dirty="0"/>
              <a:t>Named "slow start"</a:t>
            </a:r>
            <a:r>
              <a:rPr lang="zh-CN" altLang="en-US" sz="2400" dirty="0"/>
              <a:t> </a:t>
            </a:r>
            <a:r>
              <a:rPr lang="en-US" altLang="zh-CN" sz="2400" dirty="0"/>
              <a:t>(even though it's exponentially fast!) </a:t>
            </a:r>
          </a:p>
        </p:txBody>
      </p:sp>
    </p:spTree>
    <p:extLst>
      <p:ext uri="{BB962C8B-B14F-4D97-AF65-F5344CB8AC3E}">
        <p14:creationId xmlns:p14="http://schemas.microsoft.com/office/powerpoint/2010/main" val="32404424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</a:rPr>
              <a:t>Retrofitting TCP</a:t>
            </a:r>
            <a:endParaRPr lang="zh-CN" altLang="en-US" dirty="0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6041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6FFD5D27-0D0F-4BE9-9FE7-892878180D22}" type="slidenum">
              <a:rPr kumimoji="0" lang="zh-CN" altLang="en-US" sz="1050">
                <a:ea typeface="Adobe 楷体 Std R" charset="-122"/>
              </a:rPr>
              <a:pPr eaLnBrk="0" hangingPunct="0"/>
              <a:t>46</a:t>
            </a:fld>
            <a:endParaRPr kumimoji="0" lang="en-US" altLang="zh-CN" sz="1050">
              <a:ea typeface="Adobe 楷体 Std R" charset="-122"/>
            </a:endParaRP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32323"/>
            <a:ext cx="8028385" cy="3539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32581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</a:rPr>
              <a:t>Retrofitting TCP</a:t>
            </a:r>
            <a:endParaRPr lang="zh-CN" altLang="en-US" dirty="0">
              <a:ea typeface="MS PGothic" panose="020B0600070205080204" pitchFamily="34" charset="-128"/>
            </a:endParaRPr>
          </a:p>
        </p:txBody>
      </p:sp>
      <p:sp>
        <p:nvSpPr>
          <p:cNvPr id="59394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435280" cy="3771636"/>
          </a:xfrm>
        </p:spPr>
        <p:txBody>
          <a:bodyPr>
            <a:noAutofit/>
          </a:bodyPr>
          <a:lstStyle/>
          <a:p>
            <a:r>
              <a:rPr lang="en-US" altLang="zh-CN" sz="2000" dirty="0">
                <a:ea typeface="MS PGothic" panose="020B0600070205080204" pitchFamily="34" charset="-128"/>
              </a:rPr>
              <a:t>1. Slow start: one packet at first, then double until</a:t>
            </a:r>
          </a:p>
          <a:p>
            <a:pPr lvl="1"/>
            <a:r>
              <a:rPr lang="en-US" altLang="zh-CN" sz="1800" dirty="0">
                <a:ea typeface="MS PGothic" panose="020B0600070205080204" pitchFamily="34" charset="-128"/>
              </a:rPr>
              <a:t>Sender reaches the window size suggested by the receiver </a:t>
            </a:r>
          </a:p>
          <a:p>
            <a:pPr lvl="1"/>
            <a:r>
              <a:rPr lang="en-US" altLang="zh-CN" sz="1800" dirty="0">
                <a:ea typeface="MS PGothic" panose="020B0600070205080204" pitchFamily="34" charset="-128"/>
              </a:rPr>
              <a:t>All the available data has been dispatched</a:t>
            </a:r>
          </a:p>
          <a:p>
            <a:pPr lvl="1"/>
            <a:r>
              <a:rPr lang="en-US" altLang="zh-CN" sz="1800" dirty="0">
                <a:ea typeface="MS PGothic" panose="020B0600070205080204" pitchFamily="34" charset="-128"/>
              </a:rPr>
              <a:t>Sender detects that a packet it sent has been discarded</a:t>
            </a:r>
          </a:p>
          <a:p>
            <a:r>
              <a:rPr lang="en-US" altLang="zh-CN" sz="2000" dirty="0">
                <a:ea typeface="MS PGothic" panose="020B0600070205080204" pitchFamily="34" charset="-128"/>
              </a:rPr>
              <a:t>2. Duplicate ACK</a:t>
            </a:r>
          </a:p>
          <a:p>
            <a:pPr lvl="1"/>
            <a:r>
              <a:rPr lang="en-US" altLang="zh-CN" sz="1800" dirty="0">
                <a:ea typeface="MS PGothic" panose="020B0600070205080204" pitchFamily="34" charset="-128"/>
              </a:rPr>
              <a:t>When receiver gets an out-of-order packet, it sends back a duplicate of latest ACK</a:t>
            </a:r>
          </a:p>
          <a:p>
            <a:r>
              <a:rPr lang="en-US" altLang="zh-CN" sz="2000" dirty="0">
                <a:ea typeface="MS PGothic" panose="020B0600070205080204" pitchFamily="34" charset="-128"/>
              </a:rPr>
              <a:t>3. Equilibrium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  <a:ea typeface="MS PGothic" panose="020B0600070205080204" pitchFamily="34" charset="-128"/>
              </a:rPr>
              <a:t>Additive increase &amp; multiplicative decrease</a:t>
            </a:r>
          </a:p>
          <a:p>
            <a:r>
              <a:rPr lang="en-US" altLang="zh-CN" sz="2000" dirty="0">
                <a:ea typeface="MS PGothic" panose="020B0600070205080204" pitchFamily="34" charset="-128"/>
              </a:rPr>
              <a:t>4. Restart, after waiting a short time</a:t>
            </a:r>
            <a:endParaRPr lang="zh-CN" altLang="en-US" sz="2000" dirty="0">
              <a:ea typeface="MS PGothic" panose="020B0600070205080204" pitchFamily="34" charset="-128"/>
            </a:endParaRPr>
          </a:p>
        </p:txBody>
      </p:sp>
      <p:sp>
        <p:nvSpPr>
          <p:cNvPr id="5939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D58F27EE-13B8-4587-BC42-F1599DE876AE}" type="slidenum">
              <a:rPr kumimoji="0" lang="zh-CN" altLang="en-US" sz="1050">
                <a:ea typeface="Adobe 楷体 Std R" charset="-122"/>
              </a:rPr>
              <a:pPr eaLnBrk="0" hangingPunct="0"/>
              <a:t>47</a:t>
            </a:fld>
            <a:endParaRPr kumimoji="0" lang="en-US" altLang="zh-CN" sz="1050">
              <a:ea typeface="Adobe 楷体 Std R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36756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Fairness between Links</a:t>
            </a:r>
          </a:p>
        </p:txBody>
      </p:sp>
      <p:pic>
        <p:nvPicPr>
          <p:cNvPr id="6246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88"/>
          <a:stretch>
            <a:fillRect/>
          </a:stretch>
        </p:blipFill>
        <p:spPr bwMode="auto">
          <a:xfrm>
            <a:off x="611560" y="1705372"/>
            <a:ext cx="7884319" cy="2762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9A47B05-A962-45DF-BD3E-CB580E969C88}" type="slidenum">
              <a:rPr kumimoji="0" lang="zh-CN" altLang="en-US" sz="900">
                <a:solidFill>
                  <a:srgbClr val="898989"/>
                </a:solidFill>
              </a:rPr>
              <a:pPr/>
              <a:t>48</a:t>
            </a:fld>
            <a:endParaRPr kumimoji="0" lang="zh-CN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3796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AIMD Leads to Efficiency and Fairness</a:t>
            </a:r>
          </a:p>
        </p:txBody>
      </p:sp>
      <p:pic>
        <p:nvPicPr>
          <p:cNvPr id="6349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99" y="1530622"/>
            <a:ext cx="6589961" cy="399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6F44060-C598-4A0A-AC63-E89A49E6275C}" type="slidenum">
              <a:rPr kumimoji="0" lang="zh-CN" altLang="en-US" sz="900">
                <a:solidFill>
                  <a:srgbClr val="898989"/>
                </a:solidFill>
              </a:rPr>
              <a:pPr/>
              <a:t>49</a:t>
            </a:fld>
            <a:endParaRPr kumimoji="0" lang="zh-CN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54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Famous Transport Protocols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ea typeface="ＭＳ Ｐゴシック" charset="0"/>
              </a:rPr>
              <a:t>UDP (User Datagram Protocol)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>
                <a:ea typeface="ＭＳ Ｐゴシック" charset="0"/>
              </a:rPr>
              <a:t>Be used directly for some simple applications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>
                <a:ea typeface="ＭＳ Ｐゴシック" charset="0"/>
              </a:rPr>
              <a:t>Also be used as a component for other protocols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ea typeface="ＭＳ Ｐゴシック" charset="0"/>
              </a:rPr>
              <a:t>TCP (Transmission Control Protocol)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>
                <a:ea typeface="ＭＳ Ｐゴシック" charset="0"/>
              </a:rPr>
              <a:t>Keep order, no missing, no duplication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>
                <a:ea typeface="ＭＳ Ｐゴシック" charset="0"/>
              </a:rPr>
              <a:t>Provision for flow control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ea typeface="ＭＳ Ｐゴシック" charset="0"/>
              </a:rPr>
              <a:t>RTP (Real-time Transport Protocol)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>
                <a:ea typeface="ＭＳ Ｐゴシック" charset="0"/>
              </a:rPr>
              <a:t>Built on UDP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>
                <a:ea typeface="ＭＳ Ｐゴシック" charset="0"/>
              </a:rPr>
              <a:t>Be used for streaming video or voice, etc.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ea typeface="ＭＳ Ｐゴシック" charset="0"/>
              </a:rPr>
              <a:t>No "one size fits all"</a:t>
            </a: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0" hangingPunct="0"/>
            <a:fld id="{47EA7291-7091-ED48-83C9-4C4CDACB61BC}" type="slidenum">
              <a:rPr lang="zh-CN" altLang="en-US" sz="1100">
                <a:ea typeface="Adobe 楷体 Std R" charset="0"/>
                <a:cs typeface="Adobe 楷体 Std R" charset="0"/>
              </a:rPr>
              <a:pPr eaLnBrk="0" hangingPunct="0"/>
              <a:t>5</a:t>
            </a:fld>
            <a:endParaRPr lang="en-US" altLang="zh-CN" sz="1100"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1273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Q:</a:t>
            </a:r>
            <a:r>
              <a:rPr kumimoji="1" lang="zh-CN" altLang="en-US" dirty="0"/>
              <a:t> </a:t>
            </a:r>
            <a:r>
              <a:rPr kumimoji="1" lang="en-US" altLang="zh-CN" dirty="0"/>
              <a:t>Why not Additive Decrease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It does not converge to </a:t>
            </a:r>
            <a:r>
              <a:rPr kumimoji="1" lang="en-US" altLang="zh-CN" b="1" dirty="0">
                <a:solidFill>
                  <a:srgbClr val="0096FF"/>
                </a:solidFill>
              </a:rPr>
              <a:t>fairness</a:t>
            </a:r>
          </a:p>
          <a:p>
            <a:pPr lvl="1"/>
            <a:r>
              <a:rPr kumimoji="1" lang="en-US" altLang="zh-CN" dirty="0"/>
              <a:t>from a congested point, (</a:t>
            </a:r>
            <a:r>
              <a:rPr kumimoji="1" lang="en-US" altLang="zh-CN" dirty="0" err="1"/>
              <a:t>x',y</a:t>
            </a:r>
            <a:r>
              <a:rPr kumimoji="1" lang="en-US" altLang="zh-CN" dirty="0"/>
              <a:t>'), reducing each by 1 worsens fairness and takes us away from the "ideal" outcome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8834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Weakness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TCP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044279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CN" sz="2400" dirty="0"/>
              <a:t>If routers have too much buffering, causes long delays</a:t>
            </a:r>
          </a:p>
          <a:p>
            <a:r>
              <a:rPr kumimoji="1" lang="en-US" altLang="zh-CN" sz="2400" dirty="0"/>
              <a:t>Packet loss is not always caused by congestion</a:t>
            </a:r>
          </a:p>
          <a:p>
            <a:pPr lvl="1"/>
            <a:r>
              <a:rPr kumimoji="1" lang="en-US" altLang="zh-CN" sz="2000" dirty="0"/>
              <a:t>Consider wireless network</a:t>
            </a:r>
          </a:p>
          <a:p>
            <a:r>
              <a:rPr kumimoji="1" lang="en-US" altLang="zh-CN" sz="2400" dirty="0"/>
              <a:t>TCP does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not perform well in datacenters</a:t>
            </a:r>
          </a:p>
          <a:p>
            <a:pPr lvl="1"/>
            <a:r>
              <a:rPr kumimoji="1" lang="en-US" altLang="zh-CN" sz="2000" dirty="0"/>
              <a:t>High bandwidth, low delay situations</a:t>
            </a:r>
          </a:p>
          <a:p>
            <a:r>
              <a:rPr kumimoji="1" lang="en-US" altLang="zh-CN" sz="2400" dirty="0"/>
              <a:t>TCP has a bias against long RTTs</a:t>
            </a:r>
          </a:p>
          <a:p>
            <a:pPr lvl="1"/>
            <a:r>
              <a:rPr kumimoji="1" lang="en-US" altLang="zh-CN" sz="2000" dirty="0"/>
              <a:t>Throughput inversely proportionally to RTT</a:t>
            </a:r>
          </a:p>
          <a:p>
            <a:pPr lvl="1"/>
            <a:r>
              <a:rPr kumimoji="1" lang="en-US" altLang="zh-CN" sz="2200" dirty="0"/>
              <a:t>Consider when sending packets really far away </a:t>
            </a:r>
            <a:r>
              <a:rPr kumimoji="1" lang="en-US" altLang="zh-CN" sz="2200" dirty="0" err="1"/>
              <a:t>vs</a:t>
            </a:r>
            <a:r>
              <a:rPr kumimoji="1" lang="en-US" altLang="zh-CN" sz="2200" dirty="0"/>
              <a:t> really close</a:t>
            </a:r>
          </a:p>
          <a:p>
            <a:r>
              <a:rPr lang="en-US" altLang="zh-CN" sz="2400" dirty="0"/>
              <a:t>Assumes cooperating sources, which is</a:t>
            </a:r>
            <a:r>
              <a:rPr lang="zh-CN" altLang="en-US" sz="2400" dirty="0"/>
              <a:t> </a:t>
            </a:r>
            <a:r>
              <a:rPr lang="en-US" altLang="zh-CN" sz="2400" dirty="0"/>
              <a:t>not always a good assumption</a:t>
            </a:r>
            <a:endParaRPr kumimoji="1" lang="en-US" altLang="zh-CN" sz="2400" dirty="0"/>
          </a:p>
          <a:p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790024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of Congestion Window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26030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dirty="0"/>
              <a:t>Reliability Using Sliding Window</a:t>
            </a:r>
          </a:p>
          <a:p>
            <a:pPr lvl="1">
              <a:lnSpc>
                <a:spcPct val="110000"/>
              </a:lnSpc>
            </a:pPr>
            <a:r>
              <a:rPr lang="en-US" altLang="zh-CN" dirty="0" err="1"/>
              <a:t>Tx</a:t>
            </a:r>
            <a:r>
              <a:rPr lang="en-US" altLang="zh-CN" dirty="0"/>
              <a:t> Rate = W / RTT</a:t>
            </a:r>
          </a:p>
          <a:p>
            <a:pPr>
              <a:lnSpc>
                <a:spcPct val="110000"/>
              </a:lnSpc>
            </a:pPr>
            <a:r>
              <a:rPr lang="en-US" altLang="zh-CN" sz="2800" dirty="0"/>
              <a:t>Congestion Control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W = min(</a:t>
            </a:r>
            <a:r>
              <a:rPr lang="en-US" altLang="zh-CN" dirty="0" err="1"/>
              <a:t>Receiver_buffer</a:t>
            </a:r>
            <a:r>
              <a:rPr lang="en-US" altLang="zh-CN" dirty="0"/>
              <a:t>, </a:t>
            </a:r>
            <a:r>
              <a:rPr lang="en-US" altLang="zh-CN" dirty="0" err="1"/>
              <a:t>cwnd</a:t>
            </a:r>
            <a:r>
              <a:rPr lang="en-US" altLang="zh-CN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Congestion</a:t>
            </a:r>
            <a:r>
              <a:rPr lang="zh-CN" altLang="en-US" dirty="0"/>
              <a:t> </a:t>
            </a:r>
            <a:r>
              <a:rPr lang="en-US" altLang="zh-CN" dirty="0"/>
              <a:t>window</a:t>
            </a:r>
            <a:r>
              <a:rPr lang="zh-CN" altLang="en-US" dirty="0"/>
              <a:t> </a:t>
            </a:r>
            <a:r>
              <a:rPr lang="en-US" altLang="zh-CN" dirty="0"/>
              <a:t>is adapted by the congestion control protocol to ensure efficiency and fairness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TCP congestion control uses AIMD which provides fairness and efficiency in a distributed way</a:t>
            </a: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75EF669-A86E-40A2-9A16-3B6CE8DED8D5}" type="slidenum">
              <a:rPr kumimoji="0" lang="zh-CN" altLang="en-US" sz="900">
                <a:solidFill>
                  <a:srgbClr val="898989"/>
                </a:solidFill>
              </a:rPr>
              <a:pPr/>
              <a:t>52</a:t>
            </a:fld>
            <a:endParaRPr kumimoji="0" lang="zh-CN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048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Assurance of End-to-end Protocol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01193" indent="-401193">
              <a:buFont typeface="Calibri Light" charset="0"/>
              <a:buAutoNum type="arabicPeriod"/>
            </a:pPr>
            <a:r>
              <a:rPr lang="en-US" altLang="zh-CN" dirty="0">
                <a:ea typeface="ＭＳ Ｐゴシック" charset="0"/>
              </a:rPr>
              <a:t>Assurance of at-least-once delivery</a:t>
            </a:r>
          </a:p>
          <a:p>
            <a:pPr marL="401193" indent="-401193">
              <a:buFont typeface="Calibri Light" charset="0"/>
              <a:buAutoNum type="arabicPeriod"/>
            </a:pPr>
            <a:r>
              <a:rPr lang="en-US" altLang="zh-CN" dirty="0">
                <a:ea typeface="ＭＳ Ｐゴシック" charset="0"/>
              </a:rPr>
              <a:t>Assurance of at-most-once delivery</a:t>
            </a:r>
          </a:p>
          <a:p>
            <a:pPr marL="401193" indent="-401193">
              <a:buFont typeface="Calibri Light" charset="0"/>
              <a:buAutoNum type="arabicPeriod"/>
            </a:pPr>
            <a:r>
              <a:rPr lang="en-US" altLang="zh-CN" dirty="0">
                <a:ea typeface="ＭＳ Ｐゴシック" charset="0"/>
              </a:rPr>
              <a:t>Assurance of data integrity</a:t>
            </a:r>
          </a:p>
          <a:p>
            <a:pPr marL="401193" indent="-401193">
              <a:buFont typeface="Calibri Light" charset="0"/>
              <a:buAutoNum type="arabicPeriod"/>
            </a:pPr>
            <a:r>
              <a:rPr lang="en-US" altLang="zh-CN" dirty="0">
                <a:ea typeface="ＭＳ Ｐゴシック" charset="0"/>
              </a:rPr>
              <a:t>Assurance of stream order &amp; closing of connections</a:t>
            </a:r>
          </a:p>
          <a:p>
            <a:pPr marL="401193" indent="-401193">
              <a:buFont typeface="Calibri Light" charset="0"/>
              <a:buAutoNum type="arabicPeriod"/>
            </a:pPr>
            <a:r>
              <a:rPr lang="en-US" altLang="zh-CN" dirty="0">
                <a:ea typeface="ＭＳ Ｐゴシック" charset="0"/>
              </a:rPr>
              <a:t>Assurance of jitter control</a:t>
            </a:r>
          </a:p>
          <a:p>
            <a:pPr marL="401193" indent="-401193">
              <a:buFont typeface="Calibri Light" charset="0"/>
              <a:buAutoNum type="arabicPeriod"/>
            </a:pPr>
            <a:r>
              <a:rPr lang="en-US" altLang="zh-CN" dirty="0">
                <a:ea typeface="ＭＳ Ｐゴシック" charset="0"/>
              </a:rPr>
              <a:t>Assurance of authenticity and privacy</a:t>
            </a:r>
          </a:p>
          <a:p>
            <a:pPr marL="401193" indent="-401193">
              <a:buFont typeface="Calibri Light" charset="0"/>
              <a:buAutoNum type="arabicPeriod"/>
            </a:pPr>
            <a:r>
              <a:rPr lang="en-US" altLang="zh-CN" dirty="0">
                <a:ea typeface="ＭＳ Ｐゴシック" charset="0"/>
              </a:rPr>
              <a:t>Assurance of end-to-end performance</a:t>
            </a: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0" hangingPunct="0"/>
            <a:fld id="{A568D40D-2CE8-5D4B-BA04-8BB42106E26D}" type="slidenum">
              <a:rPr lang="zh-CN" altLang="en-US" sz="1100">
                <a:ea typeface="Adobe 楷体 Std R" charset="0"/>
                <a:cs typeface="Adobe 楷体 Std R" charset="0"/>
              </a:rPr>
              <a:pPr eaLnBrk="0" hangingPunct="0"/>
              <a:t>6</a:t>
            </a:fld>
            <a:endParaRPr lang="en-US" altLang="zh-CN" sz="1100"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667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Assurance of At-least-once Delivery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dirty="0">
                <a:ea typeface="ＭＳ Ｐゴシック" charset="0"/>
              </a:rPr>
              <a:t>RTT (Round-trip time)</a:t>
            </a:r>
          </a:p>
          <a:p>
            <a:pPr lvl="1" eaLnBrk="1" hangingPunct="1"/>
            <a:r>
              <a:rPr lang="en-US" altLang="zh-CN" b="1" dirty="0" err="1">
                <a:solidFill>
                  <a:srgbClr val="0096FF"/>
                </a:solidFill>
                <a:ea typeface="ＭＳ Ｐゴシック" charset="0"/>
              </a:rPr>
              <a:t>to_time</a:t>
            </a:r>
            <a:r>
              <a:rPr lang="en-US" altLang="zh-CN" b="1" dirty="0">
                <a:solidFill>
                  <a:srgbClr val="0096FF"/>
                </a:solidFill>
                <a:ea typeface="ＭＳ Ｐゴシック" charset="0"/>
              </a:rPr>
              <a:t> + </a:t>
            </a:r>
            <a:r>
              <a:rPr lang="en-US" altLang="zh-CN" b="1" dirty="0" err="1">
                <a:solidFill>
                  <a:srgbClr val="0096FF"/>
                </a:solidFill>
                <a:ea typeface="ＭＳ Ｐゴシック" charset="0"/>
              </a:rPr>
              <a:t>process_time</a:t>
            </a:r>
            <a:r>
              <a:rPr lang="en-US" altLang="zh-CN" b="1" dirty="0">
                <a:solidFill>
                  <a:srgbClr val="0096FF"/>
                </a:solidFill>
                <a:ea typeface="ＭＳ Ｐゴシック" charset="0"/>
              </a:rPr>
              <a:t> + </a:t>
            </a:r>
            <a:r>
              <a:rPr lang="en-US" altLang="zh-CN" b="1" dirty="0" err="1">
                <a:solidFill>
                  <a:srgbClr val="0096FF"/>
                </a:solidFill>
                <a:ea typeface="ＭＳ Ｐゴシック" charset="0"/>
              </a:rPr>
              <a:t>back_time</a:t>
            </a:r>
            <a:r>
              <a:rPr lang="en-US" altLang="zh-CN" b="1" dirty="0">
                <a:solidFill>
                  <a:srgbClr val="0096FF"/>
                </a:solidFill>
                <a:ea typeface="ＭＳ Ｐゴシック" charset="0"/>
              </a:rPr>
              <a:t> (</a:t>
            </a:r>
            <a:r>
              <a:rPr lang="en-US" altLang="zh-CN" b="1" dirty="0" err="1">
                <a:solidFill>
                  <a:srgbClr val="0096FF"/>
                </a:solidFill>
                <a:ea typeface="ＭＳ Ｐゴシック" charset="0"/>
              </a:rPr>
              <a:t>ack</a:t>
            </a:r>
            <a:r>
              <a:rPr lang="en-US" altLang="zh-CN" b="1" dirty="0">
                <a:solidFill>
                  <a:srgbClr val="0096FF"/>
                </a:solidFill>
                <a:ea typeface="ＭＳ Ｐゴシック" charset="0"/>
              </a:rPr>
              <a:t>)</a:t>
            </a:r>
          </a:p>
          <a:p>
            <a:pPr eaLnBrk="1" hangingPunct="1"/>
            <a:r>
              <a:rPr lang="en-US" altLang="zh-CN" dirty="0">
                <a:ea typeface="ＭＳ Ｐゴシック" charset="0"/>
              </a:rPr>
              <a:t>At least once on best effort network</a:t>
            </a:r>
          </a:p>
          <a:p>
            <a:pPr lvl="1" eaLnBrk="1" hangingPunct="1"/>
            <a:r>
              <a:rPr lang="en-US" altLang="zh-CN" dirty="0">
                <a:ea typeface="ＭＳ Ｐゴシック" charset="0"/>
              </a:rPr>
              <a:t>Send packet with </a:t>
            </a:r>
            <a:r>
              <a:rPr lang="en-US" altLang="zh-CN" b="1" dirty="0">
                <a:solidFill>
                  <a:srgbClr val="FF0000"/>
                </a:solidFill>
                <a:ea typeface="ＭＳ Ｐゴシック" charset="0"/>
              </a:rPr>
              <a:t>nonce</a:t>
            </a:r>
          </a:p>
          <a:p>
            <a:pPr lvl="1" eaLnBrk="1" hangingPunct="1"/>
            <a:r>
              <a:rPr lang="en-US" altLang="zh-CN" dirty="0">
                <a:ea typeface="ＭＳ Ｐゴシック" charset="0"/>
              </a:rPr>
              <a:t>Sender keeps a copy of the packet</a:t>
            </a:r>
          </a:p>
          <a:p>
            <a:pPr lvl="1" eaLnBrk="1" hangingPunct="1"/>
            <a:r>
              <a:rPr lang="en-US" altLang="zh-CN" dirty="0">
                <a:ea typeface="ＭＳ Ｐゴシック" charset="0"/>
              </a:rPr>
              <a:t>Resend if timeout before receiving acknowledge</a:t>
            </a:r>
          </a:p>
          <a:p>
            <a:pPr lvl="1"/>
            <a:r>
              <a:rPr lang="en-US" altLang="zh-CN" dirty="0">
                <a:ea typeface="ＭＳ Ｐゴシック" charset="0"/>
              </a:rPr>
              <a:t>Receiver acknowledges a packet with its </a:t>
            </a:r>
            <a:r>
              <a:rPr lang="en-US" altLang="zh-CN" b="1" dirty="0">
                <a:solidFill>
                  <a:srgbClr val="FF0000"/>
                </a:solidFill>
                <a:ea typeface="ＭＳ Ｐゴシック" charset="0"/>
              </a:rPr>
              <a:t>nonce</a:t>
            </a:r>
            <a:endParaRPr lang="en-US" altLang="zh-CN" dirty="0">
              <a:ea typeface="ＭＳ Ｐゴシック" charset="0"/>
            </a:endParaRPr>
          </a:p>
          <a:p>
            <a:pPr eaLnBrk="1" hangingPunct="1"/>
            <a:r>
              <a:rPr lang="en-US" altLang="zh-CN" dirty="0">
                <a:ea typeface="ＭＳ Ｐゴシック" charset="0"/>
              </a:rPr>
              <a:t>Try limit times before returning error to app</a:t>
            </a: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0" hangingPunct="0"/>
            <a:fld id="{64165528-030B-F74D-A0D1-29979B56B406}" type="slidenum">
              <a:rPr lang="zh-CN" altLang="en-US" sz="1100">
                <a:ea typeface="Adobe 楷体 Std R" charset="0"/>
                <a:cs typeface="Adobe 楷体 Std R" charset="0"/>
              </a:rPr>
              <a:pPr eaLnBrk="0" hangingPunct="0"/>
              <a:t>7</a:t>
            </a:fld>
            <a:endParaRPr lang="en-US" altLang="zh-CN" sz="1100">
              <a:ea typeface="Adobe 楷体 Std R" charset="0"/>
              <a:cs typeface="Adobe 楷体 Std R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55976" y="2880765"/>
            <a:ext cx="309634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A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nonce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is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like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a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random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number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2981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Assurance of At-least-once Delivery</a:t>
            </a: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0" hangingPunct="0"/>
            <a:fld id="{D815061F-530E-D147-BCDE-17C8074C922A}" type="slidenum">
              <a:rPr lang="zh-CN" altLang="en-US" sz="1100">
                <a:ea typeface="Adobe 楷体 Std R" charset="0"/>
                <a:cs typeface="Adobe 楷体 Std R" charset="0"/>
              </a:rPr>
              <a:pPr eaLnBrk="0" hangingPunct="0"/>
              <a:t>8</a:t>
            </a:fld>
            <a:endParaRPr lang="en-US" altLang="zh-CN" sz="1100">
              <a:ea typeface="Adobe 楷体 Std R" charset="0"/>
              <a:cs typeface="Adobe 楷体 Std R" charset="0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176" y="1345332"/>
            <a:ext cx="2614375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90026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400" dirty="0">
                <a:ea typeface="ＭＳ Ｐゴシック" charset="0"/>
              </a:rPr>
              <a:t>Dilemma</a:t>
            </a:r>
          </a:p>
          <a:p>
            <a:pPr lvl="1"/>
            <a:r>
              <a:rPr lang="en-US" altLang="zh-CN" sz="1800" dirty="0">
                <a:ea typeface="ＭＳ Ｐゴシック" charset="0"/>
              </a:rPr>
              <a:t>1. The data was not delivered</a:t>
            </a:r>
          </a:p>
          <a:p>
            <a:pPr lvl="1"/>
            <a:r>
              <a:rPr lang="en-US" altLang="zh-CN" sz="1800" dirty="0">
                <a:ea typeface="ＭＳ Ｐゴシック" charset="0"/>
              </a:rPr>
              <a:t>2. The data was delivered, but no ACK received</a:t>
            </a:r>
          </a:p>
          <a:p>
            <a:pPr lvl="1"/>
            <a:r>
              <a:rPr lang="en-US" altLang="zh-CN" sz="1800" dirty="0">
                <a:ea typeface="ＭＳ Ｐゴシック" charset="0"/>
              </a:rPr>
              <a:t>No way to know which situation</a:t>
            </a:r>
            <a:endParaRPr lang="en-US" altLang="zh-CN" sz="2000" dirty="0">
              <a:ea typeface="ＭＳ Ｐゴシック" charset="0"/>
            </a:endParaRPr>
          </a:p>
          <a:p>
            <a:pPr eaLnBrk="1" hangingPunct="1"/>
            <a:r>
              <a:rPr lang="en-US" altLang="zh-CN" sz="2400" dirty="0">
                <a:ea typeface="ＭＳ Ｐゴシック" charset="0"/>
              </a:rPr>
              <a:t>At-least-once delivery</a:t>
            </a:r>
          </a:p>
          <a:p>
            <a:pPr lvl="1"/>
            <a:r>
              <a:rPr lang="en-US" altLang="zh-CN" sz="1800" dirty="0">
                <a:ea typeface="ＭＳ Ｐゴシック" charset="0"/>
              </a:rPr>
              <a:t>No absolute assurance for at-least-once</a:t>
            </a:r>
          </a:p>
          <a:p>
            <a:pPr lvl="1"/>
            <a:r>
              <a:rPr lang="en-US" altLang="zh-CN" sz="1800" dirty="0">
                <a:ea typeface="ＭＳ Ｐゴシック" charset="0"/>
              </a:rPr>
              <a:t>Ensure if it is possible to get through, the message </a:t>
            </a:r>
            <a:br>
              <a:rPr lang="en-US" altLang="zh-CN" sz="1800" dirty="0">
                <a:ea typeface="ＭＳ Ｐゴシック" charset="0"/>
              </a:rPr>
            </a:br>
            <a:r>
              <a:rPr lang="en-US" altLang="zh-CN" sz="1800" dirty="0">
                <a:ea typeface="ＭＳ Ｐゴシック" charset="0"/>
              </a:rPr>
              <a:t>will get through eventually</a:t>
            </a:r>
          </a:p>
          <a:p>
            <a:pPr lvl="1"/>
            <a:r>
              <a:rPr lang="en-US" altLang="zh-CN" sz="1800" dirty="0">
                <a:ea typeface="ＭＳ Ｐゴシック" charset="0"/>
              </a:rPr>
              <a:t>Ensure if impossible to confirm delivery, app will know</a:t>
            </a:r>
          </a:p>
          <a:p>
            <a:pPr lvl="1"/>
            <a:r>
              <a:rPr lang="en-US" altLang="zh-CN" sz="1800" dirty="0">
                <a:ea typeface="ＭＳ Ｐゴシック" charset="0"/>
              </a:rPr>
              <a:t>No assurance for no-duplication</a:t>
            </a:r>
          </a:p>
        </p:txBody>
      </p:sp>
    </p:spTree>
    <p:extLst>
      <p:ext uri="{BB962C8B-B14F-4D97-AF65-F5344CB8AC3E}">
        <p14:creationId xmlns:p14="http://schemas.microsoft.com/office/powerpoint/2010/main" val="2069873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to Decide Timeout?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000" dirty="0">
                <a:ea typeface="ＭＳ Ｐゴシック" charset="0"/>
              </a:rPr>
              <a:t>Fixed timer: dilemma of fixed timer</a:t>
            </a:r>
          </a:p>
          <a:p>
            <a:pPr lvl="1" eaLnBrk="1" hangingPunct="1"/>
            <a:r>
              <a:rPr lang="en-US" altLang="zh-CN" sz="1800" dirty="0">
                <a:ea typeface="ＭＳ Ｐゴシック" charset="0"/>
              </a:rPr>
              <a:t>Too short: unnecessary resend</a:t>
            </a:r>
          </a:p>
          <a:p>
            <a:pPr lvl="1" eaLnBrk="1" hangingPunct="1"/>
            <a:r>
              <a:rPr lang="en-US" altLang="zh-CN" sz="1800" dirty="0">
                <a:ea typeface="ＭＳ Ｐゴシック" charset="0"/>
              </a:rPr>
              <a:t>Too long: take long time to discover lost packets</a:t>
            </a:r>
          </a:p>
          <a:p>
            <a:pPr eaLnBrk="1" hangingPunct="1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Adaptive timer</a:t>
            </a:r>
          </a:p>
          <a:p>
            <a:pPr lvl="1" eaLnBrk="1" hangingPunct="1"/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E.g., adjust by currently observed RTT, set timer to 150%</a:t>
            </a:r>
          </a:p>
          <a:p>
            <a:pPr lvl="1" eaLnBrk="1" hangingPunct="1"/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Exponential back-off: doubling from a small timer</a:t>
            </a:r>
          </a:p>
          <a:p>
            <a:pPr eaLnBrk="1" hangingPunct="1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NAK (Negative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AcKnowledgment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)</a:t>
            </a:r>
          </a:p>
          <a:p>
            <a:pPr lvl="1" eaLnBrk="1" hangingPunct="1"/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Receiver sends a message that lists missing items</a:t>
            </a:r>
          </a:p>
          <a:p>
            <a:pPr lvl="1" eaLnBrk="1" hangingPunct="1"/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Receiver can count arriving segments rather than timer</a:t>
            </a:r>
          </a:p>
          <a:p>
            <a:pPr lvl="1" eaLnBrk="1" hangingPunct="1"/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Sender can have no timer (only once per stream)</a:t>
            </a: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0" hangingPunct="0"/>
            <a:fld id="{DB9F3780-4B10-4F45-BC05-CEC5F6CDD08A}" type="slidenum">
              <a:rPr lang="zh-CN" altLang="en-US" sz="1100">
                <a:ea typeface="Adobe 楷体 Std R" charset="0"/>
                <a:cs typeface="Adobe 楷体 Std R" charset="0"/>
              </a:rPr>
              <a:pPr eaLnBrk="0" hangingPunct="0"/>
              <a:t>9</a:t>
            </a:fld>
            <a:endParaRPr lang="en-US" altLang="zh-CN" sz="1100"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990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5B1D284-D5D3-E84D-BD28-707B0D140669}" vid="{EAB3F4BA-066D-9146-B9C6-197746E0B32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for CSE</Template>
  <TotalTime>10003</TotalTime>
  <Words>2772</Words>
  <Application>Microsoft Macintosh PowerPoint</Application>
  <PresentationFormat>全屏显示(16:10)</PresentationFormat>
  <Paragraphs>448</Paragraphs>
  <Slides>52</Slides>
  <Notes>4</Notes>
  <HiddenSlides>2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7" baseType="lpstr">
      <vt:lpstr>DengXian</vt:lpstr>
      <vt:lpstr>DengXian</vt:lpstr>
      <vt:lpstr>宋体</vt:lpstr>
      <vt:lpstr>Adobe 楷体 Std R</vt:lpstr>
      <vt:lpstr>ＭＳ Ｐゴシック</vt:lpstr>
      <vt:lpstr>ＭＳ Ｐゴシック</vt:lpstr>
      <vt:lpstr>Myriad Pro</vt:lpstr>
      <vt:lpstr>Myriad Pro Light SemiCond</vt:lpstr>
      <vt:lpstr>Arial</vt:lpstr>
      <vt:lpstr>Calibri</vt:lpstr>
      <vt:lpstr>Calibri Light</vt:lpstr>
      <vt:lpstr>Courier New</vt:lpstr>
      <vt:lpstr>Symbol</vt:lpstr>
      <vt:lpstr>Times New Roman</vt:lpstr>
      <vt:lpstr>Office 主题​​</vt:lpstr>
      <vt:lpstr>End-to-end Layer</vt:lpstr>
      <vt:lpstr>OSI, TCP/IP &amp; Protocol Stack</vt:lpstr>
      <vt:lpstr>End-to-end Layer</vt:lpstr>
      <vt:lpstr>The End-to-end Layer</vt:lpstr>
      <vt:lpstr>Famous Transport Protocols</vt:lpstr>
      <vt:lpstr>Assurance of End-to-end Protocol</vt:lpstr>
      <vt:lpstr>1. Assurance of At-least-once Delivery</vt:lpstr>
      <vt:lpstr>1. Assurance of At-least-once Delivery</vt:lpstr>
      <vt:lpstr>How to Decide Timeout?</vt:lpstr>
      <vt:lpstr>Fixed Timer is Evil</vt:lpstr>
      <vt:lpstr>Emergent Phase Synchronization of Periodic Protocols</vt:lpstr>
      <vt:lpstr>Wisconsin Time Server Meltdown</vt:lpstr>
      <vt:lpstr>Wisconsin Time Server Meltdown</vt:lpstr>
      <vt:lpstr>How to Decide Timeout?</vt:lpstr>
      <vt:lpstr>RTT Could be Highly Variable</vt:lpstr>
      <vt:lpstr>Calculating RTT and Timeout (in TCP)</vt:lpstr>
      <vt:lpstr>How to Decide Timeout?</vt:lpstr>
      <vt:lpstr>2. Assurance of At-most-once Delivery</vt:lpstr>
      <vt:lpstr>Duplicate Suppression</vt:lpstr>
      <vt:lpstr>Duplicate Suppression</vt:lpstr>
      <vt:lpstr>3. Assurance of Data Integrity</vt:lpstr>
      <vt:lpstr>4. Segments and Reassembly of Long Messages</vt:lpstr>
      <vt:lpstr>When Out of Order…</vt:lpstr>
      <vt:lpstr>Closing of Connections</vt:lpstr>
      <vt:lpstr>5. Assurance of Jitter Control</vt:lpstr>
      <vt:lpstr>5. Assurance of Jitter Control</vt:lpstr>
      <vt:lpstr>6. Assurance of Authenticity and Privacy</vt:lpstr>
      <vt:lpstr>6. Security: Asymmetric Encryption</vt:lpstr>
      <vt:lpstr>7. End-to-end Performance</vt:lpstr>
      <vt:lpstr>Overlapping Transmissions</vt:lpstr>
      <vt:lpstr>Overlapping Transmissions: Problems</vt:lpstr>
      <vt:lpstr>Fixed Window</vt:lpstr>
      <vt:lpstr>Sliding Window</vt:lpstr>
      <vt:lpstr>Handling Packet Loss</vt:lpstr>
      <vt:lpstr>Chose the Right Window Size</vt:lpstr>
      <vt:lpstr>Sliding Window Size</vt:lpstr>
      <vt:lpstr>Self-pacing: Sliding Window Size</vt:lpstr>
      <vt:lpstr>Congestion Control</vt:lpstr>
      <vt:lpstr>Congestion</vt:lpstr>
      <vt:lpstr>Network Congestion</vt:lpstr>
      <vt:lpstr>Why Congest?</vt:lpstr>
      <vt:lpstr>Load Shedding: Setting Window Size</vt:lpstr>
      <vt:lpstr>Congestion Control</vt:lpstr>
      <vt:lpstr>AIMD (Additive Increase, Multiplicative Decrease)</vt:lpstr>
      <vt:lpstr>Problems with AIMD</vt:lpstr>
      <vt:lpstr>Retrofitting TCP</vt:lpstr>
      <vt:lpstr>Retrofitting TCP</vt:lpstr>
      <vt:lpstr>Fairness between Links</vt:lpstr>
      <vt:lpstr>AIMD Leads to Efficiency and Fairness</vt:lpstr>
      <vt:lpstr>Q: Why not Additive Decrease</vt:lpstr>
      <vt:lpstr>Weakness of TCP</vt:lpstr>
      <vt:lpstr>Summary of Congestion Window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Xia Yubin</dc:creator>
  <cp:lastModifiedBy>Microsoft Office User</cp:lastModifiedBy>
  <cp:revision>217</cp:revision>
  <cp:lastPrinted>2016-06-13T07:55:34Z</cp:lastPrinted>
  <dcterms:created xsi:type="dcterms:W3CDTF">2017-05-12T06:55:38Z</dcterms:created>
  <dcterms:modified xsi:type="dcterms:W3CDTF">2018-11-16T05:47:10Z</dcterms:modified>
</cp:coreProperties>
</file>