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6" r:id="rId24"/>
    <p:sldId id="285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8" r:id="rId40"/>
    <p:sldId id="309" r:id="rId41"/>
    <p:sldId id="321" r:id="rId42"/>
    <p:sldId id="322" r:id="rId43"/>
    <p:sldId id="323" r:id="rId44"/>
    <p:sldId id="310" r:id="rId45"/>
    <p:sldId id="311" r:id="rId46"/>
    <p:sldId id="312" r:id="rId47"/>
    <p:sldId id="313" r:id="rId48"/>
    <p:sldId id="324" r:id="rId49"/>
    <p:sldId id="314" r:id="rId50"/>
    <p:sldId id="315" r:id="rId51"/>
    <p:sldId id="316" r:id="rId52"/>
    <p:sldId id="317" r:id="rId53"/>
    <p:sldId id="318" r:id="rId54"/>
    <p:sldId id="319" r:id="rId55"/>
    <p:sldId id="320" r:id="rId5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0" autoAdjust="0"/>
    <p:restoredTop sz="83138" autoAdjust="0"/>
  </p:normalViewPr>
  <p:slideViewPr>
    <p:cSldViewPr>
      <p:cViewPr varScale="1">
        <p:scale>
          <a:sx n="101" d="100"/>
          <a:sy n="101" d="100"/>
        </p:scale>
        <p:origin x="1632" y="17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2018/11/21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47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  <a:ea typeface="宋体" charset="0"/>
              </a:rPr>
              <a:t>Why "Almost"?</a:t>
            </a:r>
          </a:p>
          <a:p>
            <a:r>
              <a:rPr lang="en-US" dirty="0">
                <a:latin typeface="Times New Roman" charset="0"/>
                <a:ea typeface="宋体" charset="0"/>
              </a:rPr>
              <a:t>- Not repair previous damage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A52D8AF-5618-3B4E-8673-E40A78E5AE24}" type="slidenum">
              <a:rPr lang="zh-CN" altLang="en-US" sz="1200" b="0">
                <a:latin typeface="Times New Roman" charset="0"/>
              </a:rPr>
              <a:pPr/>
              <a:t>41</a:t>
            </a:fld>
            <a:endParaRPr lang="en-US" altLang="zh-CN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7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choice of which to use is arbitrary; as shown the procedure copies the new value in sector </a:t>
            </a:r>
            <a:r>
              <a:rPr lang="en-US" altLang="zh-CN" sz="120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S1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both sectors </a:t>
            </a:r>
            <a:r>
              <a:rPr lang="en-US" altLang="zh-CN" sz="120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S2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altLang="zh-CN" sz="120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zh-CN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03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2018/11/21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Fault Tolerant</a:t>
            </a:r>
            <a:endParaRPr kumimoji="1" lang="zh-CN" altLang="en-US" sz="4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2018.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SJTU)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Reliable System from Unreliable Components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Nowadays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Memory chip does become better</a:t>
            </a:r>
          </a:p>
          <a:p>
            <a:pPr lvl="1"/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Errors often don't lead to failures</a:t>
            </a:r>
          </a:p>
          <a:p>
            <a:pPr lvl="1"/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Bit-flip can be benign</a:t>
            </a:r>
          </a:p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But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there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are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still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errors</a:t>
            </a:r>
          </a:p>
          <a:p>
            <a:pPr lvl="1"/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Sometimes, failure is blamed on something else</a:t>
            </a:r>
          </a:p>
          <a:p>
            <a:pPr lvl="1"/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You never know it h/w error or s/w error</a:t>
            </a:r>
          </a:p>
          <a:p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956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Fault, Error, Failure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Basic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Concepts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3184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Fault, Error, Failure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Fault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 can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be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latent or active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If active, get wrong data or control signals</a:t>
            </a:r>
          </a:p>
          <a:p>
            <a:r>
              <a:rPr kumimoji="1"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Error</a:t>
            </a:r>
            <a:r>
              <a:rPr kumimoji="1" lang="zh-CN" altLang="en-US" sz="24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is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the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results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of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active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fault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E.g. violation of assertion or invariant of spec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Discovery of errors is ad hoc</a:t>
            </a:r>
            <a:r>
              <a:rPr kumimoji="1" lang="zh-CN" altLang="en-US" sz="20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(formal specification?)</a:t>
            </a:r>
          </a:p>
          <a:p>
            <a:r>
              <a:rPr kumimoji="1"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Failure</a:t>
            </a:r>
            <a:r>
              <a:rPr kumimoji="1" lang="zh-CN" altLang="zh-CN" sz="2400" dirty="0">
                <a:solidFill>
                  <a:srgbClr val="953735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happens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if an </a:t>
            </a:r>
            <a:r>
              <a:rPr kumimoji="1"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error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 is not detected and masked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Not producing the intended result at an interface</a:t>
            </a:r>
          </a:p>
          <a:p>
            <a:endParaRPr kumimoji="1"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1977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Failure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in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System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and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Subsystem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sz="2800" dirty="0">
                <a:latin typeface="+mn-lt"/>
                <a:ea typeface="+mn-ea"/>
                <a:cs typeface="+mn-ea"/>
                <a:sym typeface="+mn-lt"/>
              </a:rPr>
              <a:t>The </a:t>
            </a:r>
            <a:r>
              <a:rPr kumimoji="1" lang="en-US" altLang="zh-CN" sz="2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failure</a:t>
            </a:r>
            <a:r>
              <a:rPr kumimoji="1" lang="en-US" altLang="zh-CN" sz="2800" dirty="0">
                <a:latin typeface="+mn-lt"/>
                <a:ea typeface="+mn-ea"/>
                <a:cs typeface="+mn-ea"/>
                <a:sym typeface="+mn-lt"/>
              </a:rPr>
              <a:t> of a subsystem is a </a:t>
            </a:r>
            <a:r>
              <a:rPr kumimoji="1" lang="en-US" altLang="zh-CN" sz="2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fault</a:t>
            </a:r>
            <a:r>
              <a:rPr kumimoji="1" lang="en-US" altLang="zh-CN" sz="2800" dirty="0">
                <a:latin typeface="+mn-lt"/>
                <a:ea typeface="+mn-ea"/>
                <a:cs typeface="+mn-ea"/>
                <a:sym typeface="+mn-lt"/>
              </a:rPr>
              <a:t> of a system</a:t>
            </a:r>
          </a:p>
          <a:p>
            <a:pPr lvl="1"/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The fault may cause an error that leads to the failure of the larger subsystem</a:t>
            </a:r>
          </a:p>
          <a:p>
            <a:pPr lvl="1"/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Unless the larger subsystem detects the error and masks it</a:t>
            </a:r>
          </a:p>
          <a:p>
            <a:r>
              <a:rPr kumimoji="1" lang="en-US" altLang="zh-CN" sz="2800" dirty="0">
                <a:latin typeface="+mn-lt"/>
                <a:ea typeface="+mn-ea"/>
                <a:cs typeface="+mn-ea"/>
                <a:sym typeface="+mn-lt"/>
              </a:rPr>
              <a:t>Examples</a:t>
            </a:r>
          </a:p>
          <a:p>
            <a:pPr lvl="1"/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A flat tire -&gt; detects the error by failure of a subsystem</a:t>
            </a:r>
          </a:p>
          <a:p>
            <a:pPr lvl="1"/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Miss an appointment -&gt; the person notices a error</a:t>
            </a:r>
          </a:p>
          <a:p>
            <a:pPr lvl="1"/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Change to a spare tire -&gt; masked the error</a:t>
            </a:r>
          </a:p>
          <a:p>
            <a:endParaRPr kumimoji="1"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9590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Different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Types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of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Faults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228199"/>
              </p:ext>
            </p:extLst>
          </p:nvPr>
        </p:nvGraphicFramePr>
        <p:xfrm>
          <a:off x="179512" y="1262980"/>
          <a:ext cx="9001000" cy="4098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7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6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7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solidFill>
                            <a:srgbClr val="0096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Fault</a:t>
                      </a:r>
                      <a:r>
                        <a:rPr lang="zh-CN" altLang="en-US" sz="1800" b="1" dirty="0">
                          <a:solidFill>
                            <a:srgbClr val="0096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800" b="1" dirty="0">
                          <a:solidFill>
                            <a:srgbClr val="0096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Types</a:t>
                      </a:r>
                      <a:endParaRPr lang="zh-CN" altLang="en-US" sz="1800" b="1" dirty="0">
                        <a:solidFill>
                          <a:srgbClr val="0096F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800" b="1" dirty="0">
                        <a:solidFill>
                          <a:srgbClr val="0096F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96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Types</a:t>
                      </a:r>
                      <a:endParaRPr lang="zh-CN" altLang="en-US" sz="1800" b="1" i="0" dirty="0">
                        <a:solidFill>
                          <a:srgbClr val="0096F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Software</a:t>
                      </a:r>
                      <a:r>
                        <a:rPr lang="zh-CN" altLang="en-US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fault</a:t>
                      </a:r>
                      <a:endParaRPr lang="zh-CN" altLang="en-US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Programming mistakes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Hardware</a:t>
                      </a:r>
                      <a:r>
                        <a:rPr lang="zh-CN" altLang="en-US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fault</a:t>
                      </a:r>
                      <a:endParaRPr lang="zh-CN" altLang="en-US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A gate whose output is stuck at the value 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Design</a:t>
                      </a:r>
                      <a:r>
                        <a:rPr lang="zh-CN" altLang="en-US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fault</a:t>
                      </a:r>
                      <a:endParaRPr lang="zh-CN" altLang="en-US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Assign</a:t>
                      </a:r>
                      <a:r>
                        <a:rPr lang="zh-CN" altLang="en-US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too little memory in a telephone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Implementation</a:t>
                      </a:r>
                      <a:r>
                        <a:rPr lang="zh-CN" altLang="en-US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fault</a:t>
                      </a:r>
                      <a:endParaRPr lang="zh-CN" altLang="en-US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Installing less memory than the design called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Operations 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Running a weekly payroll twice last Friday</a:t>
                      </a:r>
                      <a:endParaRPr lang="zh-CN" altLang="en-US" sz="1800" b="0" i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35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Environment 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Lightning strikes a power line causing a voltage surge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Transient</a:t>
                      </a:r>
                      <a:r>
                        <a:rPr lang="zh-CN" altLang="en-US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Cosmic</a:t>
                      </a:r>
                      <a:r>
                        <a:rPr lang="zh-CN" altLang="en-US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ray</a:t>
                      </a:r>
                      <a:r>
                        <a:rPr lang="zh-CN" altLang="en-US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caused</a:t>
                      </a:r>
                      <a:r>
                        <a:rPr lang="zh-CN" altLang="en-US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single</a:t>
                      </a:r>
                      <a:r>
                        <a:rPr lang="zh-CN" altLang="en-US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bit</a:t>
                      </a:r>
                      <a:r>
                        <a:rPr lang="zh-CN" altLang="en-US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flipped</a:t>
                      </a:r>
                      <a:r>
                        <a:rPr lang="zh-CN" altLang="en-US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 </a:t>
                      </a:r>
                      <a:r>
                        <a:rPr lang="en-US" altLang="zh-CN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en-US" altLang="zh-CN" sz="1800" b="0" i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soft</a:t>
                      </a:r>
                      <a:r>
                        <a:rPr lang="zh-CN" altLang="en-US" sz="1800" b="0" i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800" b="0" i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error</a:t>
                      </a:r>
                      <a:r>
                        <a:rPr lang="en-US" altLang="zh-CN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Persistent</a:t>
                      </a:r>
                      <a:r>
                        <a:rPr lang="zh-CN" altLang="en-US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lang="zh-CN" altLang="en-US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bit</a:t>
                      </a:r>
                      <a:r>
                        <a:rPr lang="zh-CN" altLang="en-US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is</a:t>
                      </a:r>
                      <a:r>
                        <a:rPr lang="zh-CN" altLang="en-US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stuck</a:t>
                      </a:r>
                      <a:r>
                        <a:rPr lang="zh-CN" altLang="en-US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at</a:t>
                      </a:r>
                      <a:r>
                        <a:rPr lang="zh-CN" altLang="en-US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zero</a:t>
                      </a:r>
                      <a:r>
                        <a:rPr lang="zh-CN" altLang="en-US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en-US" altLang="zh-CN" sz="1800" b="0" i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hard</a:t>
                      </a:r>
                      <a:r>
                        <a:rPr lang="zh-CN" altLang="en-US" sz="1800" b="0" i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800" b="0" i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error</a:t>
                      </a:r>
                      <a:r>
                        <a:rPr lang="en-US" altLang="zh-CN" sz="1800" b="0" i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74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>
                <a:latin typeface="+mn-lt"/>
                <a:ea typeface="+mn-ea"/>
                <a:cs typeface="+mn-ea"/>
                <a:sym typeface="+mn-lt"/>
              </a:rPr>
              <a:t>Bug</a:t>
            </a:r>
            <a:r>
              <a:rPr kumimoji="1" lang="zh-CN" altLang="en-US" sz="32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3200" dirty="0">
                <a:latin typeface="+mn-lt"/>
                <a:ea typeface="+mn-ea"/>
                <a:cs typeface="+mn-ea"/>
                <a:sym typeface="+mn-lt"/>
              </a:rPr>
              <a:t>Report</a:t>
            </a:r>
            <a:endParaRPr kumimoji="1" lang="zh-CN" alt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0"/>
            <a:ext cx="6332589" cy="5715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12670" y="5110768"/>
            <a:ext cx="851004" cy="21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23928" y="3793604"/>
            <a:ext cx="3586229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Cosmic</a:t>
            </a:r>
            <a:r>
              <a:rPr kumimoji="1"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kumimoji="1" lang="en-US" altLang="zh-CN" sz="2800" dirty="0" err="1">
                <a:solidFill>
                  <a:schemeClr val="bg1"/>
                </a:solidFill>
                <a:cs typeface="+mn-ea"/>
                <a:sym typeface="+mn-lt"/>
              </a:rPr>
              <a:t>radiatior</a:t>
            </a:r>
            <a:endParaRPr kumimoji="1"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线连接符 7"/>
          <p:cNvCxnSpPr>
            <a:stCxn id="5" idx="0"/>
            <a:endCxn id="6" idx="2"/>
          </p:cNvCxnSpPr>
          <p:nvPr/>
        </p:nvCxnSpPr>
        <p:spPr>
          <a:xfrm flipH="1" flipV="1">
            <a:off x="5717043" y="4316824"/>
            <a:ext cx="721129" cy="7939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516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Tolerating Active Faults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044279"/>
          </a:xfrm>
        </p:spPr>
        <p:txBody>
          <a:bodyPr>
            <a:noAutofit/>
          </a:bodyPr>
          <a:lstStyle/>
          <a:p>
            <a:r>
              <a:rPr kumimoji="1" lang="en-US" altLang="zh-CN" sz="20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Do nothing</a:t>
            </a:r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: let higher layer solve the failure</a:t>
            </a:r>
          </a:p>
          <a:p>
            <a:pPr lvl="1"/>
            <a:r>
              <a:rPr kumimoji="1" lang="en-US" altLang="zh-CN" sz="1800" i="1" dirty="0">
                <a:latin typeface="+mn-lt"/>
                <a:ea typeface="+mn-ea"/>
                <a:cs typeface="+mn-ea"/>
                <a:sym typeface="+mn-lt"/>
              </a:rPr>
              <a:t>The more layers, the more difficult</a:t>
            </a:r>
          </a:p>
          <a:p>
            <a:r>
              <a:rPr kumimoji="1" lang="en-US" altLang="zh-CN" sz="20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Be fail-fast</a:t>
            </a:r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: report the problem</a:t>
            </a:r>
          </a:p>
          <a:p>
            <a:pPr lvl="1"/>
            <a:r>
              <a:rPr kumimoji="1" lang="en-US" altLang="zh-CN" sz="1800" i="1" dirty="0">
                <a:latin typeface="+mn-lt"/>
                <a:ea typeface="+mn-ea"/>
                <a:cs typeface="+mn-ea"/>
                <a:sym typeface="+mn-lt"/>
              </a:rPr>
              <a:t>E.g., Ethernet stops sending and broadcasts when collision</a:t>
            </a:r>
          </a:p>
          <a:p>
            <a:r>
              <a:rPr kumimoji="1" lang="en-US" altLang="zh-CN" sz="20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Be fail-safe</a:t>
            </a:r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: transfer incorrect values to acceptable ones</a:t>
            </a:r>
          </a:p>
          <a:p>
            <a:pPr lvl="1"/>
            <a:r>
              <a:rPr kumimoji="1" lang="en-US" altLang="zh-CN" sz="1800" i="1" dirty="0">
                <a:latin typeface="+mn-lt"/>
                <a:ea typeface="+mn-ea"/>
                <a:cs typeface="+mn-ea"/>
                <a:sym typeface="+mn-lt"/>
              </a:rPr>
              <a:t>E.g., blinking red light in all directions</a:t>
            </a:r>
          </a:p>
          <a:p>
            <a:r>
              <a:rPr kumimoji="1" lang="en-US" altLang="zh-CN" sz="20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Be fail-soft</a:t>
            </a:r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: continues to operate with degradation</a:t>
            </a:r>
          </a:p>
          <a:p>
            <a:pPr lvl="1"/>
            <a:r>
              <a:rPr kumimoji="1" lang="en-US" altLang="zh-CN" sz="1800" i="1" dirty="0">
                <a:latin typeface="+mn-lt"/>
                <a:ea typeface="+mn-ea"/>
                <a:cs typeface="+mn-ea"/>
                <a:sym typeface="+mn-lt"/>
              </a:rPr>
              <a:t>E.g., airplane with three engines continues to fly if one has failure</a:t>
            </a:r>
          </a:p>
          <a:p>
            <a:r>
              <a:rPr kumimoji="1" lang="en-US" altLang="zh-CN" sz="20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Mask the error</a:t>
            </a:r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: makes incorrect value right</a:t>
            </a:r>
          </a:p>
          <a:p>
            <a:endParaRPr kumimoji="1"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endParaRPr kumimoji="1"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1927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MTTF &amp; Availability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9240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MTTF,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MTTR,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MTBF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2"/>
            <a:ext cx="8229600" cy="2748135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MTTF: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mean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time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to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failure</a:t>
            </a:r>
          </a:p>
          <a:p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MTTR: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mean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time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to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repair</a:t>
            </a:r>
          </a:p>
          <a:p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MTBF: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mean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time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between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failure</a:t>
            </a:r>
          </a:p>
          <a:p>
            <a:r>
              <a:rPr kumimoji="1" lang="en-US" altLang="zh-CN" sz="24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MTBF</a:t>
            </a:r>
            <a:r>
              <a:rPr kumimoji="1" lang="zh-CN" altLang="en-US" sz="24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=</a:t>
            </a:r>
            <a:r>
              <a:rPr kumimoji="1" lang="zh-CN" altLang="en-US" sz="24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MTTF</a:t>
            </a:r>
            <a:r>
              <a:rPr kumimoji="1" lang="zh-CN" altLang="en-US" sz="24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+</a:t>
            </a:r>
            <a:r>
              <a:rPr kumimoji="1" lang="zh-CN" altLang="en-US" sz="24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b="1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MTTR</a:t>
            </a:r>
            <a:endParaRPr kumimoji="1" lang="zh-CN" altLang="en-US" sz="2400" b="1" dirty="0">
              <a:solidFill>
                <a:srgbClr val="0096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54"/>
          <a:stretch/>
        </p:blipFill>
        <p:spPr bwMode="auto">
          <a:xfrm>
            <a:off x="5652123" y="1201316"/>
            <a:ext cx="2664294" cy="93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01"/>
          <a:stretch/>
        </p:blipFill>
        <p:spPr bwMode="auto">
          <a:xfrm>
            <a:off x="5652120" y="2492248"/>
            <a:ext cx="2592288" cy="94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99592" y="4081636"/>
            <a:ext cx="2304256" cy="360040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376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03848" y="4081636"/>
            <a:ext cx="72008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5856" y="4081636"/>
            <a:ext cx="288032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63888" y="4081636"/>
            <a:ext cx="2304256" cy="360040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376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68144" y="4081636"/>
            <a:ext cx="72008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40152" y="4081636"/>
            <a:ext cx="288032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8184" y="4081636"/>
            <a:ext cx="2088232" cy="360040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3760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203848" y="4864432"/>
            <a:ext cx="2664296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899592" y="5368488"/>
            <a:ext cx="2304256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563888" y="5368488"/>
            <a:ext cx="2304256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316416" y="4081636"/>
            <a:ext cx="72008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88424" y="4081636"/>
            <a:ext cx="288032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6228184" y="5368488"/>
            <a:ext cx="208823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3203848" y="5368488"/>
            <a:ext cx="36004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5868144" y="5368488"/>
            <a:ext cx="36004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5868144" y="4864432"/>
            <a:ext cx="2448272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9552" y="4081636"/>
            <a:ext cx="72008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11560" y="4081636"/>
            <a:ext cx="288032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cxnSp>
        <p:nvCxnSpPr>
          <p:cNvPr id="29" name="直线箭头连接符 28"/>
          <p:cNvCxnSpPr/>
          <p:nvPr/>
        </p:nvCxnSpPr>
        <p:spPr>
          <a:xfrm>
            <a:off x="539552" y="4864432"/>
            <a:ext cx="2664296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539552" y="5368488"/>
            <a:ext cx="36004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619672" y="4504392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TBF-1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427984" y="4504392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TBF-2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48264" y="4504392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TBF-3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19672" y="5008448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TTF-1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427984" y="5008448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TTF-2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948264" y="5008448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TTF-3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110510" y="4999156"/>
            <a:ext cx="795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TTR-2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6214" y="4999156"/>
            <a:ext cx="795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TTR-1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796136" y="5008448"/>
            <a:ext cx="795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cs typeface="+mn-ea"/>
                <a:sym typeface="+mn-lt"/>
              </a:rPr>
              <a:t>TTR-3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7584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MTBF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3" y="230099"/>
            <a:ext cx="7056784" cy="53637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81205" y="417477"/>
            <a:ext cx="3268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Web</a:t>
            </a:r>
            <a:r>
              <a:rPr kumimoji="1" lang="zh-CN" altLang="en-US" sz="28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 </a:t>
            </a:r>
            <a:r>
              <a:rPr kumimoji="1" lang="en-US" altLang="zh-CN" sz="28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page</a:t>
            </a:r>
            <a:r>
              <a:rPr kumimoji="1" lang="zh-CN" altLang="en-US" sz="28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 </a:t>
            </a:r>
            <a:r>
              <a:rPr kumimoji="1" lang="en-US" altLang="zh-CN" sz="28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snapshot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456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0" y="-714375"/>
            <a:ext cx="9525000" cy="71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70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Measuring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MTBF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044279"/>
          </a:xfrm>
        </p:spPr>
        <p:txBody>
          <a:bodyPr>
            <a:normAutofit fontScale="92500"/>
          </a:bodyPr>
          <a:lstStyle/>
          <a:p>
            <a:r>
              <a:rPr kumimoji="1" lang="en-US" altLang="zh-CN" sz="2800" dirty="0">
                <a:latin typeface="+mn-lt"/>
                <a:ea typeface="+mn-ea"/>
                <a:cs typeface="+mn-ea"/>
                <a:sym typeface="+mn-lt"/>
              </a:rPr>
              <a:t>Two purposes:</a:t>
            </a:r>
            <a:r>
              <a:rPr kumimoji="1" lang="zh-CN" altLang="en-US" sz="2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800" i="1" dirty="0">
                <a:latin typeface="+mn-lt"/>
                <a:ea typeface="+mn-ea"/>
                <a:cs typeface="+mn-ea"/>
                <a:sym typeface="+mn-lt"/>
              </a:rPr>
              <a:t>evaluating</a:t>
            </a:r>
            <a:r>
              <a:rPr kumimoji="1" lang="en-US" altLang="zh-CN" sz="2800" dirty="0">
                <a:latin typeface="+mn-lt"/>
                <a:ea typeface="+mn-ea"/>
                <a:cs typeface="+mn-ea"/>
                <a:sym typeface="+mn-lt"/>
              </a:rPr>
              <a:t> &amp; </a:t>
            </a:r>
            <a:r>
              <a:rPr kumimoji="1" lang="en-US" altLang="zh-CN" sz="2800" i="1" dirty="0">
                <a:latin typeface="+mn-lt"/>
                <a:ea typeface="+mn-ea"/>
                <a:cs typeface="+mn-ea"/>
                <a:sym typeface="+mn-lt"/>
              </a:rPr>
              <a:t>predicting</a:t>
            </a:r>
          </a:p>
          <a:p>
            <a:pPr lvl="1"/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The more reliable, the longer it takes to evaluate </a:t>
            </a:r>
          </a:p>
          <a:p>
            <a:pPr lvl="1"/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Not measure directly,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but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use proxies to estimate its value</a:t>
            </a:r>
          </a:p>
          <a:p>
            <a:r>
              <a:rPr kumimoji="1" lang="en-US" altLang="zh-CN" sz="2800" dirty="0">
                <a:latin typeface="+mn-lt"/>
                <a:ea typeface="+mn-ea"/>
                <a:cs typeface="+mn-ea"/>
                <a:sym typeface="+mn-lt"/>
              </a:rPr>
              <a:t>One way to measure "MTBF"</a:t>
            </a:r>
          </a:p>
          <a:p>
            <a:pPr lvl="1"/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E.g. 3.5-inch disk's MTTF is 700,000 hours (80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years!)</a:t>
            </a:r>
          </a:p>
          <a:p>
            <a:pPr lvl="1"/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Guess: ran 7,000 disks for 1,000 hours and 10 failed</a:t>
            </a:r>
          </a:p>
          <a:p>
            <a:pPr lvl="1"/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If the failure process were </a:t>
            </a:r>
            <a:r>
              <a:rPr kumimoji="1" lang="en-US" altLang="zh-CN" sz="2400" dirty="0" err="1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memoryless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, then OK</a:t>
            </a:r>
          </a:p>
          <a:p>
            <a:pPr lvl="1"/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"expected operational lifetime" is only 5 years</a:t>
            </a:r>
          </a:p>
          <a:p>
            <a:endParaRPr kumimoji="1"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1599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Bathtub Curve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33F12DF-418F-5E4B-BC48-C5E1ED38BE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10"/>
          <a:stretch/>
        </p:blipFill>
        <p:spPr>
          <a:xfrm>
            <a:off x="1115616" y="1594680"/>
            <a:ext cx="7104095" cy="360860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93922E7-68E3-0E47-9400-C0D90606D189}"/>
              </a:ext>
            </a:extLst>
          </p:cNvPr>
          <p:cNvSpPr/>
          <p:nvPr/>
        </p:nvSpPr>
        <p:spPr>
          <a:xfrm>
            <a:off x="611560" y="1196132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kumimoji="1" lang="en-US" altLang="zh-CN" dirty="0">
                <a:cs typeface="+mn-ea"/>
                <a:sym typeface="+mn-lt"/>
              </a:rPr>
              <a:t>gross manufacturing defects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7862C0-A5A8-0942-BBF6-43A1457C818C}"/>
              </a:ext>
            </a:extLst>
          </p:cNvPr>
          <p:cNvSpPr/>
          <p:nvPr/>
        </p:nvSpPr>
        <p:spPr>
          <a:xfrm>
            <a:off x="2051720" y="5263702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en-US" altLang="zh-CN" dirty="0">
                <a:cs typeface="+mn-ea"/>
                <a:sym typeface="+mn-lt"/>
              </a:rPr>
              <a:t>accumulated ware and tear cause failure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E94C72-46E1-EB4C-AE76-D385AB00E17D}"/>
              </a:ext>
            </a:extLst>
          </p:cNvPr>
          <p:cNvSpPr/>
          <p:nvPr/>
        </p:nvSpPr>
        <p:spPr>
          <a:xfrm>
            <a:off x="5450360" y="1196132"/>
            <a:ext cx="3693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kumimoji="1" lang="en-US" altLang="zh-CN" dirty="0">
                <a:cs typeface="+mn-ea"/>
                <a:sym typeface="+mn-lt"/>
              </a:rPr>
              <a:t>run for a while before shipping</a:t>
            </a:r>
          </a:p>
        </p:txBody>
      </p:sp>
    </p:spTree>
    <p:extLst>
      <p:ext uri="{BB962C8B-B14F-4D97-AF65-F5344CB8AC3E}">
        <p14:creationId xmlns:p14="http://schemas.microsoft.com/office/powerpoint/2010/main" val="1876727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9188"/>
            <a:ext cx="7992888" cy="565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36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47" y="0"/>
            <a:ext cx="8418453" cy="57005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29736" y="703436"/>
            <a:ext cx="4299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Bairavasundaram et al., SIGMETRICS 2007</a:t>
            </a:r>
          </a:p>
        </p:txBody>
      </p:sp>
    </p:spTree>
    <p:extLst>
      <p:ext uri="{BB962C8B-B14F-4D97-AF65-F5344CB8AC3E}">
        <p14:creationId xmlns:p14="http://schemas.microsoft.com/office/powerpoint/2010/main" val="555185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9188"/>
            <a:ext cx="8229600" cy="2196586"/>
          </a:xfrm>
        </p:spPr>
        <p:txBody>
          <a:bodyPr>
            <a:normAutofit/>
          </a:bodyPr>
          <a:lstStyle/>
          <a:p>
            <a:r>
              <a:rPr kumimoji="1" lang="en-US" altLang="zh-CN" sz="3200" dirty="0">
                <a:latin typeface="+mn-lt"/>
                <a:ea typeface="+mn-ea"/>
                <a:cs typeface="+mn-ea"/>
                <a:sym typeface="+mn-lt"/>
              </a:rPr>
              <a:t>Frequency</a:t>
            </a:r>
            <a:r>
              <a:rPr kumimoji="1" lang="zh-CN" altLang="en-US" sz="32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3200" dirty="0">
                <a:latin typeface="+mn-lt"/>
                <a:ea typeface="+mn-ea"/>
                <a:cs typeface="+mn-ea"/>
                <a:sym typeface="+mn-lt"/>
              </a:rPr>
              <a:t>of</a:t>
            </a:r>
            <a:r>
              <a:rPr kumimoji="1" lang="zh-CN" altLang="en-US" sz="3200" dirty="0">
                <a:latin typeface="+mn-lt"/>
                <a:ea typeface="+mn-ea"/>
                <a:cs typeface="+mn-ea"/>
                <a:sym typeface="+mn-lt"/>
              </a:rPr>
              <a:t> </a:t>
            </a:r>
            <a:br>
              <a:rPr kumimoji="1" lang="en-US" altLang="zh-CN" sz="3200" dirty="0">
                <a:latin typeface="+mn-lt"/>
                <a:ea typeface="+mn-ea"/>
                <a:cs typeface="+mn-ea"/>
                <a:sym typeface="+mn-lt"/>
              </a:rPr>
            </a:br>
            <a:r>
              <a:rPr kumimoji="1" lang="en-US" altLang="zh-CN" sz="3200" dirty="0">
                <a:latin typeface="+mn-lt"/>
                <a:ea typeface="+mn-ea"/>
                <a:cs typeface="+mn-ea"/>
                <a:sym typeface="+mn-lt"/>
              </a:rPr>
              <a:t>Hardware</a:t>
            </a:r>
            <a:r>
              <a:rPr kumimoji="1" lang="zh-CN" altLang="en-US" sz="3200" dirty="0">
                <a:latin typeface="+mn-lt"/>
                <a:ea typeface="+mn-ea"/>
                <a:cs typeface="+mn-ea"/>
                <a:sym typeface="+mn-lt"/>
              </a:rPr>
              <a:t> </a:t>
            </a:r>
            <a:br>
              <a:rPr kumimoji="1" lang="en-US" altLang="zh-CN" sz="3200" dirty="0">
                <a:latin typeface="+mn-lt"/>
                <a:ea typeface="+mn-ea"/>
                <a:cs typeface="+mn-ea"/>
                <a:sym typeface="+mn-lt"/>
              </a:rPr>
            </a:br>
            <a:r>
              <a:rPr kumimoji="1" lang="en-US" altLang="zh-CN" sz="3200" dirty="0">
                <a:latin typeface="+mn-lt"/>
                <a:ea typeface="+mn-ea"/>
                <a:cs typeface="+mn-ea"/>
                <a:sym typeface="+mn-lt"/>
              </a:rPr>
              <a:t>Replacement</a:t>
            </a:r>
            <a:endParaRPr kumimoji="1" lang="zh-CN" alt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386140"/>
            <a:ext cx="5184576" cy="496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47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Availability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044279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Counting the number of nines</a:t>
            </a:r>
          </a:p>
          <a:p>
            <a:pPr lvl="1"/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E.g. 99.9% has 3-nines availability</a:t>
            </a:r>
          </a:p>
          <a:p>
            <a:pPr lvl="1"/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Often used in marketing</a:t>
            </a:r>
          </a:p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Corresponding down time</a:t>
            </a:r>
          </a:p>
          <a:p>
            <a:pPr lvl="1"/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E.g. 3-nines -&gt; 8 hour/year</a:t>
            </a:r>
          </a:p>
          <a:p>
            <a:pPr lvl="1"/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E.g. 5-nines -&gt; 5 min/year</a:t>
            </a:r>
          </a:p>
          <a:p>
            <a:pPr lvl="1"/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E.g. 7-nines -&gt; 3 sec/year</a:t>
            </a:r>
          </a:p>
          <a:p>
            <a:pPr lvl="1"/>
            <a:r>
              <a:rPr kumimoji="1" lang="en-US" altLang="zh-CN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Without any information about MTTF</a:t>
            </a:r>
          </a:p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More fine-grained</a:t>
            </a:r>
          </a:p>
          <a:p>
            <a:pPr lvl="1"/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Fail-soft, as in 8.3</a:t>
            </a:r>
          </a:p>
        </p:txBody>
      </p:sp>
    </p:spTree>
    <p:extLst>
      <p:ext uri="{BB962C8B-B14F-4D97-AF65-F5344CB8AC3E}">
        <p14:creationId xmlns:p14="http://schemas.microsoft.com/office/powerpoint/2010/main" val="537167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Availability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in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Practice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Carrier airlines (2002 FAA fact book) </a:t>
            </a:r>
          </a:p>
          <a:p>
            <a:pPr lvl="1"/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99.9993%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availability,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41 accidents, 6.7M departures </a:t>
            </a:r>
          </a:p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911 Phone service (1993 NRIC report) </a:t>
            </a:r>
          </a:p>
          <a:p>
            <a:pPr lvl="1"/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99.994%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29 minutes per line per year </a:t>
            </a:r>
          </a:p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Standard phone service (various sources)  </a:t>
            </a:r>
          </a:p>
          <a:p>
            <a:pPr lvl="1"/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99.99+%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53+ minutes per line per year</a:t>
            </a:r>
          </a:p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End-to-end Internet Availability </a:t>
            </a:r>
          </a:p>
          <a:p>
            <a:pPr lvl="1"/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95% - 99.6%</a:t>
            </a:r>
          </a:p>
          <a:p>
            <a:endParaRPr kumimoji="1"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8243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Redundancy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2383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Systematically Applying Redundancy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Masking error</a:t>
            </a:r>
          </a:p>
          <a:p>
            <a:pPr lvl="1"/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Analog system designer: margin</a:t>
            </a:r>
          </a:p>
          <a:p>
            <a:pPr lvl="1"/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Digital system designer: redundancy</a:t>
            </a:r>
          </a:p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Outline</a:t>
            </a:r>
          </a:p>
          <a:p>
            <a:pPr lvl="1"/>
            <a:r>
              <a:rPr kumimoji="1" lang="en-US" altLang="zh-CN" dirty="0">
                <a:solidFill>
                  <a:srgbClr val="953735"/>
                </a:solidFill>
                <a:latin typeface="+mn-lt"/>
                <a:ea typeface="+mn-ea"/>
                <a:cs typeface="+mn-ea"/>
                <a:sym typeface="+mn-lt"/>
              </a:rPr>
              <a:t>Coding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: incremental redundancy</a:t>
            </a:r>
          </a:p>
          <a:p>
            <a:pPr lvl="1"/>
            <a:r>
              <a:rPr kumimoji="1" lang="en-US" altLang="zh-CN" dirty="0">
                <a:solidFill>
                  <a:srgbClr val="953735"/>
                </a:solidFill>
                <a:latin typeface="+mn-lt"/>
                <a:ea typeface="+mn-ea"/>
                <a:cs typeface="+mn-ea"/>
                <a:sym typeface="+mn-lt"/>
              </a:rPr>
              <a:t>Replication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: massive redundancy</a:t>
            </a:r>
          </a:p>
          <a:p>
            <a:pPr lvl="1"/>
            <a:r>
              <a:rPr kumimoji="1" lang="en-US" altLang="zh-CN" dirty="0">
                <a:solidFill>
                  <a:srgbClr val="953735"/>
                </a:solidFill>
                <a:latin typeface="+mn-lt"/>
                <a:ea typeface="+mn-ea"/>
                <a:cs typeface="+mn-ea"/>
                <a:sym typeface="+mn-lt"/>
              </a:rPr>
              <a:t>Voting</a:t>
            </a:r>
          </a:p>
          <a:p>
            <a:pPr lvl="1"/>
            <a:r>
              <a:rPr kumimoji="1" lang="en-US" altLang="zh-CN" dirty="0">
                <a:solidFill>
                  <a:srgbClr val="953735"/>
                </a:solidFill>
                <a:latin typeface="+mn-lt"/>
                <a:ea typeface="+mn-ea"/>
                <a:cs typeface="+mn-ea"/>
                <a:sym typeface="+mn-lt"/>
              </a:rPr>
              <a:t>Repair</a:t>
            </a:r>
          </a:p>
        </p:txBody>
      </p:sp>
    </p:spTree>
    <p:extLst>
      <p:ext uri="{BB962C8B-B14F-4D97-AF65-F5344CB8AC3E}">
        <p14:creationId xmlns:p14="http://schemas.microsoft.com/office/powerpoint/2010/main" val="671133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Recall: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Coding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for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Incremental Redundancy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1162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Forward error correction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Perform coding before storing or transmitting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Later decode the data without appealing to the creator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Hamming distance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Number of 1 in A ⊕ B , ⊕ is exclusive OR (XOR)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If H-distance between every legitimate pair is 2</a:t>
            </a:r>
          </a:p>
          <a:p>
            <a:pPr lvl="2">
              <a:lnSpc>
                <a:spcPct val="120000"/>
              </a:lnSpc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000101, can only detect 1-bit flip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If H-distance between every legitimate pair is 3</a:t>
            </a:r>
          </a:p>
          <a:p>
            <a:pPr lvl="2">
              <a:lnSpc>
                <a:spcPct val="120000"/>
              </a:lnSpc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Can only correct 1 bit flip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If H-distance between every legitimate pair is 4</a:t>
            </a:r>
          </a:p>
          <a:p>
            <a:pPr lvl="2">
              <a:lnSpc>
                <a:spcPct val="120000"/>
              </a:lnSpc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Can detect 2-bit flip, correct 1-bit flip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72E954AC-9F91-4B4C-A95E-8477F1035341}" type="slidenum">
              <a:rPr lang="zh-CN" altLang="en-US" sz="1400" b="0">
                <a:latin typeface="+mn-lt"/>
                <a:ea typeface="+mn-ea"/>
                <a:cs typeface="+mn-ea"/>
                <a:sym typeface="+mn-lt"/>
              </a:rPr>
              <a:pPr/>
              <a:t>29</a:t>
            </a:fld>
            <a:endParaRPr lang="en-US" altLang="zh-CN" sz="1400" b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789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2819073"/>
            <a:ext cx="1231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056" y="3697593"/>
            <a:ext cx="1168400" cy="656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14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8560" y="3838"/>
            <a:ext cx="9937104" cy="571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59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Replication: Massive Redundancy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Redundancy in bridge building</a:t>
            </a:r>
          </a:p>
          <a:p>
            <a:pPr lvl="1"/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Material strength: 5 or 10 times as strong as min</a:t>
            </a:r>
          </a:p>
          <a:p>
            <a:pPr lvl="1"/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Heavy-handed, but simple and effective</a:t>
            </a:r>
          </a:p>
          <a:p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Replication</a:t>
            </a:r>
          </a:p>
          <a:p>
            <a:pPr lvl="1"/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Replicas: identical multiple copies</a:t>
            </a:r>
          </a:p>
          <a:p>
            <a:pPr lvl="1"/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E.g. Quad component by Shannon &amp; Moore</a:t>
            </a:r>
          </a:p>
          <a:p>
            <a:pPr lvl="2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Can tolerate single short circuit and single open circuit, and others</a:t>
            </a:r>
          </a:p>
          <a:p>
            <a:pPr lvl="1"/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Mask failures silently</a:t>
            </a:r>
          </a:p>
          <a:p>
            <a:pPr lvl="1"/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24DDF0D8-D49F-884B-A076-8E889B6C9BB7}" type="slidenum">
              <a:rPr lang="zh-CN" altLang="en-US" sz="1400" b="0">
                <a:latin typeface="+mn-lt"/>
                <a:ea typeface="+mn-ea"/>
                <a:cs typeface="+mn-ea"/>
                <a:sym typeface="+mn-lt"/>
              </a:rPr>
              <a:pPr/>
              <a:t>30</a:t>
            </a:fld>
            <a:endParaRPr lang="en-US" altLang="zh-CN" sz="1400" b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713484"/>
            <a:ext cx="35560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666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Voting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NMR: N-modular redundancy (</a:t>
            </a:r>
            <a:r>
              <a:rPr lang="en-US" altLang="zh-CN" sz="2400" dirty="0" err="1">
                <a:latin typeface="+mn-lt"/>
                <a:ea typeface="+mn-ea"/>
                <a:cs typeface="+mn-ea"/>
                <a:sym typeface="+mn-lt"/>
              </a:rPr>
              <a:t>supermodule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)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E.g. TMR (3MR) and 5MR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Voter: compare the outputs with the same inputs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Can be applied at any level of module</a:t>
            </a:r>
          </a:p>
          <a:p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Fail-vote: NMR with a majority voter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Raise an alert if any replicas disagree with majority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Signal a failure if no majority</a:t>
            </a:r>
          </a:p>
          <a:p>
            <a:pPr lvl="1"/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Fail-fast only if any two replicas fail in different ways</a:t>
            </a:r>
          </a:p>
          <a:p>
            <a:pPr lvl="2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If two replicas fail in same way, then not fail-fast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888BE0E-B98F-0447-84E8-82BFEE76B461}" type="slidenum">
              <a:rPr lang="zh-CN" altLang="en-US" sz="1400" b="0">
                <a:latin typeface="+mn-lt"/>
                <a:ea typeface="+mn-ea"/>
                <a:cs typeface="+mn-ea"/>
                <a:sym typeface="+mn-lt"/>
              </a:rPr>
              <a:pPr/>
              <a:t>31</a:t>
            </a:fld>
            <a:endParaRPr lang="en-US" altLang="zh-CN" sz="1400" b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873724"/>
            <a:ext cx="7050360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9292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Voting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044279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The probability that an incorrect result will be accepted by the voter is that it is no more than:</a:t>
            </a:r>
          </a:p>
          <a:p>
            <a:endParaRPr lang="en-US" altLang="zh-CN" sz="28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Assume the voter is perfectly reliable, which is not practical</a:t>
            </a:r>
          </a:p>
          <a:p>
            <a:pPr lvl="1"/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Voter should also be replicated</a:t>
            </a:r>
          </a:p>
          <a:p>
            <a:pPr lvl="1"/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Everything should be replicated</a:t>
            </a:r>
          </a:p>
          <a:p>
            <a:pPr lvl="1"/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Recursive: voters belong to</a:t>
            </a:r>
            <a:b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next module</a:t>
            </a:r>
          </a:p>
          <a:p>
            <a:pPr lvl="1"/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Final voter should be the client</a:t>
            </a:r>
          </a:p>
          <a:p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3B276D2D-A43A-A84E-8E3C-ECFD23327288}" type="slidenum">
              <a:rPr lang="zh-CN" altLang="en-US" sz="1400" b="0">
                <a:latin typeface="+mn-lt"/>
                <a:ea typeface="+mn-ea"/>
                <a:cs typeface="+mn-ea"/>
                <a:sym typeface="+mn-lt"/>
              </a:rPr>
              <a:pPr/>
              <a:t>32</a:t>
            </a:fld>
            <a:endParaRPr lang="en-US" altLang="zh-CN" sz="1400" b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37763"/>
            <a:ext cx="5407496" cy="547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387992"/>
            <a:ext cx="3096344" cy="1908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757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Voting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TMR can improve reliability</a:t>
            </a: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If R(T) = 0.999, TMR's R(T) = 0.999997</a:t>
            </a:r>
          </a:p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But MTTF can be smaller</a:t>
            </a: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If  MTTF is 6,000 hours and fails independently, and the mechanism of engine failure is 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memoryless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6,000 hours in only 2,000 hours of flying, first fail</a:t>
            </a: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3,000 hours next and cause the second fail</a:t>
            </a: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5,000 hours &lt; 6,000 hours</a:t>
            </a:r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0D254BD9-53AE-2A44-B6BF-C5D18384CAB1}" type="slidenum">
              <a:rPr lang="zh-CN" altLang="en-US" sz="1400" b="0">
                <a:latin typeface="+mn-lt"/>
                <a:ea typeface="+mn-ea"/>
                <a:cs typeface="+mn-ea"/>
                <a:sym typeface="+mn-lt"/>
              </a:rPr>
              <a:pPr/>
              <a:t>33</a:t>
            </a:fld>
            <a:endParaRPr lang="en-US" altLang="zh-CN" sz="1400" b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57700"/>
            <a:ext cx="7416824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3332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MTTF-replica and MTTF-system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If MTTF-replica = 1, N replicas total</a:t>
            </a:r>
          </a:p>
          <a:p>
            <a:pPr lvl="1"/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Expected time until 1</a:t>
            </a:r>
            <a:r>
              <a:rPr lang="en-US" altLang="zh-CN" sz="2400" baseline="30000" dirty="0">
                <a:latin typeface="+mn-lt"/>
                <a:ea typeface="+mn-ea"/>
                <a:cs typeface="+mn-ea"/>
                <a:sym typeface="+mn-lt"/>
              </a:rPr>
              <a:t>st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 failure is MTTF-replica/N</a:t>
            </a:r>
          </a:p>
          <a:p>
            <a:pPr lvl="1"/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Expected time from then until the 2</a:t>
            </a:r>
            <a:r>
              <a:rPr lang="en-US" altLang="zh-CN" sz="2400" baseline="30000" dirty="0">
                <a:latin typeface="+mn-lt"/>
                <a:ea typeface="+mn-ea"/>
                <a:cs typeface="+mn-ea"/>
                <a:sym typeface="+mn-lt"/>
              </a:rPr>
              <a:t>nd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 is MTTF-replica/(N-1)</a:t>
            </a:r>
          </a:p>
          <a:p>
            <a:pPr lvl="1"/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Expected time until the system of N replicas fails is</a:t>
            </a:r>
          </a:p>
          <a:p>
            <a:pPr lvl="1"/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For large N is approximately </a:t>
            </a:r>
            <a:r>
              <a:rPr lang="en-US" altLang="zh-CN" sz="2400" dirty="0" err="1">
                <a:latin typeface="+mn-lt"/>
                <a:ea typeface="+mn-ea"/>
                <a:cs typeface="+mn-ea"/>
                <a:sym typeface="+mn-lt"/>
              </a:rPr>
              <a:t>ln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(N)</a:t>
            </a:r>
          </a:p>
          <a:p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If mission time is long compared with MTTF-replica</a:t>
            </a:r>
          </a:p>
          <a:p>
            <a:pPr lvl="1"/>
            <a:r>
              <a:rPr lang="en-US" altLang="zh-CN" sz="2400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Simple replication escalates the cost while providing little benefit</a:t>
            </a:r>
            <a:endParaRPr lang="zh-CN" altLang="en-US" sz="2400" dirty="0">
              <a:solidFill>
                <a:srgbClr val="0096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BC975E2A-04F6-0047-AEB9-B0DE82944D2D}" type="slidenum">
              <a:rPr lang="zh-CN" altLang="en-US" sz="1400" b="0">
                <a:latin typeface="+mn-lt"/>
                <a:ea typeface="+mn-ea"/>
                <a:cs typeface="+mn-ea"/>
                <a:sym typeface="+mn-lt"/>
              </a:rPr>
              <a:pPr/>
              <a:t>34</a:t>
            </a:fld>
            <a:endParaRPr lang="en-US" altLang="zh-CN" sz="1400" b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87808"/>
            <a:ext cx="4863480" cy="463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8725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Repair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30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Return to fail-vote TMR supermodel</a:t>
            </a: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Requires at least two replicas be working</a:t>
            </a: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The rate of failure of 2 replicas is 2/MTTF</a:t>
            </a:r>
          </a:p>
          <a:p>
            <a:pPr lvl="1"/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If replacement takes 1 hour, chance is 1/3000</a:t>
            </a: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Once replaced, expect to fly another 2000 hours until next engine failure</a:t>
            </a: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If we have unlimited replacement for 10,000 hours</a:t>
            </a:r>
          </a:p>
          <a:p>
            <a:pPr lvl="2"/>
            <a:r>
              <a:rPr lang="en-US" altLang="zh-CN" sz="1600" dirty="0">
                <a:cs typeface="+mn-ea"/>
                <a:sym typeface="+mn-lt"/>
              </a:rPr>
              <a:t>MTTF = 6 million hours</a:t>
            </a:r>
          </a:p>
          <a:p>
            <a:pPr lvl="1"/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13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5B271729-4E8F-864A-9DD9-9CF4A419CB58}" type="slidenum">
              <a:rPr lang="zh-CN" altLang="en-US" sz="1400" b="0">
                <a:latin typeface="+mn-lt"/>
                <a:ea typeface="+mn-ea"/>
                <a:cs typeface="+mn-ea"/>
                <a:sym typeface="+mn-lt"/>
              </a:rPr>
              <a:pPr/>
              <a:t>35</a:t>
            </a:fld>
            <a:endParaRPr lang="en-US" altLang="zh-CN" sz="1400" b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97460"/>
            <a:ext cx="6673552" cy="52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2048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369668"/>
            <a:ext cx="6624736" cy="70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653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In another word</a:t>
            </a: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Although MTTF is reduced by the factor of 3</a:t>
            </a: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The availability of repair has increased MTTF by a factor equal to the ratio of the MTTF to MTTR of the remaining 2 engines</a:t>
            </a:r>
          </a:p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Disk with 3 replicas</a:t>
            </a: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If MTTF is 5-year, repair in 10 hours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15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25F5C93D-76AD-7542-AB4D-EA7E51A30AA3}" type="slidenum">
              <a:rPr lang="zh-CN" altLang="en-US" sz="1400" b="0">
                <a:latin typeface="+mn-lt"/>
                <a:ea typeface="+mn-ea"/>
                <a:cs typeface="+mn-ea"/>
                <a:sym typeface="+mn-lt"/>
              </a:rPr>
              <a:pPr/>
              <a:t>36</a:t>
            </a:fld>
            <a:endParaRPr lang="en-US" altLang="zh-CN" sz="1400" b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96834"/>
            <a:ext cx="6766519" cy="808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5297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Review Overly Optimistic Assumptions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Disks fail independently</a:t>
            </a: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(?)</a:t>
            </a: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Same vendor, same fault</a:t>
            </a: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Earthquake, whose MTTF is less than 3650 years</a:t>
            </a:r>
          </a:p>
          <a:p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Disk failures are memoryless</a:t>
            </a: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b="1" dirty="0">
                <a:cs typeface="+mn-ea"/>
                <a:sym typeface="+mn-lt"/>
              </a:rPr>
              <a:t>(?)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Bathtub curve</a:t>
            </a:r>
          </a:p>
          <a:p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Repair is also a memoryless process</a:t>
            </a: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b="1" dirty="0">
                <a:cs typeface="+mn-ea"/>
                <a:sym typeface="+mn-lt"/>
              </a:rPr>
              <a:t>(?)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Stock enough spares</a:t>
            </a:r>
          </a:p>
          <a:p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Repair is done flawlessly</a:t>
            </a: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b="1" dirty="0">
                <a:cs typeface="+mn-ea"/>
                <a:sym typeface="+mn-lt"/>
              </a:rPr>
              <a:t>(?)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Replace the wrong disk, forget to copy data, etc.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17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B7B136D2-C255-BD4E-89E6-B6CA3C8045C0}" type="slidenum">
              <a:rPr lang="zh-CN" altLang="en-US" sz="1400" b="0">
                <a:latin typeface="+mn-lt"/>
                <a:ea typeface="+mn-ea"/>
                <a:cs typeface="+mn-ea"/>
                <a:sym typeface="+mn-lt"/>
              </a:rPr>
              <a:pPr/>
              <a:t>37</a:t>
            </a:fld>
            <a:endParaRPr lang="en-US" altLang="zh-CN" sz="1400" b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3107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>
                <a:cs typeface="+mn-ea"/>
                <a:sym typeface="+mn-lt"/>
              </a:rPr>
              <a:t>Magnetic Disk Fault Tolerance</a:t>
            </a:r>
            <a:endParaRPr kumimoji="1" lang="zh-CN" alt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38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481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dirty="0">
                <a:latin typeface="+mn-lt"/>
                <a:ea typeface="+mn-ea"/>
                <a:cs typeface="+mn-ea"/>
                <a:sym typeface="+mn-lt"/>
              </a:rPr>
              <a:t>Magnetic Disk Fault Tolerance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Using disk as durable storage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Low cost, large capacity, non-volatility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Internal power can prevent data loss at power-off</a:t>
            </a:r>
          </a:p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Three/four nested layers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Raw storage, fail-fast storage, careful storage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Optional: durable storage</a:t>
            </a:r>
          </a:p>
        </p:txBody>
      </p:sp>
    </p:spTree>
    <p:extLst>
      <p:ext uri="{BB962C8B-B14F-4D97-AF65-F5344CB8AC3E}">
        <p14:creationId xmlns:p14="http://schemas.microsoft.com/office/powerpoint/2010/main" val="95913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6592" y="-15144"/>
            <a:ext cx="10606384" cy="57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21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dirty="0">
                <a:latin typeface="+mn-lt"/>
                <a:ea typeface="+mn-ea"/>
                <a:cs typeface="+mn-ea"/>
                <a:sym typeface="+mn-lt"/>
              </a:rPr>
              <a:t>Magnetic Disk Fault Modes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Mechanical wear and tear</a:t>
            </a:r>
          </a:p>
          <a:p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A bumping may cause a head to hit the surface</a:t>
            </a:r>
          </a:p>
          <a:p>
            <a:pPr lvl="1"/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Head crush may also create cloud of dust</a:t>
            </a:r>
          </a:p>
          <a:p>
            <a:pPr lvl="1"/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Results in several sectors decaying: decay set</a:t>
            </a:r>
          </a:p>
          <a:p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Electronic components in the controller age</a:t>
            </a:r>
          </a:p>
          <a:p>
            <a:pPr lvl="1"/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E.g. clock timing and signal detection circuits</a:t>
            </a:r>
          </a:p>
          <a:p>
            <a:pPr lvl="1"/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Cause previously good data to become unreadable, or bad data to be written</a:t>
            </a:r>
          </a:p>
          <a:p>
            <a:pPr lvl="1"/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Soft or hard errors</a:t>
            </a:r>
          </a:p>
          <a:p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Seek error</a:t>
            </a:r>
          </a:p>
          <a:p>
            <a:pPr lvl="1"/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Arm moves to a wrong track</a:t>
            </a:r>
          </a:p>
        </p:txBody>
      </p:sp>
    </p:spTree>
    <p:extLst>
      <p:ext uri="{BB962C8B-B14F-4D97-AF65-F5344CB8AC3E}">
        <p14:creationId xmlns:p14="http://schemas.microsoft.com/office/powerpoint/2010/main" val="949454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458200" cy="76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ea typeface="MS PGothic" charset="0"/>
              </a:rPr>
              <a:t>ALL_OR_NOTHING_PUT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323528" y="1206500"/>
            <a:ext cx="9448800" cy="39370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Calibri" charset="0"/>
              <a:buAutoNum type="arabicPeriod"/>
            </a:pPr>
            <a:r>
              <a:rPr lang="en-US" altLang="zh-CN" sz="2000" b="1" dirty="0">
                <a:latin typeface="Times New Roman" charset="0"/>
                <a:ea typeface="MS PGothic" charset="0"/>
                <a:cs typeface="Times New Roman" charset="0"/>
              </a:rPr>
              <a:t>procedure 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ALMOST_ALL_OR_NOTHING_PUT (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data, </a:t>
            </a:r>
            <a:r>
              <a:rPr lang="en-US" altLang="zh-CN" sz="2000" i="1" dirty="0" err="1">
                <a:latin typeface="Times New Roman" charset="0"/>
                <a:ea typeface="MS PGothic" charset="0"/>
                <a:cs typeface="Times New Roman" charset="0"/>
              </a:rPr>
              <a:t>all_or_nothing_sector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Calibri" charset="0"/>
              <a:buAutoNum type="arabicPeriod"/>
            </a:pP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		CAREFUL_PUT(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data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, 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all_or_nothing_sector.S1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Calibri" charset="0"/>
              <a:buAutoNum type="arabicPeriod"/>
            </a:pP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 	CAREFUL_PUT (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data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, 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all_or_nothing_sector.S2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)	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Calibri" charset="0"/>
              <a:buAutoNum type="arabicPeriod"/>
            </a:pP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 	CAREFUL_PUT (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data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, 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all_or_nothing_sector.S3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Calibri" charset="0"/>
              <a:buAutoNum type="arabicPeriod"/>
            </a:pPr>
            <a:r>
              <a:rPr lang="en-US" altLang="zh-CN" sz="2000" b="1" dirty="0">
                <a:latin typeface="Times New Roman" charset="0"/>
                <a:ea typeface="MS PGothic" charset="0"/>
                <a:cs typeface="Times New Roman" charset="0"/>
              </a:rPr>
              <a:t>procedure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 ALL_OR_NOTHING_GET (</a:t>
            </a:r>
            <a:r>
              <a:rPr lang="en-US" altLang="zh-CN" sz="2000" b="1" dirty="0">
                <a:latin typeface="Times New Roman" charset="0"/>
                <a:ea typeface="MS PGothic" charset="0"/>
                <a:cs typeface="Times New Roman" charset="0"/>
              </a:rPr>
              <a:t>reference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 </a:t>
            </a:r>
            <a:r>
              <a:rPr lang="en-US" altLang="zh-CN" sz="2000" i="1" dirty="0" err="1">
                <a:latin typeface="Times New Roman" charset="0"/>
                <a:ea typeface="MS PGothic" charset="0"/>
                <a:cs typeface="Times New Roman" charset="0"/>
              </a:rPr>
              <a:t>date,all_or_nothing_sector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Calibri" charset="0"/>
              <a:buAutoNum type="arabicPeriod"/>
            </a:pP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 	CAREFUL_GET (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data1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, 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all_or_nothing_sector.S1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Calibri" charset="0"/>
              <a:buAutoNum type="arabicPeriod"/>
            </a:pP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 	CAREFUL_GET (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data2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, 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all_or_nothing_sector.S2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Calibri" charset="0"/>
              <a:buAutoNum type="arabicPeriod"/>
            </a:pP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 	CAREFUL_GET (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data3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, 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all_or_nothing_sector.S3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Calibri" charset="0"/>
              <a:buAutoNum type="arabicPeriod"/>
            </a:pPr>
            <a:r>
              <a:rPr lang="en-US" altLang="zh-CN" sz="2000" b="1" dirty="0">
                <a:latin typeface="Times New Roman" charset="0"/>
                <a:ea typeface="MS PGothic" charset="0"/>
                <a:cs typeface="Times New Roman" charset="0"/>
              </a:rPr>
              <a:t> 	if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 (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data1 = data2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) 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data </a:t>
            </a:r>
            <a:r>
              <a:rPr lang="en-US" altLang="zh-CN" sz="2000" i="1" dirty="0">
                <a:latin typeface="仿宋_GB2312" charset="0"/>
                <a:ea typeface="MS PGothic" charset="0"/>
                <a:cs typeface="Times New Roman" charset="0"/>
              </a:rPr>
              <a:t>← 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data1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Calibri" charset="0"/>
              <a:buAutoNum type="arabicPeriod"/>
            </a:pP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 	</a:t>
            </a:r>
            <a:r>
              <a:rPr lang="en-US" altLang="zh-CN" sz="2000" b="1" dirty="0">
                <a:latin typeface="Times New Roman" charset="0"/>
                <a:ea typeface="MS PGothic" charset="0"/>
                <a:cs typeface="Times New Roman" charset="0"/>
              </a:rPr>
              <a:t>else</a:t>
            </a:r>
            <a:r>
              <a:rPr lang="en-US" altLang="zh-CN" sz="2000" dirty="0">
                <a:latin typeface="Times New Roman" charset="0"/>
                <a:ea typeface="MS PGothic" charset="0"/>
                <a:cs typeface="Times New Roman" charset="0"/>
              </a:rPr>
              <a:t>  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data </a:t>
            </a:r>
            <a:r>
              <a:rPr lang="en-US" altLang="zh-CN" sz="2000" i="1" dirty="0">
                <a:latin typeface="仿宋_GB2312" charset="0"/>
                <a:ea typeface="仿宋_GB2312" charset="0"/>
                <a:cs typeface="仿宋_GB2312" charset="0"/>
              </a:rPr>
              <a:t>← </a:t>
            </a:r>
            <a:r>
              <a:rPr lang="en-US" altLang="zh-CN" sz="2000" i="1" dirty="0">
                <a:latin typeface="Times New Roman" charset="0"/>
                <a:ea typeface="MS PGothic" charset="0"/>
                <a:cs typeface="Times New Roman" charset="0"/>
              </a:rPr>
              <a:t>data3</a:t>
            </a:r>
            <a:endParaRPr lang="en-US" altLang="zh-CN" sz="2000" dirty="0">
              <a:latin typeface="Times New Roman" charset="0"/>
              <a:ea typeface="MS PGothic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467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4582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ea typeface="MS PGothic" charset="0"/>
              </a:rPr>
              <a:t>ALL_OR_NOTHING_PUT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381000" y="1206500"/>
            <a:ext cx="8610600" cy="39370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Calibri" charset="0"/>
              <a:buAutoNum type="arabicPeriod"/>
            </a:pPr>
            <a:r>
              <a:rPr lang="en-US" altLang="zh-CN" sz="2000" b="1">
                <a:latin typeface="Times New Roman" charset="0"/>
                <a:ea typeface="MS PGothic" charset="0"/>
                <a:cs typeface="Times New Roman" charset="0"/>
              </a:rPr>
              <a:t>procedure </a:t>
            </a: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ALL_OR_NOTHING_PUT (</a:t>
            </a:r>
            <a:r>
              <a:rPr lang="en-US" altLang="zh-CN" sz="2000" i="1">
                <a:latin typeface="Times New Roman" charset="0"/>
                <a:ea typeface="MS PGothic" charset="0"/>
                <a:cs typeface="Times New Roman" charset="0"/>
              </a:rPr>
              <a:t>data, all_or_nothing_sector</a:t>
            </a: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Calibri" charset="0"/>
              <a:buAutoNum type="arabicPeriod"/>
            </a:pP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 	CHECK_AND_REPAIR (</a:t>
            </a:r>
            <a:r>
              <a:rPr lang="en-US" altLang="zh-CN" sz="2000" i="1">
                <a:latin typeface="Times New Roman" charset="0"/>
                <a:ea typeface="MS PGothic" charset="0"/>
                <a:cs typeface="Times New Roman" charset="0"/>
              </a:rPr>
              <a:t>all_or_nothing_sector</a:t>
            </a: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Calibri" charset="0"/>
              <a:buAutoNum type="arabicPeriod"/>
            </a:pP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 	ALMOST_ALL_OR_NOTHING_PUT (</a:t>
            </a:r>
            <a:r>
              <a:rPr lang="en-US" altLang="zh-CN" sz="2000" i="1">
                <a:latin typeface="Times New Roman" charset="0"/>
                <a:ea typeface="MS PGothic" charset="0"/>
                <a:cs typeface="Times New Roman" charset="0"/>
              </a:rPr>
              <a:t>data</a:t>
            </a: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, </a:t>
            </a:r>
            <a:r>
              <a:rPr lang="en-US" altLang="zh-CN" sz="2000" i="1">
                <a:latin typeface="Times New Roman" charset="0"/>
                <a:ea typeface="MS PGothic" charset="0"/>
                <a:cs typeface="Times New Roman" charset="0"/>
              </a:rPr>
              <a:t>all_or_nothing_sector</a:t>
            </a: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Calibri" charset="0"/>
              <a:buAutoNum type="arabicPeriod"/>
            </a:pPr>
            <a:endParaRPr lang="en-US" altLang="zh-CN" sz="2000">
              <a:latin typeface="Times New Roman" charset="0"/>
              <a:ea typeface="MS PGothic" charset="0"/>
              <a:cs typeface="Times New Roman" charset="0"/>
            </a:endParaRP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Calibri" charset="0"/>
              <a:buAutoNum type="arabicPeriod"/>
            </a:pPr>
            <a:r>
              <a:rPr lang="en-US" altLang="zh-CN" sz="2000" b="1">
                <a:latin typeface="Times New Roman" charset="0"/>
                <a:ea typeface="MS PGothic" charset="0"/>
                <a:cs typeface="Times New Roman" charset="0"/>
              </a:rPr>
              <a:t>procedure</a:t>
            </a: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 CHECK_AND_REPAIR (</a:t>
            </a:r>
            <a:r>
              <a:rPr lang="en-US" altLang="zh-CN" sz="2000" i="1">
                <a:latin typeface="Times New Roman" charset="0"/>
                <a:ea typeface="MS PGothic" charset="0"/>
                <a:cs typeface="Times New Roman" charset="0"/>
              </a:rPr>
              <a:t>all_or_nothing_sector</a:t>
            </a: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)				                             // Ensure copies match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Calibri" charset="0"/>
              <a:buAutoNum type="arabicPeriod"/>
            </a:pP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 	CAREFUL_GET (</a:t>
            </a:r>
            <a:r>
              <a:rPr lang="en-US" altLang="zh-CN" sz="2000" i="1">
                <a:latin typeface="Times New Roman" charset="0"/>
                <a:ea typeface="MS PGothic" charset="0"/>
                <a:cs typeface="Times New Roman" charset="0"/>
              </a:rPr>
              <a:t>data1</a:t>
            </a: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, </a:t>
            </a:r>
            <a:r>
              <a:rPr lang="en-US" altLang="zh-CN" sz="2000" i="1">
                <a:latin typeface="Times New Roman" charset="0"/>
                <a:ea typeface="MS PGothic" charset="0"/>
                <a:cs typeface="Times New Roman" charset="0"/>
              </a:rPr>
              <a:t>all_or_nothing_sector.S1</a:t>
            </a: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Calibri" charset="0"/>
              <a:buAutoNum type="arabicPeriod"/>
            </a:pP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 	CAREFUL_GET (</a:t>
            </a:r>
            <a:r>
              <a:rPr lang="en-US" altLang="zh-CN" sz="2000" i="1">
                <a:latin typeface="Times New Roman" charset="0"/>
                <a:ea typeface="MS PGothic" charset="0"/>
                <a:cs typeface="Times New Roman" charset="0"/>
              </a:rPr>
              <a:t>data2</a:t>
            </a: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, </a:t>
            </a:r>
            <a:r>
              <a:rPr lang="en-US" altLang="zh-CN" sz="2000" i="1">
                <a:latin typeface="Times New Roman" charset="0"/>
                <a:ea typeface="MS PGothic" charset="0"/>
                <a:cs typeface="Times New Roman" charset="0"/>
              </a:rPr>
              <a:t>all_or_nothing_sector.S2</a:t>
            </a: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Calibri" charset="0"/>
              <a:buAutoNum type="arabicPeriod"/>
            </a:pP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 	CAREFUL_GET (</a:t>
            </a:r>
            <a:r>
              <a:rPr lang="en-US" altLang="zh-CN" sz="2000" i="1">
                <a:latin typeface="Times New Roman" charset="0"/>
                <a:ea typeface="MS PGothic" charset="0"/>
                <a:cs typeface="Times New Roman" charset="0"/>
              </a:rPr>
              <a:t>data3</a:t>
            </a: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, </a:t>
            </a:r>
            <a:r>
              <a:rPr lang="en-US" altLang="zh-CN" sz="2000" i="1">
                <a:latin typeface="Times New Roman" charset="0"/>
                <a:ea typeface="MS PGothic" charset="0"/>
                <a:cs typeface="Times New Roman" charset="0"/>
              </a:rPr>
              <a:t>all_or_nothing_sector.S3</a:t>
            </a:r>
            <a:r>
              <a:rPr lang="en-US" altLang="zh-CN" sz="2000">
                <a:latin typeface="Times New Roman" charset="0"/>
                <a:ea typeface="MS PGothic" charset="0"/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7017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4582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ea typeface="MS PGothic" charset="0"/>
              </a:rPr>
              <a:t>ALL_OR_NOTHING_PUT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381000" y="1333500"/>
            <a:ext cx="8610600" cy="38100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Calibri" charset="0"/>
              <a:buAutoNum type="arabicPeriod" startAt="8"/>
            </a:pPr>
            <a:r>
              <a:rPr lang="en-US" altLang="zh-CN" sz="1600" b="1" dirty="0">
                <a:latin typeface="Times New Roman" charset="0"/>
                <a:ea typeface="MS PGothic" charset="0"/>
                <a:cs typeface="Times New Roman" charset="0"/>
              </a:rPr>
              <a:t>if 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(</a:t>
            </a:r>
            <a:r>
              <a:rPr lang="en-US" altLang="zh-CN" sz="1600" i="1" dirty="0">
                <a:latin typeface="Times New Roman" charset="0"/>
                <a:ea typeface="MS PGothic" charset="0"/>
                <a:cs typeface="Times New Roman" charset="0"/>
              </a:rPr>
              <a:t>data1 = data2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)</a:t>
            </a:r>
            <a:r>
              <a:rPr lang="en-US" altLang="zh-CN" sz="1600" b="1" dirty="0">
                <a:latin typeface="Times New Roman" charset="0"/>
                <a:ea typeface="MS PGothic" charset="0"/>
                <a:cs typeface="Times New Roman" charset="0"/>
              </a:rPr>
              <a:t> and 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(</a:t>
            </a:r>
            <a:r>
              <a:rPr lang="en-US" altLang="zh-CN" sz="1600" i="1" dirty="0">
                <a:latin typeface="Times New Roman" charset="0"/>
                <a:ea typeface="MS PGothic" charset="0"/>
                <a:cs typeface="Times New Roman" charset="0"/>
              </a:rPr>
              <a:t>data2 = data3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) </a:t>
            </a:r>
            <a:r>
              <a:rPr lang="en-US" altLang="zh-CN" sz="1600" b="1" dirty="0">
                <a:solidFill>
                  <a:schemeClr val="accent2"/>
                </a:solidFill>
                <a:latin typeface="Times New Roman" charset="0"/>
                <a:ea typeface="MS PGothic" charset="0"/>
                <a:cs typeface="Times New Roman" charset="0"/>
              </a:rPr>
              <a:t>return</a:t>
            </a:r>
            <a:r>
              <a:rPr lang="en-US" altLang="zh-CN" sz="1600" b="1" dirty="0">
                <a:latin typeface="Times New Roman" charset="0"/>
                <a:ea typeface="MS PGothic" charset="0"/>
                <a:cs typeface="Times New Roman" charset="0"/>
              </a:rPr>
              <a:t>	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// State 1 or 7, no repair</a:t>
            </a:r>
          </a:p>
          <a:p>
            <a:pPr marL="457200" indent="-457200">
              <a:lnSpc>
                <a:spcPct val="100000"/>
              </a:lnSpc>
              <a:buFont typeface="Calibri" charset="0"/>
              <a:buAutoNum type="arabicPeriod" startAt="8"/>
            </a:pPr>
            <a:r>
              <a:rPr lang="en-US" altLang="zh-CN" sz="1600" b="1" dirty="0">
                <a:latin typeface="Times New Roman" charset="0"/>
                <a:ea typeface="MS PGothic" charset="0"/>
                <a:cs typeface="Times New Roman" charset="0"/>
              </a:rPr>
              <a:t>if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 (</a:t>
            </a:r>
            <a:r>
              <a:rPr lang="en-US" altLang="zh-CN" sz="1600" i="1" dirty="0">
                <a:latin typeface="Times New Roman" charset="0"/>
                <a:ea typeface="MS PGothic" charset="0"/>
                <a:cs typeface="Times New Roman" charset="0"/>
              </a:rPr>
              <a:t>data1 = data2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100000"/>
              </a:lnSpc>
              <a:buFont typeface="Calibri" charset="0"/>
              <a:buAutoNum type="arabicPeriod" startAt="8"/>
            </a:pP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     CAREFUL_PUT (</a:t>
            </a:r>
            <a:r>
              <a:rPr lang="en-US" altLang="zh-CN" sz="1600" i="1" dirty="0">
                <a:latin typeface="Times New Roman" charset="0"/>
                <a:ea typeface="MS PGothic" charset="0"/>
                <a:cs typeface="Times New Roman" charset="0"/>
              </a:rPr>
              <a:t>data1, all_or_nothing_sector.S3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) </a:t>
            </a:r>
            <a:r>
              <a:rPr lang="en-US" altLang="zh-CN" sz="1600" b="1" dirty="0">
                <a:solidFill>
                  <a:srgbClr val="3333CC"/>
                </a:solidFill>
                <a:latin typeface="Times New Roman" charset="0"/>
                <a:ea typeface="MS PGothic" charset="0"/>
                <a:cs typeface="Times New Roman" charset="0"/>
              </a:rPr>
              <a:t>return</a:t>
            </a:r>
            <a:r>
              <a:rPr lang="en-US" altLang="zh-CN" sz="1600" b="1" dirty="0">
                <a:latin typeface="Times New Roman" charset="0"/>
                <a:ea typeface="MS PGothic" charset="0"/>
                <a:cs typeface="Times New Roman" charset="0"/>
              </a:rPr>
              <a:t>  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// State 5 or 6.</a:t>
            </a:r>
          </a:p>
          <a:p>
            <a:pPr marL="457200" indent="-457200">
              <a:lnSpc>
                <a:spcPct val="100000"/>
              </a:lnSpc>
              <a:buFont typeface="Calibri" charset="0"/>
              <a:buAutoNum type="arabicPeriod" startAt="8"/>
            </a:pPr>
            <a:r>
              <a:rPr lang="en-US" altLang="zh-CN" sz="1600" b="1" dirty="0">
                <a:latin typeface="Times New Roman" charset="0"/>
                <a:ea typeface="MS PGothic" charset="0"/>
                <a:cs typeface="Times New Roman" charset="0"/>
              </a:rPr>
              <a:t>if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 (</a:t>
            </a:r>
            <a:r>
              <a:rPr lang="en-US" altLang="zh-CN" sz="1600" i="1" dirty="0">
                <a:latin typeface="Times New Roman" charset="0"/>
                <a:ea typeface="MS PGothic" charset="0"/>
                <a:cs typeface="Times New Roman" charset="0"/>
              </a:rPr>
              <a:t>data2 = data3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100000"/>
              </a:lnSpc>
              <a:buFont typeface="Calibri" charset="0"/>
              <a:buAutoNum type="arabicPeriod" startAt="8"/>
            </a:pP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     CAREFUL_PUT (</a:t>
            </a:r>
            <a:r>
              <a:rPr lang="en-US" altLang="zh-CN" sz="1600" i="1" dirty="0">
                <a:latin typeface="Times New Roman" charset="0"/>
                <a:ea typeface="MS PGothic" charset="0"/>
                <a:cs typeface="Times New Roman" charset="0"/>
              </a:rPr>
              <a:t>data2, all_or_nothing_sector.S1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) </a:t>
            </a:r>
            <a:r>
              <a:rPr lang="en-US" altLang="zh-CN" sz="1600" b="1" dirty="0">
                <a:solidFill>
                  <a:srgbClr val="3333CC"/>
                </a:solidFill>
                <a:latin typeface="Times New Roman" charset="0"/>
                <a:ea typeface="MS PGothic" charset="0"/>
                <a:cs typeface="Times New Roman" charset="0"/>
              </a:rPr>
              <a:t>return</a:t>
            </a:r>
            <a:r>
              <a:rPr lang="en-US" altLang="zh-CN" sz="1600" b="1" dirty="0">
                <a:latin typeface="Times New Roman" charset="0"/>
                <a:ea typeface="MS PGothic" charset="0"/>
                <a:cs typeface="Times New Roman" charset="0"/>
              </a:rPr>
              <a:t>  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// State 2 or 3.</a:t>
            </a:r>
          </a:p>
          <a:p>
            <a:pPr marL="457200" indent="-457200">
              <a:lnSpc>
                <a:spcPct val="100000"/>
              </a:lnSpc>
              <a:buFont typeface="Calibri" charset="0"/>
              <a:buAutoNum type="arabicPeriod" startAt="8"/>
            </a:pP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CAREFUL_PUT (</a:t>
            </a:r>
            <a:r>
              <a:rPr lang="en-US" altLang="zh-CN" sz="1600" i="1" dirty="0">
                <a:latin typeface="Times New Roman" charset="0"/>
                <a:ea typeface="MS PGothic" charset="0"/>
                <a:cs typeface="Times New Roman" charset="0"/>
              </a:rPr>
              <a:t>data1, all_or_nothing_sector.S2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) // State 4, go to state 5</a:t>
            </a:r>
          </a:p>
          <a:p>
            <a:pPr marL="457200" indent="-457200">
              <a:lnSpc>
                <a:spcPct val="100000"/>
              </a:lnSpc>
              <a:buFont typeface="Calibri" charset="0"/>
              <a:buAutoNum type="arabicPeriod" startAt="8"/>
            </a:pP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CAREFUL_PUT (</a:t>
            </a:r>
            <a:r>
              <a:rPr lang="en-US" altLang="zh-CN" sz="1600" i="1" dirty="0">
                <a:latin typeface="Times New Roman" charset="0"/>
                <a:ea typeface="MS PGothic" charset="0"/>
                <a:cs typeface="Times New Roman" charset="0"/>
              </a:rPr>
              <a:t>data1, all_or_nothing_sector.S3  </a:t>
            </a:r>
            <a:r>
              <a:rPr lang="en-US" altLang="zh-CN" sz="1600" dirty="0">
                <a:latin typeface="Times New Roman" charset="0"/>
                <a:ea typeface="MS PGothic" charset="0"/>
                <a:cs typeface="Times New Roman" charset="0"/>
              </a:rPr>
              <a:t>// State 5, go to state 7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25652"/>
            <a:ext cx="6192688" cy="12257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5680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dirty="0">
                <a:latin typeface="+mn-lt"/>
                <a:ea typeface="+mn-ea"/>
                <a:cs typeface="+mn-ea"/>
                <a:sym typeface="+mn-lt"/>
              </a:rPr>
              <a:t>Durable Storage: RAID 1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Tolerate error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Hard errors reported by careful layer are </a:t>
            </a:r>
            <a:br>
              <a:rPr lang="en-US" sz="2000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masked by reading from other replicas</a:t>
            </a:r>
          </a:p>
          <a:p>
            <a:r>
              <a:rPr lang="en-US" sz="2400" dirty="0" err="1">
                <a:latin typeface="+mn-lt"/>
                <a:ea typeface="+mn-ea"/>
                <a:cs typeface="+mn-ea"/>
                <a:sym typeface="+mn-lt"/>
              </a:rPr>
              <a:t>Untolerated</a:t>
            </a:r>
            <a:r>
              <a:rPr lang="en-US" sz="2400" dirty="0">
                <a:latin typeface="+mn-lt"/>
                <a:ea typeface="+mn-ea"/>
                <a:cs typeface="+mn-ea"/>
                <a:sym typeface="+mn-lt"/>
              </a:rPr>
              <a:t> error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Decay on the same sector of all the replicas, </a:t>
            </a:r>
            <a:br>
              <a:rPr lang="en-US" sz="2000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status = BAD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OS crashes during a DURABLE_PUT</a:t>
            </a:r>
          </a:p>
          <a:p>
            <a:pPr lvl="1"/>
            <a:r>
              <a:rPr lang="en-US" sz="2000" dirty="0">
                <a:latin typeface="+mn-lt"/>
                <a:ea typeface="+mn-ea"/>
                <a:cs typeface="+mn-ea"/>
                <a:sym typeface="+mn-lt"/>
              </a:rPr>
              <a:t>Decay in a way that is undetectable</a:t>
            </a: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83BD96D-0051-5E45-8078-16F4CFBE0968}" type="slidenum">
              <a:rPr lang="zh-CN" altLang="en-US" sz="1400" b="0">
                <a:latin typeface="+mn-lt"/>
                <a:ea typeface="+mn-ea"/>
                <a:cs typeface="+mn-ea"/>
                <a:sym typeface="+mn-lt"/>
              </a:rPr>
              <a:pPr/>
              <a:t>44</a:t>
            </a:fld>
            <a:endParaRPr lang="en-US" altLang="zh-CN" sz="1400" b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680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088508"/>
            <a:ext cx="5308600" cy="505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162" y="2057269"/>
            <a:ext cx="1971675" cy="11620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468081" y="3219319"/>
            <a:ext cx="230383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Redundant Array of </a:t>
            </a:r>
          </a:p>
          <a:p>
            <a:pPr algn="ctr"/>
            <a:r>
              <a:rPr lang="en-US" altLang="zh-CN" sz="1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Independent Disks</a:t>
            </a:r>
            <a:endParaRPr lang="zh-CN" altLang="en-US" sz="19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78956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dirty="0">
                <a:latin typeface="+mn-lt"/>
                <a:ea typeface="+mn-ea"/>
                <a:cs typeface="+mn-ea"/>
                <a:sym typeface="+mn-lt"/>
              </a:rPr>
              <a:t>Improving on RAID-1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Clerk: periodically checks for decays</a:t>
            </a:r>
          </a:p>
          <a:p>
            <a:pPr lvl="1"/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lang="en-US" sz="1600" baseline="-25000" dirty="0">
                <a:latin typeface="+mn-lt"/>
                <a:ea typeface="+mn-ea"/>
                <a:cs typeface="+mn-ea"/>
                <a:sym typeface="+mn-lt"/>
              </a:rPr>
              <a:t>d</a:t>
            </a:r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 as the period, must short enough</a:t>
            </a:r>
          </a:p>
          <a:p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Tolerated error</a:t>
            </a:r>
          </a:p>
          <a:p>
            <a:pPr lvl="1"/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Hard errors reported by careful layer are masked by reading from one of the other replicas</a:t>
            </a:r>
          </a:p>
          <a:p>
            <a:pPr lvl="1"/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Data of a single decay set decays, is discovered by the clerk, and is repaired, all within T</a:t>
            </a:r>
            <a:r>
              <a:rPr lang="en-US" sz="1600" baseline="-25000" dirty="0">
                <a:latin typeface="+mn-lt"/>
                <a:ea typeface="+mn-ea"/>
                <a:cs typeface="+mn-ea"/>
                <a:sym typeface="+mn-lt"/>
              </a:rPr>
              <a:t>d</a:t>
            </a:r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 of the decay event</a:t>
            </a:r>
          </a:p>
          <a:p>
            <a:r>
              <a:rPr lang="en-US" sz="1800" dirty="0" err="1">
                <a:latin typeface="+mn-lt"/>
                <a:ea typeface="+mn-ea"/>
                <a:cs typeface="+mn-ea"/>
                <a:sym typeface="+mn-lt"/>
              </a:rPr>
              <a:t>Untolerated</a:t>
            </a:r>
            <a:r>
              <a:rPr lang="en-US" sz="1800" dirty="0">
                <a:latin typeface="+mn-lt"/>
                <a:ea typeface="+mn-ea"/>
                <a:cs typeface="+mn-ea"/>
                <a:sym typeface="+mn-lt"/>
              </a:rPr>
              <a:t> error</a:t>
            </a:r>
          </a:p>
          <a:p>
            <a:pPr lvl="1"/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The OS crashes during DURABLE_PUT</a:t>
            </a:r>
          </a:p>
          <a:p>
            <a:pPr lvl="1"/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All decay sets fail with T</a:t>
            </a:r>
            <a:r>
              <a:rPr lang="en-US" sz="1600" baseline="-25000" dirty="0">
                <a:latin typeface="+mn-lt"/>
                <a:ea typeface="+mn-ea"/>
                <a:cs typeface="+mn-ea"/>
                <a:sym typeface="+mn-lt"/>
              </a:rPr>
              <a:t>d</a:t>
            </a:r>
            <a:endParaRPr lang="en-US" sz="1600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en-US" sz="1600" dirty="0">
                <a:latin typeface="+mn-lt"/>
                <a:ea typeface="+mn-ea"/>
                <a:cs typeface="+mn-ea"/>
                <a:sym typeface="+mn-lt"/>
              </a:rPr>
              <a:t>The data of some sector decays in a way undetectable</a:t>
            </a:r>
          </a:p>
        </p:txBody>
      </p:sp>
    </p:spTree>
    <p:extLst>
      <p:ext uri="{BB962C8B-B14F-4D97-AF65-F5344CB8AC3E}">
        <p14:creationId xmlns:p14="http://schemas.microsoft.com/office/powerpoint/2010/main" val="32153311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RAID 4 (Dedicated Parity Disk)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61556"/>
            <a:ext cx="8229600" cy="2088232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Can recover from single-disk failure</a:t>
            </a:r>
          </a:p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Requires N+1 disks (not 2N)</a:t>
            </a:r>
          </a:p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Performance benefits if stripe a single file across multiple data disks</a:t>
            </a:r>
          </a:p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All writes hit the parity disk</a:t>
            </a: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35" y="1200502"/>
            <a:ext cx="81248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492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RAID 5 (Spread Out the Parity)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01516"/>
            <a:ext cx="8229600" cy="2103620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Can recover from single-disk failure</a:t>
            </a:r>
          </a:p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Requires N+1 disks (not 2N)</a:t>
            </a:r>
          </a:p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Better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performance if stripe a single file across multiple data disks</a:t>
            </a:r>
          </a:p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Writes are spread across disks</a:t>
            </a: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1333062"/>
            <a:ext cx="46672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681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3324"/>
            <a:ext cx="8507288" cy="3771636"/>
          </a:xfrm>
        </p:spPr>
        <p:txBody>
          <a:bodyPr>
            <a:noAutofit/>
          </a:bodyPr>
          <a:lstStyle/>
          <a:p>
            <a:r>
              <a:rPr lang="en-US" altLang="zh-CN" sz="2100" dirty="0"/>
              <a:t>Systems have faults. We have to take them into account and build reliable, </a:t>
            </a:r>
            <a:r>
              <a:rPr lang="en-US" altLang="zh-CN" sz="2100" b="1" dirty="0"/>
              <a:t>fault-tolerant systems</a:t>
            </a:r>
            <a:r>
              <a:rPr lang="en-US" altLang="zh-CN" sz="2100" dirty="0"/>
              <a:t>. Reliability always comes at a cost: there are tradeoffs between </a:t>
            </a:r>
            <a:r>
              <a:rPr lang="en-US" altLang="zh-CN" sz="2100" u="sng" dirty="0"/>
              <a:t>reliability</a:t>
            </a:r>
            <a:r>
              <a:rPr lang="en-US" altLang="zh-CN" sz="2100" dirty="0"/>
              <a:t> and </a:t>
            </a:r>
            <a:r>
              <a:rPr lang="en-US" altLang="zh-CN" sz="2100" u="sng" dirty="0"/>
              <a:t>cost</a:t>
            </a:r>
            <a:r>
              <a:rPr lang="en-US" altLang="zh-CN" sz="2100" dirty="0"/>
              <a:t>, </a:t>
            </a:r>
            <a:r>
              <a:rPr lang="en-US" altLang="zh-CN" sz="2100" u="sng" dirty="0"/>
              <a:t>reliability</a:t>
            </a:r>
            <a:r>
              <a:rPr lang="en-US" altLang="zh-CN" sz="2100" dirty="0"/>
              <a:t> and </a:t>
            </a:r>
            <a:r>
              <a:rPr lang="en-US" altLang="zh-CN" sz="2100" u="sng" dirty="0"/>
              <a:t>simplicity</a:t>
            </a:r>
            <a:r>
              <a:rPr lang="en-US" altLang="zh-CN" sz="2100" dirty="0"/>
              <a:t>, etc.</a:t>
            </a:r>
          </a:p>
          <a:p>
            <a:r>
              <a:rPr lang="en-US" altLang="zh-CN" sz="2100" dirty="0"/>
              <a:t>Our main tool for improving reliability is </a:t>
            </a:r>
            <a:r>
              <a:rPr lang="en-US" altLang="zh-CN" sz="2100" b="1" dirty="0"/>
              <a:t>redundancy</a:t>
            </a:r>
            <a:r>
              <a:rPr lang="en-US" altLang="zh-CN" sz="2100" dirty="0"/>
              <a:t>. One form of redundancy is </a:t>
            </a:r>
            <a:r>
              <a:rPr lang="en-US" altLang="zh-CN" sz="2100" b="1" dirty="0"/>
              <a:t>replication</a:t>
            </a:r>
            <a:r>
              <a:rPr lang="en-US" altLang="zh-CN" sz="2100" dirty="0"/>
              <a:t>, which can be used to combat many things including disk failures (important, disk failures mean lost data).</a:t>
            </a:r>
          </a:p>
          <a:p>
            <a:r>
              <a:rPr lang="en-US" altLang="zh-CN" sz="2100" b="1" dirty="0"/>
              <a:t>RAID </a:t>
            </a:r>
            <a:r>
              <a:rPr lang="en-US" altLang="zh-CN" sz="2100" dirty="0"/>
              <a:t>replicates data across disks in a smart way: RAID 5 protects against single-disk failures while maintaining good performance.</a:t>
            </a: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30652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More Case Studies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918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War 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5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9552" y="913285"/>
            <a:ext cx="8229600" cy="20402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b="0" dirty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"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sz="2800" b="0" dirty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It's good to learn from your mistakes. </a:t>
            </a:r>
            <a:br>
              <a:rPr lang="en-US" sz="2800" b="0" dirty="0">
                <a:solidFill>
                  <a:schemeClr val="tx1"/>
                </a:solidFill>
                <a:latin typeface="+mn-ea"/>
                <a:cs typeface="+mn-ea"/>
                <a:sym typeface="+mn-lt"/>
              </a:rPr>
            </a:br>
            <a:r>
              <a:rPr lang="en-US" sz="2800" b="0" dirty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  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sz="2800" b="0" dirty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It's better to learn from other people's mistakes." </a:t>
            </a:r>
          </a:p>
          <a:p>
            <a:pPr>
              <a:buFontTx/>
              <a:buNone/>
              <a:defRPr/>
            </a:pPr>
            <a:r>
              <a:rPr lang="en-US" sz="2800" b="0" dirty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				</a:t>
            </a:r>
          </a:p>
          <a:p>
            <a:pPr>
              <a:buFontTx/>
              <a:buNone/>
              <a:defRPr/>
            </a:pPr>
            <a:r>
              <a:rPr lang="en-US" sz="2800" b="0" dirty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					- Warren Buffett</a:t>
            </a:r>
          </a:p>
        </p:txBody>
      </p:sp>
    </p:spTree>
    <p:extLst>
      <p:ext uri="{BB962C8B-B14F-4D97-AF65-F5344CB8AC3E}">
        <p14:creationId xmlns:p14="http://schemas.microsoft.com/office/powerpoint/2010/main" val="20424466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The U.S. National Archives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2"/>
            <a:ext cx="8229600" cy="3468215"/>
          </a:xfrm>
        </p:spPr>
        <p:txBody>
          <a:bodyPr>
            <a:noAutofit/>
          </a:bodyPr>
          <a:lstStyle/>
          <a:p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Preserve electronic records e.g., email</a:t>
            </a:r>
          </a:p>
          <a:p>
            <a:pPr lvl="1"/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Daily incremental backups</a:t>
            </a:r>
          </a:p>
          <a:p>
            <a:pPr lvl="1"/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periodic complete backups</a:t>
            </a:r>
          </a:p>
          <a:p>
            <a:pPr lvl="1"/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audit logs for tracking actions</a:t>
            </a:r>
          </a:p>
          <a:p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June 18-21, 1999, 43,000 emails disappeared</a:t>
            </a:r>
          </a:p>
          <a:p>
            <a:pPr lvl="1"/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The audit log had been turned off for better performance</a:t>
            </a:r>
          </a:p>
          <a:p>
            <a:pPr lvl="1"/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The contractor's employees never backup</a:t>
            </a:r>
          </a:p>
          <a:p>
            <a:pPr lvl="1"/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Archives never verify the existence of backup copies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" y="4825195"/>
            <a:ext cx="7920880" cy="400110"/>
          </a:xfrm>
          <a:prstGeom prst="rect">
            <a:avLst/>
          </a:prstGeom>
          <a:ln w="28575" cmpd="sng">
            <a:solidFill>
              <a:srgbClr val="376092"/>
            </a:solidFill>
          </a:ln>
        </p:spPr>
        <p:txBody>
          <a:bodyPr wrap="square">
            <a:spAutoFit/>
          </a:bodyPr>
          <a:lstStyle/>
          <a:p>
            <a:pPr lvl="1"/>
            <a:r>
              <a:rPr kumimoji="1" lang="en-US" altLang="zh-CN" sz="20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Lesson:</a:t>
            </a:r>
            <a:r>
              <a:rPr kumimoji="1"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 </a:t>
            </a:r>
            <a:r>
              <a:rPr kumimoji="1" lang="en-US" altLang="zh-CN" sz="20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Avoid rarely used components, must be tested periodically</a:t>
            </a:r>
          </a:p>
        </p:txBody>
      </p:sp>
    </p:spTree>
    <p:extLst>
      <p:ext uri="{BB962C8B-B14F-4D97-AF65-F5344CB8AC3E}">
        <p14:creationId xmlns:p14="http://schemas.microsoft.com/office/powerpoint/2010/main" val="19584714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+mn-lt"/>
                <a:ea typeface="+mn-ea"/>
                <a:cs typeface="+mn-ea"/>
                <a:sym typeface="+mn-lt"/>
              </a:rPr>
              <a:t>Hospital Operating Room in Newark, New Jersey</a:t>
            </a:r>
            <a:endParaRPr kumimoji="1"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Hospital operating room,</a:t>
            </a:r>
            <a:r>
              <a:rPr kumimoji="1" lang="zh-CN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with three backup generators</a:t>
            </a:r>
          </a:p>
          <a:p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August 14, 2003, a widespread power grid failure</a:t>
            </a:r>
            <a:endParaRPr kumimoji="1"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One backup generator caught fire from an oil leak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Another backup generator shut down due to overload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Hospital engineering turned off many circuit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Main power was interrupted to the OR</a:t>
            </a:r>
          </a:p>
          <a:p>
            <a:endParaRPr kumimoji="1"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" y="4513684"/>
            <a:ext cx="8208912" cy="707886"/>
          </a:xfrm>
          <a:prstGeom prst="rect">
            <a:avLst/>
          </a:prstGeom>
          <a:ln w="28575" cmpd="sng">
            <a:solidFill>
              <a:srgbClr val="376092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zh-CN" sz="2000" dirty="0">
                <a:solidFill>
                  <a:srgbClr val="376092"/>
                </a:solidFill>
                <a:cs typeface="+mn-ea"/>
                <a:sym typeface="+mn-lt"/>
              </a:rPr>
              <a:t>1.</a:t>
            </a:r>
            <a:r>
              <a:rPr lang="zh-CN" altLang="en-US" sz="2000" dirty="0">
                <a:solidFill>
                  <a:srgbClr val="376092"/>
                </a:solidFill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rgbClr val="376092"/>
                </a:solidFill>
                <a:cs typeface="+mn-ea"/>
                <a:sym typeface="+mn-lt"/>
              </a:rPr>
              <a:t>Rarely used component may not have been maintained properly</a:t>
            </a:r>
          </a:p>
          <a:p>
            <a:pPr lvl="1"/>
            <a:r>
              <a:rPr lang="en-US" altLang="zh-CN" sz="2000" dirty="0">
                <a:solidFill>
                  <a:srgbClr val="376092"/>
                </a:solidFill>
                <a:cs typeface="+mn-ea"/>
                <a:sym typeface="+mn-lt"/>
              </a:rPr>
              <a:t>2.</a:t>
            </a:r>
            <a:r>
              <a:rPr lang="zh-CN" altLang="en-US" sz="2000" dirty="0">
                <a:solidFill>
                  <a:srgbClr val="376092"/>
                </a:solidFill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rgbClr val="376092"/>
                </a:solidFill>
                <a:cs typeface="+mn-ea"/>
                <a:sym typeface="+mn-lt"/>
              </a:rPr>
              <a:t>Human makes mistakes</a:t>
            </a:r>
          </a:p>
        </p:txBody>
      </p:sp>
    </p:spTree>
    <p:extLst>
      <p:ext uri="{BB962C8B-B14F-4D97-AF65-F5344CB8AC3E}">
        <p14:creationId xmlns:p14="http://schemas.microsoft.com/office/powerpoint/2010/main" val="778893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World-Flight of Northwest Airline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2"/>
            <a:ext cx="8229600" cy="3108175"/>
          </a:xfrm>
        </p:spPr>
        <p:txBody>
          <a:bodyPr>
            <a:noAutofit/>
          </a:bodyPr>
          <a:lstStyle/>
          <a:p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2:05 p.m. on March 23, 2000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All communications dropped out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Six cables were accidentally bored through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Both primary and secondary!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Pilots resorted to manual procedures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Radio links were used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125 flights had to be cancelled</a:t>
            </a:r>
          </a:p>
          <a:p>
            <a:endParaRPr kumimoji="1"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4645871"/>
            <a:ext cx="7416824" cy="830997"/>
          </a:xfrm>
          <a:prstGeom prst="rect">
            <a:avLst/>
          </a:prstGeom>
          <a:ln w="28575" cmpd="sng">
            <a:solidFill>
              <a:srgbClr val="376092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zh-CN" sz="2400" dirty="0">
                <a:solidFill>
                  <a:srgbClr val="376092"/>
                </a:solidFill>
                <a:cs typeface="+mn-ea"/>
                <a:sym typeface="+mn-lt"/>
              </a:rPr>
              <a:t>1.</a:t>
            </a:r>
            <a:r>
              <a:rPr lang="zh-CN" altLang="en-US" sz="2400" dirty="0">
                <a:solidFill>
                  <a:srgbClr val="376092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376092"/>
                </a:solidFill>
                <a:cs typeface="+mn-ea"/>
                <a:sym typeface="+mn-lt"/>
              </a:rPr>
              <a:t>MTTF depend on that replicas are independent</a:t>
            </a:r>
          </a:p>
          <a:p>
            <a:pPr lvl="1"/>
            <a:r>
              <a:rPr lang="en-US" altLang="zh-CN" sz="2400" dirty="0">
                <a:solidFill>
                  <a:srgbClr val="376092"/>
                </a:solidFill>
                <a:cs typeface="+mn-ea"/>
                <a:sym typeface="+mn-lt"/>
              </a:rPr>
              <a:t>2.</a:t>
            </a:r>
            <a:r>
              <a:rPr lang="zh-CN" altLang="en-US" sz="2400" dirty="0">
                <a:solidFill>
                  <a:srgbClr val="376092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376092"/>
                </a:solidFill>
                <a:cs typeface="+mn-ea"/>
                <a:sym typeface="+mn-lt"/>
              </a:rPr>
              <a:t>FT measuring is difficult to test</a:t>
            </a:r>
          </a:p>
        </p:txBody>
      </p:sp>
    </p:spTree>
    <p:extLst>
      <p:ext uri="{BB962C8B-B14F-4D97-AF65-F5344CB8AC3E}">
        <p14:creationId xmlns:p14="http://schemas.microsoft.com/office/powerpoint/2010/main" val="27037567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British: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Telehouse's Electricity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2"/>
            <a:ext cx="8686800" cy="3108175"/>
          </a:xfrm>
        </p:spPr>
        <p:txBody>
          <a:bodyPr>
            <a:noAutofit/>
          </a:bodyPr>
          <a:lstStyle/>
          <a:p>
            <a:r>
              <a:rPr kumimoji="1" lang="en-US" altLang="zh-CN" sz="2800" dirty="0">
                <a:latin typeface="+mn-lt"/>
                <a:ea typeface="+mn-ea"/>
                <a:cs typeface="+mn-ea"/>
                <a:sym typeface="+mn-lt"/>
              </a:rPr>
              <a:t>Safe against "fire, flooding, bombs, sabotage"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Especial protection against power failure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Including two independent connections to power grid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A room full of batteries, two diesel generators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Can detect failures automatically then switch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May 8, 1997…"It was due to human error.", which is not detectable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" y="4441677"/>
            <a:ext cx="8208912" cy="923330"/>
          </a:xfrm>
          <a:prstGeom prst="rect">
            <a:avLst/>
          </a:prstGeom>
          <a:ln w="28575" cmpd="sng">
            <a:solidFill>
              <a:srgbClr val="376092"/>
            </a:solidFill>
          </a:ln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altLang="zh-CN" dirty="0">
                <a:solidFill>
                  <a:srgbClr val="376092"/>
                </a:solidFill>
                <a:cs typeface="+mn-ea"/>
                <a:sym typeface="+mn-lt"/>
              </a:rPr>
              <a:t>Identifying each potential fault and evaluate the risk is first step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>
                <a:solidFill>
                  <a:srgbClr val="376092"/>
                </a:solidFill>
                <a:cs typeface="+mn-ea"/>
                <a:sym typeface="+mn-lt"/>
              </a:rPr>
              <a:t>People are part of the system, mistakes made by authorized operators are typically a bigger threat than trees falling on power lines</a:t>
            </a:r>
          </a:p>
        </p:txBody>
      </p:sp>
    </p:spTree>
    <p:extLst>
      <p:ext uri="{BB962C8B-B14F-4D97-AF65-F5344CB8AC3E}">
        <p14:creationId xmlns:p14="http://schemas.microsoft.com/office/powerpoint/2010/main" val="31724066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Kerosene Light in </a:t>
            </a:r>
            <a:r>
              <a:rPr kumimoji="1" lang="en-US" altLang="zh-CN" dirty="0" err="1">
                <a:latin typeface="+mn-lt"/>
                <a:ea typeface="+mn-ea"/>
                <a:cs typeface="+mn-ea"/>
                <a:sym typeface="+mn-lt"/>
              </a:rPr>
              <a:t>Radin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, Poland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2"/>
            <a:ext cx="8229600" cy="2748135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latin typeface="+mn-lt"/>
                <a:ea typeface="+mn-ea"/>
                <a:cs typeface="+mn-ea"/>
                <a:sym typeface="+mn-lt"/>
              </a:rPr>
              <a:t>A town of </a:t>
            </a:r>
            <a:r>
              <a:rPr kumimoji="1" lang="en-US" altLang="zh-CN" sz="2800" dirty="0" err="1">
                <a:latin typeface="+mn-lt"/>
                <a:ea typeface="+mn-ea"/>
                <a:cs typeface="+mn-ea"/>
                <a:sym typeface="+mn-lt"/>
              </a:rPr>
              <a:t>Radin</a:t>
            </a:r>
            <a:r>
              <a:rPr kumimoji="1" lang="en-US" altLang="zh-CN" sz="2800" dirty="0">
                <a:latin typeface="+mn-lt"/>
                <a:ea typeface="+mn-ea"/>
                <a:cs typeface="+mn-ea"/>
                <a:sym typeface="+mn-lt"/>
              </a:rPr>
              <a:t> has a electricity generator</a:t>
            </a:r>
          </a:p>
          <a:p>
            <a:pPr lvl="1"/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One day the machine broke</a:t>
            </a:r>
          </a:p>
          <a:p>
            <a:pPr lvl="1"/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Darkness descended upon all of the streets</a:t>
            </a:r>
          </a:p>
          <a:p>
            <a:pPr lvl="1"/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Even worse than the days without electricity</a:t>
            </a:r>
          </a:p>
          <a:p>
            <a:pPr lvl="1"/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Every house had a kerosene light</a:t>
            </a:r>
          </a:p>
        </p:txBody>
      </p:sp>
      <p:sp>
        <p:nvSpPr>
          <p:cNvPr id="4" name="矩形 3"/>
          <p:cNvSpPr/>
          <p:nvPr/>
        </p:nvSpPr>
        <p:spPr>
          <a:xfrm>
            <a:off x="458974" y="4270325"/>
            <a:ext cx="8208912" cy="1015663"/>
          </a:xfrm>
          <a:prstGeom prst="rect">
            <a:avLst/>
          </a:prstGeom>
          <a:ln w="28575" cmpd="sng">
            <a:solidFill>
              <a:srgbClr val="376092"/>
            </a:solidFill>
          </a:ln>
        </p:spPr>
        <p:txBody>
          <a:bodyPr wrap="square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376092"/>
                </a:solidFill>
                <a:cs typeface="+mn-ea"/>
                <a:sym typeface="+mn-lt"/>
              </a:rPr>
              <a:t>Single point of failure:</a:t>
            </a:r>
            <a:r>
              <a:rPr lang="zh-CN" altLang="en-US" sz="2000" dirty="0">
                <a:solidFill>
                  <a:srgbClr val="376092"/>
                </a:solidFill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rgbClr val="376092"/>
                </a:solidFill>
                <a:cs typeface="+mn-ea"/>
                <a:sym typeface="+mn-lt"/>
              </a:rPr>
              <a:t>Centralization reduces robustness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376092"/>
                </a:solidFill>
                <a:cs typeface="+mn-ea"/>
                <a:sym typeface="+mn-lt"/>
              </a:rPr>
              <a:t>Adding redundancy to a centralized design takes planning and adds to the cost</a:t>
            </a:r>
          </a:p>
        </p:txBody>
      </p:sp>
    </p:spTree>
    <p:extLst>
      <p:ext uri="{BB962C8B-B14F-4D97-AF65-F5344CB8AC3E}">
        <p14:creationId xmlns:p14="http://schemas.microsoft.com/office/powerpoint/2010/main" val="34870481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The SOHO Mission Interrupt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SOHO spacecraft was lost on June 25, 1998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"… a direct result of operational errors, a failure to adequately monitor spacecraft status, and an erroneous decision which …"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Five distinct direct causes of the loss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Three indirect causes in design process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Three indirect causes in operations procedures</a:t>
            </a:r>
          </a:p>
          <a:p>
            <a:endParaRPr kumimoji="1"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4422861"/>
            <a:ext cx="8352928" cy="707886"/>
          </a:xfrm>
          <a:prstGeom prst="rect">
            <a:avLst/>
          </a:prstGeom>
          <a:ln w="28575" cmpd="sng">
            <a:solidFill>
              <a:srgbClr val="376092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zh-CN" sz="2000" dirty="0">
                <a:solidFill>
                  <a:srgbClr val="376092"/>
                </a:solidFill>
                <a:cs typeface="+mn-ea"/>
                <a:sym typeface="+mn-lt"/>
              </a:rPr>
              <a:t>1.</a:t>
            </a:r>
            <a:r>
              <a:rPr lang="zh-CN" altLang="en-US" sz="2000" dirty="0">
                <a:solidFill>
                  <a:srgbClr val="376092"/>
                </a:solidFill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rgbClr val="376092"/>
                </a:solidFill>
                <a:cs typeface="+mn-ea"/>
                <a:sym typeface="+mn-lt"/>
              </a:rPr>
              <a:t>Complex systems fail for complex reasons</a:t>
            </a:r>
          </a:p>
          <a:p>
            <a:pPr lvl="1"/>
            <a:r>
              <a:rPr lang="en-US" altLang="zh-CN" sz="2000" dirty="0">
                <a:solidFill>
                  <a:srgbClr val="376092"/>
                </a:solidFill>
                <a:cs typeface="+mn-ea"/>
                <a:sym typeface="+mn-lt"/>
              </a:rPr>
              <a:t>2.</a:t>
            </a:r>
            <a:r>
              <a:rPr lang="zh-CN" altLang="en-US" sz="2000" dirty="0">
                <a:solidFill>
                  <a:srgbClr val="376092"/>
                </a:solidFill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rgbClr val="376092"/>
                </a:solidFill>
                <a:cs typeface="+mn-ea"/>
                <a:sym typeface="+mn-lt"/>
              </a:rPr>
              <a:t>When some components are people, multi-failures are too common</a:t>
            </a:r>
          </a:p>
        </p:txBody>
      </p:sp>
    </p:spTree>
    <p:extLst>
      <p:ext uri="{BB962C8B-B14F-4D97-AF65-F5344CB8AC3E}">
        <p14:creationId xmlns:p14="http://schemas.microsoft.com/office/powerpoint/2010/main" val="69042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War Stories: MAXC &amp; Alto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kumimoji="1" lang="en-US" altLang="zh-CN" sz="3400" b="1" dirty="0">
                <a:latin typeface="+mn-lt"/>
                <a:ea typeface="+mn-ea"/>
                <a:cs typeface="+mn-ea"/>
                <a:sym typeface="+mn-lt"/>
              </a:rPr>
              <a:t>MAXC</a:t>
            </a:r>
            <a:endParaRPr kumimoji="1"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A time-sharing computer system</a:t>
            </a:r>
          </a:p>
          <a:p>
            <a:pPr lvl="1"/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Using </a:t>
            </a:r>
            <a:r>
              <a:rPr kumimoji="1" lang="en-US" altLang="zh-CN" dirty="0">
                <a:solidFill>
                  <a:srgbClr val="0096FF"/>
                </a:solidFill>
                <a:latin typeface="+mn-lt"/>
                <a:ea typeface="+mn-ea"/>
                <a:cs typeface="+mn-ea"/>
                <a:sym typeface="+mn-lt"/>
              </a:rPr>
              <a:t>Intel 1103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: 1KB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memory</a:t>
            </a:r>
          </a:p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Fault tolerant</a:t>
            </a:r>
          </a:p>
          <a:p>
            <a:pPr lvl="1"/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Extra bits for each 36-bit</a:t>
            </a:r>
          </a:p>
          <a:p>
            <a:pPr lvl="1"/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Single-error-correction</a:t>
            </a:r>
          </a:p>
          <a:p>
            <a:pPr lvl="1"/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Double-error-detection</a:t>
            </a:r>
          </a:p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Result</a:t>
            </a:r>
          </a:p>
          <a:p>
            <a:pPr lvl="1"/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Solidly reliable</a:t>
            </a:r>
          </a:p>
          <a:p>
            <a:pPr lvl="1"/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No errors were reported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0" y="1318114"/>
            <a:ext cx="41148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b="1" dirty="0">
                <a:latin typeface="+mn-lt"/>
                <a:ea typeface="+mn-ea"/>
                <a:cs typeface="+mn-ea"/>
                <a:sym typeface="+mn-lt"/>
              </a:rPr>
              <a:t>Alto</a:t>
            </a:r>
          </a:p>
          <a:p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A personal workstation</a:t>
            </a:r>
          </a:p>
          <a:p>
            <a:pPr lvl="1"/>
            <a:r>
              <a:rPr kumimoji="1" lang="en-US" altLang="zh-CN" sz="1700" dirty="0">
                <a:latin typeface="+mn-lt"/>
                <a:ea typeface="+mn-ea"/>
                <a:cs typeface="+mn-ea"/>
                <a:sym typeface="+mn-lt"/>
              </a:rPr>
              <a:t>Using the same Intel memory chip</a:t>
            </a:r>
          </a:p>
          <a:p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Fault tolerant</a:t>
            </a:r>
          </a:p>
          <a:p>
            <a:pPr lvl="1"/>
            <a:r>
              <a:rPr kumimoji="1" lang="en-US" altLang="zh-CN" sz="1700" dirty="0">
                <a:latin typeface="+mn-lt"/>
                <a:ea typeface="+mn-ea"/>
                <a:cs typeface="+mn-ea"/>
                <a:sym typeface="+mn-lt"/>
              </a:rPr>
              <a:t>One parity bit for each 16-bit</a:t>
            </a:r>
          </a:p>
          <a:p>
            <a:pPr lvl="1"/>
            <a:r>
              <a:rPr kumimoji="1" lang="en-US" altLang="zh-CN" sz="1700" dirty="0">
                <a:latin typeface="+mn-lt"/>
                <a:ea typeface="+mn-ea"/>
                <a:cs typeface="+mn-ea"/>
                <a:sym typeface="+mn-lt"/>
              </a:rPr>
              <a:t>Error-detection only</a:t>
            </a:r>
          </a:p>
          <a:p>
            <a:r>
              <a:rPr kumimoji="1" lang="en-US" altLang="zh-CN" sz="1800" dirty="0">
                <a:latin typeface="+mn-lt"/>
                <a:ea typeface="+mn-ea"/>
                <a:cs typeface="+mn-ea"/>
                <a:sym typeface="+mn-lt"/>
              </a:rPr>
              <a:t>Result</a:t>
            </a:r>
          </a:p>
          <a:p>
            <a:pPr lvl="1"/>
            <a:r>
              <a:rPr kumimoji="1" lang="en-US" altLang="zh-CN" sz="1700" dirty="0">
                <a:latin typeface="+mn-lt"/>
                <a:ea typeface="+mn-ea"/>
                <a:cs typeface="+mn-ea"/>
                <a:sym typeface="+mn-lt"/>
              </a:rPr>
              <a:t>Frequent memory-parity failures!</a:t>
            </a:r>
          </a:p>
          <a:p>
            <a:endParaRPr kumimoji="1"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endParaRPr kumimoji="1"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60032" y="4420731"/>
            <a:ext cx="3744416" cy="707886"/>
          </a:xfrm>
          <a:prstGeom prst="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Bit-map display: Bravo</a:t>
            </a:r>
          </a:p>
          <a:p>
            <a:pPr lvl="1"/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Pattern-sensitive 1103</a:t>
            </a:r>
          </a:p>
        </p:txBody>
      </p:sp>
    </p:spTree>
    <p:extLst>
      <p:ext uri="{BB962C8B-B14F-4D97-AF65-F5344CB8AC3E}">
        <p14:creationId xmlns:p14="http://schemas.microsoft.com/office/powerpoint/2010/main" val="94298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War Stories: MAXC &amp; Alto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内容占位符 5"/>
          <p:cNvSpPr>
            <a:spLocks noGrp="1"/>
          </p:cNvSpPr>
          <p:nvPr>
            <p:ph idx="1"/>
          </p:nvPr>
        </p:nvSpPr>
        <p:spPr>
          <a:xfrm>
            <a:off x="467544" y="1489348"/>
            <a:ext cx="8352928" cy="3960440"/>
          </a:xfrm>
          <a:solidFill>
            <a:schemeClr val="bg1"/>
          </a:solidFill>
          <a:ln w="28575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Lesson-1:</a:t>
            </a:r>
          </a:p>
          <a:p>
            <a:pPr lvl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There is no such thing as a small change in a large system</a:t>
            </a:r>
          </a:p>
          <a:p>
            <a:pPr lvl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A new software can bring down previously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working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hardware</a:t>
            </a:r>
          </a:p>
          <a:p>
            <a:pPr lvl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You are never quite sure just how close to the edge of the cliff you are standing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Lesson-2:</a:t>
            </a:r>
          </a:p>
          <a:p>
            <a:pPr lvl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Experience is a primary source of information about failures</a:t>
            </a:r>
          </a:p>
          <a:p>
            <a:pPr lvl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It is nearly impossible, without specific prior experience, to predict what kinds of failures you will encounter in the field</a:t>
            </a:r>
          </a:p>
        </p:txBody>
      </p:sp>
    </p:spTree>
    <p:extLst>
      <p:ext uri="{BB962C8B-B14F-4D97-AF65-F5344CB8AC3E}">
        <p14:creationId xmlns:p14="http://schemas.microsoft.com/office/powerpoint/2010/main" val="52967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War Stories: MAXC &amp; Alto</a:t>
            </a:r>
            <a:r>
              <a:rPr kumimoji="1" lang="en-US" altLang="en-US" dirty="0">
                <a:latin typeface="+mn-lt"/>
                <a:ea typeface="+mn-ea"/>
                <a:cs typeface="+mn-ea"/>
                <a:sym typeface="+mn-lt"/>
              </a:rPr>
              <a:t>, Chap-2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3"/>
            <a:ext cx="8229600" cy="1740023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Back to MAXC: why so </a:t>
            </a:r>
            <a:r>
              <a:rPr kumimoji="1" lang="en-US" altLang="zh-CN" sz="2400" i="1" dirty="0">
                <a:latin typeface="+mn-lt"/>
                <a:ea typeface="+mn-ea"/>
                <a:cs typeface="+mn-ea"/>
                <a:sym typeface="+mn-lt"/>
              </a:rPr>
              <a:t>few</a:t>
            </a:r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 errors at that time?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Hardware reports both corrected errors and uncorrectable errors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But software only logged uncorrectable errors!</a:t>
            </a:r>
          </a:p>
          <a:p>
            <a:endParaRPr kumimoji="1"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39552" y="3217540"/>
            <a:ext cx="7992888" cy="198077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37609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lnSpc>
                <a:spcPct val="110000"/>
              </a:lnSpc>
              <a:spcBef>
                <a:spcPts val="1600"/>
              </a:spcBef>
              <a:spcAft>
                <a:spcPct val="0"/>
              </a:spcAft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Myriad Pro Semibold"/>
                <a:ea typeface="楷体"/>
                <a:cs typeface="Myriad Pro Semibold"/>
              </a:defRPr>
            </a:lvl1pPr>
            <a:lvl2pPr marL="628650" indent="-269875" algn="l" rtl="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Font typeface="Symbol" charset="2"/>
              <a:buChar char="-"/>
              <a:defRPr kumimoji="1" sz="2800" kern="1200">
                <a:solidFill>
                  <a:schemeClr val="tx1"/>
                </a:solidFill>
                <a:latin typeface="Myriad Pro"/>
                <a:ea typeface="楷体"/>
                <a:cs typeface="Myriad Pro"/>
              </a:defRPr>
            </a:lvl2pPr>
            <a:lvl3pPr marL="987425" indent="-268288" algn="l" rtl="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Font typeface="Wingdings" charset="2"/>
              <a:buChar char="ü"/>
              <a:defRPr kumimoji="1" sz="2400" kern="1200">
                <a:solidFill>
                  <a:schemeClr val="tx1"/>
                </a:solidFill>
                <a:latin typeface="Myriad Pro"/>
                <a:ea typeface="楷体"/>
                <a:cs typeface="Myriad Pro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 kern="1200">
                <a:solidFill>
                  <a:schemeClr val="tx1"/>
                </a:solidFill>
                <a:latin typeface="Myriad Pro"/>
                <a:ea typeface="楷体"/>
                <a:cs typeface="Myriad Pro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 kern="1200">
                <a:solidFill>
                  <a:schemeClr val="tx1"/>
                </a:solidFill>
                <a:latin typeface="Myriad Pro"/>
                <a:ea typeface="楷体"/>
                <a:cs typeface="Myriad Pro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18579B"/>
                </a:solidFill>
                <a:latin typeface="+mn-lt"/>
                <a:ea typeface="+mn-ea"/>
                <a:cs typeface="+mn-ea"/>
                <a:sym typeface="+mn-lt"/>
              </a:rPr>
              <a:t>Lessons</a:t>
            </a:r>
          </a:p>
          <a:p>
            <a:pPr lvl="1"/>
            <a:r>
              <a:rPr lang="en-US" altLang="zh-CN" sz="2400" u="sng" dirty="0">
                <a:solidFill>
                  <a:srgbClr val="18579B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Safety margin principle</a:t>
            </a:r>
            <a:r>
              <a:rPr lang="en-US" altLang="zh-CN" sz="2400" dirty="0">
                <a:solidFill>
                  <a:srgbClr val="18579B"/>
                </a:solidFill>
                <a:latin typeface="+mn-lt"/>
                <a:ea typeface="+mn-ea"/>
                <a:cs typeface="+mn-ea"/>
                <a:sym typeface="+mn-lt"/>
              </a:rPr>
              <a:t> is important when system implement automatic error masking</a:t>
            </a:r>
          </a:p>
          <a:p>
            <a:pPr lvl="1"/>
            <a:r>
              <a:rPr lang="en-US" altLang="zh-CN" sz="2400" dirty="0">
                <a:solidFill>
                  <a:srgbClr val="18579B"/>
                </a:solidFill>
                <a:latin typeface="+mn-lt"/>
                <a:ea typeface="+mn-ea"/>
                <a:cs typeface="+mn-ea"/>
                <a:sym typeface="+mn-lt"/>
              </a:rPr>
              <a:t>Otherwise, you may be standing on the edge again</a:t>
            </a:r>
          </a:p>
        </p:txBody>
      </p:sp>
    </p:spTree>
    <p:extLst>
      <p:ext uri="{BB962C8B-B14F-4D97-AF65-F5344CB8AC3E}">
        <p14:creationId xmlns:p14="http://schemas.microsoft.com/office/powerpoint/2010/main" val="66798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War Stories: MAXC &amp; Alto, Chap-3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3"/>
            <a:ext cx="8229600" cy="2100063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400" dirty="0">
                <a:latin typeface="+mn-lt"/>
                <a:ea typeface="+mn-ea"/>
                <a:cs typeface="+mn-ea"/>
                <a:sym typeface="+mn-lt"/>
              </a:rPr>
              <a:t>New machine: Alto-2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Using new memory chip with 4096 bits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Single-error-correction, double-error-detection, again, flawlessly!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Two years later, an implementation mistake is discovered</a:t>
            </a:r>
          </a:p>
          <a:p>
            <a:pPr lvl="1"/>
            <a:r>
              <a:rPr kumimoji="1" lang="en-US" altLang="zh-CN" sz="2000" dirty="0">
                <a:latin typeface="+mn-lt"/>
                <a:ea typeface="+mn-ea"/>
                <a:cs typeface="+mn-ea"/>
                <a:sym typeface="+mn-lt"/>
              </a:rPr>
              <a:t>Neither error correction nor detection was working on 1/4 cards!</a:t>
            </a:r>
          </a:p>
          <a:p>
            <a:endParaRPr kumimoji="1"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46493" y="3577580"/>
            <a:ext cx="8424936" cy="1867351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37609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lnSpc>
                <a:spcPct val="110000"/>
              </a:lnSpc>
              <a:spcBef>
                <a:spcPts val="1600"/>
              </a:spcBef>
              <a:spcAft>
                <a:spcPct val="0"/>
              </a:spcAft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Myriad Pro Semibold"/>
                <a:ea typeface="楷体"/>
                <a:cs typeface="Myriad Pro Semibold"/>
              </a:defRPr>
            </a:lvl1pPr>
            <a:lvl2pPr marL="628650" indent="-269875" algn="l" rtl="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Font typeface="Symbol" charset="2"/>
              <a:buChar char="-"/>
              <a:defRPr kumimoji="1" sz="2800" kern="1200">
                <a:solidFill>
                  <a:schemeClr val="tx1"/>
                </a:solidFill>
                <a:latin typeface="Myriad Pro"/>
                <a:ea typeface="楷体"/>
                <a:cs typeface="Myriad Pro"/>
              </a:defRPr>
            </a:lvl2pPr>
            <a:lvl3pPr marL="987425" indent="-268288" algn="l" rtl="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Font typeface="Wingdings" charset="2"/>
              <a:buChar char="ü"/>
              <a:defRPr kumimoji="1" sz="2400" kern="1200">
                <a:solidFill>
                  <a:schemeClr val="tx1"/>
                </a:solidFill>
                <a:latin typeface="Myriad Pro"/>
                <a:ea typeface="楷体"/>
                <a:cs typeface="Myriad Pro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 kern="1200">
                <a:solidFill>
                  <a:schemeClr val="tx1"/>
                </a:solidFill>
                <a:latin typeface="Myriad Pro"/>
                <a:ea typeface="楷体"/>
                <a:cs typeface="Myriad Pro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 sz="2000" kern="1200">
                <a:solidFill>
                  <a:schemeClr val="tx1"/>
                </a:solidFill>
                <a:latin typeface="Myriad Pro"/>
                <a:ea typeface="楷体"/>
                <a:cs typeface="Myriad Pro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18579B"/>
                </a:solidFill>
                <a:latin typeface="+mn-lt"/>
                <a:ea typeface="+mn-ea"/>
                <a:cs typeface="+mn-ea"/>
                <a:sym typeface="+mn-lt"/>
              </a:rPr>
              <a:t>Lessons</a:t>
            </a:r>
          </a:p>
          <a:p>
            <a:pPr lvl="1"/>
            <a:r>
              <a:rPr lang="en-US" altLang="zh-CN" sz="2000" dirty="0">
                <a:solidFill>
                  <a:srgbClr val="18579B"/>
                </a:solidFill>
                <a:latin typeface="+mn-lt"/>
                <a:ea typeface="+mn-ea"/>
                <a:cs typeface="+mn-ea"/>
                <a:sym typeface="+mn-lt"/>
              </a:rPr>
              <a:t>Never assume the h/w does as it says in the spec</a:t>
            </a:r>
          </a:p>
          <a:p>
            <a:pPr lvl="1"/>
            <a:r>
              <a:rPr lang="en-US" altLang="zh-CN" sz="2000" dirty="0">
                <a:solidFill>
                  <a:srgbClr val="18579B"/>
                </a:solidFill>
                <a:latin typeface="+mn-lt"/>
                <a:ea typeface="+mn-ea"/>
                <a:cs typeface="+mn-ea"/>
                <a:sym typeface="+mn-lt"/>
              </a:rPr>
              <a:t>It is harder than it looks to test the FT features of a FT sys</a:t>
            </a:r>
          </a:p>
          <a:p>
            <a:pPr lvl="1"/>
            <a:r>
              <a:rPr lang="en-US" altLang="zh-CN" sz="2000" dirty="0">
                <a:solidFill>
                  <a:srgbClr val="18579B"/>
                </a:solidFill>
                <a:latin typeface="+mn-lt"/>
                <a:ea typeface="+mn-ea"/>
                <a:cs typeface="+mn-ea"/>
                <a:sym typeface="+mn-lt"/>
              </a:rPr>
              <a:t>Just because it seems to be working does</a:t>
            </a:r>
            <a:r>
              <a:rPr lang="zh-CN" altLang="en-US" sz="2000" dirty="0">
                <a:solidFill>
                  <a:srgbClr val="18579B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rgbClr val="18579B"/>
                </a:solidFill>
                <a:latin typeface="+mn-lt"/>
                <a:ea typeface="+mn-ea"/>
                <a:cs typeface="+mn-ea"/>
                <a:sym typeface="+mn-lt"/>
              </a:rPr>
              <a:t>not mean that it actually is</a:t>
            </a:r>
          </a:p>
        </p:txBody>
      </p:sp>
    </p:spTree>
    <p:extLst>
      <p:ext uri="{BB962C8B-B14F-4D97-AF65-F5344CB8AC3E}">
        <p14:creationId xmlns:p14="http://schemas.microsoft.com/office/powerpoint/2010/main" val="897408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xmreeuji">
      <a:majorFont>
        <a:latin typeface="等线"/>
        <a:ea typeface="等线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10048</TotalTime>
  <Words>2506</Words>
  <Application>Microsoft Macintosh PowerPoint</Application>
  <PresentationFormat>全屏显示(16:10)</PresentationFormat>
  <Paragraphs>405</Paragraphs>
  <Slides>55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5" baseType="lpstr">
      <vt:lpstr>等线</vt:lpstr>
      <vt:lpstr>等线</vt:lpstr>
      <vt:lpstr>仿宋_GB2312</vt:lpstr>
      <vt:lpstr>宋体</vt:lpstr>
      <vt:lpstr>MS PGothic</vt:lpstr>
      <vt:lpstr>Arial</vt:lpstr>
      <vt:lpstr>Calibri</vt:lpstr>
      <vt:lpstr>Symbol</vt:lpstr>
      <vt:lpstr>Times New Roman</vt:lpstr>
      <vt:lpstr>Office 主题​​</vt:lpstr>
      <vt:lpstr>Fault Tolerant</vt:lpstr>
      <vt:lpstr>PowerPoint 演示文稿</vt:lpstr>
      <vt:lpstr>PowerPoint 演示文稿</vt:lpstr>
      <vt:lpstr>PowerPoint 演示文稿</vt:lpstr>
      <vt:lpstr>War Story</vt:lpstr>
      <vt:lpstr>War Stories: MAXC &amp; Alto</vt:lpstr>
      <vt:lpstr>War Stories: MAXC &amp; Alto</vt:lpstr>
      <vt:lpstr>War Stories: MAXC &amp; Alto, Chap-2</vt:lpstr>
      <vt:lpstr>War Stories: MAXC &amp; Alto, Chap-3</vt:lpstr>
      <vt:lpstr>Nowadays</vt:lpstr>
      <vt:lpstr>Fault, Error, Failure</vt:lpstr>
      <vt:lpstr>Fault, Error, Failure</vt:lpstr>
      <vt:lpstr>Failure in System and Subsystem</vt:lpstr>
      <vt:lpstr>Different Types of Faults</vt:lpstr>
      <vt:lpstr>Bug Report</vt:lpstr>
      <vt:lpstr>Tolerating Active Faults</vt:lpstr>
      <vt:lpstr>MTTF &amp; Availability</vt:lpstr>
      <vt:lpstr>MTTF, MTTR, MTBF</vt:lpstr>
      <vt:lpstr>MTBF</vt:lpstr>
      <vt:lpstr>Measuring MTBF</vt:lpstr>
      <vt:lpstr>Bathtub Curve</vt:lpstr>
      <vt:lpstr>PowerPoint 演示文稿</vt:lpstr>
      <vt:lpstr>PowerPoint 演示文稿</vt:lpstr>
      <vt:lpstr>Frequency of  Hardware  Replacement</vt:lpstr>
      <vt:lpstr>Availability</vt:lpstr>
      <vt:lpstr>Availability in Practice</vt:lpstr>
      <vt:lpstr>Redundancy</vt:lpstr>
      <vt:lpstr>Systematically Applying Redundancy</vt:lpstr>
      <vt:lpstr>Recall: Coding for Incremental Redundancy</vt:lpstr>
      <vt:lpstr>Replication: Massive Redundancy</vt:lpstr>
      <vt:lpstr>Voting</vt:lpstr>
      <vt:lpstr>Voting</vt:lpstr>
      <vt:lpstr>Voting</vt:lpstr>
      <vt:lpstr>MTTF-replica and MTTF-system</vt:lpstr>
      <vt:lpstr>Repair</vt:lpstr>
      <vt:lpstr>PowerPoint 演示文稿</vt:lpstr>
      <vt:lpstr>Review Overly Optimistic Assumptions</vt:lpstr>
      <vt:lpstr>Magnetic Disk Fault Tolerance</vt:lpstr>
      <vt:lpstr>Magnetic Disk Fault Tolerance</vt:lpstr>
      <vt:lpstr>Magnetic Disk Fault Modes</vt:lpstr>
      <vt:lpstr>ALL_OR_NOTHING_PUT</vt:lpstr>
      <vt:lpstr>ALL_OR_NOTHING_PUT</vt:lpstr>
      <vt:lpstr>ALL_OR_NOTHING_PUT</vt:lpstr>
      <vt:lpstr>Durable Storage: RAID 1</vt:lpstr>
      <vt:lpstr>Improving on RAID-1</vt:lpstr>
      <vt:lpstr>RAID 4 (Dedicated Parity Disk)</vt:lpstr>
      <vt:lpstr>RAID 5 (Spread Out the Parity)</vt:lpstr>
      <vt:lpstr>Summary</vt:lpstr>
      <vt:lpstr>More Case Studies</vt:lpstr>
      <vt:lpstr>The U.S. National Archives</vt:lpstr>
      <vt:lpstr>Hospital Operating Room in Newark, New Jersey</vt:lpstr>
      <vt:lpstr>World-Flight of Northwest Airline</vt:lpstr>
      <vt:lpstr>British: Telehouse's Electricity</vt:lpstr>
      <vt:lpstr>Kerosene Light in Radin, Poland</vt:lpstr>
      <vt:lpstr>The SOHO Mission Interrupt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Microsoft Office User</cp:lastModifiedBy>
  <cp:revision>228</cp:revision>
  <cp:lastPrinted>2016-06-13T07:55:34Z</cp:lastPrinted>
  <dcterms:created xsi:type="dcterms:W3CDTF">2017-05-12T06:55:38Z</dcterms:created>
  <dcterms:modified xsi:type="dcterms:W3CDTF">2018-11-21T01:59:15Z</dcterms:modified>
</cp:coreProperties>
</file>