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0" r:id="rId2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1" autoAdjust="0"/>
    <p:restoredTop sz="79362" autoAdjust="0"/>
  </p:normalViewPr>
  <p:slideViewPr>
    <p:cSldViewPr>
      <p:cViewPr varScale="1">
        <p:scale>
          <a:sx n="96" d="100"/>
          <a:sy n="96" d="100"/>
        </p:scale>
        <p:origin x="1712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When Bob is PREPARED, what if Alice crash? Bob may wait indefinitely. Here, the coordinator is a single point of failure.</a:t>
            </a:r>
          </a:p>
          <a:p>
            <a:r>
              <a:rPr lang="en-US" altLang="zh-CN" dirty="0">
                <a:latin typeface="Times New Roman" charset="0"/>
                <a:ea typeface="宋体" charset="0"/>
              </a:rPr>
              <a:t>Alice collects PREPARED responses.</a:t>
            </a:r>
          </a:p>
          <a:p>
            <a:r>
              <a:rPr lang="en-US" altLang="zh-CN" dirty="0">
                <a:latin typeface="Times New Roman" charset="0"/>
                <a:ea typeface="宋体" charset="0"/>
              </a:rPr>
              <a:t>After </a:t>
            </a:r>
            <a:r>
              <a:rPr lang="en-US" dirty="0">
                <a:latin typeface="Times New Roman" charset="0"/>
                <a:ea typeface="宋体" charset="0"/>
              </a:rPr>
              <a:t>"</a:t>
            </a:r>
            <a:r>
              <a:rPr lang="en-US" altLang="zh-CN" dirty="0">
                <a:latin typeface="Times New Roman" charset="0"/>
                <a:ea typeface="宋体" charset="0"/>
              </a:rPr>
              <a:t>thanks</a:t>
            </a:r>
            <a:r>
              <a:rPr lang="en-US" dirty="0">
                <a:latin typeface="Times New Roman" charset="0"/>
                <a:ea typeface="宋体" charset="0"/>
              </a:rPr>
              <a:t>"</a:t>
            </a:r>
            <a:r>
              <a:rPr lang="en-US" altLang="zh-CN" dirty="0">
                <a:latin typeface="Times New Roman" charset="0"/>
                <a:ea typeface="宋体" charset="0"/>
              </a:rPr>
              <a:t> from Alice, B,C,D will change from PREPARED to COMMITTED, perform post-commit actions and exit.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995D682-782A-7747-915B-E818D6FEF11F}" type="slidenum">
              <a:rPr lang="zh-CN" altLang="en-US" sz="1200" b="0">
                <a:latin typeface="Times New Roman" charset="0"/>
              </a:rPr>
              <a:pPr/>
              <a:t>13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4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8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6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2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7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2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Distributed Transaction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Across multiple sites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Two-phase Commit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ea typeface="MS PGothic" charset="0"/>
              </a:rPr>
              <a:t>Phase-1: preparation / voting</a:t>
            </a:r>
          </a:p>
          <a:p>
            <a:pPr lvl="1"/>
            <a:r>
              <a:rPr lang="en-US" altLang="zh-CN" sz="2000" dirty="0">
                <a:ea typeface="MS PGothic" charset="0"/>
              </a:rPr>
              <a:t>Lower-layer transactions either aborts or </a:t>
            </a:r>
            <a:r>
              <a:rPr lang="en-US" altLang="zh-CN" sz="2000" i="1" dirty="0">
                <a:ea typeface="MS PGothic" charset="0"/>
              </a:rPr>
              <a:t>tentatively</a:t>
            </a:r>
            <a:r>
              <a:rPr lang="en-US" altLang="zh-CN" sz="2000" dirty="0">
                <a:ea typeface="MS PGothic" charset="0"/>
              </a:rPr>
              <a:t> committed</a:t>
            </a:r>
          </a:p>
          <a:p>
            <a:pPr lvl="1"/>
            <a:r>
              <a:rPr lang="en-US" altLang="zh-CN" sz="2000" dirty="0">
                <a:ea typeface="MS PGothic" charset="0"/>
              </a:rPr>
              <a:t>Higher-layer transaction evaluate lower situation</a:t>
            </a:r>
          </a:p>
          <a:p>
            <a:r>
              <a:rPr lang="en-US" altLang="zh-CN" sz="2400" b="1" dirty="0">
                <a:ea typeface="MS PGothic" charset="0"/>
              </a:rPr>
              <a:t>Phase-2: commitment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top-layer, then COMMIT or ABORT</a:t>
            </a:r>
          </a:p>
          <a:p>
            <a:pPr lvl="1"/>
            <a:r>
              <a:rPr lang="en-US" altLang="zh-CN" sz="2000" dirty="0">
                <a:ea typeface="MS PGothic" charset="0"/>
              </a:rPr>
              <a:t>If nested itself, then become tentatively committed</a:t>
            </a:r>
          </a:p>
          <a:p>
            <a:pPr lvl="1"/>
            <a:endParaRPr lang="zh-CN" altLang="en-US" sz="2000" dirty="0"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6B9DA79-1C44-8E47-8ACE-C12C881E826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406009"/>
            <a:ext cx="8229600" cy="1239525"/>
          </a:xfrm>
        </p:spPr>
        <p:txBody>
          <a:bodyPr/>
          <a:lstStyle/>
          <a:p>
            <a:r>
              <a:rPr lang="en-US" altLang="zh-CN" b="1" dirty="0"/>
              <a:t>two-phase commit: </a:t>
            </a:r>
            <a:r>
              <a:rPr lang="en-US" altLang="zh-CN" dirty="0"/>
              <a:t>nodes agree that they are </a:t>
            </a:r>
            <a:r>
              <a:rPr lang="en-US" altLang="zh-CN" b="1" dirty="0"/>
              <a:t>ready</a:t>
            </a:r>
            <a:r>
              <a:rPr lang="en-US" altLang="zh-CN" dirty="0"/>
              <a:t> to commit before committing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80" y="337220"/>
            <a:ext cx="7524328" cy="39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MS PGothic" charset="0"/>
              </a:rPr>
              <a:t>Worker</a:t>
            </a:r>
            <a:r>
              <a:rPr lang="en-US" altLang="zh-CN" dirty="0">
                <a:ea typeface="MS PGothic" charset="0"/>
              </a:rPr>
              <a:t>: Bob, Charles, Dawn</a:t>
            </a:r>
          </a:p>
          <a:p>
            <a:pPr lvl="1"/>
            <a:r>
              <a:rPr lang="en-US" altLang="zh-CN" dirty="0">
                <a:ea typeface="MS PGothic" charset="0"/>
              </a:rPr>
              <a:t>Does three transactions: X, Y, Z</a:t>
            </a:r>
          </a:p>
          <a:p>
            <a:r>
              <a:rPr lang="en-US" altLang="zh-CN" b="1" dirty="0">
                <a:ea typeface="MS PGothic" charset="0"/>
              </a:rPr>
              <a:t>Coordinator</a:t>
            </a:r>
            <a:r>
              <a:rPr lang="en-US" altLang="zh-CN" dirty="0">
                <a:ea typeface="MS PGothic" charset="0"/>
              </a:rPr>
              <a:t>: Alice </a:t>
            </a:r>
          </a:p>
          <a:p>
            <a:pPr lvl="1"/>
            <a:r>
              <a:rPr lang="en-US" altLang="zh-CN" dirty="0">
                <a:ea typeface="MS PGothic" charset="0"/>
              </a:rPr>
              <a:t>Create a higher-layer transaction</a:t>
            </a:r>
          </a:p>
          <a:p>
            <a:pPr lvl="1"/>
            <a:r>
              <a:rPr lang="en-US" altLang="zh-CN" dirty="0">
                <a:ea typeface="MS PGothic" charset="0"/>
              </a:rPr>
              <a:t>Send three messages to the three workers</a:t>
            </a:r>
          </a:p>
          <a:p>
            <a:r>
              <a:rPr lang="en-US" altLang="zh-CN" b="1" dirty="0">
                <a:solidFill>
                  <a:schemeClr val="accent2"/>
                </a:solidFill>
                <a:ea typeface="MS PGothic" charset="0"/>
              </a:rPr>
              <a:t>Challenge</a:t>
            </a:r>
            <a:r>
              <a:rPr lang="en-US" altLang="zh-CN" dirty="0">
                <a:solidFill>
                  <a:schemeClr val="accent2"/>
                </a:solidFill>
                <a:ea typeface="MS PGothic" charset="0"/>
              </a:rPr>
              <a:t>: un-reliable communication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32F1615-51AD-F149-9F32-CCAD431BE2B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1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0972"/>
            <a:ext cx="45720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4" y="659740"/>
            <a:ext cx="3581400" cy="9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7784"/>
            <a:ext cx="8686800" cy="105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290493"/>
            <a:ext cx="5370513" cy="99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1906597"/>
            <a:ext cx="18867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Commit Phase-1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1" y="4271972"/>
            <a:ext cx="18867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Commit Phase-2</a:t>
            </a:r>
          </a:p>
        </p:txBody>
      </p:sp>
      <p:cxnSp>
        <p:nvCxnSpPr>
          <p:cNvPr id="37895" name="Straight Connector 14"/>
          <p:cNvCxnSpPr>
            <a:cxnSpLocks noChangeShapeType="1"/>
          </p:cNvCxnSpPr>
          <p:nvPr/>
        </p:nvCxnSpPr>
        <p:spPr bwMode="auto">
          <a:xfrm>
            <a:off x="0" y="4208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01638" y="3509972"/>
            <a:ext cx="3048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Bob: tentative committed</a:t>
            </a:r>
          </a:p>
          <a:p>
            <a:pPr>
              <a:defRPr/>
            </a:pPr>
            <a:r>
              <a:rPr lang="en-US" sz="1600" b="0" dirty="0">
                <a:latin typeface="+mn-lt"/>
              </a:rPr>
              <a:t>State: PREPARED</a:t>
            </a:r>
          </a:p>
        </p:txBody>
      </p:sp>
      <p:pic>
        <p:nvPicPr>
          <p:cNvPr id="3789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22472"/>
            <a:ext cx="2514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898" name="Straight Connector 16"/>
          <p:cNvCxnSpPr>
            <a:cxnSpLocks noChangeShapeType="1"/>
          </p:cNvCxnSpPr>
          <p:nvPr/>
        </p:nvCxnSpPr>
        <p:spPr bwMode="auto">
          <a:xfrm>
            <a:off x="0" y="1795472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81000" y="5018097"/>
            <a:ext cx="304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Bob: COMMITTED</a:t>
            </a:r>
          </a:p>
        </p:txBody>
      </p:sp>
      <p:cxnSp>
        <p:nvCxnSpPr>
          <p:cNvPr id="37900" name="Straight Arrow Connector 19"/>
          <p:cNvCxnSpPr>
            <a:cxnSpLocks noChangeShapeType="1"/>
          </p:cNvCxnSpPr>
          <p:nvPr/>
        </p:nvCxnSpPr>
        <p:spPr bwMode="auto">
          <a:xfrm flipH="1">
            <a:off x="3276600" y="652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1" name="Straight Arrow Connector 20"/>
          <p:cNvCxnSpPr>
            <a:cxnSpLocks noChangeShapeType="1"/>
          </p:cNvCxnSpPr>
          <p:nvPr/>
        </p:nvCxnSpPr>
        <p:spPr bwMode="auto">
          <a:xfrm>
            <a:off x="3276600" y="16684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2" name="Straight Arrow Connector 25"/>
          <p:cNvCxnSpPr>
            <a:cxnSpLocks noChangeShapeType="1"/>
          </p:cNvCxnSpPr>
          <p:nvPr/>
        </p:nvCxnSpPr>
        <p:spPr bwMode="auto">
          <a:xfrm flipH="1">
            <a:off x="3276600" y="26209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3" name="Straight Arrow Connector 27"/>
          <p:cNvCxnSpPr>
            <a:cxnSpLocks noChangeShapeType="1"/>
          </p:cNvCxnSpPr>
          <p:nvPr/>
        </p:nvCxnSpPr>
        <p:spPr bwMode="auto">
          <a:xfrm>
            <a:off x="3276600" y="4017972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4" name="Straight Arrow Connector 28"/>
          <p:cNvCxnSpPr>
            <a:cxnSpLocks noChangeShapeType="1"/>
          </p:cNvCxnSpPr>
          <p:nvPr/>
        </p:nvCxnSpPr>
        <p:spPr bwMode="auto">
          <a:xfrm flipH="1">
            <a:off x="3276600" y="4843472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81000" y="5224472"/>
            <a:ext cx="3124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0" dirty="0">
                <a:latin typeface="+mn-lt"/>
              </a:rPr>
              <a:t>Bob will perform post-commit</a:t>
            </a:r>
          </a:p>
        </p:txBody>
      </p:sp>
    </p:spTree>
    <p:extLst>
      <p:ext uri="{BB962C8B-B14F-4D97-AF65-F5344CB8AC3E}">
        <p14:creationId xmlns:p14="http://schemas.microsoft.com/office/powerpoint/2010/main" val="171711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B4B3117-BE29-6644-8A1F-F72D31B874F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000"/>
            <a:ext cx="82296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1400" y="1079500"/>
            <a:ext cx="1676400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800000"/>
                </a:solidFill>
                <a:latin typeface="+mn-lt"/>
              </a:rPr>
              <a:t>3N messages</a:t>
            </a:r>
          </a:p>
        </p:txBody>
      </p:sp>
    </p:spTree>
    <p:extLst>
      <p:ext uri="{BB962C8B-B14F-4D97-AF65-F5344CB8AC3E}">
        <p14:creationId xmlns:p14="http://schemas.microsoft.com/office/powerpoint/2010/main" val="221076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Multiple-site Atomicity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MS PGothic" charset="0"/>
              </a:rPr>
              <a:t>Coordinator</a:t>
            </a:r>
          </a:p>
          <a:p>
            <a:pPr lvl="1"/>
            <a:r>
              <a:rPr lang="en-US" altLang="zh-CN" sz="2400" dirty="0">
                <a:ea typeface="MS PGothic" charset="0"/>
              </a:rPr>
              <a:t>Collect some </a:t>
            </a:r>
            <a:r>
              <a:rPr lang="en-US" altLang="zh-CN" sz="2400" b="1" dirty="0">
                <a:ea typeface="MS PGothic" charset="0"/>
              </a:rPr>
              <a:t>ABORT</a:t>
            </a:r>
            <a:r>
              <a:rPr lang="en-US" altLang="zh-CN" sz="2400" dirty="0">
                <a:ea typeface="MS PGothic" charset="0"/>
              </a:rPr>
              <a:t> or nothing: </a:t>
            </a:r>
            <a:r>
              <a:rPr lang="en-US" altLang="zh-CN" sz="2400" b="1" dirty="0">
                <a:ea typeface="MS PGothic" charset="0"/>
              </a:rPr>
              <a:t>ABORT</a:t>
            </a:r>
            <a:r>
              <a:rPr lang="en-US" altLang="zh-CN" sz="2400" dirty="0">
                <a:ea typeface="MS PGothic" charset="0"/>
              </a:rPr>
              <a:t> or assign the work to another worker</a:t>
            </a:r>
          </a:p>
          <a:p>
            <a:pPr lvl="1"/>
            <a:r>
              <a:rPr lang="en-US" altLang="zh-CN" sz="2400" dirty="0">
                <a:ea typeface="MS PGothic" charset="0"/>
              </a:rPr>
              <a:t>Collect all </a:t>
            </a:r>
            <a:r>
              <a:rPr lang="en-US" altLang="zh-CN" sz="2400" b="1" dirty="0">
                <a:ea typeface="MS PGothic" charset="0"/>
              </a:rPr>
              <a:t>COMMIT</a:t>
            </a:r>
            <a:r>
              <a:rPr lang="en-US" altLang="zh-CN" sz="2400" dirty="0">
                <a:ea typeface="MS PGothic" charset="0"/>
              </a:rPr>
              <a:t>: then </a:t>
            </a:r>
            <a:r>
              <a:rPr lang="en-US" altLang="zh-CN" sz="2400" b="1" dirty="0">
                <a:ea typeface="MS PGothic" charset="0"/>
              </a:rPr>
              <a:t>COMMIT</a:t>
            </a:r>
          </a:p>
          <a:p>
            <a:r>
              <a:rPr lang="en-US" altLang="zh-CN" sz="2800" dirty="0">
                <a:ea typeface="MS PGothic" charset="0"/>
              </a:rPr>
              <a:t>Worker</a:t>
            </a:r>
          </a:p>
          <a:p>
            <a:pPr lvl="1"/>
            <a:r>
              <a:rPr lang="en-US" altLang="zh-CN" sz="2400" dirty="0">
                <a:ea typeface="MS PGothic" charset="0"/>
              </a:rPr>
              <a:t>When receive nothing: resend </a:t>
            </a:r>
            <a:r>
              <a:rPr lang="en-US" altLang="zh-CN" sz="2400" b="1" dirty="0">
                <a:ea typeface="MS PGothic" charset="0"/>
              </a:rPr>
              <a:t>PREPARED</a:t>
            </a:r>
          </a:p>
          <a:p>
            <a:pPr lvl="2"/>
            <a:r>
              <a:rPr lang="en-US" altLang="zh-CN" sz="2000" dirty="0">
                <a:ea typeface="MS PGothic" charset="0"/>
              </a:rPr>
              <a:t>Coordinator will send current state if it receives duplicate message</a:t>
            </a:r>
          </a:p>
          <a:p>
            <a:pPr lvl="1"/>
            <a:r>
              <a:rPr lang="en-US" altLang="zh-CN" sz="2400" dirty="0">
                <a:ea typeface="MS PGothic" charset="0"/>
              </a:rPr>
              <a:t>When receive </a:t>
            </a:r>
            <a:r>
              <a:rPr lang="en-US" altLang="zh-CN" sz="2400" b="1" dirty="0">
                <a:ea typeface="MS PGothic" charset="0"/>
              </a:rPr>
              <a:t>COMMIT</a:t>
            </a:r>
            <a:r>
              <a:rPr lang="en-US" altLang="zh-CN" sz="2400" dirty="0">
                <a:ea typeface="MS PGothic" charset="0"/>
              </a:rPr>
              <a:t>: then </a:t>
            </a:r>
            <a:r>
              <a:rPr lang="en-US" altLang="zh-CN" sz="2400" b="1" dirty="0">
                <a:ea typeface="MS PGothic" charset="0"/>
              </a:rPr>
              <a:t>COMMIT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0F630D0-117A-A542-BA23-996E4DBA4F5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79613" y="1296550"/>
            <a:ext cx="219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assume all parts of the transactions prior to </a:t>
            </a:r>
          </a:p>
          <a:p>
            <a:r>
              <a:rPr lang="en-US" altLang="zh-CN" sz="1400" dirty="0"/>
              <a:t>commit have happened </a:t>
            </a:r>
            <a:endParaRPr lang="en-US" altLang="zh-CN" sz="1400" dirty="0">
              <a:effectLst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1536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522067"/>
            <a:ext cx="8229600" cy="1071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two-phase commit: </a:t>
            </a:r>
            <a:r>
              <a:rPr lang="en-US" altLang="zh-CN" dirty="0"/>
              <a:t>nodes agree that they're </a:t>
            </a:r>
            <a:br>
              <a:rPr lang="zh-CN" altLang="en-US" dirty="0"/>
            </a:br>
            <a:r>
              <a:rPr lang="en-US" altLang="zh-CN" dirty="0"/>
              <a:t>ready to commit before committing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84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6724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6724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6724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18002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4251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5775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00962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36128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51368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81060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638540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317776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79360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412911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16202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968226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 </a:t>
            </a:r>
            <a:r>
              <a:rPr lang="en-US" altLang="zh-CN" dirty="0"/>
              <a:t>lost</a:t>
            </a:r>
            <a:r>
              <a:rPr lang="en-US" altLang="zh-CN" b="1" dirty="0"/>
              <a:t> prepare </a:t>
            </a:r>
          </a:p>
        </p:txBody>
      </p:sp>
      <p:sp>
        <p:nvSpPr>
          <p:cNvPr id="2" name="矩形 1"/>
          <p:cNvSpPr/>
          <p:nvPr/>
        </p:nvSpPr>
        <p:spPr>
          <a:xfrm>
            <a:off x="5105430" y="2425452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3200" b="1" dirty="0">
                <a:latin typeface="Helvetica" charset="0"/>
              </a:rPr>
              <a:t>X </a:t>
            </a:r>
            <a:endParaRPr lang="da-DK" altLang="zh-CN" sz="3200" dirty="0">
              <a:effectLst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419872" y="3001516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3419872" y="314553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995936" y="276096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95936" y="252794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6810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  <p:bldP spid="45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713212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865612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4098632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928328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346580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851920" y="2865884"/>
            <a:ext cx="1656184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>
            <a:spLocks/>
          </p:cNvSpPr>
          <p:nvPr/>
        </p:nvSpPr>
        <p:spPr>
          <a:xfrm>
            <a:off x="457200" y="4772389"/>
            <a:ext cx="8229600" cy="6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failure: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ACK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prepare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259632" y="2771478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39367" y="2632765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316077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95936" y="292950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331317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7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7884368" y="1057300"/>
            <a:ext cx="0" cy="31683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20" y="2424942"/>
            <a:ext cx="892696" cy="785572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1007604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16835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4962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88260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763688" y="3712304"/>
            <a:ext cx="754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28025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6486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4522067"/>
            <a:ext cx="8229600" cy="1071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</a:t>
            </a:r>
            <a:r>
              <a:rPr lang="en-US" altLang="zh-CN" dirty="0"/>
              <a:t> worker failure during prepare </a:t>
            </a:r>
          </a:p>
        </p:txBody>
      </p:sp>
    </p:spTree>
    <p:extLst>
      <p:ext uri="{BB962C8B-B14F-4D97-AF65-F5344CB8AC3E}">
        <p14:creationId xmlns:p14="http://schemas.microsoft.com/office/powerpoint/2010/main" val="22309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Goal: 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Build Reliable Systems from Unreliable Components</a:t>
            </a:r>
            <a:endParaRPr kumimoji="1"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47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The abstraction that makes that easier is 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transactions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, which provide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atomicity 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and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isolation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, while not hindering 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performance </a:t>
            </a:r>
            <a:endParaRPr lang="en-US" altLang="zh-CN" sz="2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569468"/>
            <a:ext cx="14558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atomicity </a:t>
            </a:r>
          </a:p>
        </p:txBody>
      </p:sp>
      <p:cxnSp>
        <p:nvCxnSpPr>
          <p:cNvPr id="6" name="直线箭头连接符 5"/>
          <p:cNvCxnSpPr/>
          <p:nvPr/>
        </p:nvCxnSpPr>
        <p:spPr>
          <a:xfrm>
            <a:off x="2051720" y="2800301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824" y="2497460"/>
            <a:ext cx="59046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shadow copies </a:t>
            </a:r>
            <a:r>
              <a:rPr lang="en-US" altLang="zh-CN" sz="2200" dirty="0">
                <a:cs typeface="+mn-ea"/>
                <a:sym typeface="+mn-lt"/>
              </a:rPr>
              <a:t>(simple, poor</a:t>
            </a:r>
            <a:r>
              <a:rPr lang="zh-CN" altLang="en-US" sz="2200" dirty="0">
                <a:cs typeface="+mn-ea"/>
                <a:sym typeface="+mn-lt"/>
              </a:rPr>
              <a:t> </a:t>
            </a:r>
            <a:r>
              <a:rPr lang="en-US" altLang="zh-CN" sz="2200" dirty="0">
                <a:cs typeface="+mn-ea"/>
                <a:sym typeface="+mn-lt"/>
              </a:rPr>
              <a:t>performance) or </a:t>
            </a:r>
            <a:r>
              <a:rPr lang="en-US" altLang="zh-CN" sz="2200" b="1" dirty="0">
                <a:cs typeface="+mn-ea"/>
                <a:sym typeface="+mn-lt"/>
              </a:rPr>
              <a:t>logs</a:t>
            </a:r>
            <a:r>
              <a:rPr lang="en-US" altLang="zh-CN" sz="2200" dirty="0">
                <a:cs typeface="+mn-ea"/>
                <a:sym typeface="+mn-lt"/>
              </a:rPr>
              <a:t> (better performance, a bit more complex)</a:t>
            </a:r>
          </a:p>
          <a:p>
            <a:endParaRPr lang="zh-CN" altLang="en-US" sz="2200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538964"/>
            <a:ext cx="1279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cs typeface="+mn-ea"/>
                <a:sym typeface="+mn-lt"/>
              </a:rPr>
              <a:t>isolation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2051720" y="3769796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573861"/>
            <a:ext cx="8229600" cy="94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eventually, we also want transaction-based systems to be </a:t>
            </a:r>
            <a:r>
              <a:rPr lang="en-US" altLang="zh-CN" sz="2200" b="1" dirty="0">
                <a:solidFill>
                  <a:srgbClr val="FF2600"/>
                </a:solidFill>
                <a:latin typeface="+mn-lt"/>
                <a:ea typeface="+mn-ea"/>
                <a:cs typeface="+mn-ea"/>
                <a:sym typeface="+mn-lt"/>
              </a:rPr>
              <a:t>distributed</a:t>
            </a: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: to run across multiple machines</a:t>
            </a:r>
          </a:p>
        </p:txBody>
      </p:sp>
      <p:sp>
        <p:nvSpPr>
          <p:cNvPr id="12" name="矩形 11"/>
          <p:cNvSpPr/>
          <p:nvPr/>
        </p:nvSpPr>
        <p:spPr>
          <a:xfrm>
            <a:off x="2987824" y="3388679"/>
            <a:ext cx="5698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2PL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 (Two-phase locking) ,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 </a:t>
            </a:r>
          </a:p>
          <a:p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or 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OCC 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楷体"/>
                <a:cs typeface="Myriad Pro Light SemiCond"/>
              </a:rPr>
              <a:t>(Optimistic Concurrency Control)</a:t>
            </a:r>
          </a:p>
        </p:txBody>
      </p:sp>
    </p:spTree>
    <p:extLst>
      <p:ext uri="{BB962C8B-B14F-4D97-AF65-F5344CB8AC3E}">
        <p14:creationId xmlns:p14="http://schemas.microsoft.com/office/powerpoint/2010/main" val="368440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172819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65612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40234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 </a:t>
            </a:r>
            <a:r>
              <a:rPr lang="en-US" altLang="zh-CN" dirty="0"/>
              <a:t>lost </a:t>
            </a:r>
            <a:r>
              <a:rPr lang="en-US" altLang="zh-CN" b="1" dirty="0"/>
              <a:t>commit</a:t>
            </a:r>
            <a:r>
              <a:rPr lang="en-US" altLang="zh-CN" dirty="0"/>
              <a:t> message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33294" y="3403947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57680" y="3712304"/>
            <a:ext cx="4583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721014" y="3529876"/>
            <a:ext cx="20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Why?</a:t>
            </a:r>
            <a:r>
              <a:rPr lang="zh-CN" altLang="en-US" b="1" dirty="0"/>
              <a:t> </a:t>
            </a:r>
            <a:r>
              <a:rPr lang="en-US" altLang="zh-CN" b="1" dirty="0"/>
              <a:t>Just</a:t>
            </a:r>
            <a:r>
              <a:rPr lang="zh-CN" altLang="en-US" b="1" dirty="0"/>
              <a:t> </a:t>
            </a:r>
            <a:r>
              <a:rPr lang="en-US" altLang="zh-CN" b="1" dirty="0"/>
              <a:t>wait..</a:t>
            </a:r>
            <a:endParaRPr lang="en-US" altLang="zh-CN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07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1092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109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1092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6493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480171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041656" y="441714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851920" y="3865612"/>
            <a:ext cx="1656184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40234"/>
            <a:ext cx="8229600" cy="62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 </a:t>
            </a:r>
            <a:r>
              <a:rPr lang="en-US" altLang="zh-CN" dirty="0"/>
              <a:t>lost </a:t>
            </a:r>
            <a:r>
              <a:rPr lang="en-US" altLang="zh-CN" b="1" dirty="0"/>
              <a:t>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/>
              <a:t>commit</a:t>
            </a:r>
            <a:r>
              <a:rPr lang="en-US" altLang="zh-CN" dirty="0"/>
              <a:t> message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75538" y="3856320"/>
            <a:ext cx="173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timeout;</a:t>
            </a:r>
            <a:r>
              <a:rPr lang="zh-CN" altLang="en-US" b="1" dirty="0"/>
              <a:t> </a:t>
            </a:r>
            <a:r>
              <a:rPr lang="en-US" altLang="zh-CN" b="1" dirty="0"/>
              <a:t>resend</a:t>
            </a:r>
            <a:endParaRPr lang="en-US" altLang="zh-CN" b="1" dirty="0">
              <a:effectLst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35896" y="364958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2400" b="1" dirty="0">
                <a:latin typeface="Helvetica" charset="0"/>
              </a:rPr>
              <a:t>X </a:t>
            </a:r>
            <a:endParaRPr lang="da-DK" altLang="zh-CN" sz="2400" dirty="0">
              <a:effectLst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2163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026416" y="40003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3419872" y="436876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1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4025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1683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40254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2721"/>
            <a:ext cx="8229600" cy="5110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b="1" dirty="0"/>
              <a:t>failure:</a:t>
            </a:r>
            <a:r>
              <a:rPr lang="en-US" altLang="zh-CN" dirty="0"/>
              <a:t> worker failure during commit 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146617"/>
            <a:ext cx="590363" cy="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/>
              <a:t>Worker Failure During Commit 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If workers fail after the commit point</a:t>
            </a:r>
            <a:endParaRPr lang="zh-CN" altLang="en-US" dirty="0"/>
          </a:p>
          <a:p>
            <a:pPr lvl="1"/>
            <a:r>
              <a:rPr lang="en-US" altLang="zh-CN" dirty="0"/>
              <a:t>We </a:t>
            </a:r>
            <a:r>
              <a:rPr lang="en-US" altLang="zh-CN" b="1" dirty="0"/>
              <a:t>cannot abort </a:t>
            </a:r>
            <a:r>
              <a:rPr lang="en-US" altLang="zh-CN" dirty="0"/>
              <a:t>the transaction</a:t>
            </a:r>
            <a:endParaRPr lang="zh-CN" altLang="en-US" dirty="0"/>
          </a:p>
          <a:p>
            <a:pPr lvl="1"/>
            <a:r>
              <a:rPr lang="en-US" altLang="zh-CN" dirty="0"/>
              <a:t>Workers must be able to recover into a prepared state </a:t>
            </a:r>
          </a:p>
          <a:p>
            <a:pPr lvl="1"/>
            <a:r>
              <a:rPr lang="en-US" altLang="zh-CN" dirty="0"/>
              <a:t>Workers write </a:t>
            </a:r>
            <a:r>
              <a:rPr lang="en-US" altLang="zh-CN" b="1" dirty="0"/>
              <a:t>PREPARE </a:t>
            </a:r>
            <a:r>
              <a:rPr lang="en-US" altLang="zh-CN" dirty="0"/>
              <a:t>records to </a:t>
            </a:r>
            <a:r>
              <a:rPr lang="en-US" altLang="zh-CN" dirty="0">
                <a:solidFill>
                  <a:srgbClr val="0096FF"/>
                </a:solidFill>
              </a:rPr>
              <a:t>log</a:t>
            </a:r>
            <a:r>
              <a:rPr lang="en-US" altLang="zh-CN" dirty="0"/>
              <a:t> once prepared </a:t>
            </a:r>
            <a:endParaRPr lang="zh-CN" altLang="en-US" dirty="0"/>
          </a:p>
          <a:p>
            <a:r>
              <a:rPr lang="en-US" altLang="zh-CN" dirty="0"/>
              <a:t>The recovery process will:</a:t>
            </a:r>
            <a:endParaRPr lang="zh-CN" altLang="en-US" dirty="0"/>
          </a:p>
          <a:p>
            <a:pPr lvl="1"/>
            <a:r>
              <a:rPr lang="en-US" altLang="zh-CN" dirty="0"/>
              <a:t>Read through the </a:t>
            </a:r>
            <a:r>
              <a:rPr lang="en-US" altLang="zh-CN" dirty="0">
                <a:solidFill>
                  <a:srgbClr val="0096FF"/>
                </a:solidFill>
              </a:rPr>
              <a:t>log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endParaRPr lang="zh-CN" altLang="en-US" dirty="0"/>
          </a:p>
          <a:p>
            <a:pPr lvl="1"/>
            <a:r>
              <a:rPr lang="en-US" altLang="zh-CN" dirty="0"/>
              <a:t>Indicate which transactions are prepared but not committed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16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3419872" y="30651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3419872" y="321754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6495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3419872" y="400124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1089328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84080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1176" y="281772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26416" y="3433564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41656" y="37690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380198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failure:</a:t>
            </a:r>
            <a:r>
              <a:rPr lang="en-US" altLang="zh-CN" dirty="0"/>
              <a:t> worker failure during commit 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8908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4148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11176" y="445691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3419872" y="4441676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244618" y="420807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Myriad Pro Light SemiCond"/>
                <a:ea typeface="MS PGothic" charset="0"/>
                <a:cs typeface="Myriad Pro Light SemiCond"/>
              </a:rPr>
              <a:t>tx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?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84368" y="413840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restart</a:t>
            </a:r>
            <a:endParaRPr lang="zh-CN" altLang="en-US" b="1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8" y="3834032"/>
            <a:ext cx="358431" cy="3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393762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67944" y="3721596"/>
            <a:ext cx="750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09002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</a:t>
            </a:r>
            <a:r>
              <a:rPr lang="en-US" altLang="zh-CN" dirty="0"/>
              <a:t>: coordinator failure during prepare 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47306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62546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67944" y="4240892"/>
            <a:ext cx="735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abort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328954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89392" y="3115052"/>
            <a:ext cx="21242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2881997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线箭头连接符 36"/>
          <p:cNvCxnSpPr/>
          <p:nvPr/>
        </p:nvCxnSpPr>
        <p:spPr>
          <a:xfrm>
            <a:off x="3419872" y="35775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0" y="1161161"/>
            <a:ext cx="9144000" cy="1238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1007604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7544" y="4620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yriad Pro Light SemiCond"/>
                <a:ea typeface="MS PGothic" charset="0"/>
                <a:cs typeface="Myriad Pro Light SemiCond"/>
              </a:rPr>
              <a:t>client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9752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endParaRPr lang="zh-CN" altLang="en-US" sz="2400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3275856" y="1057300"/>
            <a:ext cx="0" cy="395205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44008" y="46207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A-M</a:t>
            </a:r>
            <a:r>
              <a:rPr lang="zh-CN" altLang="en-US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2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6256" y="462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N-Z</a:t>
            </a:r>
            <a:r>
              <a:rPr lang="zh-CN" altLang="en-US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Myriad Pro Light SemiCond"/>
                <a:ea typeface="MS PGothic" charset="0"/>
                <a:cs typeface="Myriad Pro Light SemiCond"/>
              </a:rPr>
              <a:t>server</a:t>
            </a:r>
            <a:endParaRPr lang="zh-CN" altLang="en-US" sz="2400" b="1" dirty="0">
              <a:solidFill>
                <a:schemeClr val="accent1"/>
              </a:solidFill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580112" y="1057300"/>
            <a:ext cx="0" cy="395205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884368" y="1057300"/>
            <a:ext cx="0" cy="39520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5616" y="1273324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419872" y="14893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419872" y="164174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419872" y="18410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419872" y="1993404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085136" y="220942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79888" y="2039124"/>
            <a:ext cx="5040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1115616" y="2569468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50152" y="2385680"/>
            <a:ext cx="988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419872" y="27134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3419872" y="436966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95936" y="2482220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419872" y="2865884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6504" y="4153644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419872" y="4522068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57200" y="5081362"/>
            <a:ext cx="8229600" cy="5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failure</a:t>
            </a:r>
            <a:r>
              <a:rPr lang="en-US" altLang="zh-CN" dirty="0"/>
              <a:t>: coordinator failure during commit</a:t>
            </a: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19872" y="46983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419872" y="4850780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976504" y="446620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085136" y="4040108"/>
            <a:ext cx="679923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347864" y="3835132"/>
            <a:ext cx="2196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coordinator</a:t>
            </a:r>
            <a:r>
              <a:rPr lang="zh-CN" altLang="en-US" b="1" dirty="0">
                <a:latin typeface="Myriad Pro Light SemiCond"/>
                <a:ea typeface="MS PGothic" charset="0"/>
                <a:cs typeface="Myriad Pro Light SemiCond"/>
              </a:rPr>
              <a:t> </a:t>
            </a:r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recovers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76504" y="336155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commit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3419872" y="3729980"/>
            <a:ext cx="208823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3419872" y="313714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3419872" y="3289548"/>
            <a:ext cx="439248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11176" y="2889736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Myriad Pro Light SemiCond"/>
                <a:ea typeface="MS PGothic" charset="0"/>
                <a:cs typeface="Myriad Pro Light SemiCond"/>
              </a:rPr>
              <a:t>prepare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1085136" y="3450560"/>
            <a:ext cx="208823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79888" y="328025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Myriad Pro Light SemiCond"/>
                <a:ea typeface="MS PGothic" charset="0"/>
                <a:cs typeface="Myriad Pro Light SemiCond"/>
              </a:rPr>
              <a:t>OK</a:t>
            </a:r>
            <a:endParaRPr lang="zh-CN" altLang="en-US" b="1" dirty="0">
              <a:latin typeface="Myriad Pro Light SemiCond"/>
              <a:ea typeface="MS PGothic" charset="0"/>
              <a:cs typeface="Myriad Pro Light SemiCond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78" y="3680209"/>
            <a:ext cx="374340" cy="3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Two-phase commit </a:t>
            </a:r>
            <a:r>
              <a:rPr lang="en-US" altLang="zh-CN" sz="2000" dirty="0"/>
              <a:t>allows us to achieve </a:t>
            </a:r>
            <a:r>
              <a:rPr lang="en-US" altLang="zh-CN" sz="2000" b="1" dirty="0"/>
              <a:t>multi-site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atomicity:</a:t>
            </a:r>
            <a:r>
              <a:rPr lang="zh-CN" altLang="en-US" sz="2000" b="1" dirty="0"/>
              <a:t> </a:t>
            </a:r>
            <a:r>
              <a:rPr lang="en-US" altLang="zh-CN" sz="2000" dirty="0"/>
              <a:t>transaction</a:t>
            </a:r>
            <a:r>
              <a:rPr lang="zh-CN" altLang="en-US" sz="2000" dirty="0"/>
              <a:t> </a:t>
            </a:r>
            <a:r>
              <a:rPr lang="en-US" altLang="zh-CN" sz="2000" dirty="0"/>
              <a:t>remains</a:t>
            </a:r>
            <a:r>
              <a:rPr lang="en-US" altLang="zh-CN" sz="2000" b="1" dirty="0"/>
              <a:t> </a:t>
            </a:r>
            <a:r>
              <a:rPr lang="en-US" altLang="zh-CN" sz="2000" dirty="0"/>
              <a:t>atomic</a:t>
            </a:r>
            <a:r>
              <a:rPr lang="zh-CN" altLang="en-US" sz="2000" dirty="0"/>
              <a:t> </a:t>
            </a:r>
            <a:r>
              <a:rPr lang="en-US" altLang="zh-CN" sz="2000" dirty="0"/>
              <a:t>even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they</a:t>
            </a:r>
            <a:r>
              <a:rPr lang="zh-CN" altLang="en-US" sz="2000" dirty="0"/>
              <a:t> </a:t>
            </a:r>
            <a:r>
              <a:rPr lang="en-US" altLang="zh-CN" sz="2000" dirty="0"/>
              <a:t>require communication with multiple machines </a:t>
            </a:r>
            <a:endParaRPr lang="zh-CN" altLang="en-US" sz="2000" dirty="0"/>
          </a:p>
          <a:p>
            <a:r>
              <a:rPr lang="en-US" altLang="zh-CN" sz="2000" dirty="0"/>
              <a:t>In two-phase commit, failures prior to the commit point can be aborted. If workers (or the coordinator) fail after the commit point, they </a:t>
            </a:r>
            <a:r>
              <a:rPr lang="en-US" altLang="zh-CN" sz="2000" b="1" dirty="0"/>
              <a:t>recover into the </a:t>
            </a:r>
            <a:r>
              <a:rPr lang="en-US" altLang="zh-CN" sz="2000" b="1" dirty="0">
                <a:solidFill>
                  <a:schemeClr val="accent2"/>
                </a:solidFill>
              </a:rPr>
              <a:t>PREPARED </a:t>
            </a:r>
            <a:r>
              <a:rPr lang="en-US" altLang="zh-CN" sz="2000" b="1" dirty="0"/>
              <a:t>state</a:t>
            </a:r>
            <a:r>
              <a:rPr lang="en-US" altLang="zh-CN" sz="2000" dirty="0"/>
              <a:t>, and complete the transaction</a:t>
            </a:r>
          </a:p>
          <a:p>
            <a:r>
              <a:rPr lang="en-US" altLang="zh-CN" sz="2000" dirty="0"/>
              <a:t>Our remaining issue deals with availability and replication: we will replicate data across sites to improve availability, but must deal with keeping multiple copies of the data </a:t>
            </a:r>
            <a:r>
              <a:rPr lang="en-US" altLang="zh-CN" sz="2000" b="1" dirty="0"/>
              <a:t>consistent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24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multi-site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Sites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A-M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N-Z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7220"/>
            <a:ext cx="7211756" cy="528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20"/>
            <a:ext cx="7371461" cy="51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Message may be lost, delayed or duplicated</a:t>
            </a:r>
          </a:p>
          <a:p>
            <a:r>
              <a:rPr lang="en-US" altLang="zh-CN" dirty="0">
                <a:ea typeface="MS PGothic" charset="0"/>
              </a:rPr>
              <a:t>Use RPC to communicate</a:t>
            </a:r>
          </a:p>
          <a:p>
            <a:pPr lvl="1"/>
            <a:r>
              <a:rPr lang="en-US" altLang="zh-CN" dirty="0">
                <a:ea typeface="MS PGothic" charset="0"/>
              </a:rPr>
              <a:t>Ensure at-least-once by persistent sender</a:t>
            </a:r>
          </a:p>
          <a:p>
            <a:pPr lvl="1"/>
            <a:r>
              <a:rPr lang="en-US" altLang="zh-CN" dirty="0">
                <a:ea typeface="MS PGothic" charset="0"/>
              </a:rPr>
              <a:t>Ensure at-most-once by duplicate suppression</a:t>
            </a:r>
          </a:p>
          <a:p>
            <a:pPr lvl="1"/>
            <a:r>
              <a:rPr lang="en-US" altLang="zh-CN" dirty="0">
                <a:ea typeface="MS PGothic" charset="0"/>
              </a:rPr>
              <a:t>However, neither is enough to ensure atomicity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53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 servers can experience </a:t>
            </a:r>
            <a:r>
              <a:rPr kumimoji="1" lang="en-US" altLang="zh-CN" b="1" dirty="0"/>
              <a:t>different</a:t>
            </a:r>
            <a:r>
              <a:rPr kumimoji="1" lang="en-US" altLang="zh-CN" dirty="0"/>
              <a:t> events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 commits while the other crashes,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One commits while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 aborts, 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7221"/>
            <a:ext cx="7344816" cy="51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10430</TotalTime>
  <Words>796</Words>
  <Application>Microsoft Macintosh PowerPoint</Application>
  <PresentationFormat>全屏显示(16:10)</PresentationFormat>
  <Paragraphs>228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等线</vt:lpstr>
      <vt:lpstr>等线</vt:lpstr>
      <vt:lpstr>楷体</vt:lpstr>
      <vt:lpstr>宋体</vt:lpstr>
      <vt:lpstr>微软雅黑</vt:lpstr>
      <vt:lpstr>Adobe 楷体 Std R</vt:lpstr>
      <vt:lpstr>MS PGothic</vt:lpstr>
      <vt:lpstr>Myriad Pro Light SemiCond</vt:lpstr>
      <vt:lpstr>Arial</vt:lpstr>
      <vt:lpstr>Calibri</vt:lpstr>
      <vt:lpstr>Helvetica</vt:lpstr>
      <vt:lpstr>Times New Roman</vt:lpstr>
      <vt:lpstr>Office 主题​​</vt:lpstr>
      <vt:lpstr>Distributed Transaction</vt:lpstr>
      <vt:lpstr>Goal: Build Reliable Systems from Unreliable Components</vt:lpstr>
      <vt:lpstr>multi-site Transaction</vt:lpstr>
      <vt:lpstr>Transaction across Multiple Sites</vt:lpstr>
      <vt:lpstr>PowerPoint 演示文稿</vt:lpstr>
      <vt:lpstr>PowerPoint 演示文稿</vt:lpstr>
      <vt:lpstr>Deal with the Network</vt:lpstr>
      <vt:lpstr>The Main Problem</vt:lpstr>
      <vt:lpstr>PowerPoint 演示文稿</vt:lpstr>
      <vt:lpstr>Two-phase Commit</vt:lpstr>
      <vt:lpstr>PowerPoint 演示文稿</vt:lpstr>
      <vt:lpstr>Multiple-site Atomicity</vt:lpstr>
      <vt:lpstr>PowerPoint 演示文稿</vt:lpstr>
      <vt:lpstr>PowerPoint 演示文稿</vt:lpstr>
      <vt:lpstr>Multiple-site Atomicity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Worker Failure During Commit </vt:lpstr>
      <vt:lpstr>PowerPoint 演示文稿</vt:lpstr>
      <vt:lpstr>PowerPoint 演示文稿</vt:lpstr>
      <vt:lpstr>PowerPoint 演示文稿</vt:lpstr>
      <vt:lpstr>Summary of 2-phase Commit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260</cp:revision>
  <cp:lastPrinted>2016-06-13T07:55:34Z</cp:lastPrinted>
  <dcterms:created xsi:type="dcterms:W3CDTF">2017-05-12T06:55:38Z</dcterms:created>
  <dcterms:modified xsi:type="dcterms:W3CDTF">2018-12-21T01:36:28Z</dcterms:modified>
</cp:coreProperties>
</file>