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704" r:id="rId2"/>
    <p:sldId id="849" r:id="rId3"/>
    <p:sldId id="848" r:id="rId4"/>
    <p:sldId id="850" r:id="rId5"/>
    <p:sldId id="868" r:id="rId6"/>
    <p:sldId id="869" r:id="rId7"/>
    <p:sldId id="870" r:id="rId8"/>
    <p:sldId id="871" r:id="rId9"/>
    <p:sldId id="872" r:id="rId10"/>
    <p:sldId id="873" r:id="rId11"/>
    <p:sldId id="874" r:id="rId12"/>
    <p:sldId id="875" r:id="rId13"/>
    <p:sldId id="876" r:id="rId14"/>
    <p:sldId id="877" r:id="rId15"/>
    <p:sldId id="878" r:id="rId16"/>
    <p:sldId id="879" r:id="rId17"/>
    <p:sldId id="880" r:id="rId18"/>
    <p:sldId id="881" r:id="rId19"/>
    <p:sldId id="809" r:id="rId20"/>
    <p:sldId id="851" r:id="rId21"/>
    <p:sldId id="853" r:id="rId22"/>
    <p:sldId id="882" r:id="rId23"/>
    <p:sldId id="854" r:id="rId24"/>
    <p:sldId id="855" r:id="rId25"/>
    <p:sldId id="771" r:id="rId26"/>
    <p:sldId id="778" r:id="rId27"/>
    <p:sldId id="774" r:id="rId28"/>
    <p:sldId id="779" r:id="rId29"/>
    <p:sldId id="780" r:id="rId30"/>
    <p:sldId id="781" r:id="rId31"/>
    <p:sldId id="857" r:id="rId32"/>
    <p:sldId id="782" r:id="rId33"/>
    <p:sldId id="783" r:id="rId34"/>
    <p:sldId id="858" r:id="rId35"/>
    <p:sldId id="785" r:id="rId36"/>
    <p:sldId id="786"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1" autoAdjust="0"/>
    <p:restoredTop sz="80117" autoAdjust="0"/>
  </p:normalViewPr>
  <p:slideViewPr>
    <p:cSldViewPr snapToGrid="0" snapToObjects="1">
      <p:cViewPr varScale="1">
        <p:scale>
          <a:sx n="130" d="100"/>
          <a:sy n="130" d="100"/>
        </p:scale>
        <p:origin x="2712"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7FCD99-416C-1E4C-91AE-7C710A194FD7}" type="datetimeFigureOut">
              <a:rPr lang="en-US" smtClean="0"/>
              <a:t>4/2/2019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A862E9-1CCD-8547-8627-25483D0C94F3}" type="slidenum">
              <a:rPr lang="en-US" smtClean="0"/>
              <a:t>‹#›</a:t>
            </a:fld>
            <a:endParaRPr lang="en-US"/>
          </a:p>
        </p:txBody>
      </p:sp>
    </p:spTree>
    <p:extLst>
      <p:ext uri="{BB962C8B-B14F-4D97-AF65-F5344CB8AC3E}">
        <p14:creationId xmlns:p14="http://schemas.microsoft.com/office/powerpoint/2010/main" val="154114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3489AC-15D1-D947-8A56-FBEC975101C8}" type="datetimeFigureOut">
              <a:rPr lang="en-US" smtClean="0"/>
              <a:t>4/2/2019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7F6E-C39A-AB4E-8930-83723449EF7A}" type="slidenum">
              <a:rPr lang="en-US" smtClean="0"/>
              <a:t>‹#›</a:t>
            </a:fld>
            <a:endParaRPr lang="en-US"/>
          </a:p>
        </p:txBody>
      </p:sp>
    </p:spTree>
    <p:extLst>
      <p:ext uri="{BB962C8B-B14F-4D97-AF65-F5344CB8AC3E}">
        <p14:creationId xmlns:p14="http://schemas.microsoft.com/office/powerpoint/2010/main" val="2238033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kumimoji="0" lang="zh-CN" altLang="en-US">
              <a:cs typeface="ＭＳ Ｐゴシック" charset="0"/>
            </a:endParaRPr>
          </a:p>
        </p:txBody>
      </p:sp>
    </p:spTree>
    <p:extLst>
      <p:ext uri="{BB962C8B-B14F-4D97-AF65-F5344CB8AC3E}">
        <p14:creationId xmlns:p14="http://schemas.microsoft.com/office/powerpoint/2010/main" val="8775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Question:</a:t>
            </a:r>
            <a:r>
              <a:rPr kumimoji="1" lang="zh-CN" altLang="en-US" dirty="0"/>
              <a:t> </a:t>
            </a:r>
            <a:r>
              <a:rPr kumimoji="1" lang="en-US" altLang="zh-CN" dirty="0"/>
              <a:t>what</a:t>
            </a:r>
            <a:r>
              <a:rPr kumimoji="1" lang="zh-CN" altLang="en-US" baseline="0" dirty="0"/>
              <a:t> </a:t>
            </a:r>
            <a:r>
              <a:rPr kumimoji="1" lang="en-US" altLang="zh-CN" baseline="0" dirty="0"/>
              <a:t>if</a:t>
            </a:r>
            <a:r>
              <a:rPr kumimoji="1" lang="zh-CN" altLang="en-US" baseline="0" dirty="0"/>
              <a:t> </a:t>
            </a:r>
            <a:endParaRPr kumimoji="1" lang="zh-CN" altLang="en-US" dirty="0"/>
          </a:p>
        </p:txBody>
      </p:sp>
      <p:sp>
        <p:nvSpPr>
          <p:cNvPr id="4" name="幻灯片编号占位符 3"/>
          <p:cNvSpPr>
            <a:spLocks noGrp="1"/>
          </p:cNvSpPr>
          <p:nvPr>
            <p:ph type="sldNum" sz="quarter" idx="10"/>
          </p:nvPr>
        </p:nvSpPr>
        <p:spPr/>
        <p:txBody>
          <a:bodyPr/>
          <a:lstStyle/>
          <a:p>
            <a:fld id="{3A84A077-83E9-49A7-9F59-234D78BD6949}" type="slidenum">
              <a:rPr lang="zh-CN" altLang="en-US" smtClean="0"/>
              <a:t>3</a:t>
            </a:fld>
            <a:endParaRPr lang="zh-CN" altLang="en-US"/>
          </a:p>
        </p:txBody>
      </p:sp>
    </p:spTree>
    <p:extLst>
      <p:ext uri="{BB962C8B-B14F-4D97-AF65-F5344CB8AC3E}">
        <p14:creationId xmlns:p14="http://schemas.microsoft.com/office/powerpoint/2010/main" val="308036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triple fault is usually a sign that the exception handler called is faulty, or worse, that the whole exception handling in your system is screwed up. (LDT or GDT issues, bogus pointers or faulty memory mappings are frequent offenders.)</a:t>
            </a:r>
          </a:p>
          <a:p>
            <a:endParaRPr kumimoji="1" lang="en-US" altLang="zh-CN" dirty="0"/>
          </a:p>
          <a:p>
            <a:r>
              <a:rPr kumimoji="1" lang="en-US" altLang="zh-CN" dirty="0"/>
              <a:t>Another frequent cause of triple faults is a kernel stack overflow. If the stack reaches an invalid page (one with its present bit clear), a page fault is generated. However, the CPU faults while trying to push the exception information on to the stack, so a double fault is generated. The same problem still exists so a triple fault is generated.</a:t>
            </a:r>
          </a:p>
          <a:p>
            <a:endParaRPr kumimoji="1" lang="zh-CN" altLang="en-US" dirty="0"/>
          </a:p>
        </p:txBody>
      </p:sp>
      <p:sp>
        <p:nvSpPr>
          <p:cNvPr id="4" name="幻灯片编号占位符 3"/>
          <p:cNvSpPr>
            <a:spLocks noGrp="1"/>
          </p:cNvSpPr>
          <p:nvPr>
            <p:ph type="sldNum" sz="quarter" idx="10"/>
          </p:nvPr>
        </p:nvSpPr>
        <p:spPr/>
        <p:txBody>
          <a:bodyPr/>
          <a:lstStyle/>
          <a:p>
            <a:fld id="{3D487F6E-C39A-AB4E-8930-83723449EF7A}" type="slidenum">
              <a:rPr lang="en-US" smtClean="0"/>
              <a:t>16</a:t>
            </a:fld>
            <a:endParaRPr lang="en-US"/>
          </a:p>
        </p:txBody>
      </p:sp>
    </p:spTree>
    <p:extLst>
      <p:ext uri="{BB962C8B-B14F-4D97-AF65-F5344CB8AC3E}">
        <p14:creationId xmlns:p14="http://schemas.microsoft.com/office/powerpoint/2010/main" val="297662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What disable mean: cpu or PIC not accepting, but device controller can still accept (limited by buffer size)</a:t>
            </a:r>
          </a:p>
        </p:txBody>
      </p:sp>
    </p:spTree>
    <p:extLst>
      <p:ext uri="{BB962C8B-B14F-4D97-AF65-F5344CB8AC3E}">
        <p14:creationId xmlns:p14="http://schemas.microsoft.com/office/powerpoint/2010/main" val="374757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4662C5-A07B-AA4B-9AF1-1C5D6C36F424}" type="slidenum">
              <a:rPr lang="en-US" altLang="zh-CN"/>
              <a:pPr/>
              <a:t>27</a:t>
            </a:fld>
            <a:endParaRPr lang="en-US" altLang="zh-CN"/>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9619" name="Rectangle 3"/>
          <p:cNvSpPr>
            <a:spLocks noGrp="1" noChangeArrowheads="1"/>
          </p:cNvSpPr>
          <p:nvPr>
            <p:ph type="body" idx="1"/>
          </p:nvPr>
        </p:nvSpPr>
        <p:spPr/>
        <p:txBody>
          <a:bodyPr/>
          <a:lstStyle/>
          <a:p>
            <a:endParaRPr lang="en-US" altLang="zh-CN">
              <a:ea typeface="SimSun" charset="0"/>
              <a:cs typeface="SimSun" charset="0"/>
            </a:endParaRPr>
          </a:p>
        </p:txBody>
      </p:sp>
    </p:spTree>
    <p:extLst>
      <p:ext uri="{BB962C8B-B14F-4D97-AF65-F5344CB8AC3E}">
        <p14:creationId xmlns:p14="http://schemas.microsoft.com/office/powerpoint/2010/main" val="39647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To create a </a:t>
            </a:r>
            <a:r>
              <a:rPr lang="en-US" altLang="zh-CN" dirty="0" err="1">
                <a:latin typeface="Arial" panose="020B0604020202020204" pitchFamily="34" charset="0"/>
              </a:rPr>
              <a:t>workqueue</a:t>
            </a:r>
            <a:r>
              <a:rPr lang="en-US" altLang="zh-CN" dirty="0">
                <a:latin typeface="Arial" panose="020B0604020202020204" pitchFamily="34" charset="0"/>
              </a:rPr>
              <a:t>, call </a:t>
            </a:r>
            <a:r>
              <a:rPr lang="en-US" altLang="zh-CN" dirty="0" err="1">
                <a:latin typeface="Arial" panose="020B0604020202020204" pitchFamily="34" charset="0"/>
              </a:rPr>
              <a:t>creat_workqueue</a:t>
            </a:r>
            <a:r>
              <a:rPr lang="en-US" altLang="zh-CN" dirty="0">
                <a:latin typeface="Arial" panose="020B0604020202020204" pitchFamily="34" charset="0"/>
              </a:rPr>
              <a:t>("name")</a:t>
            </a:r>
          </a:p>
          <a:p>
            <a:endParaRPr lang="en-US" altLang="zh-CN" dirty="0">
              <a:latin typeface="Arial" panose="020B0604020202020204" pitchFamily="34" charset="0"/>
            </a:endParaRPr>
          </a:p>
          <a:p>
            <a:r>
              <a:rPr lang="en-US" altLang="zh-CN" dirty="0">
                <a:latin typeface="Arial" panose="020B0604020202020204" pitchFamily="34" charset="0"/>
              </a:rPr>
              <a:t>The add a deferred task, call </a:t>
            </a:r>
            <a:r>
              <a:rPr lang="en-US" altLang="zh-CN" dirty="0" err="1">
                <a:latin typeface="Arial" panose="020B0604020202020204" pitchFamily="34" charset="0"/>
              </a:rPr>
              <a:t>queue_work</a:t>
            </a:r>
            <a:r>
              <a:rPr lang="en-US" altLang="zh-CN" dirty="0">
                <a:latin typeface="Arial" panose="020B0604020202020204" pitchFamily="34" charset="0"/>
              </a:rPr>
              <a:t>(), which will add a work item (</a:t>
            </a:r>
            <a:r>
              <a:rPr lang="en-US" altLang="zh-CN" dirty="0" err="1">
                <a:latin typeface="Arial" panose="020B0604020202020204" pitchFamily="34" charset="0"/>
              </a:rPr>
              <a:t>fn</a:t>
            </a:r>
            <a:r>
              <a:rPr lang="en-US" altLang="zh-CN" dirty="0">
                <a:latin typeface="Arial" panose="020B0604020202020204" pitchFamily="34" charset="0"/>
              </a:rPr>
              <a:t>, </a:t>
            </a:r>
            <a:r>
              <a:rPr lang="en-US" altLang="zh-CN" dirty="0" err="1">
                <a:latin typeface="Arial" panose="020B0604020202020204" pitchFamily="34" charset="0"/>
              </a:rPr>
              <a:t>args</a:t>
            </a:r>
            <a:r>
              <a:rPr lang="en-US" altLang="zh-CN" dirty="0">
                <a:latin typeface="Arial" panose="020B0604020202020204" pitchFamily="34" charset="0"/>
              </a:rPr>
              <a:t>) to a queue</a:t>
            </a:r>
          </a:p>
          <a:p>
            <a:endParaRPr lang="en-US" altLang="zh-CN" dirty="0">
              <a:latin typeface="Arial" panose="020B0604020202020204" pitchFamily="34" charset="0"/>
            </a:endParaRPr>
          </a:p>
          <a:p>
            <a:r>
              <a:rPr lang="en-US" altLang="zh-CN" dirty="0">
                <a:latin typeface="Arial" panose="020B0604020202020204" pitchFamily="34" charset="0"/>
              </a:rPr>
              <a:t>Kernel will create a thread, looping forever (until </a:t>
            </a:r>
            <a:r>
              <a:rPr lang="en-US" altLang="zh-CN" dirty="0" err="1">
                <a:latin typeface="Arial" panose="020B0604020202020204" pitchFamily="34" charset="0"/>
              </a:rPr>
              <a:t>workqueue</a:t>
            </a:r>
            <a:r>
              <a:rPr lang="en-US" altLang="zh-CN" dirty="0">
                <a:latin typeface="Arial" panose="020B0604020202020204" pitchFamily="34" charset="0"/>
              </a:rPr>
              <a:t> destroyed).  Each iteration will </a:t>
            </a:r>
            <a:r>
              <a:rPr lang="en-US" altLang="zh-CN" dirty="0" err="1">
                <a:latin typeface="Arial" panose="020B0604020202020204" pitchFamily="34" charset="0"/>
              </a:rPr>
              <a:t>dequeue</a:t>
            </a:r>
            <a:r>
              <a:rPr lang="en-US" altLang="zh-CN" dirty="0">
                <a:latin typeface="Arial" panose="020B0604020202020204" pitchFamily="34" charset="0"/>
              </a:rPr>
              <a:t> (</a:t>
            </a:r>
            <a:r>
              <a:rPr lang="en-US" altLang="zh-CN" dirty="0" err="1">
                <a:latin typeface="Arial" panose="020B0604020202020204" pitchFamily="34" charset="0"/>
              </a:rPr>
              <a:t>fn</a:t>
            </a:r>
            <a:r>
              <a:rPr lang="en-US" altLang="zh-CN" dirty="0">
                <a:latin typeface="Arial" panose="020B0604020202020204" pitchFamily="34" charset="0"/>
              </a:rPr>
              <a:t>, </a:t>
            </a:r>
            <a:r>
              <a:rPr lang="en-US" altLang="zh-CN" dirty="0" err="1">
                <a:latin typeface="Arial" panose="020B0604020202020204" pitchFamily="34" charset="0"/>
              </a:rPr>
              <a:t>args</a:t>
            </a:r>
            <a:r>
              <a:rPr lang="en-US" altLang="zh-CN" dirty="0">
                <a:latin typeface="Arial" panose="020B0604020202020204" pitchFamily="34" charset="0"/>
              </a:rPr>
              <a:t>), and run </a:t>
            </a:r>
            <a:r>
              <a:rPr lang="en-US" altLang="zh-CN" dirty="0" err="1">
                <a:latin typeface="Arial" panose="020B0604020202020204" pitchFamily="34" charset="0"/>
              </a:rPr>
              <a:t>fn</a:t>
            </a:r>
            <a:r>
              <a:rPr lang="en-US" altLang="zh-CN" dirty="0">
                <a:latin typeface="Arial" panose="020B0604020202020204" pitchFamily="34" charset="0"/>
              </a:rPr>
              <a:t> on </a:t>
            </a:r>
            <a:r>
              <a:rPr lang="en-US" altLang="zh-CN" dirty="0" err="1">
                <a:latin typeface="Arial" panose="020B0604020202020204" pitchFamily="34" charset="0"/>
              </a:rPr>
              <a:t>args</a:t>
            </a:r>
            <a:r>
              <a:rPr lang="en-US" altLang="zh-CN" dirty="0">
                <a:latin typeface="Arial" panose="020B0604020202020204" pitchFamily="34" charset="0"/>
              </a:rPr>
              <a:t>.</a:t>
            </a:r>
          </a:p>
          <a:p>
            <a:endParaRPr lang="en-US" altLang="zh-CN" dirty="0">
              <a:latin typeface="Arial" panose="020B0604020202020204" pitchFamily="34" charset="0"/>
            </a:endParaRPr>
          </a:p>
          <a:p>
            <a:endParaRPr lang="en-US" altLang="zh-CN" dirty="0">
              <a:latin typeface="Arial" panose="020B0604020202020204" pitchFamily="34" charset="0"/>
            </a:endParaRPr>
          </a:p>
        </p:txBody>
      </p:sp>
    </p:spTree>
    <p:extLst>
      <p:ext uri="{BB962C8B-B14F-4D97-AF65-F5344CB8AC3E}">
        <p14:creationId xmlns:p14="http://schemas.microsoft.com/office/powerpoint/2010/main" val="56135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7E7FC8-D600-B146-BD60-E8C3D9C16429}"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CN"/>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2667000" y="6324600"/>
            <a:ext cx="3886200" cy="3048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E046FCE-4B82-AF4D-9E4A-D37C81C77065}" type="slidenum">
              <a:rPr lang="en-US"/>
              <a:pPr/>
              <a:t>‹#›</a:t>
            </a:fld>
            <a:endParaRPr lang="en-US"/>
          </a:p>
        </p:txBody>
      </p:sp>
    </p:spTree>
    <p:extLst>
      <p:ext uri="{BB962C8B-B14F-4D97-AF65-F5344CB8AC3E}">
        <p14:creationId xmlns:p14="http://schemas.microsoft.com/office/powerpoint/2010/main" val="156101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E7FC8-D600-B146-BD60-E8C3D9C16429}"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E7FC8-D600-B146-BD60-E8C3D9C16429}"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E7FC8-D600-B146-BD60-E8C3D9C16429}"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7E7FC8-D600-B146-BD60-E8C3D9C16429}"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7E7FC8-D600-B146-BD60-E8C3D9C16429}"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E7FC8-D600-B146-BD60-E8C3D9C16429}"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7E7FC8-D600-B146-BD60-E8C3D9C16429}"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4911A-08D5-C549-A319-21F36147472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E7FC8-D600-B146-BD60-E8C3D9C16429}" type="datetimeFigureOut">
              <a:rPr lang="en-US" smtClean="0"/>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4911A-08D5-C549-A319-21F3614747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000" b="1" i="0" kern="1200">
          <a:solidFill>
            <a:srgbClr val="3366FF"/>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0" y="2022475"/>
            <a:ext cx="9144000" cy="1470025"/>
          </a:xfrm>
        </p:spPr>
        <p:txBody>
          <a:bodyPr anchor="b">
            <a:normAutofit/>
          </a:bodyPr>
          <a:lstStyle/>
          <a:p>
            <a:r>
              <a:rPr lang="en-US" altLang="zh-CN" sz="4800" dirty="0">
                <a:latin typeface="Arial" panose="020B0604020202020204" pitchFamily="34" charset="0"/>
                <a:cs typeface="Arial" panose="020B0604020202020204" pitchFamily="34" charset="0"/>
              </a:rPr>
              <a:t>Interrupt</a:t>
            </a:r>
            <a:endParaRPr kumimoji="0" lang="en-US" altLang="zh-CN" sz="4800" dirty="0">
              <a:latin typeface="Arial" panose="020B0604020202020204" pitchFamily="34" charset="0"/>
              <a:ea typeface="宋体" charset="0"/>
              <a:cs typeface="Arial" panose="020B0604020202020204" pitchFamily="34" charset="0"/>
            </a:endParaRPr>
          </a:p>
        </p:txBody>
      </p:sp>
      <p:sp>
        <p:nvSpPr>
          <p:cNvPr id="27651" name="Rectangle 3"/>
          <p:cNvSpPr>
            <a:spLocks noGrp="1" noChangeArrowheads="1"/>
          </p:cNvSpPr>
          <p:nvPr>
            <p:ph type="subTitle" idx="1"/>
          </p:nvPr>
        </p:nvSpPr>
        <p:spPr/>
        <p:txBody>
          <a:bodyPr/>
          <a:lstStyle/>
          <a:p>
            <a:r>
              <a:rPr kumimoji="0" lang="en-US" altLang="zh-CN" dirty="0" err="1">
                <a:latin typeface="Arial" panose="020B0604020202020204" pitchFamily="34" charset="0"/>
                <a:ea typeface="宋体" charset="0"/>
                <a:cs typeface="Arial" panose="020B0604020202020204" pitchFamily="34" charset="0"/>
              </a:rPr>
              <a:t>Yubin</a:t>
            </a:r>
            <a:r>
              <a:rPr kumimoji="0" lang="zh-CN" altLang="en-US" dirty="0">
                <a:latin typeface="Arial" panose="020B0604020202020204" pitchFamily="34" charset="0"/>
                <a:ea typeface="宋体" charset="0"/>
                <a:cs typeface="Arial" panose="020B0604020202020204" pitchFamily="34" charset="0"/>
              </a:rPr>
              <a:t> </a:t>
            </a:r>
            <a:r>
              <a:rPr kumimoji="0" lang="en-US" altLang="zh-CN" dirty="0">
                <a:latin typeface="Arial" panose="020B0604020202020204" pitchFamily="34" charset="0"/>
                <a:ea typeface="宋体" charset="0"/>
                <a:cs typeface="Arial" panose="020B0604020202020204" pitchFamily="34" charset="0"/>
              </a:rPr>
              <a:t>Xia</a:t>
            </a:r>
          </a:p>
          <a:p>
            <a:r>
              <a:rPr lang="en-US" altLang="zh-CN" dirty="0">
                <a:latin typeface="Arial" panose="020B0604020202020204" pitchFamily="34" charset="0"/>
                <a:ea typeface="宋体" charset="0"/>
                <a:cs typeface="Arial" panose="020B0604020202020204" pitchFamily="34" charset="0"/>
              </a:rPr>
              <a:t>IPADS, SJTU</a:t>
            </a:r>
            <a:endParaRPr kumimoji="0" lang="en-US" altLang="zh-CN" dirty="0">
              <a:latin typeface="Arial" panose="020B0604020202020204" pitchFamily="34" charset="0"/>
              <a:ea typeface="宋体" charset="0"/>
              <a:cs typeface="Arial" panose="020B0604020202020204" pitchFamily="34" charset="0"/>
            </a:endParaRPr>
          </a:p>
        </p:txBody>
      </p:sp>
      <p:sp>
        <p:nvSpPr>
          <p:cNvPr id="27652" name="TextBox 3"/>
          <p:cNvSpPr txBox="1">
            <a:spLocks noChangeArrowheads="1"/>
          </p:cNvSpPr>
          <p:nvPr/>
        </p:nvSpPr>
        <p:spPr bwMode="auto">
          <a:xfrm>
            <a:off x="557213" y="6000750"/>
            <a:ext cx="794385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Verdana" charset="0"/>
                <a:ea typeface="ＭＳ Ｐゴシック" charset="0"/>
                <a:cs typeface="ＭＳ Ｐゴシック" charset="0"/>
              </a:defRPr>
            </a:lvl1pPr>
            <a:lvl2pPr marL="37931725" indent="-37474525" eaLnBrk="0" hangingPunct="0">
              <a:defRPr kumimoji="1" sz="2400">
                <a:solidFill>
                  <a:schemeClr val="tx1"/>
                </a:solidFill>
                <a:latin typeface="Verdana" charset="0"/>
                <a:ea typeface="ＭＳ Ｐゴシック" charset="0"/>
              </a:defRPr>
            </a:lvl2pPr>
            <a:lvl3pPr eaLnBrk="0" hangingPunct="0">
              <a:defRPr kumimoji="1" sz="2400">
                <a:solidFill>
                  <a:schemeClr val="tx1"/>
                </a:solidFill>
                <a:latin typeface="Verdana" charset="0"/>
                <a:ea typeface="ＭＳ Ｐゴシック" charset="0"/>
              </a:defRPr>
            </a:lvl3pPr>
            <a:lvl4pPr eaLnBrk="0" hangingPunct="0">
              <a:defRPr kumimoji="1" sz="2400">
                <a:solidFill>
                  <a:schemeClr val="tx1"/>
                </a:solidFill>
                <a:latin typeface="Verdana" charset="0"/>
                <a:ea typeface="ＭＳ Ｐゴシック" charset="0"/>
              </a:defRPr>
            </a:lvl4pPr>
            <a:lvl5pPr eaLnBrk="0" hangingPunct="0">
              <a:defRPr kumimoji="1" sz="2400">
                <a:solidFill>
                  <a:schemeClr val="tx1"/>
                </a:solidFill>
                <a:latin typeface="Verdana" charset="0"/>
                <a:ea typeface="ＭＳ Ｐゴシック" charset="0"/>
              </a:defRPr>
            </a:lvl5pPr>
            <a:lvl6pPr marL="457200" eaLnBrk="0" fontAlgn="base" hangingPunct="0">
              <a:spcBef>
                <a:spcPct val="0"/>
              </a:spcBef>
              <a:spcAft>
                <a:spcPct val="0"/>
              </a:spcAft>
              <a:defRPr kumimoji="1" sz="2400">
                <a:solidFill>
                  <a:schemeClr val="tx1"/>
                </a:solidFill>
                <a:latin typeface="Verdana" charset="0"/>
                <a:ea typeface="ＭＳ Ｐゴシック" charset="0"/>
              </a:defRPr>
            </a:lvl6pPr>
            <a:lvl7pPr marL="914400" eaLnBrk="0" fontAlgn="base" hangingPunct="0">
              <a:spcBef>
                <a:spcPct val="0"/>
              </a:spcBef>
              <a:spcAft>
                <a:spcPct val="0"/>
              </a:spcAft>
              <a:defRPr kumimoji="1" sz="2400">
                <a:solidFill>
                  <a:schemeClr val="tx1"/>
                </a:solidFill>
                <a:latin typeface="Verdana" charset="0"/>
                <a:ea typeface="ＭＳ Ｐゴシック" charset="0"/>
              </a:defRPr>
            </a:lvl7pPr>
            <a:lvl8pPr marL="1371600" eaLnBrk="0" fontAlgn="base" hangingPunct="0">
              <a:spcBef>
                <a:spcPct val="0"/>
              </a:spcBef>
              <a:spcAft>
                <a:spcPct val="0"/>
              </a:spcAft>
              <a:defRPr kumimoji="1" sz="2400">
                <a:solidFill>
                  <a:schemeClr val="tx1"/>
                </a:solidFill>
                <a:latin typeface="Verdana" charset="0"/>
                <a:ea typeface="ＭＳ Ｐゴシック" charset="0"/>
              </a:defRPr>
            </a:lvl8pPr>
            <a:lvl9pPr marL="1828800" eaLnBrk="0" fontAlgn="base" hangingPunct="0">
              <a:spcBef>
                <a:spcPct val="0"/>
              </a:spcBef>
              <a:spcAft>
                <a:spcPct val="0"/>
              </a:spcAft>
              <a:defRPr kumimoji="1" sz="2400">
                <a:solidFill>
                  <a:schemeClr val="tx1"/>
                </a:solidFill>
                <a:latin typeface="Verdana" charset="0"/>
                <a:ea typeface="ＭＳ Ｐゴシック" charset="0"/>
              </a:defRPr>
            </a:lvl9pPr>
          </a:lstStyle>
          <a:p>
            <a:r>
              <a:rPr kumimoji="0" lang="en-US" altLang="zh-TW" sz="1800" dirty="0">
                <a:latin typeface="Arial" panose="020B0604020202020204" pitchFamily="34" charset="0"/>
                <a:cs typeface="Arial" panose="020B0604020202020204" pitchFamily="34" charset="0"/>
              </a:rPr>
              <a:t>ACKs: Some slides are adapted from the textbook’s original slides and </a:t>
            </a:r>
            <a:r>
              <a:rPr kumimoji="0" lang="en-US" altLang="zh-CN" sz="1800" dirty="0" err="1">
                <a:latin typeface="Arial" panose="020B0604020202020204" pitchFamily="34" charset="0"/>
                <a:cs typeface="Arial" panose="020B0604020202020204" pitchFamily="34" charset="0"/>
              </a:rPr>
              <a:t>F</a:t>
            </a:r>
            <a:r>
              <a:rPr kumimoji="0" lang="en-US" altLang="zh-TW" sz="1800" dirty="0" err="1">
                <a:latin typeface="Arial" panose="020B0604020202020204" pitchFamily="34" charset="0"/>
                <a:cs typeface="Arial" panose="020B0604020202020204" pitchFamily="34" charset="0"/>
              </a:rPr>
              <a:t>rans’s</a:t>
            </a:r>
            <a:r>
              <a:rPr kumimoji="0" lang="en-US" altLang="zh-TW" sz="1800" dirty="0">
                <a:latin typeface="Arial" panose="020B0604020202020204" pitchFamily="34" charset="0"/>
                <a:cs typeface="Arial" panose="020B0604020202020204" pitchFamily="34" charset="0"/>
              </a:rPr>
              <a:t> </a:t>
            </a:r>
            <a:r>
              <a:rPr kumimoji="0" lang="en-US" altLang="zh-TW" sz="1800" dirty="0" err="1">
                <a:latin typeface="Arial" panose="020B0604020202020204" pitchFamily="34" charset="0"/>
                <a:cs typeface="Arial" panose="020B0604020202020204" pitchFamily="34" charset="0"/>
              </a:rPr>
              <a:t>os</a:t>
            </a:r>
            <a:r>
              <a:rPr kumimoji="0" lang="en-US" altLang="zh-TW" sz="1800" dirty="0">
                <a:latin typeface="Arial" panose="020B0604020202020204" pitchFamily="34" charset="0"/>
                <a:cs typeface="Arial" panose="020B0604020202020204" pitchFamily="34" charset="0"/>
              </a:rPr>
              <a:t> course notes</a:t>
            </a:r>
            <a:endParaRPr kumimoji="0" lang="zh-TW"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38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EOI: End of Interrupt</a:t>
            </a:r>
          </a:p>
        </p:txBody>
      </p:sp>
      <p:pic>
        <p:nvPicPr>
          <p:cNvPr id="4" name="Picture 3"/>
          <p:cNvPicPr>
            <a:picLocks noChangeAspect="1"/>
          </p:cNvPicPr>
          <p:nvPr/>
        </p:nvPicPr>
        <p:blipFill>
          <a:blip r:embed="rId2"/>
          <a:stretch>
            <a:fillRect/>
          </a:stretch>
        </p:blipFill>
        <p:spPr>
          <a:xfrm>
            <a:off x="1454150" y="4050796"/>
            <a:ext cx="6235700" cy="1917700"/>
          </a:xfrm>
          <a:prstGeom prst="rect">
            <a:avLst/>
          </a:prstGeom>
          <a:ln>
            <a:solidFill>
              <a:schemeClr val="tx2">
                <a:lumMod val="20000"/>
                <a:lumOff val="80000"/>
              </a:schemeClr>
            </a:solidFill>
          </a:ln>
        </p:spPr>
      </p:pic>
      <p:sp>
        <p:nvSpPr>
          <p:cNvPr id="6" name="Content Placeholder 4"/>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Issued to the PIC chips at the end of an IRQ-based interrupt routine</a:t>
            </a:r>
          </a:p>
          <a:p>
            <a:pPr lvl="1"/>
            <a:r>
              <a:rPr lang="en-US" sz="2000" dirty="0"/>
              <a:t>If the IRQ came from the Master PIC, it is sufficient to issue this command only to the Master PIC; </a:t>
            </a:r>
          </a:p>
          <a:p>
            <a:pPr lvl="1"/>
            <a:r>
              <a:rPr lang="en-US" sz="2000" dirty="0"/>
              <a:t>If the IRQ came from the Slave PIC, it is necessary to issue the command to both PIC chips</a:t>
            </a:r>
          </a:p>
        </p:txBody>
      </p:sp>
    </p:spTree>
    <p:extLst>
      <p:ext uri="{BB962C8B-B14F-4D97-AF65-F5344CB8AC3E}">
        <p14:creationId xmlns:p14="http://schemas.microsoft.com/office/powerpoint/2010/main" val="240855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Nested Interrupts</a:t>
            </a:r>
          </a:p>
        </p:txBody>
      </p:sp>
      <p:sp>
        <p:nvSpPr>
          <p:cNvPr id="133123" name="Rectangle 3"/>
          <p:cNvSpPr>
            <a:spLocks noGrp="1" noChangeArrowheads="1"/>
          </p:cNvSpPr>
          <p:nvPr>
            <p:ph type="body" idx="1"/>
          </p:nvPr>
        </p:nvSpPr>
        <p:spPr/>
        <p:txBody>
          <a:bodyPr/>
          <a:lstStyle/>
          <a:p>
            <a:r>
              <a:rPr lang="en-US"/>
              <a:t>What if a second interrupt occurs while an interrupt routine is excuting?</a:t>
            </a:r>
          </a:p>
          <a:p>
            <a:r>
              <a:rPr lang="en-US"/>
              <a:t>Generally a good thing to permit that — is it possible?</a:t>
            </a:r>
          </a:p>
          <a:p>
            <a:r>
              <a:rPr lang="en-US"/>
              <a:t>And why is it a good thing?</a:t>
            </a:r>
          </a:p>
        </p:txBody>
      </p:sp>
    </p:spTree>
    <p:extLst>
      <p:ext uri="{BB962C8B-B14F-4D97-AF65-F5344CB8AC3E}">
        <p14:creationId xmlns:p14="http://schemas.microsoft.com/office/powerpoint/2010/main" val="1043627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Maximizing Parallelism</a:t>
            </a:r>
          </a:p>
        </p:txBody>
      </p:sp>
      <p:sp>
        <p:nvSpPr>
          <p:cNvPr id="134147" name="Rectangle 3"/>
          <p:cNvSpPr>
            <a:spLocks noGrp="1" noChangeArrowheads="1"/>
          </p:cNvSpPr>
          <p:nvPr>
            <p:ph type="body" idx="1"/>
          </p:nvPr>
        </p:nvSpPr>
        <p:spPr/>
        <p:txBody>
          <a:bodyPr/>
          <a:lstStyle/>
          <a:p>
            <a:r>
              <a:rPr lang="en-US" dirty="0"/>
              <a:t>Keep all I/O devices as busy as possible</a:t>
            </a:r>
          </a:p>
          <a:p>
            <a:endParaRPr lang="en-US" dirty="0"/>
          </a:p>
          <a:p>
            <a:r>
              <a:rPr lang="en-US" dirty="0"/>
              <a:t>In general, an I/O interrupt represents the end of an operation</a:t>
            </a:r>
          </a:p>
          <a:p>
            <a:pPr lvl="1"/>
            <a:r>
              <a:rPr lang="en-US" dirty="0"/>
              <a:t>Another request should be issued ASAP</a:t>
            </a:r>
          </a:p>
          <a:p>
            <a:endParaRPr lang="en-US" dirty="0"/>
          </a:p>
          <a:p>
            <a:r>
              <a:rPr lang="en-US" dirty="0"/>
              <a:t>Most devices do not interfere with each others</a:t>
            </a:r>
            <a:r>
              <a:rPr lang="en-US" altLang="ja-JP" dirty="0">
                <a:latin typeface="Arial"/>
              </a:rPr>
              <a:t>'</a:t>
            </a:r>
            <a:r>
              <a:rPr lang="en-US" dirty="0"/>
              <a:t> data structures</a:t>
            </a:r>
          </a:p>
          <a:p>
            <a:pPr lvl="1"/>
            <a:r>
              <a:rPr lang="en-US" dirty="0"/>
              <a:t>No reason to block out other devices</a:t>
            </a:r>
          </a:p>
        </p:txBody>
      </p:sp>
    </p:spTree>
    <p:extLst>
      <p:ext uri="{BB962C8B-B14F-4D97-AF65-F5344CB8AC3E}">
        <p14:creationId xmlns:p14="http://schemas.microsoft.com/office/powerpoint/2010/main" val="145609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Handling Nested Interrupts</a:t>
            </a:r>
          </a:p>
        </p:txBody>
      </p:sp>
      <p:sp>
        <p:nvSpPr>
          <p:cNvPr id="136195" name="Rectangle 3"/>
          <p:cNvSpPr>
            <a:spLocks noGrp="1" noChangeArrowheads="1"/>
          </p:cNvSpPr>
          <p:nvPr>
            <p:ph type="body" idx="1"/>
          </p:nvPr>
        </p:nvSpPr>
        <p:spPr/>
        <p:txBody>
          <a:bodyPr/>
          <a:lstStyle/>
          <a:p>
            <a:r>
              <a:rPr lang="en-US" dirty="0"/>
              <a:t>As soon as possible, unmask the global interrupt</a:t>
            </a:r>
          </a:p>
          <a:p>
            <a:r>
              <a:rPr lang="en-US" dirty="0"/>
              <a:t>As soon as reasonable, re-enable interrupts from that IRQ</a:t>
            </a:r>
          </a:p>
          <a:p>
            <a:r>
              <a:rPr lang="en-US" dirty="0"/>
              <a:t>But that is n</a:t>
            </a:r>
            <a:r>
              <a:rPr lang="en-US" altLang="zh-CN" dirty="0"/>
              <a:t>o</a:t>
            </a:r>
            <a:r>
              <a:rPr lang="en-US" dirty="0"/>
              <a:t>t always a great idea, since it could cause </a:t>
            </a:r>
            <a:r>
              <a:rPr lang="en-US" dirty="0">
                <a:solidFill>
                  <a:schemeClr val="accent2"/>
                </a:solidFill>
              </a:rPr>
              <a:t>re-entry</a:t>
            </a:r>
            <a:r>
              <a:rPr lang="en-US" dirty="0"/>
              <a:t> to the same handler</a:t>
            </a:r>
          </a:p>
          <a:p>
            <a:r>
              <a:rPr lang="en-US" dirty="0"/>
              <a:t>IRQ-specific mask is not enabled during interrupt-handling</a:t>
            </a:r>
          </a:p>
        </p:txBody>
      </p:sp>
    </p:spTree>
    <p:extLst>
      <p:ext uri="{BB962C8B-B14F-4D97-AF65-F5344CB8AC3E}">
        <p14:creationId xmlns:p14="http://schemas.microsoft.com/office/powerpoint/2010/main" val="42190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Nested Execution</a:t>
            </a:r>
          </a:p>
        </p:txBody>
      </p:sp>
      <p:sp>
        <p:nvSpPr>
          <p:cNvPr id="202755" name="Rectangle 3"/>
          <p:cNvSpPr>
            <a:spLocks noGrp="1" noChangeArrowheads="1"/>
          </p:cNvSpPr>
          <p:nvPr>
            <p:ph type="body" idx="1"/>
          </p:nvPr>
        </p:nvSpPr>
        <p:spPr>
          <a:xfrm>
            <a:off x="457200" y="1600200"/>
            <a:ext cx="8229600" cy="4949610"/>
          </a:xfrm>
        </p:spPr>
        <p:txBody>
          <a:bodyPr>
            <a:normAutofit fontScale="92500"/>
          </a:bodyPr>
          <a:lstStyle/>
          <a:p>
            <a:pPr>
              <a:lnSpc>
                <a:spcPct val="130000"/>
              </a:lnSpc>
            </a:pPr>
            <a:r>
              <a:rPr lang="en-US" sz="2600" dirty="0"/>
              <a:t>Interrupts can be interrupted</a:t>
            </a:r>
          </a:p>
          <a:p>
            <a:pPr lvl="1">
              <a:lnSpc>
                <a:spcPct val="130000"/>
              </a:lnSpc>
            </a:pPr>
            <a:r>
              <a:rPr lang="en-US" sz="2200" dirty="0"/>
              <a:t>By different interrupts; handlers need not be reentrant</a:t>
            </a:r>
          </a:p>
          <a:p>
            <a:pPr lvl="1">
              <a:lnSpc>
                <a:spcPct val="130000"/>
              </a:lnSpc>
            </a:pPr>
            <a:r>
              <a:rPr lang="en-US" sz="2200" dirty="0"/>
              <a:t>Small portions execute with interrupts disabled</a:t>
            </a:r>
          </a:p>
          <a:p>
            <a:pPr lvl="1">
              <a:lnSpc>
                <a:spcPct val="130000"/>
              </a:lnSpc>
            </a:pPr>
            <a:r>
              <a:rPr lang="en-US" sz="2200" dirty="0"/>
              <a:t>Interrupts remain pending until </a:t>
            </a:r>
            <a:r>
              <a:rPr lang="en-US" sz="2200" dirty="0" err="1"/>
              <a:t>acked</a:t>
            </a:r>
            <a:r>
              <a:rPr lang="en-US" sz="2200" dirty="0"/>
              <a:t> by CPU</a:t>
            </a:r>
          </a:p>
          <a:p>
            <a:pPr>
              <a:lnSpc>
                <a:spcPct val="130000"/>
              </a:lnSpc>
            </a:pPr>
            <a:r>
              <a:rPr lang="en-US" sz="2600" dirty="0"/>
              <a:t>Exceptions can be interrupted</a:t>
            </a:r>
          </a:p>
          <a:p>
            <a:pPr lvl="1">
              <a:lnSpc>
                <a:spcPct val="130000"/>
              </a:lnSpc>
            </a:pPr>
            <a:r>
              <a:rPr lang="en-US" sz="2200" dirty="0"/>
              <a:t>By interrupts (devices needing service)</a:t>
            </a:r>
          </a:p>
          <a:p>
            <a:pPr>
              <a:lnSpc>
                <a:spcPct val="130000"/>
              </a:lnSpc>
            </a:pPr>
            <a:r>
              <a:rPr lang="en-US" sz="2600" dirty="0"/>
              <a:t>Exceptions can nest two levels deep</a:t>
            </a:r>
          </a:p>
          <a:p>
            <a:pPr lvl="1">
              <a:lnSpc>
                <a:spcPct val="130000"/>
              </a:lnSpc>
            </a:pPr>
            <a:r>
              <a:rPr lang="en-US" sz="2200" dirty="0"/>
              <a:t>Exceptions indicate coding error</a:t>
            </a:r>
          </a:p>
          <a:p>
            <a:pPr lvl="1">
              <a:lnSpc>
                <a:spcPct val="130000"/>
              </a:lnSpc>
            </a:pPr>
            <a:r>
              <a:rPr lang="en-US" sz="2200" dirty="0"/>
              <a:t>Exception code (kernel code) should not have bugs</a:t>
            </a:r>
          </a:p>
          <a:p>
            <a:pPr lvl="1">
              <a:lnSpc>
                <a:spcPct val="130000"/>
              </a:lnSpc>
            </a:pPr>
            <a:r>
              <a:rPr lang="en-US" sz="2200" dirty="0"/>
              <a:t>Page fault is possible (trying to touch user data)</a:t>
            </a:r>
          </a:p>
          <a:p>
            <a:pPr lvl="1">
              <a:lnSpc>
                <a:spcPct val="130000"/>
              </a:lnSpc>
            </a:pPr>
            <a:endParaRPr lang="en-US" sz="2200" dirty="0"/>
          </a:p>
          <a:p>
            <a:pPr>
              <a:lnSpc>
                <a:spcPct val="130000"/>
              </a:lnSpc>
            </a:pPr>
            <a:endParaRPr lang="en-US" sz="2600" dirty="0"/>
          </a:p>
        </p:txBody>
      </p:sp>
    </p:spTree>
    <p:extLst>
      <p:ext uri="{BB962C8B-B14F-4D97-AF65-F5344CB8AC3E}">
        <p14:creationId xmlns:p14="http://schemas.microsoft.com/office/powerpoint/2010/main" val="188186479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Interrupt Masking</a:t>
            </a:r>
          </a:p>
        </p:txBody>
      </p:sp>
      <p:sp>
        <p:nvSpPr>
          <p:cNvPr id="130051" name="Rectangle 3"/>
          <p:cNvSpPr>
            <a:spLocks noGrp="1" noChangeArrowheads="1"/>
          </p:cNvSpPr>
          <p:nvPr>
            <p:ph type="body" idx="1"/>
          </p:nvPr>
        </p:nvSpPr>
        <p:spPr/>
        <p:txBody>
          <a:bodyPr>
            <a:normAutofit/>
          </a:bodyPr>
          <a:lstStyle/>
          <a:p>
            <a:r>
              <a:rPr lang="en-US" dirty="0"/>
              <a:t>Two different types: global and selective</a:t>
            </a:r>
          </a:p>
          <a:p>
            <a:pPr lvl="1"/>
            <a:r>
              <a:rPr lang="en-US" dirty="0"/>
              <a:t>Global — delays all interrupts</a:t>
            </a:r>
          </a:p>
          <a:p>
            <a:pPr lvl="1"/>
            <a:r>
              <a:rPr lang="en-US" dirty="0"/>
              <a:t>Selective — mask individual IRQs selectively</a:t>
            </a:r>
          </a:p>
          <a:p>
            <a:pPr lvl="2"/>
            <a:r>
              <a:rPr lang="en-US" sz="1800" dirty="0"/>
              <a:t>This is usually what</a:t>
            </a:r>
            <a:r>
              <a:rPr lang="en-US" altLang="ja-JP" sz="1800" dirty="0"/>
              <a:t>'</a:t>
            </a:r>
            <a:r>
              <a:rPr lang="en-US" sz="1800" dirty="0"/>
              <a:t>s needed — interference most common from two interrupts of the same type</a:t>
            </a:r>
          </a:p>
          <a:p>
            <a:pPr lvl="1"/>
            <a:endParaRPr lang="en-US" dirty="0"/>
          </a:p>
          <a:p>
            <a:r>
              <a:rPr lang="en-US" dirty="0"/>
              <a:t>NMI (Non-</a:t>
            </a:r>
            <a:r>
              <a:rPr lang="en-US" dirty="0" err="1"/>
              <a:t>Maskable</a:t>
            </a:r>
            <a:r>
              <a:rPr lang="en-US" dirty="0"/>
              <a:t> Interrupt)</a:t>
            </a:r>
          </a:p>
          <a:p>
            <a:endParaRPr lang="en-US" dirty="0"/>
          </a:p>
        </p:txBody>
      </p:sp>
    </p:spTree>
    <p:extLst>
      <p:ext uri="{BB962C8B-B14F-4D97-AF65-F5344CB8AC3E}">
        <p14:creationId xmlns:p14="http://schemas.microsoft.com/office/powerpoint/2010/main" val="368030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Triple</a:t>
            </a:r>
            <a:r>
              <a:rPr kumimoji="1" lang="zh-CN" altLang="en-US" dirty="0"/>
              <a:t> </a:t>
            </a:r>
            <a:r>
              <a:rPr kumimoji="1" lang="en-US" altLang="zh-CN" dirty="0"/>
              <a:t>Fault</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Things never to do in an OS #1: Swap out the page swapping code (triple-fault here we come)</a:t>
            </a:r>
            <a:r>
              <a:rPr kumimoji="1" lang="zh-CN" altLang="en-US" sz="2400" dirty="0"/>
              <a:t>    </a:t>
            </a:r>
            <a:r>
              <a:rPr kumimoji="1" lang="en-US" altLang="zh-CN" sz="2400" dirty="0"/>
              <a:t>—Kemp</a:t>
            </a:r>
          </a:p>
          <a:p>
            <a:endParaRPr kumimoji="1" lang="en-US" altLang="zh-CN" sz="2400" dirty="0"/>
          </a:p>
          <a:p>
            <a:r>
              <a:rPr kumimoji="1" lang="en-US" altLang="zh-CN" sz="2400" dirty="0"/>
              <a:t>When a fault occurs, the CPU invokes an exception handler. </a:t>
            </a:r>
          </a:p>
          <a:p>
            <a:r>
              <a:rPr kumimoji="1" lang="en-US" altLang="zh-CN" sz="2400" dirty="0"/>
              <a:t>If a fault occurs while trying to invoke the exception handler, that's called a double fault, which the CPU tries to handle with yet another exception handler. </a:t>
            </a:r>
          </a:p>
          <a:p>
            <a:r>
              <a:rPr kumimoji="1" lang="en-US" altLang="zh-CN" sz="2400" dirty="0"/>
              <a:t>If that invocation results in a fault too, the system reboots with a triple fault.</a:t>
            </a:r>
            <a:endParaRPr kumimoji="1" lang="zh-CN" altLang="en-US" sz="2400" dirty="0"/>
          </a:p>
        </p:txBody>
      </p:sp>
    </p:spTree>
    <p:extLst>
      <p:ext uri="{BB962C8B-B14F-4D97-AF65-F5344CB8AC3E}">
        <p14:creationId xmlns:p14="http://schemas.microsoft.com/office/powerpoint/2010/main" val="2235156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/proc/interrupts</a:t>
            </a:r>
          </a:p>
        </p:txBody>
      </p:sp>
      <p:sp>
        <p:nvSpPr>
          <p:cNvPr id="147459" name="Rectangle 3"/>
          <p:cNvSpPr>
            <a:spLocks noGrp="1" noChangeArrowheads="1"/>
          </p:cNvSpPr>
          <p:nvPr>
            <p:ph type="body" idx="1"/>
          </p:nvPr>
        </p:nvSpPr>
        <p:spPr>
          <a:xfrm>
            <a:off x="848387" y="1582873"/>
            <a:ext cx="7620000" cy="4920613"/>
          </a:xfrm>
        </p:spPr>
        <p:txBody>
          <a:bodyPr>
            <a:normAutofit fontScale="92500" lnSpcReduction="10000"/>
          </a:bodyPr>
          <a:lstStyle/>
          <a:p>
            <a:pPr>
              <a:lnSpc>
                <a:spcPct val="80000"/>
              </a:lnSpc>
              <a:buFont typeface="Wingdings" charset="0"/>
              <a:buNone/>
            </a:pPr>
            <a:r>
              <a:rPr lang="en-US" sz="1700" b="1" dirty="0">
                <a:latin typeface="Courier New" charset="0"/>
                <a:cs typeface="Courier New" charset="0"/>
              </a:rPr>
              <a:t>$ cat /</a:t>
            </a:r>
            <a:r>
              <a:rPr lang="en-US" sz="1700" b="1" dirty="0" err="1">
                <a:latin typeface="Courier New" charset="0"/>
                <a:cs typeface="Courier New" charset="0"/>
              </a:rPr>
              <a:t>proc</a:t>
            </a:r>
            <a:r>
              <a:rPr lang="en-US" sz="1700" b="1" dirty="0">
                <a:latin typeface="Courier New" charset="0"/>
                <a:cs typeface="Courier New" charset="0"/>
              </a:rPr>
              <a:t>/interrupts</a:t>
            </a:r>
          </a:p>
          <a:p>
            <a:pPr>
              <a:lnSpc>
                <a:spcPct val="80000"/>
              </a:lnSpc>
              <a:buFont typeface="Wingdings" charset="0"/>
              <a:buNone/>
            </a:pPr>
            <a:r>
              <a:rPr lang="en-US" sz="1700" b="1" dirty="0">
                <a:latin typeface="Courier New" charset="0"/>
                <a:cs typeface="Courier New" charset="0"/>
              </a:rPr>
              <a:t>           CPU0</a:t>
            </a:r>
          </a:p>
          <a:p>
            <a:pPr>
              <a:lnSpc>
                <a:spcPct val="80000"/>
              </a:lnSpc>
              <a:buFont typeface="Wingdings" charset="0"/>
              <a:buNone/>
            </a:pPr>
            <a:r>
              <a:rPr lang="en-US" sz="1700" b="1" dirty="0">
                <a:latin typeface="Courier New" charset="0"/>
                <a:cs typeface="Courier New" charset="0"/>
              </a:rPr>
              <a:t>  0:  865119901          IO-APIC-edge   timer</a:t>
            </a:r>
          </a:p>
          <a:p>
            <a:pPr>
              <a:lnSpc>
                <a:spcPct val="80000"/>
              </a:lnSpc>
              <a:buFont typeface="Wingdings" charset="0"/>
              <a:buNone/>
            </a:pPr>
            <a:r>
              <a:rPr lang="en-US" sz="1700" b="1" dirty="0">
                <a:latin typeface="Courier New" charset="0"/>
                <a:cs typeface="Courier New" charset="0"/>
              </a:rPr>
              <a:t>  1:          4          IO-APIC-edge   keyboard</a:t>
            </a:r>
          </a:p>
          <a:p>
            <a:pPr>
              <a:lnSpc>
                <a:spcPct val="80000"/>
              </a:lnSpc>
              <a:buFont typeface="Wingdings" charset="0"/>
              <a:buNone/>
            </a:pPr>
            <a:r>
              <a:rPr lang="en-US" sz="1700" b="1" dirty="0">
                <a:latin typeface="Courier New" charset="0"/>
                <a:cs typeface="Courier New" charset="0"/>
              </a:rPr>
              <a:t>  2:          0          XT-PIC         cascade</a:t>
            </a:r>
          </a:p>
          <a:p>
            <a:pPr>
              <a:lnSpc>
                <a:spcPct val="80000"/>
              </a:lnSpc>
              <a:buFont typeface="Wingdings" charset="0"/>
              <a:buNone/>
            </a:pPr>
            <a:r>
              <a:rPr lang="en-US" sz="1700" b="1" dirty="0">
                <a:latin typeface="Courier New" charset="0"/>
                <a:cs typeface="Courier New" charset="0"/>
              </a:rPr>
              <a:t>  8:          1          IO-APIC-edge   </a:t>
            </a:r>
            <a:r>
              <a:rPr lang="en-US" sz="1700" b="1" dirty="0" err="1">
                <a:latin typeface="Courier New" charset="0"/>
                <a:cs typeface="Courier New" charset="0"/>
              </a:rPr>
              <a:t>rtc</a:t>
            </a:r>
            <a:endParaRPr lang="en-US" sz="1700" b="1" dirty="0">
              <a:latin typeface="Courier New" charset="0"/>
              <a:cs typeface="Courier New" charset="0"/>
            </a:endParaRPr>
          </a:p>
          <a:p>
            <a:pPr>
              <a:lnSpc>
                <a:spcPct val="80000"/>
              </a:lnSpc>
              <a:buFont typeface="Wingdings" charset="0"/>
              <a:buNone/>
            </a:pPr>
            <a:r>
              <a:rPr lang="en-US" sz="1700" b="1" dirty="0">
                <a:latin typeface="Courier New" charset="0"/>
                <a:cs typeface="Courier New" charset="0"/>
              </a:rPr>
              <a:t> 12:         20          IO-APIC-edge   PS/2 Mouse</a:t>
            </a:r>
          </a:p>
          <a:p>
            <a:pPr>
              <a:lnSpc>
                <a:spcPct val="80000"/>
              </a:lnSpc>
              <a:buFont typeface="Wingdings" charset="0"/>
              <a:buNone/>
            </a:pPr>
            <a:r>
              <a:rPr lang="en-US" sz="1700" b="1" dirty="0">
                <a:latin typeface="Courier New" charset="0"/>
                <a:cs typeface="Courier New" charset="0"/>
              </a:rPr>
              <a:t> 14:    6532494          IO-APIC-edge   ide0</a:t>
            </a:r>
          </a:p>
          <a:p>
            <a:pPr>
              <a:lnSpc>
                <a:spcPct val="80000"/>
              </a:lnSpc>
              <a:buFont typeface="Wingdings" charset="0"/>
              <a:buNone/>
            </a:pPr>
            <a:r>
              <a:rPr lang="en-US" sz="1700" b="1" dirty="0">
                <a:latin typeface="Courier New" charset="0"/>
                <a:cs typeface="Courier New" charset="0"/>
              </a:rPr>
              <a:t> 15:         34          IO-APIC-edge   ide1</a:t>
            </a:r>
          </a:p>
          <a:p>
            <a:pPr>
              <a:lnSpc>
                <a:spcPct val="80000"/>
              </a:lnSpc>
              <a:buFont typeface="Wingdings" charset="0"/>
              <a:buNone/>
            </a:pPr>
            <a:r>
              <a:rPr lang="en-US" sz="1700" b="1" dirty="0">
                <a:latin typeface="Courier New" charset="0"/>
                <a:cs typeface="Courier New" charset="0"/>
              </a:rPr>
              <a:t> 16:          0          IO-APIC-level  </a:t>
            </a:r>
            <a:r>
              <a:rPr lang="en-US" sz="1700" b="1" dirty="0" err="1">
                <a:latin typeface="Courier New" charset="0"/>
                <a:cs typeface="Courier New" charset="0"/>
              </a:rPr>
              <a:t>usb-uhci</a:t>
            </a:r>
            <a:endParaRPr lang="en-US" sz="1700" b="1" dirty="0">
              <a:latin typeface="Courier New" charset="0"/>
              <a:cs typeface="Courier New" charset="0"/>
            </a:endParaRPr>
          </a:p>
          <a:p>
            <a:pPr>
              <a:lnSpc>
                <a:spcPct val="80000"/>
              </a:lnSpc>
              <a:buFont typeface="Wingdings" charset="0"/>
              <a:buNone/>
            </a:pPr>
            <a:r>
              <a:rPr lang="en-US" sz="1700" b="1" dirty="0">
                <a:latin typeface="Courier New" charset="0"/>
                <a:cs typeface="Courier New" charset="0"/>
              </a:rPr>
              <a:t> 19:          0          IO-APIC-level  </a:t>
            </a:r>
            <a:r>
              <a:rPr lang="en-US" sz="1700" b="1" dirty="0" err="1">
                <a:latin typeface="Courier New" charset="0"/>
                <a:cs typeface="Courier New" charset="0"/>
              </a:rPr>
              <a:t>usb-uhci</a:t>
            </a:r>
            <a:endParaRPr lang="en-US" sz="1700" b="1" dirty="0">
              <a:latin typeface="Courier New" charset="0"/>
              <a:cs typeface="Courier New" charset="0"/>
            </a:endParaRPr>
          </a:p>
          <a:p>
            <a:pPr>
              <a:lnSpc>
                <a:spcPct val="80000"/>
              </a:lnSpc>
              <a:buFont typeface="Wingdings" charset="0"/>
              <a:buNone/>
            </a:pPr>
            <a:r>
              <a:rPr lang="en-US" sz="1700" b="1" dirty="0">
                <a:latin typeface="Courier New" charset="0"/>
                <a:cs typeface="Courier New" charset="0"/>
              </a:rPr>
              <a:t> 23:          0          IO-APIC-level  </a:t>
            </a:r>
            <a:r>
              <a:rPr lang="en-US" sz="1700" b="1" dirty="0" err="1">
                <a:latin typeface="Courier New" charset="0"/>
                <a:cs typeface="Courier New" charset="0"/>
              </a:rPr>
              <a:t>ehci-hcd</a:t>
            </a:r>
            <a:endParaRPr lang="en-US" sz="1700" b="1" dirty="0">
              <a:latin typeface="Courier New" charset="0"/>
              <a:cs typeface="Courier New" charset="0"/>
            </a:endParaRPr>
          </a:p>
          <a:p>
            <a:pPr>
              <a:lnSpc>
                <a:spcPct val="80000"/>
              </a:lnSpc>
              <a:buFont typeface="Wingdings" charset="0"/>
              <a:buNone/>
            </a:pPr>
            <a:r>
              <a:rPr lang="en-US" sz="1700" b="1" dirty="0">
                <a:latin typeface="Courier New" charset="0"/>
                <a:cs typeface="Courier New" charset="0"/>
              </a:rPr>
              <a:t> 32:         40          IO-APIC-level  ioc0</a:t>
            </a:r>
          </a:p>
          <a:p>
            <a:pPr>
              <a:lnSpc>
                <a:spcPct val="80000"/>
              </a:lnSpc>
              <a:buFont typeface="Wingdings" charset="0"/>
              <a:buNone/>
            </a:pPr>
            <a:r>
              <a:rPr lang="en-US" sz="1700" b="1" dirty="0">
                <a:latin typeface="Courier New" charset="0"/>
                <a:cs typeface="Courier New" charset="0"/>
              </a:rPr>
              <a:t> 33:         40          IO-APIC-level  ioc1</a:t>
            </a:r>
          </a:p>
          <a:p>
            <a:pPr>
              <a:lnSpc>
                <a:spcPct val="80000"/>
              </a:lnSpc>
              <a:buFont typeface="Wingdings" charset="0"/>
              <a:buNone/>
            </a:pPr>
            <a:r>
              <a:rPr lang="en-US" sz="1700" b="1" dirty="0">
                <a:latin typeface="Courier New" charset="0"/>
                <a:cs typeface="Courier New" charset="0"/>
              </a:rPr>
              <a:t> 48:  273306628          IO-APIC-level  eth0</a:t>
            </a:r>
          </a:p>
          <a:p>
            <a:pPr>
              <a:lnSpc>
                <a:spcPct val="80000"/>
              </a:lnSpc>
              <a:buFont typeface="Wingdings" charset="0"/>
              <a:buNone/>
            </a:pPr>
            <a:r>
              <a:rPr lang="en-US" sz="1700" b="1" dirty="0">
                <a:latin typeface="Courier New" charset="0"/>
                <a:cs typeface="Courier New" charset="0"/>
              </a:rPr>
              <a:t>NMI:          0</a:t>
            </a:r>
          </a:p>
          <a:p>
            <a:pPr>
              <a:lnSpc>
                <a:spcPct val="80000"/>
              </a:lnSpc>
              <a:buFont typeface="Wingdings" charset="0"/>
              <a:buNone/>
            </a:pPr>
            <a:r>
              <a:rPr lang="en-US" sz="1700" b="1" dirty="0">
                <a:latin typeface="Courier New" charset="0"/>
                <a:cs typeface="Courier New" charset="0"/>
              </a:rPr>
              <a:t>ERR:          0</a:t>
            </a:r>
          </a:p>
          <a:p>
            <a:pPr>
              <a:lnSpc>
                <a:spcPct val="80000"/>
              </a:lnSpc>
              <a:buFont typeface="Wingdings" charset="0"/>
              <a:buNone/>
            </a:pPr>
            <a:endParaRPr lang="en-US" sz="1700" b="1" dirty="0">
              <a:latin typeface="Courier New" charset="0"/>
              <a:cs typeface="Courier New" charset="0"/>
            </a:endParaRPr>
          </a:p>
          <a:p>
            <a:pPr marL="0" indent="0">
              <a:lnSpc>
                <a:spcPct val="80000"/>
              </a:lnSpc>
              <a:buNone/>
            </a:pPr>
            <a:endParaRPr lang="en-US" sz="2000" b="1" dirty="0"/>
          </a:p>
          <a:p>
            <a:pPr marL="0" indent="0">
              <a:lnSpc>
                <a:spcPct val="80000"/>
              </a:lnSpc>
              <a:buNone/>
            </a:pPr>
            <a:r>
              <a:rPr lang="en-US" sz="2000" b="1" dirty="0"/>
              <a:t>Columns: IRQ, count, interrupt controller, devices</a:t>
            </a:r>
          </a:p>
        </p:txBody>
      </p:sp>
    </p:spTree>
    <p:extLst>
      <p:ext uri="{BB962C8B-B14F-4D97-AF65-F5344CB8AC3E}">
        <p14:creationId xmlns:p14="http://schemas.microsoft.com/office/powerpoint/2010/main" val="208380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More in /proc/pci:</a:t>
            </a:r>
          </a:p>
        </p:txBody>
      </p:sp>
      <p:sp>
        <p:nvSpPr>
          <p:cNvPr id="148483" name="Rectangle 3"/>
          <p:cNvSpPr>
            <a:spLocks noGrp="1" noChangeArrowheads="1"/>
          </p:cNvSpPr>
          <p:nvPr>
            <p:ph type="body" idx="1"/>
          </p:nvPr>
        </p:nvSpPr>
        <p:spPr/>
        <p:txBody>
          <a:bodyPr/>
          <a:lstStyle/>
          <a:p>
            <a:pPr>
              <a:lnSpc>
                <a:spcPct val="80000"/>
              </a:lnSpc>
              <a:buFont typeface="Wingdings" charset="0"/>
              <a:buNone/>
            </a:pPr>
            <a:r>
              <a:rPr lang="en-US" sz="1400" b="1" dirty="0">
                <a:latin typeface="Courier New" charset="0"/>
                <a:cs typeface="Courier New" charset="0"/>
              </a:rPr>
              <a:t>$ cat /</a:t>
            </a:r>
            <a:r>
              <a:rPr lang="en-US" sz="1400" b="1" dirty="0" err="1">
                <a:latin typeface="Courier New" charset="0"/>
                <a:cs typeface="Courier New" charset="0"/>
              </a:rPr>
              <a:t>proc</a:t>
            </a:r>
            <a:r>
              <a:rPr lang="en-US" sz="1400" b="1" dirty="0">
                <a:latin typeface="Courier New" charset="0"/>
                <a:cs typeface="Courier New" charset="0"/>
              </a:rPr>
              <a:t>/</a:t>
            </a:r>
            <a:r>
              <a:rPr lang="en-US" sz="1400" b="1" dirty="0" err="1">
                <a:latin typeface="Courier New" charset="0"/>
                <a:cs typeface="Courier New" charset="0"/>
              </a:rPr>
              <a:t>pci</a:t>
            </a:r>
            <a:endParaRPr lang="en-US" sz="1400" b="1" dirty="0">
              <a:latin typeface="Courier New" charset="0"/>
              <a:cs typeface="Courier New" charset="0"/>
            </a:endParaRPr>
          </a:p>
          <a:p>
            <a:pPr>
              <a:lnSpc>
                <a:spcPct val="80000"/>
              </a:lnSpc>
              <a:buFont typeface="Wingdings" charset="0"/>
              <a:buNone/>
            </a:pPr>
            <a:r>
              <a:rPr lang="en-US" sz="1400" b="1" dirty="0">
                <a:latin typeface="Courier New" charset="0"/>
                <a:cs typeface="Courier New" charset="0"/>
              </a:rPr>
              <a:t>PCI devices found:</a:t>
            </a:r>
          </a:p>
          <a:p>
            <a:pPr>
              <a:lnSpc>
                <a:spcPct val="80000"/>
              </a:lnSpc>
              <a:buFont typeface="Wingdings" charset="0"/>
              <a:buNone/>
            </a:pPr>
            <a:r>
              <a:rPr lang="en-US" sz="1400" b="1" dirty="0">
                <a:latin typeface="Courier New" charset="0"/>
                <a:cs typeface="Courier New" charset="0"/>
              </a:rPr>
              <a:t>  Bus  0, device   0, function  0:</a:t>
            </a:r>
          </a:p>
          <a:p>
            <a:pPr>
              <a:lnSpc>
                <a:spcPct val="80000"/>
              </a:lnSpc>
              <a:buFont typeface="Wingdings" charset="0"/>
              <a:buNone/>
            </a:pPr>
            <a:r>
              <a:rPr lang="en-US" sz="1400" b="1" dirty="0">
                <a:latin typeface="Courier New" charset="0"/>
                <a:cs typeface="Courier New" charset="0"/>
              </a:rPr>
              <a:t>    Host bridge: PCI device 8086:2550 (Intel Corp.) (rev 3).</a:t>
            </a:r>
          </a:p>
          <a:p>
            <a:pPr>
              <a:lnSpc>
                <a:spcPct val="80000"/>
              </a:lnSpc>
              <a:buFont typeface="Wingdings" charset="0"/>
              <a:buNone/>
            </a:pPr>
            <a:r>
              <a:rPr lang="en-US" sz="1400" b="1" dirty="0">
                <a:latin typeface="Courier New" charset="0"/>
                <a:cs typeface="Courier New" charset="0"/>
              </a:rPr>
              <a:t>      </a:t>
            </a:r>
            <a:r>
              <a:rPr lang="en-US" sz="1400" b="1" dirty="0" err="1">
                <a:latin typeface="Courier New" charset="0"/>
                <a:cs typeface="Courier New" charset="0"/>
              </a:rPr>
              <a:t>Prefetchable</a:t>
            </a:r>
            <a:r>
              <a:rPr lang="en-US" sz="1400" b="1" dirty="0">
                <a:latin typeface="Courier New" charset="0"/>
                <a:cs typeface="Courier New" charset="0"/>
              </a:rPr>
              <a:t> 32 bit memory at 0xe8000000 [0xebffffff].</a:t>
            </a:r>
          </a:p>
          <a:p>
            <a:pPr>
              <a:lnSpc>
                <a:spcPct val="80000"/>
              </a:lnSpc>
              <a:buFont typeface="Wingdings" charset="0"/>
              <a:buNone/>
            </a:pPr>
            <a:r>
              <a:rPr lang="en-US" sz="1400" b="1" dirty="0">
                <a:latin typeface="Courier New" charset="0"/>
                <a:cs typeface="Courier New" charset="0"/>
              </a:rPr>
              <a:t>  Bus  0, device  29, function  1:</a:t>
            </a:r>
          </a:p>
          <a:p>
            <a:pPr>
              <a:lnSpc>
                <a:spcPct val="80000"/>
              </a:lnSpc>
              <a:buFont typeface="Wingdings" charset="0"/>
              <a:buNone/>
            </a:pPr>
            <a:r>
              <a:rPr lang="en-US" sz="1400" b="1" dirty="0">
                <a:latin typeface="Courier New" charset="0"/>
                <a:cs typeface="Courier New" charset="0"/>
              </a:rPr>
              <a:t>    USB Controller: Intel Corp. 82801DB USB (Hub #2) (rev 2).</a:t>
            </a:r>
          </a:p>
          <a:p>
            <a:pPr>
              <a:lnSpc>
                <a:spcPct val="80000"/>
              </a:lnSpc>
              <a:buFont typeface="Wingdings" charset="0"/>
              <a:buNone/>
            </a:pPr>
            <a:r>
              <a:rPr lang="en-US" sz="1400" b="1" dirty="0">
                <a:latin typeface="Courier New" charset="0"/>
                <a:cs typeface="Courier New" charset="0"/>
              </a:rPr>
              <a:t>      </a:t>
            </a:r>
            <a:r>
              <a:rPr lang="en-US" sz="1400" b="1" dirty="0">
                <a:solidFill>
                  <a:srgbClr val="FF0000"/>
                </a:solidFill>
                <a:latin typeface="Courier New" charset="0"/>
                <a:cs typeface="Courier New" charset="0"/>
              </a:rPr>
              <a:t>IRQ 19.</a:t>
            </a:r>
          </a:p>
          <a:p>
            <a:pPr>
              <a:lnSpc>
                <a:spcPct val="80000"/>
              </a:lnSpc>
              <a:buFont typeface="Wingdings" charset="0"/>
              <a:buNone/>
            </a:pPr>
            <a:r>
              <a:rPr lang="en-US" sz="1400" b="1" dirty="0">
                <a:latin typeface="Courier New" charset="0"/>
                <a:cs typeface="Courier New" charset="0"/>
              </a:rPr>
              <a:t>      I/O at 0xd400 [0xd41f].</a:t>
            </a:r>
          </a:p>
          <a:p>
            <a:pPr>
              <a:lnSpc>
                <a:spcPct val="80000"/>
              </a:lnSpc>
              <a:buFont typeface="Wingdings" charset="0"/>
              <a:buNone/>
            </a:pPr>
            <a:r>
              <a:rPr lang="en-US" sz="1400" b="1" dirty="0">
                <a:latin typeface="Courier New" charset="0"/>
                <a:cs typeface="Courier New" charset="0"/>
              </a:rPr>
              <a:t>  Bus  0, device  31, function  1:</a:t>
            </a:r>
          </a:p>
          <a:p>
            <a:pPr>
              <a:lnSpc>
                <a:spcPct val="80000"/>
              </a:lnSpc>
              <a:buFont typeface="Wingdings" charset="0"/>
              <a:buNone/>
            </a:pPr>
            <a:r>
              <a:rPr lang="en-US" sz="1400" b="1" dirty="0">
                <a:latin typeface="Courier New" charset="0"/>
                <a:cs typeface="Courier New" charset="0"/>
              </a:rPr>
              <a:t>    IDE interface: Intel Corp. 82801DB ICH4 IDE (rev 2).</a:t>
            </a:r>
          </a:p>
          <a:p>
            <a:pPr>
              <a:lnSpc>
                <a:spcPct val="80000"/>
              </a:lnSpc>
              <a:buFont typeface="Wingdings" charset="0"/>
              <a:buNone/>
            </a:pPr>
            <a:r>
              <a:rPr lang="en-US" sz="1400" b="1" dirty="0">
                <a:latin typeface="Courier New" charset="0"/>
                <a:cs typeface="Courier New" charset="0"/>
              </a:rPr>
              <a:t>      </a:t>
            </a:r>
            <a:r>
              <a:rPr lang="en-US" sz="1400" b="1" dirty="0">
                <a:solidFill>
                  <a:srgbClr val="FF0000"/>
                </a:solidFill>
                <a:latin typeface="Courier New" charset="0"/>
                <a:cs typeface="Courier New" charset="0"/>
              </a:rPr>
              <a:t>IRQ 16.</a:t>
            </a:r>
          </a:p>
          <a:p>
            <a:pPr>
              <a:lnSpc>
                <a:spcPct val="80000"/>
              </a:lnSpc>
              <a:buFont typeface="Wingdings" charset="0"/>
              <a:buNone/>
            </a:pPr>
            <a:r>
              <a:rPr lang="en-US" sz="1400" b="1" dirty="0">
                <a:latin typeface="Courier New" charset="0"/>
                <a:cs typeface="Courier New" charset="0"/>
              </a:rPr>
              <a:t>      I/O at 0xf000 [0xf00f].</a:t>
            </a:r>
          </a:p>
          <a:p>
            <a:pPr>
              <a:lnSpc>
                <a:spcPct val="80000"/>
              </a:lnSpc>
              <a:buFont typeface="Wingdings" charset="0"/>
              <a:buNone/>
            </a:pPr>
            <a:r>
              <a:rPr lang="en-US" sz="1400" b="1" dirty="0">
                <a:latin typeface="Courier New" charset="0"/>
                <a:cs typeface="Courier New" charset="0"/>
              </a:rPr>
              <a:t>      Non-</a:t>
            </a:r>
            <a:r>
              <a:rPr lang="en-US" sz="1400" b="1" dirty="0" err="1">
                <a:latin typeface="Courier New" charset="0"/>
                <a:cs typeface="Courier New" charset="0"/>
              </a:rPr>
              <a:t>prefetchable</a:t>
            </a:r>
            <a:r>
              <a:rPr lang="en-US" sz="1400" b="1" dirty="0">
                <a:latin typeface="Courier New" charset="0"/>
                <a:cs typeface="Courier New" charset="0"/>
              </a:rPr>
              <a:t> 32 bit memory at 0x80000000 [0x800003ff].</a:t>
            </a:r>
          </a:p>
          <a:p>
            <a:pPr>
              <a:lnSpc>
                <a:spcPct val="80000"/>
              </a:lnSpc>
              <a:buFont typeface="Wingdings" charset="0"/>
              <a:buNone/>
            </a:pPr>
            <a:r>
              <a:rPr lang="en-US" sz="1400" b="1" dirty="0">
                <a:latin typeface="Courier New" charset="0"/>
                <a:cs typeface="Courier New" charset="0"/>
              </a:rPr>
              <a:t>  Bus  3, device   1, function  0:</a:t>
            </a:r>
          </a:p>
          <a:p>
            <a:pPr>
              <a:lnSpc>
                <a:spcPct val="80000"/>
              </a:lnSpc>
              <a:buFont typeface="Wingdings" charset="0"/>
              <a:buNone/>
            </a:pPr>
            <a:r>
              <a:rPr lang="en-US" sz="1400" b="1" dirty="0">
                <a:latin typeface="Courier New" charset="0"/>
                <a:cs typeface="Courier New" charset="0"/>
              </a:rPr>
              <a:t>    Ethernet controller: Broadcom </a:t>
            </a:r>
            <a:r>
              <a:rPr lang="en-US" sz="1400" b="1" dirty="0" err="1">
                <a:latin typeface="Courier New" charset="0"/>
                <a:cs typeface="Courier New" charset="0"/>
              </a:rPr>
              <a:t>NetXtreme</a:t>
            </a:r>
            <a:r>
              <a:rPr lang="en-US" sz="1400" b="1" dirty="0">
                <a:latin typeface="Courier New" charset="0"/>
                <a:cs typeface="Courier New" charset="0"/>
              </a:rPr>
              <a:t> BCM5703X Gigabit Eth (rev 2).</a:t>
            </a:r>
          </a:p>
          <a:p>
            <a:pPr>
              <a:lnSpc>
                <a:spcPct val="80000"/>
              </a:lnSpc>
              <a:buFont typeface="Wingdings" charset="0"/>
              <a:buNone/>
            </a:pPr>
            <a:r>
              <a:rPr lang="en-US" sz="1400" b="1" dirty="0">
                <a:latin typeface="Courier New" charset="0"/>
                <a:cs typeface="Courier New" charset="0"/>
              </a:rPr>
              <a:t>      </a:t>
            </a:r>
            <a:r>
              <a:rPr lang="en-US" sz="1400" b="1" dirty="0">
                <a:solidFill>
                  <a:srgbClr val="FF0000"/>
                </a:solidFill>
                <a:latin typeface="Courier New" charset="0"/>
                <a:cs typeface="Courier New" charset="0"/>
              </a:rPr>
              <a:t>IRQ 48.</a:t>
            </a:r>
          </a:p>
          <a:p>
            <a:pPr>
              <a:lnSpc>
                <a:spcPct val="80000"/>
              </a:lnSpc>
              <a:buFont typeface="Wingdings" charset="0"/>
              <a:buNone/>
            </a:pPr>
            <a:r>
              <a:rPr lang="en-US" sz="1400" b="1" dirty="0">
                <a:latin typeface="Courier New" charset="0"/>
                <a:cs typeface="Courier New" charset="0"/>
              </a:rPr>
              <a:t>      Master Capable.  Latency=64.  Min </a:t>
            </a:r>
            <a:r>
              <a:rPr lang="en-US" sz="1400" b="1" dirty="0" err="1">
                <a:latin typeface="Courier New" charset="0"/>
                <a:cs typeface="Courier New" charset="0"/>
              </a:rPr>
              <a:t>Gnt</a:t>
            </a:r>
            <a:r>
              <a:rPr lang="en-US" sz="1400" b="1" dirty="0">
                <a:latin typeface="Courier New" charset="0"/>
                <a:cs typeface="Courier New" charset="0"/>
              </a:rPr>
              <a:t>=64.</a:t>
            </a:r>
          </a:p>
          <a:p>
            <a:pPr>
              <a:lnSpc>
                <a:spcPct val="80000"/>
              </a:lnSpc>
              <a:buFont typeface="Wingdings" charset="0"/>
              <a:buNone/>
            </a:pPr>
            <a:r>
              <a:rPr lang="en-US" sz="1400" b="1" dirty="0">
                <a:latin typeface="Courier New" charset="0"/>
                <a:cs typeface="Courier New" charset="0"/>
              </a:rPr>
              <a:t>      Non-</a:t>
            </a:r>
            <a:r>
              <a:rPr lang="en-US" sz="1400" b="1" dirty="0" err="1">
                <a:latin typeface="Courier New" charset="0"/>
                <a:cs typeface="Courier New" charset="0"/>
              </a:rPr>
              <a:t>prefetchable</a:t>
            </a:r>
            <a:r>
              <a:rPr lang="en-US" sz="1400" b="1" dirty="0">
                <a:latin typeface="Courier New" charset="0"/>
                <a:cs typeface="Courier New" charset="0"/>
              </a:rPr>
              <a:t> 64 bit memory at 0xf7000000 [0xf700ffff].</a:t>
            </a:r>
          </a:p>
          <a:p>
            <a:pPr>
              <a:lnSpc>
                <a:spcPct val="80000"/>
              </a:lnSpc>
              <a:buFont typeface="Wingdings" charset="0"/>
              <a:buNone/>
            </a:pPr>
            <a:endParaRPr lang="en-US" sz="1400" b="1" dirty="0">
              <a:latin typeface="Courier New" charset="0"/>
              <a:cs typeface="Courier New" charset="0"/>
            </a:endParaRPr>
          </a:p>
          <a:p>
            <a:pPr>
              <a:lnSpc>
                <a:spcPct val="80000"/>
              </a:lnSpc>
              <a:buFont typeface="Wingdings" charset="0"/>
              <a:buNone/>
            </a:pPr>
            <a:endParaRPr lang="en-US" sz="1400" b="1" dirty="0">
              <a:latin typeface="Courier New" charset="0"/>
              <a:cs typeface="Courier New" charset="0"/>
            </a:endParaRPr>
          </a:p>
        </p:txBody>
      </p:sp>
    </p:spTree>
    <p:extLst>
      <p:ext uri="{BB962C8B-B14F-4D97-AF65-F5344CB8AC3E}">
        <p14:creationId xmlns:p14="http://schemas.microsoft.com/office/powerpoint/2010/main" val="114526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Bottom half (in Linux)</a:t>
            </a:r>
            <a:endParaRPr kumimoji="1" lang="zh-CN" altLang="en-US" dirty="0"/>
          </a:p>
        </p:txBody>
      </p:sp>
      <p:sp>
        <p:nvSpPr>
          <p:cNvPr id="5" name="文本占位符 4"/>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100532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Review: </a:t>
            </a:r>
            <a:r>
              <a:rPr lang="en-US" altLang="zh-CN" sz="3200" dirty="0"/>
              <a:t>Events</a:t>
            </a:r>
            <a:r>
              <a:rPr lang="zh-CN" altLang="en-US" sz="3200" dirty="0"/>
              <a:t> </a:t>
            </a:r>
            <a:r>
              <a:rPr lang="en-US" altLang="zh-CN" sz="3200" dirty="0"/>
              <a:t>causing</a:t>
            </a:r>
            <a:r>
              <a:rPr lang="zh-CN" altLang="en-US" sz="3200" dirty="0"/>
              <a:t> </a:t>
            </a:r>
            <a:r>
              <a:rPr lang="en-US" altLang="zh-CN" sz="3200" dirty="0"/>
              <a:t>User-&gt;Kernel</a:t>
            </a:r>
            <a:endParaRPr lang="en-US" sz="3200"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sz="2400" b="1" dirty="0"/>
              <a:t>Device interrupt: </a:t>
            </a:r>
            <a:r>
              <a:rPr lang="en-US" sz="2400" dirty="0"/>
              <a:t>external </a:t>
            </a:r>
          </a:p>
          <a:p>
            <a:pPr marL="914400" lvl="1" indent="-514350">
              <a:buFontTx/>
              <a:buChar char="-"/>
            </a:pPr>
            <a:r>
              <a:rPr lang="en-US" sz="2000" i="1" dirty="0" err="1"/>
              <a:t>Nonmaskable</a:t>
            </a:r>
            <a:r>
              <a:rPr lang="en-US" sz="2000" i="1" dirty="0"/>
              <a:t> interrupt </a:t>
            </a:r>
            <a:r>
              <a:rPr lang="en-US" sz="2000" dirty="0"/>
              <a:t>(NMI) </a:t>
            </a:r>
            <a:br>
              <a:rPr lang="en-US" sz="2000" dirty="0"/>
            </a:br>
            <a:r>
              <a:rPr lang="en-US" sz="2000" dirty="0"/>
              <a:t>input pin</a:t>
            </a:r>
          </a:p>
          <a:p>
            <a:pPr marL="914400" lvl="1" indent="-514350">
              <a:buFontTx/>
              <a:buChar char="-"/>
            </a:pPr>
            <a:r>
              <a:rPr lang="en-US" sz="2000" i="1" dirty="0"/>
              <a:t>Interrupt </a:t>
            </a:r>
            <a:r>
              <a:rPr lang="en-US" sz="2000" dirty="0"/>
              <a:t>(INTR) input pin</a:t>
            </a:r>
          </a:p>
          <a:p>
            <a:pPr marL="914400" lvl="1" indent="-514350">
              <a:buFontTx/>
              <a:buChar char="-"/>
            </a:pPr>
            <a:endParaRPr lang="en-US" sz="2000" dirty="0"/>
          </a:p>
          <a:p>
            <a:pPr marL="514350" indent="-514350">
              <a:buAutoNum type="arabicPeriod"/>
            </a:pPr>
            <a:r>
              <a:rPr lang="en-US" sz="2400" b="1" dirty="0"/>
              <a:t>Software interrupt: </a:t>
            </a:r>
            <a:r>
              <a:rPr lang="en-US" sz="2400" dirty="0"/>
              <a:t>execution of the Interrupt instruction</a:t>
            </a:r>
          </a:p>
          <a:p>
            <a:pPr marL="914400" lvl="1" indent="-514350">
              <a:buFontTx/>
              <a:buChar char="-"/>
            </a:pPr>
            <a:r>
              <a:rPr lang="en-US" sz="2000" i="1" dirty="0"/>
              <a:t>e.g., INT</a:t>
            </a:r>
          </a:p>
          <a:p>
            <a:pPr marL="514350" indent="-514350">
              <a:buAutoNum type="arabicPeriod"/>
            </a:pPr>
            <a:endParaRPr lang="en-US" sz="2400" b="1" dirty="0"/>
          </a:p>
          <a:p>
            <a:pPr marL="514350" indent="-514350">
              <a:buAutoNum type="arabicPeriod"/>
            </a:pPr>
            <a:r>
              <a:rPr lang="en-US" sz="2400" b="1" dirty="0"/>
              <a:t>Program faults: </a:t>
            </a:r>
            <a:r>
              <a:rPr lang="en-US" sz="2400" dirty="0"/>
              <a:t>If some error condition occur by the execution of an instruction. E.g.,</a:t>
            </a:r>
          </a:p>
          <a:p>
            <a:pPr marL="914400" lvl="1" indent="-514350">
              <a:buFontTx/>
              <a:buChar char="-"/>
            </a:pPr>
            <a:r>
              <a:rPr lang="en-US" sz="2000" i="1" dirty="0"/>
              <a:t>divide-by-zero interrupt</a:t>
            </a:r>
            <a:endParaRPr lang="en-US" sz="2000" dirty="0"/>
          </a:p>
        </p:txBody>
      </p:sp>
      <p:pic>
        <p:nvPicPr>
          <p:cNvPr id="4" name="图片 3"/>
          <p:cNvPicPr>
            <a:picLocks noChangeAspect="1"/>
          </p:cNvPicPr>
          <p:nvPr/>
        </p:nvPicPr>
        <p:blipFill>
          <a:blip r:embed="rId2"/>
          <a:stretch>
            <a:fillRect/>
          </a:stretch>
        </p:blipFill>
        <p:spPr>
          <a:xfrm>
            <a:off x="5572125" y="1417638"/>
            <a:ext cx="2836069" cy="1763270"/>
          </a:xfrm>
          <a:prstGeom prst="rect">
            <a:avLst/>
          </a:prstGeom>
        </p:spPr>
      </p:pic>
    </p:spTree>
    <p:extLst>
      <p:ext uri="{BB962C8B-B14F-4D97-AF65-F5344CB8AC3E}">
        <p14:creationId xmlns:p14="http://schemas.microsoft.com/office/powerpoint/2010/main" val="343245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panose="02010600030101010101" pitchFamily="2" charset="-122"/>
              </a:rPr>
              <a:t>Interrupt Handling Philosophy</a:t>
            </a:r>
          </a:p>
        </p:txBody>
      </p:sp>
      <p:sp>
        <p:nvSpPr>
          <p:cNvPr id="11267" name="Rectangle 3"/>
          <p:cNvSpPr>
            <a:spLocks noGrp="1" noChangeArrowheads="1"/>
          </p:cNvSpPr>
          <p:nvPr>
            <p:ph type="body" idx="1"/>
          </p:nvPr>
        </p:nvSpPr>
        <p:spPr/>
        <p:txBody>
          <a:bodyPr>
            <a:normAutofit/>
          </a:bodyPr>
          <a:lstStyle/>
          <a:p>
            <a:r>
              <a:rPr lang="en-US" altLang="zh-CN" sz="2000" dirty="0">
                <a:ea typeface="宋体" panose="02010600030101010101" pitchFamily="2" charset="-122"/>
              </a:rPr>
              <a:t>To preserve IRQ order on the same line, must </a:t>
            </a:r>
            <a:r>
              <a:rPr lang="en-US" altLang="zh-CN" sz="2000" i="1" dirty="0">
                <a:ea typeface="宋体" panose="02010600030101010101" pitchFamily="2" charset="-122"/>
              </a:rPr>
              <a:t>disable</a:t>
            </a:r>
            <a:r>
              <a:rPr lang="en-US" altLang="zh-CN" sz="2000" dirty="0">
                <a:ea typeface="宋体" panose="02010600030101010101" pitchFamily="2" charset="-122"/>
              </a:rPr>
              <a:t> incoming interrupts on same line</a:t>
            </a:r>
          </a:p>
          <a:p>
            <a:pPr lvl="1"/>
            <a:r>
              <a:rPr lang="en-US" altLang="zh-CN" sz="1800" dirty="0">
                <a:ea typeface="宋体" panose="02010600030101010101" pitchFamily="2" charset="-122"/>
              </a:rPr>
              <a:t>New interrupts can </a:t>
            </a:r>
            <a:r>
              <a:rPr lang="en-US" altLang="zh-CN" sz="1800" dirty="0">
                <a:solidFill>
                  <a:srgbClr val="FF0000"/>
                </a:solidFill>
                <a:ea typeface="宋体" panose="02010600030101010101" pitchFamily="2" charset="-122"/>
              </a:rPr>
              <a:t>get lost </a:t>
            </a:r>
            <a:r>
              <a:rPr lang="en-US" altLang="zh-CN" sz="1800" dirty="0">
                <a:ea typeface="宋体" panose="02010600030101010101" pitchFamily="2" charset="-122"/>
              </a:rPr>
              <a:t>if controller buffer overflow</a:t>
            </a:r>
            <a:endParaRPr lang="en-US" altLang="zh-CN" sz="2000" dirty="0">
              <a:ea typeface="宋体" panose="02010600030101010101" pitchFamily="2" charset="-122"/>
            </a:endParaRPr>
          </a:p>
          <a:p>
            <a:r>
              <a:rPr lang="en-US" altLang="zh-CN" sz="2000" dirty="0">
                <a:ea typeface="宋体" panose="02010600030101010101" pitchFamily="2" charset="-122"/>
              </a:rPr>
              <a:t>Interrupt preempts what CPU was doing, which may be important</a:t>
            </a:r>
          </a:p>
          <a:p>
            <a:r>
              <a:rPr lang="en-US" altLang="zh-CN" sz="2000" dirty="0">
                <a:ea typeface="宋体" panose="02010600030101010101" pitchFamily="2" charset="-122"/>
              </a:rPr>
              <a:t>Even not important, undesirable to block user program for long</a:t>
            </a:r>
          </a:p>
          <a:p>
            <a:pPr lvl="4"/>
            <a:endParaRPr lang="en-US" altLang="zh-CN" sz="1600" dirty="0">
              <a:ea typeface="宋体" panose="02010600030101010101" pitchFamily="2" charset="-122"/>
            </a:endParaRPr>
          </a:p>
          <a:p>
            <a:r>
              <a:rPr lang="en-US" altLang="zh-CN" sz="2000" dirty="0">
                <a:ea typeface="宋体" panose="02010600030101010101" pitchFamily="2" charset="-122"/>
                <a:sym typeface="Wingdings" panose="05000000000000000000" pitchFamily="2" charset="2"/>
              </a:rPr>
              <a:t>So, handler must run for a </a:t>
            </a:r>
            <a:r>
              <a:rPr lang="en-US" altLang="zh-CN" sz="2000" dirty="0">
                <a:solidFill>
                  <a:srgbClr val="FF0000"/>
                </a:solidFill>
                <a:ea typeface="宋体" panose="02010600030101010101" pitchFamily="2" charset="-122"/>
                <a:sym typeface="Wingdings" panose="05000000000000000000" pitchFamily="2" charset="2"/>
              </a:rPr>
              <a:t>very short time</a:t>
            </a:r>
            <a:r>
              <a:rPr lang="en-US" altLang="zh-CN" sz="2000" dirty="0">
                <a:ea typeface="宋体" panose="02010600030101010101" pitchFamily="2" charset="-122"/>
                <a:sym typeface="Wingdings" panose="05000000000000000000" pitchFamily="2" charset="2"/>
              </a:rPr>
              <a:t>!</a:t>
            </a:r>
          </a:p>
          <a:p>
            <a:pPr lvl="1"/>
            <a:r>
              <a:rPr lang="en-US" altLang="zh-CN" sz="1800" dirty="0">
                <a:ea typeface="宋体" panose="02010600030101010101" pitchFamily="2" charset="-122"/>
              </a:rPr>
              <a:t>Do as little as possible in the interrupt handler</a:t>
            </a:r>
          </a:p>
          <a:p>
            <a:pPr lvl="2"/>
            <a:r>
              <a:rPr lang="en-US" altLang="zh-CN" sz="1600" dirty="0">
                <a:ea typeface="宋体" panose="02010600030101010101" pitchFamily="2" charset="-122"/>
              </a:rPr>
              <a:t>Often just: queue a work item and set a flag</a:t>
            </a:r>
          </a:p>
          <a:p>
            <a:pPr lvl="1"/>
            <a:r>
              <a:rPr lang="en-US" altLang="zh-CN" sz="1800" dirty="0">
                <a:ea typeface="宋体" panose="02010600030101010101" pitchFamily="2" charset="-122"/>
              </a:rPr>
              <a:t>Defer non-critical actions till later</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209774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a:bodyPr>
          <a:lstStyle/>
          <a:p>
            <a:r>
              <a:rPr lang="en-US" altLang="zh-CN" sz="3200" dirty="0" err="1"/>
              <a:t>Intr</a:t>
            </a:r>
            <a:r>
              <a:rPr lang="en-US" altLang="zh-CN" sz="3200" dirty="0"/>
              <a:t> Handlers Have </a:t>
            </a:r>
            <a:r>
              <a:rPr lang="en-US" altLang="zh-CN" sz="3200" dirty="0">
                <a:solidFill>
                  <a:srgbClr val="FF0000"/>
                </a:solidFill>
              </a:rPr>
              <a:t>No</a:t>
            </a:r>
            <a:r>
              <a:rPr lang="en-US" altLang="zh-CN" sz="3200" dirty="0"/>
              <a:t> Process Context</a:t>
            </a:r>
          </a:p>
        </p:txBody>
      </p:sp>
      <p:sp>
        <p:nvSpPr>
          <p:cNvPr id="141315" name="Rectangle 3"/>
          <p:cNvSpPr>
            <a:spLocks noGrp="1" noChangeArrowheads="1"/>
          </p:cNvSpPr>
          <p:nvPr>
            <p:ph type="body" idx="1"/>
          </p:nvPr>
        </p:nvSpPr>
        <p:spPr/>
        <p:txBody>
          <a:bodyPr/>
          <a:lstStyle/>
          <a:p>
            <a:r>
              <a:rPr lang="en-US" altLang="zh-CN" dirty="0"/>
              <a:t>Interrupts (as opposed to exceptions) are not associated with particular instructions</a:t>
            </a:r>
          </a:p>
          <a:p>
            <a:r>
              <a:rPr lang="en-US" altLang="zh-CN" dirty="0"/>
              <a:t>They are also not associated with a given process (user program)</a:t>
            </a:r>
          </a:p>
          <a:p>
            <a:r>
              <a:rPr lang="en-US" altLang="zh-CN" dirty="0"/>
              <a:t>The currently-running process, at the time of the interrupt, has no relationship whatsoever to that interrupt</a:t>
            </a:r>
            <a:endParaRPr lang="en-US" altLang="zh-CN" b="1" dirty="0"/>
          </a:p>
          <a:p>
            <a:r>
              <a:rPr lang="en-US" altLang="zh-CN" dirty="0">
                <a:solidFill>
                  <a:srgbClr val="FF0000"/>
                </a:solidFill>
              </a:rPr>
              <a:t>Interrupt handlers cannot sleep!</a:t>
            </a:r>
          </a:p>
        </p:txBody>
      </p:sp>
    </p:spTree>
    <p:extLst>
      <p:ext uri="{BB962C8B-B14F-4D97-AF65-F5344CB8AC3E}">
        <p14:creationId xmlns:p14="http://schemas.microsoft.com/office/powerpoint/2010/main" val="702268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 No Sleep?</a:t>
            </a:r>
            <a:endParaRPr lang="zh-CN" altLang="en-US" dirty="0"/>
          </a:p>
        </p:txBody>
      </p:sp>
      <p:sp>
        <p:nvSpPr>
          <p:cNvPr id="3" name="内容占位符 2"/>
          <p:cNvSpPr>
            <a:spLocks noGrp="1"/>
          </p:cNvSpPr>
          <p:nvPr>
            <p:ph idx="1"/>
          </p:nvPr>
        </p:nvSpPr>
        <p:spPr/>
        <p:txBody>
          <a:bodyPr>
            <a:normAutofit/>
          </a:bodyPr>
          <a:lstStyle/>
          <a:p>
            <a:r>
              <a:rPr lang="en-US" altLang="zh-CN" sz="2000" dirty="0"/>
              <a:t>The interrupt handler has no way of knowing what the interrupted process was doing. An example:</a:t>
            </a:r>
          </a:p>
          <a:p>
            <a:endParaRPr lang="en-US" altLang="zh-CN" sz="2000" dirty="0"/>
          </a:p>
          <a:p>
            <a:pPr marL="914400" lvl="1" indent="-514350">
              <a:buFont typeface="+mj-lt"/>
              <a:buAutoNum type="arabicPeriod"/>
            </a:pPr>
            <a:r>
              <a:rPr lang="en-US" altLang="zh-CN" sz="1800" dirty="0"/>
              <a:t>Process1 enters kernel mode.</a:t>
            </a:r>
          </a:p>
          <a:p>
            <a:pPr marL="914400" lvl="1" indent="-514350">
              <a:buFont typeface="+mj-lt"/>
              <a:buAutoNum type="arabicPeriod"/>
            </a:pPr>
            <a:r>
              <a:rPr lang="en-US" altLang="zh-CN" sz="1800" dirty="0"/>
              <a:t>Process1 acquires </a:t>
            </a:r>
            <a:r>
              <a:rPr lang="en-US" altLang="zh-CN" sz="1800" dirty="0" err="1"/>
              <a:t>LockA</a:t>
            </a:r>
            <a:r>
              <a:rPr lang="en-US" altLang="zh-CN" sz="1800" dirty="0"/>
              <a:t>.</a:t>
            </a:r>
          </a:p>
          <a:p>
            <a:pPr marL="914400" lvl="1" indent="-514350">
              <a:buFont typeface="+mj-lt"/>
              <a:buAutoNum type="arabicPeriod"/>
            </a:pPr>
            <a:r>
              <a:rPr lang="en-US" altLang="zh-CN" sz="1800" dirty="0"/>
              <a:t>Interrupt occurs.</a:t>
            </a:r>
          </a:p>
          <a:p>
            <a:pPr marL="914400" lvl="1" indent="-514350">
              <a:buFont typeface="+mj-lt"/>
              <a:buAutoNum type="arabicPeriod"/>
            </a:pPr>
            <a:r>
              <a:rPr lang="en-US" altLang="zh-CN" sz="1800" dirty="0"/>
              <a:t>ISR tries to acquire </a:t>
            </a:r>
            <a:r>
              <a:rPr lang="en-US" altLang="zh-CN" sz="1800" dirty="0" err="1"/>
              <a:t>LockA</a:t>
            </a:r>
            <a:r>
              <a:rPr lang="en-US" altLang="zh-CN" sz="1800" dirty="0"/>
              <a:t>.</a:t>
            </a:r>
          </a:p>
          <a:p>
            <a:pPr marL="914400" lvl="1" indent="-514350">
              <a:buFont typeface="+mj-lt"/>
              <a:buAutoNum type="arabicPeriod"/>
            </a:pPr>
            <a:r>
              <a:rPr lang="en-US" altLang="zh-CN" sz="1800" dirty="0"/>
              <a:t>ISR calls sleep to wait for </a:t>
            </a:r>
            <a:r>
              <a:rPr lang="en-US" altLang="zh-CN" sz="1800" dirty="0" err="1"/>
              <a:t>LockA</a:t>
            </a:r>
            <a:r>
              <a:rPr lang="en-US" altLang="zh-CN" sz="1800" dirty="0"/>
              <a:t> to be released.</a:t>
            </a:r>
          </a:p>
          <a:p>
            <a:endParaRPr lang="en-US" altLang="zh-CN" sz="2000" dirty="0"/>
          </a:p>
          <a:p>
            <a:r>
              <a:rPr lang="en-US" altLang="zh-CN" sz="2000" dirty="0"/>
              <a:t>At this point, you have a deadlock:</a:t>
            </a:r>
          </a:p>
          <a:p>
            <a:pPr lvl="1"/>
            <a:r>
              <a:rPr lang="en-US" altLang="zh-CN" sz="1800" dirty="0"/>
              <a:t>Process1 can't resume execution until the ISR is done with its stack, but the ISR is blocked waiting for Process1 to release </a:t>
            </a:r>
            <a:r>
              <a:rPr lang="en-US" altLang="zh-CN" sz="1800" dirty="0" err="1"/>
              <a:t>LockA</a:t>
            </a:r>
            <a:endParaRPr lang="zh-CN" altLang="en-US" sz="1800" dirty="0"/>
          </a:p>
        </p:txBody>
      </p:sp>
      <p:sp>
        <p:nvSpPr>
          <p:cNvPr id="6" name="矩形 5"/>
          <p:cNvSpPr/>
          <p:nvPr/>
        </p:nvSpPr>
        <p:spPr>
          <a:xfrm>
            <a:off x="422971" y="6308725"/>
            <a:ext cx="8263829" cy="261610"/>
          </a:xfrm>
          <a:prstGeom prst="rect">
            <a:avLst/>
          </a:prstGeom>
        </p:spPr>
        <p:txBody>
          <a:bodyPr wrap="square">
            <a:spAutoFit/>
          </a:bodyPr>
          <a:lstStyle/>
          <a:p>
            <a:pPr algn="r"/>
            <a:r>
              <a:rPr lang="en-US" altLang="zh-CN" sz="1100" dirty="0"/>
              <a:t>https://stackoverflow.com/questions/1053572/why-kernel-code-thread-executing-in-interrupt-context-cannot-sleep</a:t>
            </a:r>
            <a:endParaRPr lang="zh-CN" altLang="en-US" sz="1100" dirty="0"/>
          </a:p>
        </p:txBody>
      </p:sp>
    </p:spTree>
    <p:extLst>
      <p:ext uri="{BB962C8B-B14F-4D97-AF65-F5344CB8AC3E}">
        <p14:creationId xmlns:p14="http://schemas.microsoft.com/office/powerpoint/2010/main" val="1590657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What Can</a:t>
            </a:r>
            <a:r>
              <a:rPr lang="en-US" altLang="en-US" dirty="0">
                <a:latin typeface="Arial"/>
              </a:rPr>
              <a:t>’</a:t>
            </a:r>
            <a:r>
              <a:rPr lang="en-US" altLang="zh-CN" dirty="0"/>
              <a:t>t You (ISR) Do?</a:t>
            </a:r>
          </a:p>
        </p:txBody>
      </p:sp>
      <p:sp>
        <p:nvSpPr>
          <p:cNvPr id="235523" name="Rectangle 3"/>
          <p:cNvSpPr>
            <a:spLocks noGrp="1" noChangeArrowheads="1"/>
          </p:cNvSpPr>
          <p:nvPr>
            <p:ph type="body" idx="1"/>
          </p:nvPr>
        </p:nvSpPr>
        <p:spPr/>
        <p:txBody>
          <a:bodyPr>
            <a:normAutofit fontScale="92500" lnSpcReduction="10000"/>
          </a:bodyPr>
          <a:lstStyle/>
          <a:p>
            <a:pPr>
              <a:lnSpc>
                <a:spcPct val="130000"/>
              </a:lnSpc>
            </a:pPr>
            <a:r>
              <a:rPr lang="en-US" altLang="zh-CN" sz="2400" dirty="0"/>
              <a:t>You cannot sleep </a:t>
            </a:r>
          </a:p>
          <a:p>
            <a:pPr lvl="1">
              <a:lnSpc>
                <a:spcPct val="130000"/>
              </a:lnSpc>
            </a:pPr>
            <a:r>
              <a:rPr lang="en-US" altLang="zh-CN" sz="2000" dirty="0"/>
              <a:t>or call something that </a:t>
            </a:r>
            <a:r>
              <a:rPr lang="en-US" altLang="zh-CN" sz="2000" i="1" dirty="0"/>
              <a:t>might</a:t>
            </a:r>
            <a:r>
              <a:rPr lang="en-US" altLang="zh-CN" sz="2000" dirty="0"/>
              <a:t> sleep</a:t>
            </a:r>
          </a:p>
          <a:p>
            <a:pPr>
              <a:lnSpc>
                <a:spcPct val="130000"/>
              </a:lnSpc>
            </a:pPr>
            <a:r>
              <a:rPr lang="en-US" altLang="zh-CN" sz="2400" dirty="0"/>
              <a:t>You cannot refer to </a:t>
            </a:r>
            <a:r>
              <a:rPr lang="en-US" altLang="zh-CN" sz="2400" b="1" dirty="0">
                <a:latin typeface="Courier New" charset="0"/>
                <a:cs typeface="Courier New" charset="0"/>
              </a:rPr>
              <a:t>current</a:t>
            </a:r>
          </a:p>
          <a:p>
            <a:pPr>
              <a:lnSpc>
                <a:spcPct val="130000"/>
              </a:lnSpc>
            </a:pPr>
            <a:r>
              <a:rPr lang="en-US" altLang="zh-CN" sz="2400" dirty="0"/>
              <a:t>You cannot allocate memory with </a:t>
            </a:r>
            <a:r>
              <a:rPr lang="en-US" altLang="zh-CN" sz="2400" b="1" dirty="0">
                <a:latin typeface="Courier New" charset="0"/>
                <a:cs typeface="Courier New" charset="0"/>
              </a:rPr>
              <a:t>GPF_KERNEL</a:t>
            </a:r>
            <a:r>
              <a:rPr lang="en-US" altLang="zh-CN" sz="2400" dirty="0"/>
              <a:t> (which can sleep), you must use </a:t>
            </a:r>
            <a:r>
              <a:rPr lang="en-US" altLang="zh-CN" sz="2400" b="1" dirty="0">
                <a:latin typeface="Courier New" charset="0"/>
                <a:cs typeface="Courier New" charset="0"/>
              </a:rPr>
              <a:t>GPF_ATOMIC</a:t>
            </a:r>
            <a:r>
              <a:rPr lang="en-US" altLang="zh-CN" sz="2400" dirty="0"/>
              <a:t> (which can fail)</a:t>
            </a:r>
          </a:p>
          <a:p>
            <a:pPr>
              <a:lnSpc>
                <a:spcPct val="130000"/>
              </a:lnSpc>
            </a:pPr>
            <a:r>
              <a:rPr lang="en-US" altLang="zh-CN" sz="2400" dirty="0"/>
              <a:t>You cannot call </a:t>
            </a:r>
            <a:r>
              <a:rPr lang="en-US" altLang="zh-CN" sz="2400" b="1" dirty="0">
                <a:latin typeface="Courier New" charset="0"/>
                <a:cs typeface="Courier New" charset="0"/>
              </a:rPr>
              <a:t>schedule()</a:t>
            </a:r>
          </a:p>
          <a:p>
            <a:pPr>
              <a:lnSpc>
                <a:spcPct val="130000"/>
              </a:lnSpc>
            </a:pPr>
            <a:r>
              <a:rPr lang="en-US" altLang="zh-CN" sz="2400" dirty="0"/>
              <a:t>You cannot do a </a:t>
            </a:r>
            <a:r>
              <a:rPr lang="en-US" altLang="zh-CN" sz="2400" b="1" dirty="0">
                <a:latin typeface="Courier New" charset="0"/>
                <a:cs typeface="Courier New" charset="0"/>
              </a:rPr>
              <a:t>down()</a:t>
            </a:r>
            <a:r>
              <a:rPr lang="en-US" altLang="zh-CN" sz="2400" dirty="0"/>
              <a:t> semaphore call</a:t>
            </a:r>
          </a:p>
          <a:p>
            <a:pPr lvl="1">
              <a:lnSpc>
                <a:spcPct val="130000"/>
              </a:lnSpc>
            </a:pPr>
            <a:r>
              <a:rPr lang="en-US" altLang="zh-CN" sz="2000" dirty="0"/>
              <a:t>However, you </a:t>
            </a:r>
            <a:r>
              <a:rPr lang="en-US" altLang="zh-CN" sz="2000" i="1" dirty="0"/>
              <a:t>can</a:t>
            </a:r>
            <a:r>
              <a:rPr lang="en-US" altLang="zh-CN" sz="2000" dirty="0"/>
              <a:t> do an </a:t>
            </a:r>
            <a:r>
              <a:rPr lang="en-US" altLang="zh-CN" sz="2000" b="1" dirty="0">
                <a:latin typeface="Courier New" charset="0"/>
                <a:ea typeface="宋体" charset="0"/>
                <a:cs typeface="Courier New" charset="0"/>
              </a:rPr>
              <a:t>up()</a:t>
            </a:r>
          </a:p>
          <a:p>
            <a:pPr>
              <a:lnSpc>
                <a:spcPct val="130000"/>
              </a:lnSpc>
            </a:pPr>
            <a:r>
              <a:rPr lang="en-US" altLang="zh-CN" sz="2400" dirty="0"/>
              <a:t>You cannot transfer data to/from user space</a:t>
            </a:r>
          </a:p>
          <a:p>
            <a:pPr lvl="1">
              <a:lnSpc>
                <a:spcPct val="130000"/>
              </a:lnSpc>
            </a:pPr>
            <a:r>
              <a:rPr lang="en-US" altLang="zh-CN" sz="2000" dirty="0"/>
              <a:t>E.g., </a:t>
            </a:r>
            <a:r>
              <a:rPr lang="en-US" altLang="zh-CN" sz="2000" b="1" dirty="0" err="1">
                <a:latin typeface="Courier New" charset="0"/>
                <a:ea typeface="宋体" charset="0"/>
                <a:cs typeface="Courier New" charset="0"/>
              </a:rPr>
              <a:t>copy_to_user</a:t>
            </a:r>
            <a:r>
              <a:rPr lang="en-US" altLang="zh-CN" sz="2000" b="1" dirty="0">
                <a:latin typeface="Courier New" charset="0"/>
                <a:ea typeface="宋体" charset="0"/>
                <a:cs typeface="Courier New" charset="0"/>
              </a:rPr>
              <a:t>(), </a:t>
            </a:r>
            <a:r>
              <a:rPr lang="en-US" altLang="zh-CN" sz="2000" b="1" dirty="0" err="1">
                <a:latin typeface="Courier New" charset="0"/>
                <a:ea typeface="宋体" charset="0"/>
                <a:cs typeface="Courier New" charset="0"/>
              </a:rPr>
              <a:t>copy_from_user</a:t>
            </a:r>
            <a:r>
              <a:rPr lang="en-US" altLang="zh-CN" sz="2000" b="1" dirty="0">
                <a:latin typeface="Courier New" charset="0"/>
                <a:ea typeface="宋体" charset="0"/>
                <a:cs typeface="Courier New" charset="0"/>
              </a:rPr>
              <a:t>()</a:t>
            </a:r>
          </a:p>
          <a:p>
            <a:pPr>
              <a:lnSpc>
                <a:spcPct val="130000"/>
              </a:lnSpc>
            </a:pPr>
            <a:endParaRPr lang="en-US" altLang="zh-CN" sz="2400" dirty="0"/>
          </a:p>
        </p:txBody>
      </p:sp>
    </p:spTree>
    <p:extLst>
      <p:ext uri="{BB962C8B-B14F-4D97-AF65-F5344CB8AC3E}">
        <p14:creationId xmlns:p14="http://schemas.microsoft.com/office/powerpoint/2010/main" val="330188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dirty="0"/>
              <a:t>Interrupt Stack</a:t>
            </a:r>
          </a:p>
        </p:txBody>
      </p:sp>
      <p:sp>
        <p:nvSpPr>
          <p:cNvPr id="142339" name="Rectangle 3"/>
          <p:cNvSpPr>
            <a:spLocks noGrp="1" noChangeArrowheads="1"/>
          </p:cNvSpPr>
          <p:nvPr>
            <p:ph type="body" idx="1"/>
          </p:nvPr>
        </p:nvSpPr>
        <p:spPr/>
        <p:txBody>
          <a:bodyPr>
            <a:normAutofit/>
          </a:bodyPr>
          <a:lstStyle/>
          <a:p>
            <a:pPr>
              <a:lnSpc>
                <a:spcPct val="120000"/>
              </a:lnSpc>
            </a:pPr>
            <a:r>
              <a:rPr lang="en-US" altLang="zh-CN" sz="2400" dirty="0"/>
              <a:t>When an interrupt occurs, what stack is used?</a:t>
            </a:r>
          </a:p>
          <a:p>
            <a:pPr lvl="1">
              <a:lnSpc>
                <a:spcPct val="120000"/>
              </a:lnSpc>
            </a:pPr>
            <a:r>
              <a:rPr lang="en-US" altLang="zh-CN" sz="2000" b="1" dirty="0"/>
              <a:t>Exceptions</a:t>
            </a:r>
            <a:r>
              <a:rPr lang="en-US" altLang="zh-CN" sz="2000" dirty="0"/>
              <a:t>: The </a:t>
            </a:r>
            <a:r>
              <a:rPr lang="en-US" altLang="zh-CN" sz="2000" i="1" dirty="0"/>
              <a:t>kernel stack </a:t>
            </a:r>
            <a:r>
              <a:rPr lang="en-US" altLang="zh-CN" sz="2000" dirty="0"/>
              <a:t>of the current process, whatever it is, is used  (There’s always some process running — the "idle" process, if nothing else)</a:t>
            </a:r>
          </a:p>
          <a:p>
            <a:pPr lvl="1">
              <a:lnSpc>
                <a:spcPct val="120000"/>
              </a:lnSpc>
            </a:pPr>
            <a:r>
              <a:rPr lang="en-US" altLang="zh-CN" sz="2000" b="1" dirty="0"/>
              <a:t>Interrupts</a:t>
            </a:r>
            <a:r>
              <a:rPr lang="en-US" altLang="zh-CN" sz="2000" dirty="0"/>
              <a:t>: hard IRQ stack (1 per processor)</a:t>
            </a:r>
          </a:p>
          <a:p>
            <a:pPr lvl="1">
              <a:lnSpc>
                <a:spcPct val="120000"/>
              </a:lnSpc>
            </a:pPr>
            <a:r>
              <a:rPr lang="en-US" altLang="zh-CN" sz="2000" b="1" dirty="0" err="1"/>
              <a:t>SoftIRQs</a:t>
            </a:r>
            <a:r>
              <a:rPr lang="en-US" altLang="zh-CN" sz="2000" dirty="0"/>
              <a:t>: soft IRQ stack (1 per processor)</a:t>
            </a:r>
          </a:p>
          <a:p>
            <a:pPr lvl="1">
              <a:lnSpc>
                <a:spcPct val="120000"/>
              </a:lnSpc>
            </a:pPr>
            <a:endParaRPr lang="en-US" altLang="zh-CN" sz="2000" dirty="0"/>
          </a:p>
          <a:p>
            <a:pPr>
              <a:lnSpc>
                <a:spcPct val="120000"/>
              </a:lnSpc>
            </a:pPr>
            <a:r>
              <a:rPr lang="en-US" altLang="zh-CN" sz="2400" dirty="0"/>
              <a:t>These stacks are configured in the IDT and TSS at boot time by the kernel</a:t>
            </a:r>
          </a:p>
        </p:txBody>
      </p:sp>
    </p:spTree>
    <p:extLst>
      <p:ext uri="{BB962C8B-B14F-4D97-AF65-F5344CB8AC3E}">
        <p14:creationId xmlns:p14="http://schemas.microsoft.com/office/powerpoint/2010/main" val="389345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a:bodyPr>
          <a:lstStyle/>
          <a:p>
            <a:r>
              <a:rPr lang="en-US" altLang="zh-CN" dirty="0"/>
              <a:t>Top and Bottom Halves</a:t>
            </a:r>
          </a:p>
        </p:txBody>
      </p:sp>
      <p:sp>
        <p:nvSpPr>
          <p:cNvPr id="140291" name="Rectangle 3"/>
          <p:cNvSpPr>
            <a:spLocks noGrp="1" noChangeArrowheads="1"/>
          </p:cNvSpPr>
          <p:nvPr>
            <p:ph type="body" idx="1"/>
          </p:nvPr>
        </p:nvSpPr>
        <p:spPr>
          <a:xfrm>
            <a:off x="457200" y="1589087"/>
            <a:ext cx="8229600" cy="4270376"/>
          </a:xfrm>
        </p:spPr>
        <p:txBody>
          <a:bodyPr/>
          <a:lstStyle/>
          <a:p>
            <a:r>
              <a:rPr lang="en-US" altLang="zh-CN" b="1" dirty="0"/>
              <a:t>Top-half</a:t>
            </a:r>
            <a:r>
              <a:rPr lang="en-US" altLang="zh-CN" dirty="0"/>
              <a:t>: do minimum work and return</a:t>
            </a:r>
          </a:p>
          <a:p>
            <a:pPr lvl="1"/>
            <a:r>
              <a:rPr lang="en-US" altLang="zh-CN" dirty="0"/>
              <a:t>ISR</a:t>
            </a:r>
            <a:r>
              <a:rPr lang="zh-CN" altLang="en-US" dirty="0"/>
              <a:t> </a:t>
            </a:r>
            <a:r>
              <a:rPr lang="en-US" altLang="zh-CN" dirty="0"/>
              <a:t>(Interrupt Service Routine)</a:t>
            </a:r>
          </a:p>
          <a:p>
            <a:r>
              <a:rPr lang="en-US" altLang="zh-CN" b="1" dirty="0"/>
              <a:t>Bottom-half</a:t>
            </a:r>
            <a:r>
              <a:rPr lang="en-US" altLang="zh-CN" dirty="0"/>
              <a:t>: deferred processing</a:t>
            </a:r>
          </a:p>
          <a:p>
            <a:pPr lvl="1"/>
            <a:r>
              <a:rPr lang="en-US" altLang="zh-CN" dirty="0" err="1"/>
              <a:t>softirqs</a:t>
            </a:r>
            <a:r>
              <a:rPr lang="en-US" altLang="zh-CN" dirty="0"/>
              <a:t>, </a:t>
            </a:r>
            <a:r>
              <a:rPr lang="en-US" altLang="zh-CN" dirty="0" err="1"/>
              <a:t>tasklets</a:t>
            </a:r>
            <a:r>
              <a:rPr lang="en-US" altLang="zh-CN" dirty="0"/>
              <a:t>, </a:t>
            </a:r>
            <a:r>
              <a:rPr lang="en-US" altLang="zh-CN" dirty="0" err="1"/>
              <a:t>workqueues</a:t>
            </a:r>
            <a:r>
              <a:rPr lang="en-US" altLang="zh-CN" dirty="0"/>
              <a:t>, kernel threads</a:t>
            </a:r>
            <a:endParaRPr lang="en-US" altLang="zh-CN" i="1" dirty="0"/>
          </a:p>
        </p:txBody>
      </p:sp>
      <p:sp>
        <p:nvSpPr>
          <p:cNvPr id="140292" name="Rectangle 6"/>
          <p:cNvSpPr>
            <a:spLocks noChangeArrowheads="1"/>
          </p:cNvSpPr>
          <p:nvPr/>
        </p:nvSpPr>
        <p:spPr bwMode="auto">
          <a:xfrm>
            <a:off x="3716977" y="4247506"/>
            <a:ext cx="1752600" cy="476250"/>
          </a:xfrm>
          <a:prstGeom prst="rect">
            <a:avLst/>
          </a:prstGeom>
          <a:solidFill>
            <a:schemeClr val="tx2">
              <a:lumMod val="20000"/>
              <a:lumOff val="80000"/>
            </a:schemeClr>
          </a:solidFill>
          <a:ln w="19050">
            <a:solidFill>
              <a:schemeClr val="tx1"/>
            </a:solidFill>
            <a:miter lim="800000"/>
            <a:headEnd/>
            <a:tailEnd/>
          </a:ln>
        </p:spPr>
        <p:txBody>
          <a:bodyPr anchor="ctr">
            <a:spAutoFit/>
          </a:bodyPr>
          <a:lstStyle/>
          <a:p>
            <a:pPr algn="ctr">
              <a:spcBef>
                <a:spcPct val="50000"/>
              </a:spcBef>
            </a:pPr>
            <a:r>
              <a:rPr lang="en-US" altLang="zh-CN" sz="2400" dirty="0">
                <a:latin typeface="Arial" panose="020B0604020202020204" pitchFamily="34" charset="0"/>
                <a:ea typeface="SimSun" charset="0"/>
                <a:cs typeface="Arial" panose="020B0604020202020204" pitchFamily="34" charset="0"/>
              </a:rPr>
              <a:t>Top half</a:t>
            </a:r>
          </a:p>
        </p:txBody>
      </p:sp>
      <p:sp>
        <p:nvSpPr>
          <p:cNvPr id="140293" name="Rectangle 12"/>
          <p:cNvSpPr>
            <a:spLocks noChangeArrowheads="1"/>
          </p:cNvSpPr>
          <p:nvPr/>
        </p:nvSpPr>
        <p:spPr bwMode="auto">
          <a:xfrm>
            <a:off x="2052933" y="5397798"/>
            <a:ext cx="1023037" cy="461665"/>
          </a:xfrm>
          <a:prstGeom prst="rect">
            <a:avLst/>
          </a:prstGeom>
          <a:solidFill>
            <a:schemeClr val="tx2">
              <a:lumMod val="20000"/>
              <a:lumOff val="80000"/>
            </a:schemeClr>
          </a:solidFill>
          <a:ln w="19050">
            <a:solidFill>
              <a:schemeClr val="tx1"/>
            </a:solidFill>
            <a:miter lim="800000"/>
            <a:headEnd/>
            <a:tailEnd/>
          </a:ln>
        </p:spPr>
        <p:txBody>
          <a:bodyPr wrap="none" anchor="ctr">
            <a:spAutoFit/>
          </a:bodyPr>
          <a:lstStyle/>
          <a:p>
            <a:pPr algn="ctr">
              <a:spcBef>
                <a:spcPct val="50000"/>
              </a:spcBef>
            </a:pPr>
            <a:r>
              <a:rPr lang="en-US" altLang="zh-CN" sz="2400">
                <a:latin typeface="Arial" panose="020B0604020202020204" pitchFamily="34" charset="0"/>
                <a:ea typeface="SimSun" charset="0"/>
                <a:cs typeface="Arial" panose="020B0604020202020204" pitchFamily="34" charset="0"/>
              </a:rPr>
              <a:t>softirq</a:t>
            </a:r>
          </a:p>
        </p:txBody>
      </p:sp>
      <p:sp>
        <p:nvSpPr>
          <p:cNvPr id="140294" name="Rectangle 13"/>
          <p:cNvSpPr>
            <a:spLocks noChangeArrowheads="1"/>
          </p:cNvSpPr>
          <p:nvPr/>
        </p:nvSpPr>
        <p:spPr bwMode="auto">
          <a:xfrm>
            <a:off x="583454" y="5397798"/>
            <a:ext cx="1074333" cy="461665"/>
          </a:xfrm>
          <a:prstGeom prst="rect">
            <a:avLst/>
          </a:prstGeom>
          <a:solidFill>
            <a:schemeClr val="tx2">
              <a:lumMod val="20000"/>
              <a:lumOff val="80000"/>
            </a:schemeClr>
          </a:solidFill>
          <a:ln w="19050">
            <a:solidFill>
              <a:schemeClr val="tx1"/>
            </a:solidFill>
            <a:miter lim="800000"/>
            <a:headEnd/>
            <a:tailEnd/>
          </a:ln>
        </p:spPr>
        <p:txBody>
          <a:bodyPr wrap="none" anchor="ctr">
            <a:spAutoFit/>
          </a:bodyPr>
          <a:lstStyle/>
          <a:p>
            <a:pPr algn="ctr">
              <a:spcBef>
                <a:spcPct val="50000"/>
              </a:spcBef>
            </a:pPr>
            <a:r>
              <a:rPr lang="en-US" altLang="zh-CN" sz="2400">
                <a:latin typeface="Arial" panose="020B0604020202020204" pitchFamily="34" charset="0"/>
                <a:ea typeface="SimSun" charset="0"/>
                <a:cs typeface="Arial" panose="020B0604020202020204" pitchFamily="34" charset="0"/>
              </a:rPr>
              <a:t>tasklet</a:t>
            </a:r>
          </a:p>
        </p:txBody>
      </p:sp>
      <p:sp>
        <p:nvSpPr>
          <p:cNvPr id="140295" name="Rectangle 14"/>
          <p:cNvSpPr>
            <a:spLocks noChangeArrowheads="1"/>
          </p:cNvSpPr>
          <p:nvPr/>
        </p:nvSpPr>
        <p:spPr bwMode="auto">
          <a:xfrm>
            <a:off x="3411768" y="5416848"/>
            <a:ext cx="1693092" cy="461665"/>
          </a:xfrm>
          <a:prstGeom prst="rect">
            <a:avLst/>
          </a:prstGeom>
          <a:solidFill>
            <a:schemeClr val="tx2">
              <a:lumMod val="20000"/>
              <a:lumOff val="80000"/>
            </a:schemeClr>
          </a:solidFill>
          <a:ln w="19050">
            <a:solidFill>
              <a:schemeClr val="tx1"/>
            </a:solidFill>
            <a:miter lim="800000"/>
            <a:headEnd/>
            <a:tailEnd/>
          </a:ln>
        </p:spPr>
        <p:txBody>
          <a:bodyPr wrap="none" anchor="ctr">
            <a:spAutoFit/>
          </a:bodyPr>
          <a:lstStyle/>
          <a:p>
            <a:pPr algn="ctr">
              <a:spcBef>
                <a:spcPct val="50000"/>
              </a:spcBef>
            </a:pPr>
            <a:r>
              <a:rPr lang="en-US" altLang="zh-CN" sz="2400">
                <a:latin typeface="Arial" panose="020B0604020202020204" pitchFamily="34" charset="0"/>
                <a:ea typeface="SimSun" charset="0"/>
                <a:cs typeface="Arial" panose="020B0604020202020204" pitchFamily="34" charset="0"/>
              </a:rPr>
              <a:t>workqueue</a:t>
            </a:r>
          </a:p>
        </p:txBody>
      </p:sp>
      <p:sp>
        <p:nvSpPr>
          <p:cNvPr id="140296" name="Line 17"/>
          <p:cNvSpPr>
            <a:spLocks noChangeShapeType="1"/>
          </p:cNvSpPr>
          <p:nvPr/>
        </p:nvSpPr>
        <p:spPr bwMode="auto">
          <a:xfrm flipH="1">
            <a:off x="1507177" y="5028556"/>
            <a:ext cx="6324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nchor="ctr">
            <a:spAutoFit/>
          </a:bodyPr>
          <a:lstStyle/>
          <a:p>
            <a:endParaRPr lang="zh-CN" altLang="en-US">
              <a:latin typeface="Arial" panose="020B0604020202020204" pitchFamily="34" charset="0"/>
              <a:cs typeface="Arial" panose="020B0604020202020204" pitchFamily="34" charset="0"/>
            </a:endParaRPr>
          </a:p>
        </p:txBody>
      </p:sp>
      <p:sp>
        <p:nvSpPr>
          <p:cNvPr id="140297" name="Rectangle 14"/>
          <p:cNvSpPr>
            <a:spLocks noChangeArrowheads="1"/>
          </p:cNvSpPr>
          <p:nvPr/>
        </p:nvSpPr>
        <p:spPr bwMode="auto">
          <a:xfrm>
            <a:off x="5324097" y="5416848"/>
            <a:ext cx="1983235" cy="461665"/>
          </a:xfrm>
          <a:prstGeom prst="rect">
            <a:avLst/>
          </a:prstGeom>
          <a:solidFill>
            <a:schemeClr val="tx2">
              <a:lumMod val="20000"/>
              <a:lumOff val="80000"/>
            </a:schemeClr>
          </a:solidFill>
          <a:ln w="19050">
            <a:solidFill>
              <a:schemeClr val="tx1"/>
            </a:solidFill>
            <a:miter lim="800000"/>
            <a:headEnd/>
            <a:tailEnd/>
          </a:ln>
        </p:spPr>
        <p:txBody>
          <a:bodyPr wrap="none" anchor="ctr">
            <a:spAutoFit/>
          </a:bodyPr>
          <a:lstStyle/>
          <a:p>
            <a:pPr algn="ctr">
              <a:spcBef>
                <a:spcPct val="50000"/>
              </a:spcBef>
            </a:pPr>
            <a:r>
              <a:rPr lang="en-US" altLang="zh-CN" sz="2400">
                <a:latin typeface="Arial" panose="020B0604020202020204" pitchFamily="34" charset="0"/>
                <a:ea typeface="SimSun" charset="0"/>
                <a:cs typeface="Arial" panose="020B0604020202020204" pitchFamily="34" charset="0"/>
              </a:rPr>
              <a:t>kernel thread</a:t>
            </a:r>
          </a:p>
        </p:txBody>
      </p:sp>
      <p:sp>
        <p:nvSpPr>
          <p:cNvPr id="140299" name="Text Box 16"/>
          <p:cNvSpPr txBox="1">
            <a:spLocks noChangeArrowheads="1"/>
          </p:cNvSpPr>
          <p:nvPr/>
        </p:nvSpPr>
        <p:spPr bwMode="auto">
          <a:xfrm>
            <a:off x="7679377" y="5200006"/>
            <a:ext cx="1219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a:defRPr>
                <a:solidFill>
                  <a:schemeClr val="tx1"/>
                </a:solidFill>
                <a:latin typeface="Arial" charset="0"/>
                <a:ea typeface="宋体"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ctr">
              <a:spcBef>
                <a:spcPct val="50000"/>
              </a:spcBef>
            </a:pPr>
            <a:r>
              <a:rPr lang="en-US" altLang="zh-CN" sz="2400" dirty="0">
                <a:latin typeface="Arial" panose="020B0604020202020204" pitchFamily="34" charset="0"/>
                <a:ea typeface="SimSun" charset="0"/>
                <a:cs typeface="Arial" panose="020B0604020202020204" pitchFamily="34" charset="0"/>
              </a:rPr>
              <a:t>Bottom half</a:t>
            </a:r>
          </a:p>
        </p:txBody>
      </p:sp>
    </p:spTree>
    <p:extLst>
      <p:ext uri="{BB962C8B-B14F-4D97-AF65-F5344CB8AC3E}">
        <p14:creationId xmlns:p14="http://schemas.microsoft.com/office/powerpoint/2010/main" val="1286814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Top Half: Do it Now!</a:t>
            </a:r>
            <a:endParaRPr kumimoji="1" lang="zh-CN" altLang="en-US" dirty="0"/>
          </a:p>
        </p:txBody>
      </p:sp>
      <p:sp>
        <p:nvSpPr>
          <p:cNvPr id="3" name="内容占位符 2"/>
          <p:cNvSpPr>
            <a:spLocks noGrp="1"/>
          </p:cNvSpPr>
          <p:nvPr>
            <p:ph idx="1"/>
          </p:nvPr>
        </p:nvSpPr>
        <p:spPr/>
        <p:txBody>
          <a:bodyPr>
            <a:normAutofit/>
          </a:bodyPr>
          <a:lstStyle/>
          <a:p>
            <a:r>
              <a:rPr lang="en-US" altLang="zh-CN" sz="2200" dirty="0"/>
              <a:t>Perform minimal, common functions: saving registers, unmasking other interrupts.  Eventually, undoes that: restores registers, returns to previous context.</a:t>
            </a:r>
          </a:p>
          <a:p>
            <a:r>
              <a:rPr lang="en-US" altLang="zh-CN" sz="2200" dirty="0"/>
              <a:t>Most important: call proper interrupt handler provided in device drivers (C program)</a:t>
            </a:r>
          </a:p>
          <a:p>
            <a:r>
              <a:rPr lang="en-US" altLang="zh-CN" sz="2200" dirty="0"/>
              <a:t>Typically queue the request and set a flag for deferred processing</a:t>
            </a:r>
          </a:p>
        </p:txBody>
      </p:sp>
      <p:sp>
        <p:nvSpPr>
          <p:cNvPr id="4" name="Rectangle 5"/>
          <p:cNvSpPr>
            <a:spLocks noChangeArrowheads="1"/>
          </p:cNvSpPr>
          <p:nvPr/>
        </p:nvSpPr>
        <p:spPr bwMode="auto">
          <a:xfrm>
            <a:off x="1905000" y="4419600"/>
            <a:ext cx="1752600" cy="476250"/>
          </a:xfrm>
          <a:prstGeom prst="rect">
            <a:avLst/>
          </a:prstGeom>
          <a:solidFill>
            <a:schemeClr val="tx2">
              <a:lumMod val="20000"/>
              <a:lumOff val="80000"/>
            </a:schemeClr>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Arial" panose="020B0604020202020204" pitchFamily="34" charset="0"/>
                <a:cs typeface="Arial" panose="020B0604020202020204" pitchFamily="34" charset="0"/>
              </a:rPr>
              <a:t>Top half</a:t>
            </a:r>
          </a:p>
        </p:txBody>
      </p:sp>
      <p:sp>
        <p:nvSpPr>
          <p:cNvPr id="5" name="Rectangle 6"/>
          <p:cNvSpPr>
            <a:spLocks noChangeArrowheads="1"/>
          </p:cNvSpPr>
          <p:nvPr/>
        </p:nvSpPr>
        <p:spPr bwMode="auto">
          <a:xfrm>
            <a:off x="5193957" y="4426892"/>
            <a:ext cx="1023037" cy="461665"/>
          </a:xfrm>
          <a:prstGeom prst="rect">
            <a:avLst/>
          </a:prstGeom>
          <a:solidFill>
            <a:schemeClr val="tx2">
              <a:lumMod val="20000"/>
              <a:lumOff val="80000"/>
            </a:schemeClr>
          </a:solidFill>
          <a:ln w="19050" algn="ctr">
            <a:solidFill>
              <a:schemeClr val="tx1"/>
            </a:solidFill>
            <a:miter lim="800000"/>
            <a:headEnd/>
            <a:tailEnd/>
          </a:ln>
        </p:spPr>
        <p:txBody>
          <a:bodyPr wrap="none"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algn="ctr" eaLnBrk="1" hangingPunct="1"/>
            <a:r>
              <a:rPr lang="en-US" altLang="zh-CN">
                <a:latin typeface="Arial" panose="020B0604020202020204" pitchFamily="34" charset="0"/>
                <a:cs typeface="Arial" panose="020B0604020202020204" pitchFamily="34" charset="0"/>
              </a:rPr>
              <a:t>softirq</a:t>
            </a:r>
          </a:p>
        </p:txBody>
      </p:sp>
      <p:sp>
        <p:nvSpPr>
          <p:cNvPr id="6" name="Rectangle 11"/>
          <p:cNvSpPr>
            <a:spLocks noChangeArrowheads="1"/>
          </p:cNvSpPr>
          <p:nvPr/>
        </p:nvSpPr>
        <p:spPr bwMode="auto">
          <a:xfrm>
            <a:off x="3733800" y="5486400"/>
            <a:ext cx="152400" cy="457200"/>
          </a:xfrm>
          <a:prstGeom prst="rect">
            <a:avLst/>
          </a:prstGeom>
          <a:solidFill>
            <a:srgbClr val="FFFF00"/>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endParaRPr lang="en-US" altLang="zh-CN">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886200" y="5486400"/>
            <a:ext cx="152400" cy="457200"/>
          </a:xfrm>
          <a:prstGeom prst="rect">
            <a:avLst/>
          </a:prstGeom>
          <a:solidFill>
            <a:schemeClr val="tx2">
              <a:lumMod val="20000"/>
              <a:lumOff val="80000"/>
            </a:schemeClr>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endParaRPr lang="en-US" altLang="zh-CN">
              <a:latin typeface="Arial" panose="020B0604020202020204" pitchFamily="34" charset="0"/>
              <a:cs typeface="Arial" panose="020B0604020202020204" pitchFamily="34" charset="0"/>
            </a:endParaRPr>
          </a:p>
        </p:txBody>
      </p:sp>
      <p:sp>
        <p:nvSpPr>
          <p:cNvPr id="8" name="Rectangle 15"/>
          <p:cNvSpPr>
            <a:spLocks noChangeArrowheads="1"/>
          </p:cNvSpPr>
          <p:nvPr/>
        </p:nvSpPr>
        <p:spPr bwMode="auto">
          <a:xfrm>
            <a:off x="4038600" y="5486400"/>
            <a:ext cx="152400" cy="457200"/>
          </a:xfrm>
          <a:prstGeom prst="rect">
            <a:avLst/>
          </a:prstGeom>
          <a:solidFill>
            <a:schemeClr val="tx2">
              <a:lumMod val="20000"/>
              <a:lumOff val="80000"/>
            </a:schemeClr>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endParaRPr lang="en-US" altLang="zh-CN">
              <a:latin typeface="Arial" panose="020B0604020202020204" pitchFamily="34" charset="0"/>
              <a:cs typeface="Arial" panose="020B0604020202020204" pitchFamily="34" charset="0"/>
            </a:endParaRPr>
          </a:p>
        </p:txBody>
      </p:sp>
      <p:sp>
        <p:nvSpPr>
          <p:cNvPr id="9" name="Rectangle 16"/>
          <p:cNvSpPr>
            <a:spLocks noChangeArrowheads="1"/>
          </p:cNvSpPr>
          <p:nvPr/>
        </p:nvSpPr>
        <p:spPr bwMode="auto">
          <a:xfrm>
            <a:off x="4191000" y="5486400"/>
            <a:ext cx="152400" cy="457200"/>
          </a:xfrm>
          <a:prstGeom prst="rect">
            <a:avLst/>
          </a:prstGeom>
          <a:solidFill>
            <a:schemeClr val="tx2">
              <a:lumMod val="20000"/>
              <a:lumOff val="80000"/>
            </a:schemeClr>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endParaRPr lang="en-US" altLang="zh-CN">
              <a:latin typeface="Arial" panose="020B0604020202020204" pitchFamily="34" charset="0"/>
              <a:cs typeface="Arial" panose="020B0604020202020204" pitchFamily="34" charset="0"/>
            </a:endParaRPr>
          </a:p>
        </p:txBody>
      </p:sp>
      <p:sp>
        <p:nvSpPr>
          <p:cNvPr id="10" name="Rectangle 17"/>
          <p:cNvSpPr>
            <a:spLocks noChangeArrowheads="1"/>
          </p:cNvSpPr>
          <p:nvPr/>
        </p:nvSpPr>
        <p:spPr bwMode="auto">
          <a:xfrm>
            <a:off x="4343400" y="5486400"/>
            <a:ext cx="152400" cy="457200"/>
          </a:xfrm>
          <a:prstGeom prst="rect">
            <a:avLst/>
          </a:prstGeom>
          <a:solidFill>
            <a:schemeClr val="tx2">
              <a:lumMod val="20000"/>
              <a:lumOff val="80000"/>
            </a:schemeClr>
          </a:solidFill>
          <a:ln w="19050" algn="ctr">
            <a:solidFill>
              <a:schemeClr val="tx1"/>
            </a:solidFill>
            <a:miter lim="800000"/>
            <a:headEnd/>
            <a:tailEnd/>
          </a:ln>
        </p:spPr>
        <p:txBody>
          <a:bodyPr anchor="ctr">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endParaRPr lang="en-US" altLang="zh-CN">
              <a:latin typeface="Arial" panose="020B0604020202020204" pitchFamily="34" charset="0"/>
              <a:cs typeface="Arial" panose="020B0604020202020204" pitchFamily="34" charset="0"/>
            </a:endParaRPr>
          </a:p>
        </p:txBody>
      </p:sp>
      <p:sp>
        <p:nvSpPr>
          <p:cNvPr id="11" name="Line 20"/>
          <p:cNvSpPr>
            <a:spLocks noChangeShapeType="1"/>
          </p:cNvSpPr>
          <p:nvPr/>
        </p:nvSpPr>
        <p:spPr bwMode="auto">
          <a:xfrm>
            <a:off x="2971800" y="4953000"/>
            <a:ext cx="685800" cy="762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Arial" panose="020B0604020202020204" pitchFamily="34" charset="0"/>
              <a:cs typeface="Arial" panose="020B0604020202020204" pitchFamily="34" charset="0"/>
            </a:endParaRPr>
          </a:p>
        </p:txBody>
      </p:sp>
      <p:sp>
        <p:nvSpPr>
          <p:cNvPr id="12" name="Text Box 22"/>
          <p:cNvSpPr txBox="1">
            <a:spLocks noChangeArrowheads="1"/>
          </p:cNvSpPr>
          <p:nvPr/>
        </p:nvSpPr>
        <p:spPr bwMode="auto">
          <a:xfrm>
            <a:off x="2971800" y="6096000"/>
            <a:ext cx="2177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r>
              <a:rPr lang="en-US" altLang="zh-CN">
                <a:latin typeface="Arial" panose="020B0604020202020204" pitchFamily="34" charset="0"/>
                <a:cs typeface="Arial" panose="020B0604020202020204" pitchFamily="34" charset="0"/>
              </a:rPr>
              <a:t>Softirq flag = 0</a:t>
            </a:r>
          </a:p>
        </p:txBody>
      </p:sp>
      <p:sp>
        <p:nvSpPr>
          <p:cNvPr id="13" name="Text Box 23"/>
          <p:cNvSpPr txBox="1">
            <a:spLocks noChangeArrowheads="1"/>
          </p:cNvSpPr>
          <p:nvPr/>
        </p:nvSpPr>
        <p:spPr bwMode="auto">
          <a:xfrm>
            <a:off x="2971800" y="6096000"/>
            <a:ext cx="2177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宋体" panose="02010600030101010101" pitchFamily="2" charset="-122"/>
              </a:defRPr>
            </a:lvl1pPr>
            <a:lvl2pPr marL="742950" indent="-285750" eaLnBrk="0" hangingPunct="0">
              <a:defRPr sz="2400">
                <a:solidFill>
                  <a:schemeClr val="tx1"/>
                </a:solidFill>
                <a:latin typeface="Comic Sans MS" panose="030F0702030302020204" pitchFamily="66" charset="0"/>
                <a:ea typeface="宋体" panose="02010600030101010101" pitchFamily="2" charset="-122"/>
              </a:defRPr>
            </a:lvl2pPr>
            <a:lvl3pPr marL="1143000" indent="-228600" eaLnBrk="0" hangingPunct="0">
              <a:defRPr sz="2400">
                <a:solidFill>
                  <a:schemeClr val="tx1"/>
                </a:solidFill>
                <a:latin typeface="Comic Sans MS" panose="030F0702030302020204" pitchFamily="66" charset="0"/>
                <a:ea typeface="宋体" panose="02010600030101010101" pitchFamily="2" charset="-122"/>
              </a:defRPr>
            </a:lvl3pPr>
            <a:lvl4pPr marL="1600200" indent="-228600" eaLnBrk="0" hangingPunct="0">
              <a:defRPr sz="2400">
                <a:solidFill>
                  <a:schemeClr val="tx1"/>
                </a:solidFill>
                <a:latin typeface="Comic Sans MS" panose="030F0702030302020204" pitchFamily="66" charset="0"/>
                <a:ea typeface="宋体" panose="02010600030101010101" pitchFamily="2" charset="-122"/>
              </a:defRPr>
            </a:lvl4pPr>
            <a:lvl5pPr marL="2057400" indent="-228600" eaLnBrk="0" hangingPunct="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5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r>
              <a:rPr lang="en-US" altLang="zh-CN" dirty="0" err="1">
                <a:latin typeface="Arial" panose="020B0604020202020204" pitchFamily="34" charset="0"/>
                <a:cs typeface="Arial" panose="020B0604020202020204" pitchFamily="34" charset="0"/>
              </a:rPr>
              <a:t>Softirq</a:t>
            </a:r>
            <a:r>
              <a:rPr lang="en-US" altLang="zh-CN" dirty="0">
                <a:latin typeface="Arial" panose="020B0604020202020204" pitchFamily="34" charset="0"/>
                <a:cs typeface="Arial" panose="020B0604020202020204" pitchFamily="34" charset="0"/>
              </a:rPr>
              <a:t> flag = 1</a:t>
            </a:r>
          </a:p>
        </p:txBody>
      </p:sp>
    </p:spTree>
    <p:extLst>
      <p:ext uri="{BB962C8B-B14F-4D97-AF65-F5344CB8AC3E}">
        <p14:creationId xmlns:p14="http://schemas.microsoft.com/office/powerpoint/2010/main" val="180774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4294967295"/>
          </p:nvPr>
        </p:nvSpPr>
        <p:spPr>
          <a:xfrm>
            <a:off x="457200" y="1531938"/>
            <a:ext cx="8229600" cy="3040062"/>
          </a:xfrm>
        </p:spPr>
        <p:txBody>
          <a:bodyPr/>
          <a:lstStyle/>
          <a:p>
            <a:r>
              <a:rPr lang="en-US" altLang="zh-CN" dirty="0">
                <a:ea typeface="SimSun" charset="0"/>
                <a:cs typeface="SimSun" charset="0"/>
              </a:rPr>
              <a:t>Mechanisms to defer work to later:</a:t>
            </a:r>
          </a:p>
          <a:p>
            <a:pPr lvl="1"/>
            <a:r>
              <a:rPr lang="en-US" altLang="zh-CN" i="1" dirty="0" err="1">
                <a:solidFill>
                  <a:schemeClr val="accent2"/>
                </a:solidFill>
                <a:ea typeface="SimSun" charset="0"/>
                <a:cs typeface="SimSun" charset="0"/>
              </a:rPr>
              <a:t>softirqs</a:t>
            </a:r>
            <a:r>
              <a:rPr lang="en-US" altLang="zh-CN" dirty="0">
                <a:solidFill>
                  <a:schemeClr val="accent2"/>
                </a:solidFill>
                <a:ea typeface="SimSun" charset="0"/>
                <a:cs typeface="SimSun" charset="0"/>
              </a:rPr>
              <a:t> </a:t>
            </a:r>
          </a:p>
          <a:p>
            <a:pPr lvl="1"/>
            <a:r>
              <a:rPr lang="en-US" altLang="zh-CN" i="1" dirty="0" err="1">
                <a:solidFill>
                  <a:schemeClr val="accent2"/>
                </a:solidFill>
                <a:ea typeface="SimSun" charset="0"/>
                <a:cs typeface="SimSun" charset="0"/>
              </a:rPr>
              <a:t>tasklets</a:t>
            </a:r>
            <a:r>
              <a:rPr lang="en-US" altLang="zh-CN" i="1" dirty="0">
                <a:ea typeface="SimSun" charset="0"/>
                <a:cs typeface="SimSun" charset="0"/>
              </a:rPr>
              <a:t>  </a:t>
            </a:r>
            <a:r>
              <a:rPr lang="en-US" altLang="zh-CN" dirty="0">
                <a:ea typeface="SimSun" charset="0"/>
                <a:cs typeface="SimSun" charset="0"/>
              </a:rPr>
              <a:t>(built on top of </a:t>
            </a:r>
            <a:r>
              <a:rPr lang="en-US" altLang="zh-CN" dirty="0" err="1">
                <a:ea typeface="SimSun" charset="0"/>
                <a:cs typeface="SimSun" charset="0"/>
              </a:rPr>
              <a:t>softirqs</a:t>
            </a:r>
            <a:r>
              <a:rPr lang="en-US" altLang="zh-CN" dirty="0">
                <a:ea typeface="SimSun" charset="0"/>
                <a:cs typeface="SimSun" charset="0"/>
              </a:rPr>
              <a:t>)</a:t>
            </a:r>
          </a:p>
          <a:p>
            <a:pPr lvl="1"/>
            <a:r>
              <a:rPr lang="en-US" altLang="zh-CN" i="1" dirty="0">
                <a:solidFill>
                  <a:schemeClr val="accent2"/>
                </a:solidFill>
                <a:ea typeface="SimSun" charset="0"/>
                <a:cs typeface="SimSun" charset="0"/>
              </a:rPr>
              <a:t>work queues</a:t>
            </a:r>
          </a:p>
          <a:p>
            <a:pPr lvl="1"/>
            <a:r>
              <a:rPr lang="en-US" altLang="zh-CN" i="1" dirty="0">
                <a:solidFill>
                  <a:schemeClr val="accent2"/>
                </a:solidFill>
                <a:ea typeface="SimSun" charset="0"/>
                <a:cs typeface="SimSun" charset="0"/>
              </a:rPr>
              <a:t>kernel threads</a:t>
            </a:r>
            <a:endParaRPr lang="en-US" altLang="zh-CN" dirty="0">
              <a:ea typeface="SimSun" charset="0"/>
              <a:cs typeface="SimSun" charset="0"/>
            </a:endParaRPr>
          </a:p>
          <a:p>
            <a:r>
              <a:rPr lang="en-US" altLang="zh-CN" dirty="0">
                <a:ea typeface="SimSun" charset="0"/>
                <a:cs typeface="SimSun" charset="0"/>
              </a:rPr>
              <a:t>All can be interrupted</a:t>
            </a:r>
          </a:p>
        </p:txBody>
      </p:sp>
      <p:sp>
        <p:nvSpPr>
          <p:cNvPr id="238609" name="Rectangle 17"/>
          <p:cNvSpPr>
            <a:spLocks noChangeArrowheads="1"/>
          </p:cNvSpPr>
          <p:nvPr/>
        </p:nvSpPr>
        <p:spPr bwMode="auto">
          <a:xfrm>
            <a:off x="1143000" y="-87312"/>
            <a:ext cx="7543800" cy="129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b"/>
          <a:lstStyle/>
          <a:p>
            <a:pPr algn="ctr" defTabSz="914400">
              <a:spcBef>
                <a:spcPct val="0"/>
              </a:spcBef>
            </a:pPr>
            <a:r>
              <a:rPr kumimoji="1" lang="en-US" altLang="zh-CN" sz="4000" b="1" dirty="0">
                <a:solidFill>
                  <a:srgbClr val="3366FF"/>
                </a:solidFill>
                <a:latin typeface="Tahoma"/>
                <a:ea typeface="+mj-ea"/>
                <a:cs typeface="Tahoma"/>
              </a:rPr>
              <a:t>Bottom Half: Do it Later!</a:t>
            </a:r>
          </a:p>
        </p:txBody>
      </p:sp>
    </p:spTree>
    <p:extLst>
      <p:ext uri="{BB962C8B-B14F-4D97-AF65-F5344CB8AC3E}">
        <p14:creationId xmlns:p14="http://schemas.microsoft.com/office/powerpoint/2010/main" val="3665502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t>Softirqs</a:t>
            </a:r>
          </a:p>
        </p:txBody>
      </p:sp>
      <p:sp>
        <p:nvSpPr>
          <p:cNvPr id="150531" name="Rectangle 3"/>
          <p:cNvSpPr>
            <a:spLocks noGrp="1" noChangeArrowheads="1"/>
          </p:cNvSpPr>
          <p:nvPr>
            <p:ph type="body" idx="1"/>
          </p:nvPr>
        </p:nvSpPr>
        <p:spPr/>
        <p:txBody>
          <a:bodyPr>
            <a:normAutofit lnSpcReduction="10000"/>
          </a:bodyPr>
          <a:lstStyle/>
          <a:p>
            <a:r>
              <a:rPr lang="en-US" altLang="zh-CN" sz="2600" b="1" dirty="0"/>
              <a:t>Statically</a:t>
            </a:r>
            <a:r>
              <a:rPr lang="en-US" altLang="zh-CN" sz="2600" dirty="0"/>
              <a:t> allocated: specified at kernel compile time</a:t>
            </a:r>
          </a:p>
          <a:p>
            <a:endParaRPr lang="en-US" altLang="zh-CN" sz="2600" dirty="0"/>
          </a:p>
          <a:p>
            <a:r>
              <a:rPr lang="en-US" altLang="zh-CN" sz="2600" dirty="0"/>
              <a:t>Limited number:</a:t>
            </a:r>
          </a:p>
          <a:p>
            <a:pPr>
              <a:buFont typeface="Wingdings" charset="0"/>
              <a:buNone/>
            </a:pPr>
            <a:r>
              <a:rPr lang="en-US" altLang="zh-CN" sz="2600" i="1" dirty="0"/>
              <a:t>	</a:t>
            </a:r>
            <a:r>
              <a:rPr lang="en-US" altLang="zh-CN" sz="2600" b="1" i="1" dirty="0"/>
              <a:t>Priority 	Type</a:t>
            </a:r>
          </a:p>
          <a:p>
            <a:pPr>
              <a:buFont typeface="Wingdings" charset="0"/>
              <a:buNone/>
            </a:pPr>
            <a:r>
              <a:rPr lang="en-US" altLang="zh-CN" sz="2600" dirty="0"/>
              <a:t>	0 		High-priority </a:t>
            </a:r>
            <a:r>
              <a:rPr lang="en-US" altLang="zh-CN" sz="2600" dirty="0" err="1"/>
              <a:t>tasklets</a:t>
            </a:r>
            <a:endParaRPr lang="en-US" altLang="zh-CN" sz="2600" dirty="0"/>
          </a:p>
          <a:p>
            <a:pPr>
              <a:buFont typeface="Wingdings" charset="0"/>
              <a:buNone/>
            </a:pPr>
            <a:r>
              <a:rPr lang="en-US" altLang="zh-CN" sz="2600" dirty="0"/>
              <a:t>	1 		Timer interrupts</a:t>
            </a:r>
          </a:p>
          <a:p>
            <a:pPr>
              <a:buFont typeface="Wingdings" charset="0"/>
              <a:buNone/>
            </a:pPr>
            <a:r>
              <a:rPr lang="en-US" altLang="zh-CN" sz="2600" dirty="0"/>
              <a:t>	2 		Network transmission</a:t>
            </a:r>
          </a:p>
          <a:p>
            <a:pPr>
              <a:buFont typeface="Wingdings" charset="0"/>
              <a:buNone/>
            </a:pPr>
            <a:r>
              <a:rPr lang="en-US" altLang="zh-CN" sz="2600" dirty="0"/>
              <a:t>	3 		Network reception</a:t>
            </a:r>
          </a:p>
          <a:p>
            <a:pPr>
              <a:buFont typeface="Wingdings" charset="0"/>
              <a:buNone/>
            </a:pPr>
            <a:r>
              <a:rPr lang="en-US" altLang="zh-CN" sz="2600" dirty="0"/>
              <a:t>	4 		Block devices</a:t>
            </a:r>
          </a:p>
          <a:p>
            <a:pPr>
              <a:buFont typeface="Wingdings" charset="0"/>
              <a:buNone/>
            </a:pPr>
            <a:r>
              <a:rPr lang="en-US" altLang="zh-CN" sz="2600" dirty="0"/>
              <a:t>	5 		Regular </a:t>
            </a:r>
            <a:r>
              <a:rPr lang="en-US" altLang="zh-CN" sz="2600" dirty="0" err="1"/>
              <a:t>tasklets</a:t>
            </a:r>
            <a:endParaRPr lang="en-US" altLang="zh-CN" sz="2600" dirty="0"/>
          </a:p>
        </p:txBody>
      </p:sp>
    </p:spTree>
    <p:extLst>
      <p:ext uri="{BB962C8B-B14F-4D97-AF65-F5344CB8AC3E}">
        <p14:creationId xmlns:p14="http://schemas.microsoft.com/office/powerpoint/2010/main" val="4276082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t>When Do Softirqs Run?</a:t>
            </a:r>
          </a:p>
        </p:txBody>
      </p:sp>
      <p:sp>
        <p:nvSpPr>
          <p:cNvPr id="151555" name="Rectangle 3"/>
          <p:cNvSpPr>
            <a:spLocks noGrp="1" noChangeArrowheads="1"/>
          </p:cNvSpPr>
          <p:nvPr>
            <p:ph type="body" idx="1"/>
          </p:nvPr>
        </p:nvSpPr>
        <p:spPr>
          <a:xfrm>
            <a:off x="457200" y="1600201"/>
            <a:ext cx="8229600" cy="4750406"/>
          </a:xfrm>
        </p:spPr>
        <p:txBody>
          <a:bodyPr>
            <a:normAutofit lnSpcReduction="10000"/>
          </a:bodyPr>
          <a:lstStyle/>
          <a:p>
            <a:pPr>
              <a:lnSpc>
                <a:spcPct val="120000"/>
              </a:lnSpc>
            </a:pPr>
            <a:r>
              <a:rPr lang="en-US" altLang="zh-CN" sz="2600" dirty="0"/>
              <a:t>Run at various points by the kernel:</a:t>
            </a:r>
          </a:p>
          <a:p>
            <a:pPr lvl="1">
              <a:lnSpc>
                <a:spcPct val="120000"/>
              </a:lnSpc>
            </a:pPr>
            <a:r>
              <a:rPr lang="en-US" altLang="zh-CN" sz="2200" dirty="0"/>
              <a:t>After system calls</a:t>
            </a:r>
          </a:p>
          <a:p>
            <a:pPr lvl="1">
              <a:lnSpc>
                <a:spcPct val="120000"/>
              </a:lnSpc>
            </a:pPr>
            <a:r>
              <a:rPr lang="en-US" altLang="zh-CN" sz="2200" dirty="0"/>
              <a:t>After exceptions</a:t>
            </a:r>
          </a:p>
          <a:p>
            <a:pPr lvl="1">
              <a:lnSpc>
                <a:spcPct val="120000"/>
              </a:lnSpc>
            </a:pPr>
            <a:r>
              <a:rPr lang="en-US" altLang="zh-CN" sz="2200" dirty="0"/>
              <a:t>After interrupts (top halves/IRQs, including the timer </a:t>
            </a:r>
            <a:r>
              <a:rPr lang="en-US" altLang="zh-CN" sz="2200" dirty="0" err="1"/>
              <a:t>intr</a:t>
            </a:r>
            <a:r>
              <a:rPr lang="en-US" altLang="zh-CN" sz="2200" dirty="0"/>
              <a:t>)</a:t>
            </a:r>
          </a:p>
          <a:p>
            <a:pPr lvl="1">
              <a:lnSpc>
                <a:spcPct val="120000"/>
              </a:lnSpc>
            </a:pPr>
            <a:r>
              <a:rPr lang="en-US" altLang="zh-CN" sz="2200" dirty="0"/>
              <a:t>When the scheduler runs </a:t>
            </a:r>
            <a:r>
              <a:rPr lang="en-US" altLang="zh-CN" sz="2200" dirty="0" err="1"/>
              <a:t>ksoftirqd</a:t>
            </a:r>
            <a:endParaRPr lang="en-US" altLang="zh-CN" sz="2200" dirty="0"/>
          </a:p>
          <a:p>
            <a:pPr>
              <a:lnSpc>
                <a:spcPct val="120000"/>
              </a:lnSpc>
            </a:pPr>
            <a:r>
              <a:rPr lang="en-US" altLang="zh-CN" sz="2600" dirty="0" err="1"/>
              <a:t>Softirq</a:t>
            </a:r>
            <a:r>
              <a:rPr lang="en-US" altLang="zh-CN" sz="2600" dirty="0"/>
              <a:t> routines can be executed simultaneously on multiple CPUs:</a:t>
            </a:r>
          </a:p>
          <a:p>
            <a:pPr lvl="1">
              <a:lnSpc>
                <a:spcPct val="120000"/>
              </a:lnSpc>
            </a:pPr>
            <a:r>
              <a:rPr lang="en-US" altLang="zh-CN" sz="2200" dirty="0"/>
              <a:t>Code must be </a:t>
            </a:r>
            <a:r>
              <a:rPr lang="en-US" altLang="zh-CN" sz="2200" i="1" dirty="0"/>
              <a:t>re-entrant</a:t>
            </a:r>
          </a:p>
          <a:p>
            <a:pPr lvl="1">
              <a:lnSpc>
                <a:spcPct val="120000"/>
              </a:lnSpc>
            </a:pPr>
            <a:r>
              <a:rPr lang="en-US" altLang="zh-CN" sz="2200" dirty="0"/>
              <a:t>Code must do its own locking as needed</a:t>
            </a:r>
          </a:p>
          <a:p>
            <a:pPr>
              <a:lnSpc>
                <a:spcPct val="120000"/>
              </a:lnSpc>
            </a:pPr>
            <a:r>
              <a:rPr lang="en-US" altLang="zh-CN" sz="2600" dirty="0"/>
              <a:t>Hardware interrupts are enabled when </a:t>
            </a:r>
            <a:r>
              <a:rPr lang="en-US" altLang="zh-CN" sz="2600" dirty="0" err="1"/>
              <a:t>softirqs</a:t>
            </a:r>
            <a:r>
              <a:rPr lang="en-US" altLang="zh-CN" sz="2600" dirty="0"/>
              <a:t> run</a:t>
            </a:r>
          </a:p>
        </p:txBody>
      </p:sp>
    </p:spTree>
    <p:extLst>
      <p:ext uri="{BB962C8B-B14F-4D97-AF65-F5344CB8AC3E}">
        <p14:creationId xmlns:p14="http://schemas.microsoft.com/office/powerpoint/2010/main" val="267101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Review:</a:t>
            </a:r>
            <a:r>
              <a:rPr kumimoji="1" lang="zh-CN" altLang="en-US" dirty="0"/>
              <a:t> </a:t>
            </a:r>
            <a:r>
              <a:rPr kumimoji="1" lang="en-US" altLang="zh-CN" dirty="0"/>
              <a:t>OS as Services</a:t>
            </a:r>
            <a:endParaRPr kumimoji="1" lang="zh-CN" altLang="en-US" dirty="0"/>
          </a:p>
        </p:txBody>
      </p:sp>
      <p:sp>
        <p:nvSpPr>
          <p:cNvPr id="4" name="矩形 3"/>
          <p:cNvSpPr/>
          <p:nvPr/>
        </p:nvSpPr>
        <p:spPr>
          <a:xfrm>
            <a:off x="6588224" y="3212976"/>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5" name="矩形 4"/>
          <p:cNvSpPr/>
          <p:nvPr/>
        </p:nvSpPr>
        <p:spPr>
          <a:xfrm>
            <a:off x="6588224" y="3501008"/>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6" name="矩形 5"/>
          <p:cNvSpPr/>
          <p:nvPr/>
        </p:nvSpPr>
        <p:spPr>
          <a:xfrm>
            <a:off x="6588224" y="3789040"/>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7" name="矩形 6"/>
          <p:cNvSpPr/>
          <p:nvPr/>
        </p:nvSpPr>
        <p:spPr>
          <a:xfrm>
            <a:off x="6588224" y="4077072"/>
            <a:ext cx="1152128" cy="288032"/>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cs typeface="Arial" panose="020B0604020202020204" pitchFamily="34" charset="0"/>
            </a:endParaRPr>
          </a:p>
        </p:txBody>
      </p:sp>
      <p:sp>
        <p:nvSpPr>
          <p:cNvPr id="8" name="文本框 7"/>
          <p:cNvSpPr txBox="1"/>
          <p:nvPr/>
        </p:nvSpPr>
        <p:spPr>
          <a:xfrm>
            <a:off x="7591529" y="3284984"/>
            <a:ext cx="1512169" cy="923330"/>
          </a:xfrm>
          <a:prstGeom prst="rect">
            <a:avLst/>
          </a:prstGeom>
          <a:noFill/>
        </p:spPr>
        <p:txBody>
          <a:bodyPr wrap="square" rtlCol="0">
            <a:spAutoFit/>
          </a:bodyPr>
          <a:lstStyle/>
          <a:p>
            <a:pPr algn="ctr">
              <a:lnSpc>
                <a:spcPct val="150000"/>
              </a:lnSpc>
            </a:pPr>
            <a:r>
              <a:rPr kumimoji="1" lang="en-US" altLang="zh-CN" dirty="0">
                <a:solidFill>
                  <a:schemeClr val="tx2"/>
                </a:solidFill>
                <a:latin typeface="Arial" panose="020B0604020202020204" pitchFamily="34" charset="0"/>
                <a:ea typeface="Microsoft YaHei Light" charset="0"/>
                <a:cs typeface="Arial" panose="020B0604020202020204" pitchFamily="34" charset="0"/>
              </a:rPr>
              <a:t>Exception</a:t>
            </a:r>
            <a:r>
              <a:rPr kumimoji="1" lang="zh-CN" altLang="en-US" dirty="0">
                <a:solidFill>
                  <a:schemeClr val="tx2"/>
                </a:solidFill>
                <a:latin typeface="Arial" panose="020B0604020202020204" pitchFamily="34" charset="0"/>
                <a:ea typeface="Microsoft YaHei Light" charset="0"/>
                <a:cs typeface="Arial" panose="020B0604020202020204" pitchFamily="34" charset="0"/>
              </a:rPr>
              <a:t> </a:t>
            </a:r>
          </a:p>
          <a:p>
            <a:pPr algn="ctr">
              <a:lnSpc>
                <a:spcPct val="150000"/>
              </a:lnSpc>
            </a:pPr>
            <a:r>
              <a:rPr kumimoji="1" lang="en-US" altLang="zh-CN" dirty="0">
                <a:solidFill>
                  <a:schemeClr val="tx2"/>
                </a:solidFill>
                <a:latin typeface="Arial" panose="020B0604020202020204" pitchFamily="34" charset="0"/>
                <a:ea typeface="Microsoft YaHei Light" charset="0"/>
                <a:cs typeface="Arial" panose="020B0604020202020204" pitchFamily="34" charset="0"/>
              </a:rPr>
              <a:t>Table</a:t>
            </a:r>
            <a:endParaRPr kumimoji="1" lang="zh-CN" altLang="en-US" dirty="0">
              <a:solidFill>
                <a:schemeClr val="tx2"/>
              </a:solidFill>
              <a:latin typeface="Arial" panose="020B0604020202020204" pitchFamily="34" charset="0"/>
              <a:ea typeface="Microsoft YaHei Light" charset="0"/>
              <a:cs typeface="Arial" panose="020B0604020202020204" pitchFamily="34" charset="0"/>
            </a:endParaRPr>
          </a:p>
        </p:txBody>
      </p:sp>
      <p:cxnSp>
        <p:nvCxnSpPr>
          <p:cNvPr id="10" name="直线连接符 9"/>
          <p:cNvCxnSpPr/>
          <p:nvPr/>
        </p:nvCxnSpPr>
        <p:spPr>
          <a:xfrm>
            <a:off x="755576" y="2751311"/>
            <a:ext cx="4752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a:off x="755576" y="5013176"/>
            <a:ext cx="4752528"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60384" y="2103239"/>
            <a:ext cx="2510664" cy="461665"/>
          </a:xfrm>
          <a:prstGeom prst="rect">
            <a:avLst/>
          </a:prstGeom>
          <a:noFill/>
        </p:spPr>
        <p:txBody>
          <a:bodyPr wrap="square" rtlCol="0">
            <a:spAutoFit/>
          </a:bodyPr>
          <a:lstStyle/>
          <a:p>
            <a:r>
              <a:rPr kumimoji="1" lang="en-US" altLang="zh-CN" sz="2400" dirty="0">
                <a:solidFill>
                  <a:schemeClr val="tx2">
                    <a:lumMod val="75000"/>
                  </a:schemeClr>
                </a:solidFill>
                <a:latin typeface="Arial" panose="020B0604020202020204" pitchFamily="34" charset="0"/>
                <a:ea typeface="Microsoft YaHei Light" charset="0"/>
                <a:cs typeface="Arial" panose="020B0604020202020204" pitchFamily="34" charset="0"/>
              </a:rPr>
              <a:t>Application</a:t>
            </a:r>
            <a:r>
              <a:rPr kumimoji="1" lang="zh-CN" altLang="en-US" sz="2400" dirty="0">
                <a:solidFill>
                  <a:schemeClr val="tx2">
                    <a:lumMod val="75000"/>
                  </a:schemeClr>
                </a:solidFill>
                <a:latin typeface="Arial" panose="020B0604020202020204" pitchFamily="34" charset="0"/>
                <a:ea typeface="Microsoft YaHei Light" charset="0"/>
                <a:cs typeface="Arial" panose="020B0604020202020204" pitchFamily="34" charset="0"/>
              </a:rPr>
              <a:t> </a:t>
            </a:r>
            <a:r>
              <a:rPr kumimoji="1" lang="en-US" altLang="zh-CN" sz="2400" dirty="0">
                <a:solidFill>
                  <a:schemeClr val="tx2">
                    <a:lumMod val="75000"/>
                  </a:schemeClr>
                </a:solidFill>
                <a:latin typeface="Arial" panose="020B0604020202020204" pitchFamily="34" charset="0"/>
                <a:ea typeface="Microsoft YaHei Light" charset="0"/>
                <a:cs typeface="Arial" panose="020B0604020202020204" pitchFamily="34" charset="0"/>
              </a:rPr>
              <a:t>(CPU)</a:t>
            </a:r>
            <a:endParaRPr kumimoji="1" lang="zh-CN" altLang="en-US" sz="2400" dirty="0">
              <a:solidFill>
                <a:schemeClr val="tx2">
                  <a:lumMod val="75000"/>
                </a:schemeClr>
              </a:solidFill>
              <a:latin typeface="Arial" panose="020B0604020202020204" pitchFamily="34" charset="0"/>
              <a:ea typeface="Microsoft YaHei Light" charset="0"/>
              <a:cs typeface="Arial" panose="020B0604020202020204" pitchFamily="34" charset="0"/>
            </a:endParaRPr>
          </a:p>
        </p:txBody>
      </p:sp>
      <p:sp>
        <p:nvSpPr>
          <p:cNvPr id="13" name="文本框 12"/>
          <p:cNvSpPr txBox="1"/>
          <p:nvPr/>
        </p:nvSpPr>
        <p:spPr>
          <a:xfrm>
            <a:off x="755577" y="3615408"/>
            <a:ext cx="787280" cy="461665"/>
          </a:xfrm>
          <a:prstGeom prst="rect">
            <a:avLst/>
          </a:prstGeom>
          <a:noFill/>
        </p:spPr>
        <p:txBody>
          <a:bodyPr wrap="square" rtlCol="0">
            <a:spAutoFit/>
          </a:bodyPr>
          <a:lstStyle/>
          <a:p>
            <a:r>
              <a:rPr kumimoji="1" lang="en-US" altLang="zh-CN" sz="2400" dirty="0">
                <a:solidFill>
                  <a:schemeClr val="tx2"/>
                </a:solidFill>
                <a:latin typeface="Arial" panose="020B0604020202020204" pitchFamily="34" charset="0"/>
                <a:ea typeface="Microsoft YaHei Light" charset="0"/>
                <a:cs typeface="Arial" panose="020B0604020202020204" pitchFamily="34" charset="0"/>
              </a:rPr>
              <a:t>OS</a:t>
            </a:r>
            <a:endParaRPr kumimoji="1" lang="zh-CN" altLang="en-US" sz="2400" dirty="0">
              <a:solidFill>
                <a:schemeClr val="tx2"/>
              </a:solidFill>
              <a:latin typeface="Arial" panose="020B0604020202020204" pitchFamily="34" charset="0"/>
              <a:ea typeface="Microsoft YaHei Light" charset="0"/>
              <a:cs typeface="Arial" panose="020B0604020202020204" pitchFamily="34" charset="0"/>
            </a:endParaRPr>
          </a:p>
        </p:txBody>
      </p:sp>
      <p:sp>
        <p:nvSpPr>
          <p:cNvPr id="14" name="文本框 13"/>
          <p:cNvSpPr txBox="1"/>
          <p:nvPr/>
        </p:nvSpPr>
        <p:spPr>
          <a:xfrm>
            <a:off x="755577" y="5229199"/>
            <a:ext cx="2083423" cy="461665"/>
          </a:xfrm>
          <a:prstGeom prst="rect">
            <a:avLst/>
          </a:prstGeom>
          <a:noFill/>
        </p:spPr>
        <p:txBody>
          <a:bodyPr wrap="square" rtlCol="0">
            <a:spAutoFit/>
          </a:bodyPr>
          <a:lstStyle/>
          <a:p>
            <a:r>
              <a:rPr kumimoji="1" lang="en-US" altLang="zh-CN" sz="2400" dirty="0">
                <a:solidFill>
                  <a:schemeClr val="tx2"/>
                </a:solidFill>
                <a:latin typeface="Arial" panose="020B0604020202020204" pitchFamily="34" charset="0"/>
                <a:ea typeface="Microsoft YaHei Light" charset="0"/>
                <a:cs typeface="Arial" panose="020B0604020202020204" pitchFamily="34" charset="0"/>
              </a:rPr>
              <a:t>I/O</a:t>
            </a:r>
            <a:r>
              <a:rPr kumimoji="1" lang="zh-CN" altLang="en-US" sz="2400" dirty="0">
                <a:solidFill>
                  <a:schemeClr val="tx2"/>
                </a:solidFill>
                <a:latin typeface="Arial" panose="020B0604020202020204" pitchFamily="34" charset="0"/>
                <a:ea typeface="Microsoft YaHei Light" charset="0"/>
                <a:cs typeface="Arial" panose="020B0604020202020204" pitchFamily="34" charset="0"/>
              </a:rPr>
              <a:t> </a:t>
            </a:r>
            <a:r>
              <a:rPr kumimoji="1" lang="en-US" altLang="zh-CN" sz="2400" dirty="0">
                <a:solidFill>
                  <a:schemeClr val="tx2"/>
                </a:solidFill>
                <a:latin typeface="Arial" panose="020B0604020202020204" pitchFamily="34" charset="0"/>
                <a:ea typeface="Microsoft YaHei Light" charset="0"/>
                <a:cs typeface="Arial" panose="020B0604020202020204" pitchFamily="34" charset="0"/>
              </a:rPr>
              <a:t>Device</a:t>
            </a:r>
            <a:endParaRPr kumimoji="1" lang="zh-CN" altLang="en-US" sz="2400" dirty="0">
              <a:solidFill>
                <a:schemeClr val="tx2"/>
              </a:solidFill>
              <a:latin typeface="Arial" panose="020B0604020202020204" pitchFamily="34" charset="0"/>
              <a:ea typeface="Microsoft YaHei Light" charset="0"/>
              <a:cs typeface="Arial" panose="020B0604020202020204" pitchFamily="34" charset="0"/>
            </a:endParaRPr>
          </a:p>
        </p:txBody>
      </p:sp>
      <p:cxnSp>
        <p:nvCxnSpPr>
          <p:cNvPr id="16" name="肘形连接符 15"/>
          <p:cNvCxnSpPr>
            <a:endCxn id="4" idx="0"/>
          </p:cNvCxnSpPr>
          <p:nvPr/>
        </p:nvCxnSpPr>
        <p:spPr>
          <a:xfrm>
            <a:off x="5292080" y="2334070"/>
            <a:ext cx="1872208" cy="87890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肘形连接符 16"/>
          <p:cNvCxnSpPr>
            <a:endCxn id="7" idx="2"/>
          </p:cNvCxnSpPr>
          <p:nvPr/>
        </p:nvCxnSpPr>
        <p:spPr>
          <a:xfrm flipV="1">
            <a:off x="5287272" y="4365104"/>
            <a:ext cx="1877016" cy="1109736"/>
          </a:xfrm>
          <a:prstGeom prst="bentConnector2">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3847112" y="321297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线连接符 21"/>
          <p:cNvCxnSpPr/>
          <p:nvPr/>
        </p:nvCxnSpPr>
        <p:spPr>
          <a:xfrm>
            <a:off x="3847112" y="335699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线连接符 22"/>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直线连接符 23"/>
          <p:cNvCxnSpPr/>
          <p:nvPr/>
        </p:nvCxnSpPr>
        <p:spPr>
          <a:xfrm>
            <a:off x="3847112" y="350100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线连接符 24"/>
          <p:cNvCxnSpPr/>
          <p:nvPr/>
        </p:nvCxnSpPr>
        <p:spPr>
          <a:xfrm>
            <a:off x="3847112" y="364502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线连接符 25"/>
          <p:cNvCxnSpPr/>
          <p:nvPr/>
        </p:nvCxnSpPr>
        <p:spPr>
          <a:xfrm>
            <a:off x="3847112" y="378904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线连接符 26"/>
          <p:cNvCxnSpPr/>
          <p:nvPr/>
        </p:nvCxnSpPr>
        <p:spPr>
          <a:xfrm>
            <a:off x="3847112" y="393305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线连接符 27"/>
          <p:cNvCxnSpPr/>
          <p:nvPr/>
        </p:nvCxnSpPr>
        <p:spPr>
          <a:xfrm>
            <a:off x="3847112" y="4077072"/>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a:off x="3847112" y="4221088"/>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线连接符 29"/>
          <p:cNvCxnSpPr/>
          <p:nvPr/>
        </p:nvCxnSpPr>
        <p:spPr>
          <a:xfrm>
            <a:off x="3847112" y="4365104"/>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直线连接符 30"/>
          <p:cNvCxnSpPr/>
          <p:nvPr/>
        </p:nvCxnSpPr>
        <p:spPr>
          <a:xfrm>
            <a:off x="3847112" y="4509120"/>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a:off x="3847112" y="4653136"/>
            <a:ext cx="589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5" idx="1"/>
          </p:cNvCxnSpPr>
          <p:nvPr/>
        </p:nvCxnSpPr>
        <p:spPr>
          <a:xfrm rot="10800000">
            <a:off x="4567193" y="3356992"/>
            <a:ext cx="2021033" cy="288032"/>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6" idx="1"/>
          </p:cNvCxnSpPr>
          <p:nvPr/>
        </p:nvCxnSpPr>
        <p:spPr>
          <a:xfrm rot="10800000" flipV="1">
            <a:off x="4567192" y="3933056"/>
            <a:ext cx="2021032" cy="504055"/>
          </a:xfrm>
          <a:prstGeom prst="bentConnector3">
            <a:avLst>
              <a:gd name="adj1" fmla="val 50000"/>
            </a:avLst>
          </a:prstGeom>
          <a:ln>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2312894" y="3615408"/>
            <a:ext cx="1462211" cy="461665"/>
          </a:xfrm>
          <a:prstGeom prst="rect">
            <a:avLst/>
          </a:prstGeom>
          <a:noFill/>
        </p:spPr>
        <p:txBody>
          <a:bodyPr wrap="square" rtlCol="0">
            <a:spAutoFit/>
          </a:bodyPr>
          <a:lstStyle/>
          <a:p>
            <a:r>
              <a:rPr kumimoji="1" lang="en-US" altLang="zh-CN" sz="2400" dirty="0">
                <a:solidFill>
                  <a:schemeClr val="tx2"/>
                </a:solidFill>
                <a:latin typeface="Arial" panose="020B0604020202020204" pitchFamily="34" charset="0"/>
                <a:ea typeface="Microsoft YaHei Light" charset="0"/>
                <a:cs typeface="Arial" panose="020B0604020202020204" pitchFamily="34" charset="0"/>
              </a:rPr>
              <a:t>Services</a:t>
            </a:r>
            <a:endParaRPr kumimoji="1" lang="zh-CN" altLang="en-US" sz="2400" dirty="0">
              <a:solidFill>
                <a:schemeClr val="tx2"/>
              </a:solidFill>
              <a:latin typeface="Arial" panose="020B0604020202020204" pitchFamily="34" charset="0"/>
              <a:ea typeface="Microsoft YaHei Light" charset="0"/>
              <a:cs typeface="Arial" panose="020B0604020202020204" pitchFamily="34" charset="0"/>
            </a:endParaRPr>
          </a:p>
        </p:txBody>
      </p:sp>
      <p:sp>
        <p:nvSpPr>
          <p:cNvPr id="34" name="文本框 33"/>
          <p:cNvSpPr txBox="1"/>
          <p:nvPr/>
        </p:nvSpPr>
        <p:spPr>
          <a:xfrm>
            <a:off x="5292080" y="1907540"/>
            <a:ext cx="1872208" cy="369332"/>
          </a:xfrm>
          <a:prstGeom prst="rect">
            <a:avLst/>
          </a:prstGeom>
          <a:noFill/>
        </p:spPr>
        <p:txBody>
          <a:bodyPr wrap="square" rtlCol="0">
            <a:spAutoFit/>
          </a:bodyPr>
          <a:lstStyle/>
          <a:p>
            <a:pPr algn="ctr"/>
            <a:r>
              <a:rPr kumimoji="1" lang="en-US" altLang="zh-CN">
                <a:solidFill>
                  <a:schemeClr val="accent2"/>
                </a:solidFill>
                <a:latin typeface="Arial" panose="020B0604020202020204" pitchFamily="34" charset="0"/>
                <a:ea typeface="Microsoft YaHei Light" charset="0"/>
                <a:cs typeface="Arial" panose="020B0604020202020204" pitchFamily="34" charset="0"/>
              </a:rPr>
              <a:t>Exception</a:t>
            </a:r>
            <a:endParaRPr kumimoji="1" lang="zh-CN" altLang="en-US" dirty="0">
              <a:solidFill>
                <a:schemeClr val="accent2"/>
              </a:solidFill>
              <a:latin typeface="Arial" panose="020B0604020202020204" pitchFamily="34" charset="0"/>
              <a:ea typeface="Microsoft YaHei Light" charset="0"/>
              <a:cs typeface="Arial" panose="020B0604020202020204" pitchFamily="34" charset="0"/>
            </a:endParaRPr>
          </a:p>
        </p:txBody>
      </p:sp>
      <p:sp>
        <p:nvSpPr>
          <p:cNvPr id="35" name="文本框 34"/>
          <p:cNvSpPr txBox="1"/>
          <p:nvPr/>
        </p:nvSpPr>
        <p:spPr>
          <a:xfrm>
            <a:off x="5287272" y="5517230"/>
            <a:ext cx="1872208" cy="369332"/>
          </a:xfrm>
          <a:prstGeom prst="rect">
            <a:avLst/>
          </a:prstGeom>
          <a:noFill/>
        </p:spPr>
        <p:txBody>
          <a:bodyPr wrap="square" rtlCol="0">
            <a:spAutoFit/>
          </a:bodyPr>
          <a:lstStyle/>
          <a:p>
            <a:pPr algn="ctr"/>
            <a:r>
              <a:rPr kumimoji="1" lang="en-US" altLang="zh-CN" dirty="0">
                <a:solidFill>
                  <a:schemeClr val="accent2"/>
                </a:solidFill>
                <a:latin typeface="Arial" panose="020B0604020202020204" pitchFamily="34" charset="0"/>
                <a:ea typeface="Microsoft YaHei Light" charset="0"/>
                <a:cs typeface="Arial" panose="020B0604020202020204" pitchFamily="34" charset="0"/>
              </a:rPr>
              <a:t>Interrupt</a:t>
            </a:r>
            <a:endParaRPr kumimoji="1" lang="zh-CN" altLang="en-US" dirty="0">
              <a:solidFill>
                <a:schemeClr val="accent2"/>
              </a:solidFill>
              <a:latin typeface="Arial" panose="020B0604020202020204" pitchFamily="34" charset="0"/>
              <a:ea typeface="Microsoft YaHei Light" charset="0"/>
              <a:cs typeface="Arial" panose="020B0604020202020204" pitchFamily="34" charset="0"/>
            </a:endParaRPr>
          </a:p>
        </p:txBody>
      </p:sp>
    </p:spTree>
    <p:extLst>
      <p:ext uri="{BB962C8B-B14F-4D97-AF65-F5344CB8AC3E}">
        <p14:creationId xmlns:p14="http://schemas.microsoft.com/office/powerpoint/2010/main" val="254246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a:t>Rescheduling Softirqs</a:t>
            </a:r>
          </a:p>
        </p:txBody>
      </p:sp>
      <p:sp>
        <p:nvSpPr>
          <p:cNvPr id="152579" name="Rectangle 3"/>
          <p:cNvSpPr>
            <a:spLocks noGrp="1" noChangeArrowheads="1"/>
          </p:cNvSpPr>
          <p:nvPr>
            <p:ph type="body" idx="1"/>
          </p:nvPr>
        </p:nvSpPr>
        <p:spPr>
          <a:xfrm>
            <a:off x="457200" y="1600200"/>
            <a:ext cx="8229600" cy="4525963"/>
          </a:xfrm>
        </p:spPr>
        <p:txBody>
          <a:bodyPr>
            <a:normAutofit fontScale="77500" lnSpcReduction="20000"/>
          </a:bodyPr>
          <a:lstStyle/>
          <a:p>
            <a:r>
              <a:rPr lang="en-US" altLang="zh-CN" dirty="0"/>
              <a:t>A </a:t>
            </a:r>
            <a:r>
              <a:rPr lang="en-US" altLang="zh-CN" dirty="0" err="1"/>
              <a:t>softirq</a:t>
            </a:r>
            <a:r>
              <a:rPr lang="en-US" altLang="zh-CN" dirty="0"/>
              <a:t> routine can reschedule itself</a:t>
            </a:r>
          </a:p>
          <a:p>
            <a:pPr lvl="1"/>
            <a:r>
              <a:rPr lang="en-US" altLang="zh-CN" dirty="0"/>
              <a:t>i.e., raise one </a:t>
            </a:r>
            <a:r>
              <a:rPr lang="en-US" altLang="zh-CN" dirty="0" err="1"/>
              <a:t>softirq</a:t>
            </a:r>
            <a:r>
              <a:rPr lang="en-US" altLang="zh-CN" dirty="0"/>
              <a:t> when handling a </a:t>
            </a:r>
            <a:r>
              <a:rPr lang="en-US" altLang="zh-CN" dirty="0" err="1"/>
              <a:t>softirq</a:t>
            </a:r>
            <a:endParaRPr lang="en-US" altLang="zh-CN" dirty="0"/>
          </a:p>
          <a:p>
            <a:pPr lvl="1"/>
            <a:endParaRPr lang="en-US" altLang="zh-CN" dirty="0"/>
          </a:p>
          <a:p>
            <a:r>
              <a:rPr lang="en-US" altLang="zh-CN" dirty="0"/>
              <a:t>Problem: while processing one </a:t>
            </a:r>
            <a:r>
              <a:rPr lang="en-US" altLang="zh-CN" dirty="0" err="1"/>
              <a:t>softirq</a:t>
            </a:r>
            <a:r>
              <a:rPr lang="en-US" altLang="zh-CN" dirty="0"/>
              <a:t>, another is raised.  Process it?</a:t>
            </a:r>
          </a:p>
          <a:p>
            <a:pPr lvl="1"/>
            <a:r>
              <a:rPr lang="en-US" altLang="zh-CN" dirty="0"/>
              <a:t>No -&gt; long delay for new </a:t>
            </a:r>
            <a:r>
              <a:rPr lang="en-US" altLang="zh-CN" dirty="0" err="1"/>
              <a:t>irq</a:t>
            </a:r>
            <a:endParaRPr lang="en-US" altLang="zh-CN" dirty="0"/>
          </a:p>
          <a:p>
            <a:pPr lvl="1"/>
            <a:r>
              <a:rPr lang="en-US" altLang="zh-CN" dirty="0"/>
              <a:t>Always -&gt; starve user program when long </a:t>
            </a:r>
            <a:r>
              <a:rPr lang="en-US" altLang="zh-CN" dirty="0" err="1"/>
              <a:t>softirq</a:t>
            </a:r>
            <a:r>
              <a:rPr lang="en-US" altLang="zh-CN" dirty="0"/>
              <a:t> burst</a:t>
            </a:r>
          </a:p>
          <a:p>
            <a:pPr lvl="1"/>
            <a:r>
              <a:rPr lang="en-US" altLang="zh-CN" dirty="0" err="1"/>
              <a:t>Livelock</a:t>
            </a:r>
            <a:r>
              <a:rPr lang="en-US" altLang="zh-CN" dirty="0"/>
              <a:t>!</a:t>
            </a:r>
          </a:p>
          <a:p>
            <a:endParaRPr lang="en-US" altLang="zh-CN" dirty="0"/>
          </a:p>
          <a:p>
            <a:r>
              <a:rPr lang="en-US" altLang="zh-CN" dirty="0"/>
              <a:t>Solution: Quota + dedicated context </a:t>
            </a:r>
            <a:r>
              <a:rPr lang="en-US" altLang="zh-CN" dirty="0" err="1">
                <a:latin typeface="Courier New" charset="0"/>
                <a:cs typeface="Courier New" charset="0"/>
              </a:rPr>
              <a:t>ksoftirqd</a:t>
            </a:r>
            <a:endParaRPr lang="en-US" altLang="zh-CN" dirty="0"/>
          </a:p>
          <a:p>
            <a:pPr lvl="1"/>
            <a:r>
              <a:rPr lang="en-US" altLang="zh-CN" dirty="0" err="1"/>
              <a:t>Softirq</a:t>
            </a:r>
            <a:r>
              <a:rPr lang="en-US" altLang="zh-CN" dirty="0"/>
              <a:t> scheduler only runs a limited number of requests at a time</a:t>
            </a:r>
          </a:p>
          <a:p>
            <a:pPr lvl="1"/>
            <a:r>
              <a:rPr lang="en-US" altLang="zh-CN" dirty="0"/>
              <a:t>The rest are executed by a kernel thread, </a:t>
            </a:r>
            <a:r>
              <a:rPr lang="en-US" altLang="zh-CN" dirty="0" err="1">
                <a:latin typeface="Courier New" charset="0"/>
                <a:cs typeface="Courier New" charset="0"/>
              </a:rPr>
              <a:t>ksoftirqd</a:t>
            </a:r>
            <a:r>
              <a:rPr lang="en-US" altLang="zh-CN" dirty="0"/>
              <a:t>, which competes with user processes for CPU time</a:t>
            </a:r>
          </a:p>
          <a:p>
            <a:pPr lvl="1"/>
            <a:r>
              <a:rPr lang="en-US" altLang="zh-CN" dirty="0" err="1">
                <a:latin typeface="Courier New" charset="0"/>
                <a:cs typeface="Courier New" charset="0"/>
              </a:rPr>
              <a:t>Ksoftirqd</a:t>
            </a:r>
            <a:r>
              <a:rPr lang="en-US" altLang="zh-CN" dirty="0">
                <a:latin typeface="Courier New" charset="0"/>
                <a:cs typeface="Courier New" charset="0"/>
              </a:rPr>
              <a:t> </a:t>
            </a:r>
            <a:r>
              <a:rPr lang="en-US" altLang="zh-CN" sz="2500" dirty="0"/>
              <a:t>subject to scheduling, as user process</a:t>
            </a:r>
          </a:p>
        </p:txBody>
      </p:sp>
      <p:sp>
        <p:nvSpPr>
          <p:cNvPr id="2" name="矩形 1"/>
          <p:cNvSpPr/>
          <p:nvPr/>
        </p:nvSpPr>
        <p:spPr>
          <a:xfrm>
            <a:off x="4265161" y="3059668"/>
            <a:ext cx="1425390" cy="369332"/>
          </a:xfrm>
          <a:prstGeom prst="rect">
            <a:avLst/>
          </a:prstGeom>
        </p:spPr>
        <p:txBody>
          <a:bodyPr wrap="none">
            <a:spAutoFit/>
          </a:bodyPr>
          <a:lstStyle/>
          <a:p>
            <a:r>
              <a:rPr lang="en-US" altLang="zh-CN" dirty="0" err="1">
                <a:latin typeface="Courier New" charset="0"/>
                <a:cs typeface="Courier New" charset="0"/>
              </a:rPr>
              <a:t>ksoftirqd</a:t>
            </a:r>
            <a:endParaRPr lang="zh-CN" altLang="en-US" dirty="0"/>
          </a:p>
        </p:txBody>
      </p:sp>
    </p:spTree>
    <p:extLst>
      <p:ext uri="{BB962C8B-B14F-4D97-AF65-F5344CB8AC3E}">
        <p14:creationId xmlns:p14="http://schemas.microsoft.com/office/powerpoint/2010/main" val="1779298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a:ea typeface="宋体" panose="02010600030101010101" pitchFamily="2" charset="-122"/>
              </a:rPr>
              <a:t>Tasklets</a:t>
            </a:r>
          </a:p>
        </p:txBody>
      </p:sp>
      <p:sp>
        <p:nvSpPr>
          <p:cNvPr id="21507" name="Rectangle 3"/>
          <p:cNvSpPr>
            <a:spLocks noGrp="1" noChangeArrowheads="1"/>
          </p:cNvSpPr>
          <p:nvPr>
            <p:ph type="body" idx="1"/>
          </p:nvPr>
        </p:nvSpPr>
        <p:spPr/>
        <p:txBody>
          <a:bodyPr>
            <a:normAutofit/>
          </a:bodyPr>
          <a:lstStyle/>
          <a:p>
            <a:pPr>
              <a:lnSpc>
                <a:spcPct val="90000"/>
              </a:lnSpc>
            </a:pPr>
            <a:r>
              <a:rPr lang="en-US" altLang="zh-CN" dirty="0">
                <a:ea typeface="宋体" panose="02010600030101010101" pitchFamily="2" charset="-122"/>
              </a:rPr>
              <a:t>Problem: </a:t>
            </a:r>
            <a:r>
              <a:rPr lang="en-US" altLang="zh-CN" dirty="0" err="1">
                <a:ea typeface="宋体" panose="02010600030101010101" pitchFamily="2" charset="-122"/>
              </a:rPr>
              <a:t>softirq</a:t>
            </a:r>
            <a:r>
              <a:rPr lang="en-US" altLang="zh-CN" dirty="0">
                <a:ea typeface="宋体" panose="02010600030101010101" pitchFamily="2" charset="-122"/>
              </a:rPr>
              <a:t> is static</a:t>
            </a:r>
          </a:p>
          <a:p>
            <a:pPr lvl="1">
              <a:lnSpc>
                <a:spcPct val="90000"/>
              </a:lnSpc>
            </a:pPr>
            <a:r>
              <a:rPr lang="en-US" altLang="zh-CN" dirty="0">
                <a:ea typeface="宋体" panose="02010600030101010101" pitchFamily="2" charset="-122"/>
              </a:rPr>
              <a:t>To add a new type of </a:t>
            </a:r>
            <a:r>
              <a:rPr lang="en-US" altLang="zh-CN" dirty="0" err="1">
                <a:ea typeface="宋体" panose="02010600030101010101" pitchFamily="2" charset="-122"/>
              </a:rPr>
              <a:t>Softirq</a:t>
            </a:r>
            <a:r>
              <a:rPr lang="en-US" altLang="zh-CN" dirty="0">
                <a:ea typeface="宋体" panose="02010600030101010101" pitchFamily="2" charset="-122"/>
              </a:rPr>
              <a:t>, need to convince Linus!</a:t>
            </a:r>
          </a:p>
          <a:p>
            <a:pPr lvl="4">
              <a:lnSpc>
                <a:spcPct val="90000"/>
              </a:lnSpc>
            </a:pP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Solution: </a:t>
            </a:r>
            <a:r>
              <a:rPr lang="en-US" altLang="zh-CN" dirty="0" err="1">
                <a:ea typeface="宋体" panose="02010600030101010101" pitchFamily="2" charset="-122"/>
              </a:rPr>
              <a:t>tasklets</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Built on top of </a:t>
            </a:r>
            <a:r>
              <a:rPr lang="en-US" altLang="zh-CN" dirty="0" err="1">
                <a:ea typeface="宋体" panose="02010600030101010101" pitchFamily="2" charset="-122"/>
              </a:rPr>
              <a:t>softirq</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New types are created and destroyed dynamically</a:t>
            </a:r>
          </a:p>
          <a:p>
            <a:pPr lvl="1">
              <a:lnSpc>
                <a:spcPct val="90000"/>
              </a:lnSpc>
            </a:pPr>
            <a:r>
              <a:rPr lang="en-US" altLang="zh-CN" dirty="0">
                <a:ea typeface="宋体" panose="02010600030101010101" pitchFamily="2" charset="-122"/>
              </a:rPr>
              <a:t>Simplified for multi-core processing: at any time, only </a:t>
            </a:r>
            <a:r>
              <a:rPr lang="en-US" altLang="zh-CN" dirty="0">
                <a:solidFill>
                  <a:srgbClr val="FF0000"/>
                </a:solidFill>
                <a:ea typeface="宋体" panose="02010600030101010101" pitchFamily="2" charset="-122"/>
              </a:rPr>
              <a:t>one </a:t>
            </a:r>
            <a:r>
              <a:rPr lang="en-US" altLang="zh-CN" dirty="0" err="1">
                <a:solidFill>
                  <a:srgbClr val="FF0000"/>
                </a:solidFill>
                <a:ea typeface="宋体" panose="02010600030101010101" pitchFamily="2" charset="-122"/>
              </a:rPr>
              <a:t>tasklet</a:t>
            </a:r>
            <a:r>
              <a:rPr lang="en-US" altLang="zh-CN" dirty="0">
                <a:solidFill>
                  <a:srgbClr val="FF0000"/>
                </a:solidFill>
                <a:ea typeface="宋体" panose="02010600030101010101" pitchFamily="2" charset="-122"/>
              </a:rPr>
              <a:t> </a:t>
            </a:r>
            <a:r>
              <a:rPr lang="en-US" altLang="zh-CN" dirty="0">
                <a:ea typeface="宋体" panose="02010600030101010101" pitchFamily="2" charset="-122"/>
              </a:rPr>
              <a:t>among all of the same type can run</a:t>
            </a:r>
          </a:p>
          <a:p>
            <a:pPr lvl="4">
              <a:lnSpc>
                <a:spcPct val="90000"/>
              </a:lnSpc>
            </a:pP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Problem with </a:t>
            </a:r>
            <a:r>
              <a:rPr lang="en-US" altLang="zh-CN" dirty="0" err="1">
                <a:ea typeface="宋体" panose="02010600030101010101" pitchFamily="2" charset="-122"/>
              </a:rPr>
              <a:t>softirq</a:t>
            </a:r>
            <a:r>
              <a:rPr lang="en-US" altLang="zh-CN" dirty="0">
                <a:ea typeface="宋体" panose="02010600030101010101" pitchFamily="2" charset="-122"/>
              </a:rPr>
              <a:t> and </a:t>
            </a:r>
            <a:r>
              <a:rPr lang="en-US" altLang="zh-CN" dirty="0" err="1">
                <a:ea typeface="宋体" panose="02010600030101010101" pitchFamily="2" charset="-122"/>
              </a:rPr>
              <a:t>tasklets</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They have no process contexts, thus cannot sleep</a:t>
            </a:r>
          </a:p>
        </p:txBody>
      </p:sp>
    </p:spTree>
    <p:extLst>
      <p:ext uri="{BB962C8B-B14F-4D97-AF65-F5344CB8AC3E}">
        <p14:creationId xmlns:p14="http://schemas.microsoft.com/office/powerpoint/2010/main" val="203584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t>Tasklets</a:t>
            </a:r>
          </a:p>
        </p:txBody>
      </p:sp>
      <p:sp>
        <p:nvSpPr>
          <p:cNvPr id="153603" name="Rectangle 3"/>
          <p:cNvSpPr>
            <a:spLocks noGrp="1" noChangeArrowheads="1"/>
          </p:cNvSpPr>
          <p:nvPr>
            <p:ph type="body" idx="1"/>
          </p:nvPr>
        </p:nvSpPr>
        <p:spPr/>
        <p:txBody>
          <a:bodyPr>
            <a:normAutofit lnSpcReduction="10000"/>
          </a:bodyPr>
          <a:lstStyle/>
          <a:p>
            <a:pPr>
              <a:lnSpc>
                <a:spcPct val="120000"/>
              </a:lnSpc>
            </a:pPr>
            <a:r>
              <a:rPr lang="en-US" altLang="zh-CN" sz="2600" dirty="0"/>
              <a:t>Can be created and destroyed dynamically</a:t>
            </a:r>
          </a:p>
          <a:p>
            <a:pPr>
              <a:lnSpc>
                <a:spcPct val="120000"/>
              </a:lnSpc>
            </a:pPr>
            <a:r>
              <a:rPr lang="en-US" altLang="zh-CN" sz="2600" dirty="0"/>
              <a:t>Run on the CPU that scheduled it (cache affinity)</a:t>
            </a:r>
          </a:p>
          <a:p>
            <a:pPr>
              <a:lnSpc>
                <a:spcPct val="120000"/>
              </a:lnSpc>
            </a:pPr>
            <a:r>
              <a:rPr lang="en-US" altLang="zh-CN" sz="2600" dirty="0"/>
              <a:t>Individual </a:t>
            </a:r>
            <a:r>
              <a:rPr lang="en-US" altLang="zh-CN" sz="2600" dirty="0" err="1"/>
              <a:t>tasklets</a:t>
            </a:r>
            <a:r>
              <a:rPr lang="en-US" altLang="zh-CN" sz="2600" dirty="0"/>
              <a:t> are locked during execution</a:t>
            </a:r>
          </a:p>
          <a:p>
            <a:pPr lvl="1">
              <a:lnSpc>
                <a:spcPct val="120000"/>
              </a:lnSpc>
            </a:pPr>
            <a:r>
              <a:rPr lang="en-US" altLang="zh-CN" sz="2200" dirty="0"/>
              <a:t>no problem about </a:t>
            </a:r>
            <a:r>
              <a:rPr lang="en-US" altLang="zh-CN" sz="2200" dirty="0" err="1"/>
              <a:t>re-entrancy</a:t>
            </a:r>
            <a:endParaRPr lang="en-US" altLang="zh-CN" sz="2200" dirty="0"/>
          </a:p>
          <a:p>
            <a:pPr lvl="1">
              <a:lnSpc>
                <a:spcPct val="120000"/>
              </a:lnSpc>
            </a:pPr>
            <a:r>
              <a:rPr lang="en-US" altLang="zh-CN" sz="2200" dirty="0"/>
              <a:t>no need for locking by the code</a:t>
            </a:r>
          </a:p>
          <a:p>
            <a:pPr>
              <a:lnSpc>
                <a:spcPct val="120000"/>
              </a:lnSpc>
            </a:pPr>
            <a:r>
              <a:rPr lang="en-US" altLang="zh-CN" sz="2600" dirty="0" err="1"/>
              <a:t>Tasklets</a:t>
            </a:r>
            <a:r>
              <a:rPr lang="en-US" altLang="zh-CN" sz="2600" dirty="0"/>
              <a:t> can run in parallel on multiple CPUs</a:t>
            </a:r>
          </a:p>
          <a:p>
            <a:pPr lvl="1">
              <a:lnSpc>
                <a:spcPct val="120000"/>
              </a:lnSpc>
            </a:pPr>
            <a:r>
              <a:rPr lang="en-US" altLang="zh-CN" sz="2200" i="1" dirty="0"/>
              <a:t>Same</a:t>
            </a:r>
            <a:r>
              <a:rPr lang="en-US" altLang="zh-CN" sz="2200" dirty="0"/>
              <a:t> </a:t>
            </a:r>
            <a:r>
              <a:rPr lang="en-US" altLang="zh-CN" sz="2200" dirty="0" err="1"/>
              <a:t>tasklet</a:t>
            </a:r>
            <a:r>
              <a:rPr lang="en-US" altLang="zh-CN" sz="2200" dirty="0"/>
              <a:t> can only run on </a:t>
            </a:r>
            <a:r>
              <a:rPr lang="en-US" altLang="zh-CN" sz="2200" i="1" dirty="0"/>
              <a:t>one</a:t>
            </a:r>
            <a:r>
              <a:rPr lang="en-US" altLang="zh-CN" sz="2200" dirty="0"/>
              <a:t> CPU</a:t>
            </a:r>
          </a:p>
          <a:p>
            <a:pPr>
              <a:lnSpc>
                <a:spcPct val="120000"/>
              </a:lnSpc>
            </a:pPr>
            <a:r>
              <a:rPr lang="en-US" altLang="zh-CN" sz="2600" dirty="0"/>
              <a:t>Were once the preferred mechanism for most deferred activity, now changing</a:t>
            </a:r>
          </a:p>
        </p:txBody>
      </p:sp>
    </p:spTree>
    <p:extLst>
      <p:ext uri="{BB962C8B-B14F-4D97-AF65-F5344CB8AC3E}">
        <p14:creationId xmlns:p14="http://schemas.microsoft.com/office/powerpoint/2010/main" val="3308444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t>The Trouble with Tasklets</a:t>
            </a:r>
          </a:p>
        </p:txBody>
      </p:sp>
      <p:sp>
        <p:nvSpPr>
          <p:cNvPr id="244739" name="Rectangle 3"/>
          <p:cNvSpPr>
            <a:spLocks noGrp="1" noChangeArrowheads="1"/>
          </p:cNvSpPr>
          <p:nvPr>
            <p:ph type="body" idx="1"/>
          </p:nvPr>
        </p:nvSpPr>
        <p:spPr/>
        <p:txBody>
          <a:bodyPr/>
          <a:lstStyle/>
          <a:p>
            <a:r>
              <a:rPr lang="en-US" altLang="zh-CN" dirty="0"/>
              <a:t>Hard to get right</a:t>
            </a:r>
          </a:p>
          <a:p>
            <a:r>
              <a:rPr lang="en-US" altLang="zh-CN" dirty="0"/>
              <a:t>One has to be careful about sleeping</a:t>
            </a:r>
          </a:p>
          <a:p>
            <a:r>
              <a:rPr lang="en-US" altLang="zh-CN" dirty="0"/>
              <a:t>Run at higher priority than other tasks</a:t>
            </a:r>
          </a:p>
          <a:p>
            <a:r>
              <a:rPr lang="en-US" altLang="zh-CN" dirty="0"/>
              <a:t>Can produce uncontrolled latency if coded badly</a:t>
            </a:r>
          </a:p>
          <a:p>
            <a:endParaRPr lang="en-US" altLang="zh-CN" dirty="0"/>
          </a:p>
          <a:p>
            <a:r>
              <a:rPr lang="en-US" altLang="zh-CN" dirty="0"/>
              <a:t>Ongoing discussion about eliminating </a:t>
            </a:r>
            <a:r>
              <a:rPr lang="en-US" altLang="zh-CN" dirty="0" err="1"/>
              <a:t>tasklets</a:t>
            </a:r>
            <a:endParaRPr lang="en-US" altLang="zh-CN" dirty="0"/>
          </a:p>
          <a:p>
            <a:pPr lvl="1"/>
            <a:r>
              <a:rPr lang="en-US" altLang="zh-CN" dirty="0"/>
              <a:t>Will likely slowly fade over time</a:t>
            </a:r>
          </a:p>
          <a:p>
            <a:pPr lvl="1"/>
            <a:endParaRPr lang="zh-CN" altLang="en-US" dirty="0"/>
          </a:p>
        </p:txBody>
      </p:sp>
    </p:spTree>
    <p:extLst>
      <p:ext uri="{BB962C8B-B14F-4D97-AF65-F5344CB8AC3E}">
        <p14:creationId xmlns:p14="http://schemas.microsoft.com/office/powerpoint/2010/main" val="2248633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ea typeface="宋体" panose="02010600030101010101" pitchFamily="2" charset="-122"/>
              </a:rPr>
              <a:t>Work Queues</a:t>
            </a:r>
          </a:p>
        </p:txBody>
      </p:sp>
      <p:sp>
        <p:nvSpPr>
          <p:cNvPr id="22531" name="Rectangle 3"/>
          <p:cNvSpPr>
            <a:spLocks noGrp="1" noChangeArrowheads="1"/>
          </p:cNvSpPr>
          <p:nvPr>
            <p:ph type="body" idx="1"/>
          </p:nvPr>
        </p:nvSpPr>
        <p:spPr/>
        <p:txBody>
          <a:bodyPr>
            <a:normAutofit fontScale="92500" lnSpcReduction="10000"/>
          </a:bodyPr>
          <a:lstStyle/>
          <a:p>
            <a:r>
              <a:rPr lang="en-US" altLang="zh-CN" dirty="0" err="1">
                <a:ea typeface="宋体" panose="02010600030101010101" pitchFamily="2" charset="-122"/>
              </a:rPr>
              <a:t>Softirqs</a:t>
            </a:r>
            <a:r>
              <a:rPr lang="en-US" altLang="zh-CN" dirty="0">
                <a:ea typeface="宋体" panose="02010600030101010101" pitchFamily="2" charset="-122"/>
              </a:rPr>
              <a:t> and </a:t>
            </a:r>
            <a:r>
              <a:rPr lang="en-US" altLang="zh-CN" dirty="0" err="1">
                <a:ea typeface="宋体" panose="02010600030101010101" pitchFamily="2" charset="-122"/>
              </a:rPr>
              <a:t>tasklets</a:t>
            </a:r>
            <a:r>
              <a:rPr lang="en-US" altLang="zh-CN" dirty="0">
                <a:ea typeface="宋体" panose="02010600030101010101" pitchFamily="2" charset="-122"/>
              </a:rPr>
              <a:t> run in an interrupt context; work queues have a process context</a:t>
            </a:r>
          </a:p>
          <a:p>
            <a:r>
              <a:rPr lang="en-US" altLang="zh-CN" dirty="0">
                <a:ea typeface="宋体" panose="02010600030101010101" pitchFamily="2" charset="-122"/>
              </a:rPr>
              <a:t>The idea:</a:t>
            </a:r>
          </a:p>
          <a:p>
            <a:pPr lvl="1"/>
            <a:r>
              <a:rPr lang="en-US" altLang="zh-CN" dirty="0">
                <a:ea typeface="宋体" panose="02010600030101010101" pitchFamily="2" charset="-122"/>
              </a:rPr>
              <a:t>You throw work (</a:t>
            </a:r>
            <a:r>
              <a:rPr lang="en-US" altLang="zh-CN" dirty="0" err="1">
                <a:ea typeface="宋体" panose="02010600030101010101" pitchFamily="2" charset="-122"/>
              </a:rPr>
              <a:t>fn</a:t>
            </a:r>
            <a:r>
              <a:rPr lang="en-US" altLang="zh-CN" dirty="0">
                <a:ea typeface="宋体" panose="02010600030101010101" pitchFamily="2" charset="-122"/>
              </a:rPr>
              <a:t>, </a:t>
            </a:r>
            <a:r>
              <a:rPr lang="en-US" altLang="zh-CN" dirty="0" err="1">
                <a:ea typeface="宋体" panose="02010600030101010101" pitchFamily="2" charset="-122"/>
              </a:rPr>
              <a:t>args</a:t>
            </a:r>
            <a:r>
              <a:rPr lang="en-US" altLang="zh-CN" dirty="0">
                <a:ea typeface="宋体" panose="02010600030101010101" pitchFamily="2" charset="-122"/>
              </a:rPr>
              <a:t>) to a </a:t>
            </a:r>
            <a:r>
              <a:rPr lang="en-US" altLang="zh-CN" dirty="0" err="1">
                <a:ea typeface="宋体" panose="02010600030101010101" pitchFamily="2" charset="-122"/>
              </a:rPr>
              <a:t>workqueue</a:t>
            </a:r>
            <a:endParaRPr lang="en-US" altLang="zh-CN" dirty="0">
              <a:ea typeface="宋体" panose="02010600030101010101" pitchFamily="2" charset="-122"/>
            </a:endParaRPr>
          </a:p>
          <a:p>
            <a:pPr lvl="1"/>
            <a:r>
              <a:rPr lang="en-US" altLang="zh-CN" dirty="0" err="1">
                <a:ea typeface="宋体" panose="02010600030101010101" pitchFamily="2" charset="-122"/>
              </a:rPr>
              <a:t>Workqueue</a:t>
            </a:r>
            <a:r>
              <a:rPr lang="en-US" altLang="zh-CN" dirty="0">
                <a:ea typeface="宋体" panose="02010600030101010101" pitchFamily="2" charset="-122"/>
              </a:rPr>
              <a:t> add to an internal FIFO queue</a:t>
            </a:r>
          </a:p>
          <a:p>
            <a:pPr lvl="1"/>
            <a:r>
              <a:rPr lang="en-US" altLang="zh-CN" dirty="0">
                <a:ea typeface="宋体" panose="02010600030101010101" pitchFamily="2" charset="-122"/>
              </a:rPr>
              <a:t>A dedicated </a:t>
            </a:r>
            <a:r>
              <a:rPr lang="en-US" altLang="zh-CN" i="1" dirty="0" err="1">
                <a:ea typeface="宋体" panose="02010600030101010101" pitchFamily="2" charset="-122"/>
              </a:rPr>
              <a:t>workqueue</a:t>
            </a:r>
            <a:r>
              <a:rPr lang="en-US" altLang="zh-CN" i="1" dirty="0">
                <a:ea typeface="宋体" panose="02010600030101010101" pitchFamily="2" charset="-122"/>
              </a:rPr>
              <a:t> process </a:t>
            </a:r>
            <a:r>
              <a:rPr lang="en-US" altLang="zh-CN" dirty="0">
                <a:ea typeface="宋体" panose="02010600030101010101" pitchFamily="2" charset="-122"/>
              </a:rPr>
              <a:t>loops forever, </a:t>
            </a:r>
            <a:r>
              <a:rPr lang="en-US" altLang="zh-CN" dirty="0" err="1">
                <a:ea typeface="宋体" panose="02010600030101010101" pitchFamily="2" charset="-122"/>
              </a:rPr>
              <a:t>dequeuing</a:t>
            </a:r>
            <a:r>
              <a:rPr lang="en-US" altLang="zh-CN" dirty="0">
                <a:ea typeface="宋体" panose="02010600030101010101" pitchFamily="2" charset="-122"/>
              </a:rPr>
              <a:t> (</a:t>
            </a:r>
            <a:r>
              <a:rPr lang="en-US" altLang="zh-CN" dirty="0" err="1">
                <a:ea typeface="宋体" panose="02010600030101010101" pitchFamily="2" charset="-122"/>
              </a:rPr>
              <a:t>fn</a:t>
            </a:r>
            <a:r>
              <a:rPr lang="en-US" altLang="zh-CN" dirty="0">
                <a:ea typeface="宋体" panose="02010600030101010101" pitchFamily="2" charset="-122"/>
              </a:rPr>
              <a:t>, </a:t>
            </a:r>
            <a:r>
              <a:rPr lang="en-US" altLang="zh-CN" dirty="0" err="1">
                <a:ea typeface="宋体" panose="02010600030101010101" pitchFamily="2" charset="-122"/>
              </a:rPr>
              <a:t>args</a:t>
            </a:r>
            <a:r>
              <a:rPr lang="en-US" altLang="zh-CN" dirty="0">
                <a:ea typeface="宋体" panose="02010600030101010101" pitchFamily="2" charset="-122"/>
              </a:rPr>
              <a:t>), and running </a:t>
            </a:r>
            <a:r>
              <a:rPr lang="en-US" altLang="zh-CN" dirty="0" err="1">
                <a:ea typeface="宋体" panose="02010600030101010101" pitchFamily="2" charset="-122"/>
              </a:rPr>
              <a:t>fn</a:t>
            </a:r>
            <a:r>
              <a:rPr lang="en-US" altLang="zh-CN" dirty="0">
                <a:ea typeface="宋体" panose="02010600030101010101" pitchFamily="2" charset="-122"/>
              </a:rPr>
              <a:t>(</a:t>
            </a:r>
            <a:r>
              <a:rPr lang="en-US" altLang="zh-CN" dirty="0" err="1">
                <a:ea typeface="宋体" panose="02010600030101010101" pitchFamily="2" charset="-122"/>
              </a:rPr>
              <a:t>args</a:t>
            </a:r>
            <a:r>
              <a:rPr lang="en-US" altLang="zh-CN" dirty="0">
                <a:ea typeface="宋体" panose="02010600030101010101" pitchFamily="2" charset="-122"/>
              </a:rPr>
              <a:t>)</a:t>
            </a:r>
          </a:p>
          <a:p>
            <a:endParaRPr lang="en-US" altLang="zh-CN" dirty="0">
              <a:ea typeface="宋体" panose="02010600030101010101" pitchFamily="2" charset="-122"/>
            </a:endParaRPr>
          </a:p>
          <a:p>
            <a:r>
              <a:rPr lang="en-US" altLang="zh-CN" dirty="0">
                <a:ea typeface="宋体" panose="02010600030101010101" pitchFamily="2" charset="-122"/>
              </a:rPr>
              <a:t>Since they have a process context, </a:t>
            </a:r>
            <a:r>
              <a:rPr lang="en-US" altLang="zh-CN" dirty="0">
                <a:solidFill>
                  <a:srgbClr val="FF0000"/>
                </a:solidFill>
                <a:ea typeface="宋体" panose="02010600030101010101" pitchFamily="2" charset="-122"/>
              </a:rPr>
              <a:t>they can sleep</a:t>
            </a:r>
          </a:p>
          <a:p>
            <a:pPr lvl="1"/>
            <a:r>
              <a:rPr lang="en-US" altLang="zh-CN" dirty="0"/>
              <a:t>They are kernel-only; no user mode associated with it</a:t>
            </a:r>
          </a:p>
          <a:p>
            <a:pPr lvl="1"/>
            <a:r>
              <a:rPr lang="en-US" altLang="zh-CN" dirty="0"/>
              <a:t>Do not try copying data into/out of user space</a:t>
            </a:r>
          </a:p>
          <a:p>
            <a:pPr lvl="4"/>
            <a:endParaRPr lang="en-US" altLang="zh-CN" dirty="0">
              <a:ea typeface="宋体" panose="02010600030101010101" pitchFamily="2" charset="-122"/>
            </a:endParaRPr>
          </a:p>
        </p:txBody>
      </p:sp>
    </p:spTree>
    <p:extLst>
      <p:ext uri="{BB962C8B-B14F-4D97-AF65-F5344CB8AC3E}">
        <p14:creationId xmlns:p14="http://schemas.microsoft.com/office/powerpoint/2010/main" val="362887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t>Kernel Threads</a:t>
            </a:r>
          </a:p>
        </p:txBody>
      </p:sp>
      <p:sp>
        <p:nvSpPr>
          <p:cNvPr id="243715" name="Rectangle 3"/>
          <p:cNvSpPr>
            <a:spLocks noGrp="1" noChangeArrowheads="1"/>
          </p:cNvSpPr>
          <p:nvPr>
            <p:ph type="body" idx="1"/>
          </p:nvPr>
        </p:nvSpPr>
        <p:spPr/>
        <p:txBody>
          <a:bodyPr>
            <a:normAutofit fontScale="92500"/>
          </a:bodyPr>
          <a:lstStyle/>
          <a:p>
            <a:pPr>
              <a:lnSpc>
                <a:spcPct val="120000"/>
              </a:lnSpc>
            </a:pPr>
            <a:r>
              <a:rPr lang="en-US" altLang="zh-CN" dirty="0"/>
              <a:t>Always operate in kernel mode</a:t>
            </a:r>
          </a:p>
          <a:p>
            <a:pPr lvl="1">
              <a:lnSpc>
                <a:spcPct val="120000"/>
              </a:lnSpc>
            </a:pPr>
            <a:r>
              <a:rPr lang="en-US" altLang="zh-CN" dirty="0"/>
              <a:t>Again, no user context</a:t>
            </a:r>
          </a:p>
          <a:p>
            <a:pPr>
              <a:lnSpc>
                <a:spcPct val="120000"/>
              </a:lnSpc>
            </a:pPr>
            <a:r>
              <a:rPr lang="en-US" altLang="zh-CN" dirty="0"/>
              <a:t>2.6.30 introduced the notion of </a:t>
            </a:r>
            <a:r>
              <a:rPr lang="en-US" altLang="zh-CN" i="1" dirty="0"/>
              <a:t>threaded interrupt handlers</a:t>
            </a:r>
          </a:p>
          <a:p>
            <a:pPr lvl="1">
              <a:lnSpc>
                <a:spcPct val="120000"/>
              </a:lnSpc>
            </a:pPr>
            <a:r>
              <a:rPr lang="en-US" altLang="zh-CN" dirty="0"/>
              <a:t>Imported from the </a:t>
            </a:r>
            <a:r>
              <a:rPr lang="en-US" altLang="zh-CN" dirty="0" err="1"/>
              <a:t>realtime</a:t>
            </a:r>
            <a:r>
              <a:rPr lang="en-US" altLang="zh-CN" dirty="0"/>
              <a:t> tree</a:t>
            </a:r>
          </a:p>
          <a:p>
            <a:pPr lvl="1">
              <a:lnSpc>
                <a:spcPct val="120000"/>
              </a:lnSpc>
            </a:pPr>
            <a:r>
              <a:rPr lang="en-US" altLang="zh-CN" dirty="0" err="1">
                <a:latin typeface="Courier New" charset="0"/>
                <a:ea typeface="宋体" charset="0"/>
                <a:cs typeface="Courier New" charset="0"/>
              </a:rPr>
              <a:t>request_threaded_irq</a:t>
            </a:r>
            <a:r>
              <a:rPr lang="en-US" altLang="zh-CN" dirty="0">
                <a:latin typeface="Courier New" charset="0"/>
                <a:ea typeface="宋体" charset="0"/>
                <a:cs typeface="Courier New" charset="0"/>
              </a:rPr>
              <a:t>()</a:t>
            </a:r>
          </a:p>
          <a:p>
            <a:pPr lvl="1">
              <a:lnSpc>
                <a:spcPct val="120000"/>
              </a:lnSpc>
            </a:pPr>
            <a:r>
              <a:rPr lang="en-US" altLang="zh-CN" dirty="0"/>
              <a:t>Now each bottom half has its own context, unlike work queues</a:t>
            </a:r>
          </a:p>
          <a:p>
            <a:pPr lvl="1">
              <a:lnSpc>
                <a:spcPct val="120000"/>
              </a:lnSpc>
            </a:pPr>
            <a:r>
              <a:rPr lang="en-US" altLang="zh-CN" dirty="0"/>
              <a:t>Idea is to eventually replace </a:t>
            </a:r>
            <a:r>
              <a:rPr lang="en-US" altLang="zh-CN" dirty="0" err="1"/>
              <a:t>tasklets</a:t>
            </a:r>
            <a:r>
              <a:rPr lang="en-US" altLang="zh-CN" dirty="0"/>
              <a:t> and work queues</a:t>
            </a:r>
          </a:p>
        </p:txBody>
      </p:sp>
    </p:spTree>
    <p:extLst>
      <p:ext uri="{BB962C8B-B14F-4D97-AF65-F5344CB8AC3E}">
        <p14:creationId xmlns:p14="http://schemas.microsoft.com/office/powerpoint/2010/main" val="1054300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zh-CN"/>
              <a:t>Comparing Approaches</a:t>
            </a:r>
          </a:p>
        </p:txBody>
      </p:sp>
      <p:graphicFrame>
        <p:nvGraphicFramePr>
          <p:cNvPr id="216246" name="Group 182"/>
          <p:cNvGraphicFramePr>
            <a:graphicFrameLocks noGrp="1"/>
          </p:cNvGraphicFramePr>
          <p:nvPr>
            <p:ph idx="1"/>
          </p:nvPr>
        </p:nvGraphicFramePr>
        <p:xfrm>
          <a:off x="457200" y="1676400"/>
          <a:ext cx="8077200" cy="4572000"/>
        </p:xfrm>
        <a:graphic>
          <a:graphicData uri="http://schemas.openxmlformats.org/drawingml/2006/table">
            <a:tbl>
              <a:tblPr/>
              <a:tblGrid>
                <a:gridCol w="3733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zh-CN" altLang="en-US" sz="1400" b="0" i="0" u="none" strike="noStrike" cap="none" normalizeH="0" baseline="0">
                        <a:ln>
                          <a:noFill/>
                        </a:ln>
                        <a:solidFill>
                          <a:schemeClr val="tx1"/>
                        </a:solidFill>
                        <a:effectLst/>
                        <a:latin typeface="Arial" charset="0"/>
                        <a:ea typeface="宋体" charset="0"/>
                        <a:cs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ISR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SoftIRQ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Tasklet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WorkQueue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KThread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disable all interrupts?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Briefly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disable other instances of self?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Higher priority than regular scheduled tasks?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Will be run on same processor as ISR?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Maybe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More than one run can on same CPU?</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Same one can run on multiple CPUs?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Full context switch?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Can sleep? (Has own kernel stack)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Yes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Can access user space?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r>
                        <a:rPr kumimoji="0" lang="en-US" altLang="zh-CN" sz="1400" b="0" i="0" u="none" strike="noStrike" cap="none" normalizeH="0" baseline="0">
                          <a:ln>
                            <a:noFill/>
                          </a:ln>
                          <a:solidFill>
                            <a:schemeClr val="tx1"/>
                          </a:solidFill>
                          <a:effectLst/>
                          <a:latin typeface="Arial" charset="0"/>
                          <a:ea typeface="宋体" charset="0"/>
                          <a:cs typeface="Arial" charset="0"/>
                        </a:rPr>
                        <a:t>No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16230" name="Text Box 166"/>
          <p:cNvSpPr txBox="1">
            <a:spLocks noChangeArrowheads="1"/>
          </p:cNvSpPr>
          <p:nvPr/>
        </p:nvSpPr>
        <p:spPr bwMode="auto">
          <a:xfrm>
            <a:off x="5289550" y="6324600"/>
            <a:ext cx="3092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1400"/>
              <a:t>*Within limits, can be run by ksoftirqd</a:t>
            </a:r>
          </a:p>
        </p:txBody>
      </p:sp>
    </p:spTree>
    <p:extLst>
      <p:ext uri="{BB962C8B-B14F-4D97-AF65-F5344CB8AC3E}">
        <p14:creationId xmlns:p14="http://schemas.microsoft.com/office/powerpoint/2010/main" val="183359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altLang="zh-CN" dirty="0"/>
              <a:t>Review: Terminology for Intel</a:t>
            </a:r>
            <a:endParaRPr lang="en-US" dirty="0"/>
          </a:p>
        </p:txBody>
      </p:sp>
      <p:sp>
        <p:nvSpPr>
          <p:cNvPr id="5123" name="Rectangle 3"/>
          <p:cNvSpPr>
            <a:spLocks noGrp="1" noChangeArrowheads="1"/>
          </p:cNvSpPr>
          <p:nvPr>
            <p:ph type="body" idx="1"/>
          </p:nvPr>
        </p:nvSpPr>
        <p:spPr>
          <a:xfrm>
            <a:off x="457200" y="1905000"/>
            <a:ext cx="8229600" cy="4260304"/>
          </a:xfrm>
        </p:spPr>
        <p:txBody>
          <a:bodyPr>
            <a:normAutofit fontScale="70000" lnSpcReduction="20000"/>
          </a:bodyPr>
          <a:lstStyle/>
          <a:p>
            <a:pPr>
              <a:lnSpc>
                <a:spcPct val="130000"/>
              </a:lnSpc>
            </a:pPr>
            <a:r>
              <a:rPr lang="en-US" b="1" dirty="0"/>
              <a:t>Interrupt</a:t>
            </a:r>
            <a:r>
              <a:rPr lang="en-US" altLang="zh-CN" b="1" dirty="0"/>
              <a:t>s</a:t>
            </a:r>
            <a:r>
              <a:rPr lang="en-US" dirty="0"/>
              <a:t> (asynchronous, device generated)</a:t>
            </a:r>
          </a:p>
          <a:p>
            <a:pPr lvl="1">
              <a:lnSpc>
                <a:spcPct val="130000"/>
              </a:lnSpc>
            </a:pPr>
            <a:r>
              <a:rPr lang="en-US" dirty="0" err="1"/>
              <a:t>Maskable</a:t>
            </a:r>
            <a:r>
              <a:rPr lang="en-US" dirty="0"/>
              <a:t>: device-generated, associated with IRQs (interrupt request lines); may be temporarily disabled (still pending)</a:t>
            </a:r>
          </a:p>
          <a:p>
            <a:pPr lvl="1">
              <a:lnSpc>
                <a:spcPct val="130000"/>
              </a:lnSpc>
            </a:pPr>
            <a:r>
              <a:rPr lang="en-US" dirty="0" err="1"/>
              <a:t>Nonmaskable</a:t>
            </a:r>
            <a:r>
              <a:rPr lang="en-US" dirty="0"/>
              <a:t>: some critical hardware failures</a:t>
            </a:r>
          </a:p>
          <a:p>
            <a:pPr>
              <a:lnSpc>
                <a:spcPct val="130000"/>
              </a:lnSpc>
            </a:pPr>
            <a:r>
              <a:rPr lang="en-US" b="1" dirty="0"/>
              <a:t>Exceptions</a:t>
            </a:r>
            <a:r>
              <a:rPr lang="en-US" dirty="0"/>
              <a:t> (synchronous, from software)</a:t>
            </a:r>
          </a:p>
          <a:p>
            <a:pPr lvl="1">
              <a:lnSpc>
                <a:spcPct val="130000"/>
              </a:lnSpc>
            </a:pPr>
            <a:r>
              <a:rPr lang="en-US" dirty="0"/>
              <a:t>Processor-detected</a:t>
            </a:r>
          </a:p>
          <a:p>
            <a:pPr lvl="2">
              <a:lnSpc>
                <a:spcPct val="130000"/>
              </a:lnSpc>
            </a:pPr>
            <a:r>
              <a:rPr lang="en-US" b="1" dirty="0">
                <a:solidFill>
                  <a:schemeClr val="accent2"/>
                </a:solidFill>
              </a:rPr>
              <a:t>Faults</a:t>
            </a:r>
            <a:r>
              <a:rPr lang="en-US" dirty="0"/>
              <a:t> – correctable (</a:t>
            </a:r>
            <a:r>
              <a:rPr lang="en-US" dirty="0" err="1"/>
              <a:t>restartable</a:t>
            </a:r>
            <a:r>
              <a:rPr lang="en-US" dirty="0"/>
              <a:t>); e.g. page fault</a:t>
            </a:r>
          </a:p>
          <a:p>
            <a:pPr lvl="2">
              <a:lnSpc>
                <a:spcPct val="130000"/>
              </a:lnSpc>
            </a:pPr>
            <a:r>
              <a:rPr lang="en-US" b="1" dirty="0">
                <a:solidFill>
                  <a:schemeClr val="accent2"/>
                </a:solidFill>
              </a:rPr>
              <a:t>Traps</a:t>
            </a:r>
            <a:r>
              <a:rPr lang="en-US" dirty="0"/>
              <a:t> – no </a:t>
            </a:r>
            <a:r>
              <a:rPr lang="en-US" dirty="0" err="1"/>
              <a:t>reexecution</a:t>
            </a:r>
            <a:r>
              <a:rPr lang="en-US" dirty="0"/>
              <a:t> needed; e.g. breakpoint</a:t>
            </a:r>
          </a:p>
          <a:p>
            <a:pPr lvl="2">
              <a:lnSpc>
                <a:spcPct val="130000"/>
              </a:lnSpc>
            </a:pPr>
            <a:r>
              <a:rPr lang="en-US" b="1" dirty="0">
                <a:solidFill>
                  <a:schemeClr val="accent2"/>
                </a:solidFill>
              </a:rPr>
              <a:t>Aborts</a:t>
            </a:r>
            <a:r>
              <a:rPr lang="en-US" dirty="0"/>
              <a:t> – severe error; process usually terminated (by signal)</a:t>
            </a:r>
          </a:p>
          <a:p>
            <a:pPr lvl="1">
              <a:lnSpc>
                <a:spcPct val="130000"/>
              </a:lnSpc>
            </a:pPr>
            <a:r>
              <a:rPr lang="en-US" dirty="0"/>
              <a:t>Programmed exceptions (</a:t>
            </a:r>
            <a:r>
              <a:rPr lang="en-US" b="1" dirty="0"/>
              <a:t>software interrupts</a:t>
            </a:r>
            <a:r>
              <a:rPr lang="en-US" dirty="0"/>
              <a:t>)</a:t>
            </a:r>
          </a:p>
          <a:p>
            <a:pPr lvl="2">
              <a:lnSpc>
                <a:spcPct val="130000"/>
              </a:lnSpc>
            </a:pPr>
            <a:r>
              <a:rPr lang="en-US" dirty="0" err="1"/>
              <a:t>int</a:t>
            </a:r>
            <a:r>
              <a:rPr lang="en-US" dirty="0"/>
              <a:t> (system call), int3 (breakpoint)</a:t>
            </a:r>
          </a:p>
          <a:p>
            <a:pPr lvl="2">
              <a:lnSpc>
                <a:spcPct val="130000"/>
              </a:lnSpc>
            </a:pPr>
            <a:r>
              <a:rPr lang="en-US" dirty="0"/>
              <a:t>into (overflow), bounds (address check)</a:t>
            </a:r>
          </a:p>
        </p:txBody>
      </p:sp>
    </p:spTree>
    <p:extLst>
      <p:ext uri="{BB962C8B-B14F-4D97-AF65-F5344CB8AC3E}">
        <p14:creationId xmlns:p14="http://schemas.microsoft.com/office/powerpoint/2010/main" val="145291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Putting It All Together</a:t>
            </a:r>
          </a:p>
        </p:txBody>
      </p:sp>
      <p:sp>
        <p:nvSpPr>
          <p:cNvPr id="198659" name="Rectangle 3"/>
          <p:cNvSpPr>
            <a:spLocks noChangeArrowheads="1"/>
          </p:cNvSpPr>
          <p:nvPr/>
        </p:nvSpPr>
        <p:spPr bwMode="auto">
          <a:xfrm>
            <a:off x="1828800" y="2224088"/>
            <a:ext cx="838200" cy="2133600"/>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400" b="1" dirty="0">
                <a:latin typeface="Arial" panose="020B0604020202020204" pitchFamily="34" charset="0"/>
                <a:cs typeface="Arial" panose="020B0604020202020204" pitchFamily="34" charset="0"/>
              </a:rPr>
              <a:t>PIC</a:t>
            </a:r>
          </a:p>
          <a:p>
            <a:pPr algn="ctr"/>
            <a:r>
              <a:rPr lang="en-US" sz="1400" b="1" dirty="0">
                <a:latin typeface="Arial" panose="020B0604020202020204" pitchFamily="34" charset="0"/>
                <a:cs typeface="Arial" panose="020B0604020202020204" pitchFamily="34" charset="0"/>
              </a:rPr>
              <a:t>(8259A)</a:t>
            </a:r>
          </a:p>
        </p:txBody>
      </p:sp>
      <p:sp>
        <p:nvSpPr>
          <p:cNvPr id="198660" name="Rectangle 4"/>
          <p:cNvSpPr>
            <a:spLocks noChangeArrowheads="1"/>
          </p:cNvSpPr>
          <p:nvPr/>
        </p:nvSpPr>
        <p:spPr bwMode="auto">
          <a:xfrm>
            <a:off x="3886200" y="2605088"/>
            <a:ext cx="1600200" cy="1371600"/>
          </a:xfrm>
          <a:prstGeom prst="rect">
            <a:avLst/>
          </a:prstGeom>
          <a:solidFill>
            <a:schemeClr val="accent1">
              <a:lumMod val="40000"/>
              <a:lumOff val="6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2800" b="1">
                <a:latin typeface="Arial" panose="020B0604020202020204" pitchFamily="34" charset="0"/>
                <a:cs typeface="Arial" panose="020B0604020202020204" pitchFamily="34" charset="0"/>
              </a:rPr>
              <a:t>CPU</a:t>
            </a:r>
          </a:p>
        </p:txBody>
      </p:sp>
      <p:sp>
        <p:nvSpPr>
          <p:cNvPr id="198661" name="Line 5"/>
          <p:cNvSpPr>
            <a:spLocks noChangeShapeType="1"/>
          </p:cNvSpPr>
          <p:nvPr/>
        </p:nvSpPr>
        <p:spPr bwMode="auto">
          <a:xfrm>
            <a:off x="762000" y="1614488"/>
            <a:ext cx="6019800" cy="0"/>
          </a:xfrm>
          <a:prstGeom prst="line">
            <a:avLst/>
          </a:prstGeom>
          <a:noFill/>
          <a:ln w="762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62" name="Line 6"/>
          <p:cNvSpPr>
            <a:spLocks noChangeShapeType="1"/>
          </p:cNvSpPr>
          <p:nvPr/>
        </p:nvSpPr>
        <p:spPr bwMode="auto">
          <a:xfrm flipV="1">
            <a:off x="2209800" y="1614488"/>
            <a:ext cx="0" cy="60960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63" name="Line 7"/>
          <p:cNvSpPr>
            <a:spLocks noChangeShapeType="1"/>
          </p:cNvSpPr>
          <p:nvPr/>
        </p:nvSpPr>
        <p:spPr bwMode="auto">
          <a:xfrm flipV="1">
            <a:off x="4724400" y="1614488"/>
            <a:ext cx="0" cy="99060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64" name="Text Box 8"/>
          <p:cNvSpPr txBox="1">
            <a:spLocks noChangeArrowheads="1"/>
          </p:cNvSpPr>
          <p:nvPr/>
        </p:nvSpPr>
        <p:spPr bwMode="auto">
          <a:xfrm>
            <a:off x="5394325" y="1676400"/>
            <a:ext cx="16081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latin typeface="Arial" panose="020B0604020202020204" pitchFamily="34" charset="0"/>
                <a:cs typeface="Arial" panose="020B0604020202020204" pitchFamily="34" charset="0"/>
              </a:rPr>
              <a:t>Memory Bus</a:t>
            </a:r>
          </a:p>
        </p:txBody>
      </p:sp>
      <p:sp>
        <p:nvSpPr>
          <p:cNvPr id="198665" name="Line 9"/>
          <p:cNvSpPr>
            <a:spLocks noChangeShapeType="1"/>
          </p:cNvSpPr>
          <p:nvPr/>
        </p:nvSpPr>
        <p:spPr bwMode="auto">
          <a:xfrm flipH="1" flipV="1">
            <a:off x="2743200" y="3276600"/>
            <a:ext cx="1143000" cy="14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66" name="Text Box 10"/>
          <p:cNvSpPr txBox="1">
            <a:spLocks noChangeArrowheads="1"/>
          </p:cNvSpPr>
          <p:nvPr/>
        </p:nvSpPr>
        <p:spPr bwMode="auto">
          <a:xfrm>
            <a:off x="2895600" y="2895600"/>
            <a:ext cx="717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atin typeface="Arial" panose="020B0604020202020204" pitchFamily="34" charset="0"/>
                <a:cs typeface="Arial" panose="020B0604020202020204" pitchFamily="34" charset="0"/>
              </a:rPr>
              <a:t>INTR</a:t>
            </a:r>
          </a:p>
        </p:txBody>
      </p:sp>
      <p:sp>
        <p:nvSpPr>
          <p:cNvPr id="198668" name="Text Box 12"/>
          <p:cNvSpPr txBox="1">
            <a:spLocks noChangeArrowheads="1"/>
          </p:cNvSpPr>
          <p:nvPr/>
        </p:nvSpPr>
        <p:spPr bwMode="auto">
          <a:xfrm>
            <a:off x="1524000" y="2057400"/>
            <a:ext cx="311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atin typeface="Arial" panose="020B0604020202020204" pitchFamily="34" charset="0"/>
                <a:cs typeface="Arial" panose="020B0604020202020204" pitchFamily="34" charset="0"/>
              </a:rPr>
              <a:t>0</a:t>
            </a:r>
          </a:p>
        </p:txBody>
      </p:sp>
      <p:sp>
        <p:nvSpPr>
          <p:cNvPr id="198669" name="Text Box 13"/>
          <p:cNvSpPr txBox="1">
            <a:spLocks noChangeArrowheads="1"/>
          </p:cNvSpPr>
          <p:nvPr/>
        </p:nvSpPr>
        <p:spPr bwMode="auto">
          <a:xfrm>
            <a:off x="1479550" y="4129088"/>
            <a:ext cx="349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atin typeface="Arial" panose="020B0604020202020204" pitchFamily="34" charset="0"/>
                <a:cs typeface="Arial" panose="020B0604020202020204" pitchFamily="34" charset="0"/>
              </a:rPr>
              <a:t>N</a:t>
            </a:r>
          </a:p>
        </p:txBody>
      </p:sp>
      <p:sp>
        <p:nvSpPr>
          <p:cNvPr id="198670" name="Text Box 14"/>
          <p:cNvSpPr txBox="1">
            <a:spLocks noChangeArrowheads="1"/>
          </p:cNvSpPr>
          <p:nvPr/>
        </p:nvSpPr>
        <p:spPr bwMode="auto">
          <a:xfrm>
            <a:off x="646113" y="2057400"/>
            <a:ext cx="8778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latin typeface="Arial" panose="020B0604020202020204" pitchFamily="34" charset="0"/>
                <a:cs typeface="Arial" panose="020B0604020202020204" pitchFamily="34" charset="0"/>
              </a:rPr>
              <a:t>IRQs</a:t>
            </a:r>
          </a:p>
        </p:txBody>
      </p:sp>
      <p:sp>
        <p:nvSpPr>
          <p:cNvPr id="198671" name="Rectangle 15"/>
          <p:cNvSpPr>
            <a:spLocks noChangeArrowheads="1"/>
          </p:cNvSpPr>
          <p:nvPr/>
        </p:nvSpPr>
        <p:spPr bwMode="auto">
          <a:xfrm>
            <a:off x="6248400" y="2819400"/>
            <a:ext cx="1143000" cy="3352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r>
              <a:rPr lang="en-US" b="1">
                <a:latin typeface="Arial" panose="020B0604020202020204" pitchFamily="34" charset="0"/>
                <a:cs typeface="Arial" panose="020B0604020202020204" pitchFamily="34" charset="0"/>
              </a:rPr>
              <a:t>IDT</a:t>
            </a:r>
          </a:p>
        </p:txBody>
      </p:sp>
      <p:sp>
        <p:nvSpPr>
          <p:cNvPr id="198672" name="Text Box 16"/>
          <p:cNvSpPr txBox="1">
            <a:spLocks noChangeArrowheads="1"/>
          </p:cNvSpPr>
          <p:nvPr/>
        </p:nvSpPr>
        <p:spPr bwMode="auto">
          <a:xfrm>
            <a:off x="5679013" y="2919028"/>
            <a:ext cx="56938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rial" panose="020B0604020202020204" pitchFamily="34" charset="0"/>
                <a:cs typeface="Arial" panose="020B0604020202020204" pitchFamily="34" charset="0"/>
              </a:rPr>
              <a:t>255</a:t>
            </a:r>
          </a:p>
        </p:txBody>
      </p:sp>
      <p:sp>
        <p:nvSpPr>
          <p:cNvPr id="198673" name="Text Box 17"/>
          <p:cNvSpPr txBox="1">
            <a:spLocks noChangeArrowheads="1"/>
          </p:cNvSpPr>
          <p:nvPr/>
        </p:nvSpPr>
        <p:spPr bwMode="auto">
          <a:xfrm>
            <a:off x="5943600" y="5876422"/>
            <a:ext cx="31290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latin typeface="Arial" panose="020B0604020202020204" pitchFamily="34" charset="0"/>
                <a:cs typeface="Arial" panose="020B0604020202020204" pitchFamily="34" charset="0"/>
              </a:rPr>
              <a:t>0</a:t>
            </a:r>
          </a:p>
        </p:txBody>
      </p:sp>
      <p:sp>
        <p:nvSpPr>
          <p:cNvPr id="198674" name="Line 18"/>
          <p:cNvSpPr>
            <a:spLocks noChangeShapeType="1"/>
          </p:cNvSpPr>
          <p:nvPr/>
        </p:nvSpPr>
        <p:spPr bwMode="auto">
          <a:xfrm>
            <a:off x="762000" y="25288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75" name="Line 19"/>
          <p:cNvSpPr>
            <a:spLocks noChangeShapeType="1"/>
          </p:cNvSpPr>
          <p:nvPr/>
        </p:nvSpPr>
        <p:spPr bwMode="auto">
          <a:xfrm>
            <a:off x="762000" y="26812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76" name="Line 20"/>
          <p:cNvSpPr>
            <a:spLocks noChangeShapeType="1"/>
          </p:cNvSpPr>
          <p:nvPr/>
        </p:nvSpPr>
        <p:spPr bwMode="auto">
          <a:xfrm>
            <a:off x="762000" y="28336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77" name="Line 21"/>
          <p:cNvSpPr>
            <a:spLocks noChangeShapeType="1"/>
          </p:cNvSpPr>
          <p:nvPr/>
        </p:nvSpPr>
        <p:spPr bwMode="auto">
          <a:xfrm>
            <a:off x="762000" y="2986088"/>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78" name="Rectangle 22"/>
          <p:cNvSpPr>
            <a:spLocks noChangeArrowheads="1"/>
          </p:cNvSpPr>
          <p:nvPr/>
        </p:nvSpPr>
        <p:spPr bwMode="auto">
          <a:xfrm>
            <a:off x="7696200" y="4495800"/>
            <a:ext cx="1371600" cy="3810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b="1">
                <a:latin typeface="Arial" panose="020B0604020202020204" pitchFamily="34" charset="0"/>
                <a:cs typeface="Arial" panose="020B0604020202020204" pitchFamily="34" charset="0"/>
              </a:rPr>
              <a:t>handler</a:t>
            </a:r>
          </a:p>
        </p:txBody>
      </p:sp>
      <p:sp>
        <p:nvSpPr>
          <p:cNvPr id="198679" name="Text Box 23"/>
          <p:cNvSpPr txBox="1">
            <a:spLocks noChangeArrowheads="1"/>
          </p:cNvSpPr>
          <p:nvPr/>
        </p:nvSpPr>
        <p:spPr bwMode="auto">
          <a:xfrm>
            <a:off x="4709373" y="2616141"/>
            <a:ext cx="78418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ltLang="zh-CN" sz="2000" dirty="0">
                <a:latin typeface="Arial" panose="020B0604020202020204" pitchFamily="34" charset="0"/>
                <a:cs typeface="Arial" panose="020B0604020202020204" pitchFamily="34" charset="0"/>
              </a:rPr>
              <a:t>IDTR</a:t>
            </a:r>
            <a:endParaRPr lang="en-US" sz="2000" dirty="0">
              <a:latin typeface="Arial" panose="020B0604020202020204" pitchFamily="34" charset="0"/>
              <a:cs typeface="Arial" panose="020B0604020202020204" pitchFamily="34" charset="0"/>
            </a:endParaRPr>
          </a:p>
        </p:txBody>
      </p:sp>
      <p:sp>
        <p:nvSpPr>
          <p:cNvPr id="198680" name="Line 24"/>
          <p:cNvSpPr>
            <a:spLocks noChangeShapeType="1"/>
          </p:cNvSpPr>
          <p:nvPr/>
        </p:nvSpPr>
        <p:spPr bwMode="auto">
          <a:xfrm>
            <a:off x="5410200" y="2819400"/>
            <a:ext cx="762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1" name="Line 25"/>
          <p:cNvSpPr>
            <a:spLocks noChangeShapeType="1"/>
          </p:cNvSpPr>
          <p:nvPr/>
        </p:nvSpPr>
        <p:spPr bwMode="auto">
          <a:xfrm flipV="1">
            <a:off x="6911790" y="4677540"/>
            <a:ext cx="7701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2" name="Line 26"/>
          <p:cNvSpPr>
            <a:spLocks noChangeShapeType="1"/>
          </p:cNvSpPr>
          <p:nvPr/>
        </p:nvSpPr>
        <p:spPr bwMode="auto">
          <a:xfrm>
            <a:off x="6248400" y="4495800"/>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3" name="Line 27"/>
          <p:cNvSpPr>
            <a:spLocks noChangeShapeType="1"/>
          </p:cNvSpPr>
          <p:nvPr/>
        </p:nvSpPr>
        <p:spPr bwMode="auto">
          <a:xfrm>
            <a:off x="6248400" y="4876800"/>
            <a:ext cx="11430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4" name="Line 28"/>
          <p:cNvSpPr>
            <a:spLocks noChangeShapeType="1"/>
          </p:cNvSpPr>
          <p:nvPr/>
        </p:nvSpPr>
        <p:spPr bwMode="auto">
          <a:xfrm>
            <a:off x="5562600" y="38100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5" name="Text Box 29"/>
          <p:cNvSpPr txBox="1">
            <a:spLocks noChangeArrowheads="1"/>
          </p:cNvSpPr>
          <p:nvPr/>
        </p:nvSpPr>
        <p:spPr bwMode="auto">
          <a:xfrm>
            <a:off x="1143000" y="5638800"/>
            <a:ext cx="181133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latin typeface="Arial" panose="020B0604020202020204" pitchFamily="34" charset="0"/>
                <a:cs typeface="Arial" panose="020B0604020202020204" pitchFamily="34" charset="0"/>
              </a:rPr>
              <a:t>Mask points</a:t>
            </a:r>
          </a:p>
        </p:txBody>
      </p:sp>
      <p:sp>
        <p:nvSpPr>
          <p:cNvPr id="198686" name="Line 30"/>
          <p:cNvSpPr>
            <a:spLocks noChangeShapeType="1"/>
          </p:cNvSpPr>
          <p:nvPr/>
        </p:nvSpPr>
        <p:spPr bwMode="auto">
          <a:xfrm flipH="1" flipV="1">
            <a:off x="1295400" y="3124200"/>
            <a:ext cx="3048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7" name="Line 31"/>
          <p:cNvSpPr>
            <a:spLocks noChangeShapeType="1"/>
          </p:cNvSpPr>
          <p:nvPr/>
        </p:nvSpPr>
        <p:spPr bwMode="auto">
          <a:xfrm flipV="1">
            <a:off x="2438400" y="3367088"/>
            <a:ext cx="1295400" cy="2195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latin typeface="Arial" panose="020B0604020202020204" pitchFamily="34" charset="0"/>
              <a:cs typeface="Arial" panose="020B0604020202020204" pitchFamily="34" charset="0"/>
            </a:endParaRPr>
          </a:p>
        </p:txBody>
      </p:sp>
      <p:sp>
        <p:nvSpPr>
          <p:cNvPr id="198688" name="Text Box 32"/>
          <p:cNvSpPr txBox="1">
            <a:spLocks noChangeArrowheads="1"/>
          </p:cNvSpPr>
          <p:nvPr/>
        </p:nvSpPr>
        <p:spPr bwMode="auto">
          <a:xfrm>
            <a:off x="4648200" y="3565525"/>
            <a:ext cx="8747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000">
                <a:latin typeface="Arial" panose="020B0604020202020204" pitchFamily="34" charset="0"/>
                <a:cs typeface="Arial" panose="020B0604020202020204" pitchFamily="34" charset="0"/>
              </a:rPr>
              <a:t>vector</a:t>
            </a:r>
          </a:p>
        </p:txBody>
      </p:sp>
    </p:spTree>
    <p:extLst>
      <p:ext uri="{BB962C8B-B14F-4D97-AF65-F5344CB8AC3E}">
        <p14:creationId xmlns:p14="http://schemas.microsoft.com/office/powerpoint/2010/main" val="18853175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0" y="228600"/>
            <a:ext cx="9144000" cy="6395803"/>
          </a:xfrm>
          <a:prstGeom prst="rect">
            <a:avLst/>
          </a:prstGeom>
        </p:spPr>
      </p:pic>
    </p:spTree>
    <p:extLst>
      <p:ext uri="{BB962C8B-B14F-4D97-AF65-F5344CB8AC3E}">
        <p14:creationId xmlns:p14="http://schemas.microsoft.com/office/powerpoint/2010/main" val="137066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637"/>
            <a:ext cx="8229600" cy="1143000"/>
          </a:xfrm>
        </p:spPr>
        <p:txBody>
          <a:bodyPr/>
          <a:lstStyle/>
          <a:p>
            <a:r>
              <a:rPr lang="en-US" dirty="0"/>
              <a:t>Timer Interrupt</a:t>
            </a:r>
          </a:p>
        </p:txBody>
      </p:sp>
      <p:pic>
        <p:nvPicPr>
          <p:cNvPr id="4" name="Picture 3"/>
          <p:cNvPicPr>
            <a:picLocks noChangeAspect="1"/>
          </p:cNvPicPr>
          <p:nvPr/>
        </p:nvPicPr>
        <p:blipFill>
          <a:blip r:embed="rId2"/>
          <a:stretch>
            <a:fillRect/>
          </a:stretch>
        </p:blipFill>
        <p:spPr>
          <a:xfrm>
            <a:off x="48985" y="1371601"/>
            <a:ext cx="3800514" cy="2347686"/>
          </a:xfrm>
          <a:prstGeom prst="rect">
            <a:avLst/>
          </a:prstGeom>
        </p:spPr>
      </p:pic>
      <p:pic>
        <p:nvPicPr>
          <p:cNvPr id="5" name="Picture 4"/>
          <p:cNvPicPr>
            <a:picLocks noChangeAspect="1"/>
          </p:cNvPicPr>
          <p:nvPr/>
        </p:nvPicPr>
        <p:blipFill>
          <a:blip r:embed="rId3"/>
          <a:stretch>
            <a:fillRect/>
          </a:stretch>
        </p:blipFill>
        <p:spPr>
          <a:xfrm>
            <a:off x="3870575" y="1371601"/>
            <a:ext cx="5233511" cy="5480958"/>
          </a:xfrm>
          <a:prstGeom prst="rect">
            <a:avLst/>
          </a:prstGeom>
        </p:spPr>
      </p:pic>
    </p:spTree>
    <p:extLst>
      <p:ext uri="{BB962C8B-B14F-4D97-AF65-F5344CB8AC3E}">
        <p14:creationId xmlns:p14="http://schemas.microsoft.com/office/powerpoint/2010/main" val="413592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kumimoji="1" lang="en-US" altLang="zh-CN" sz="3600" dirty="0"/>
              <a:t>Sleep &amp; Wakeup</a:t>
            </a:r>
            <a:endParaRPr kumimoji="1" lang="zh-CN" altLang="en-US" sz="3600" dirty="0"/>
          </a:p>
        </p:txBody>
      </p:sp>
      <p:pic>
        <p:nvPicPr>
          <p:cNvPr id="4" name="图片 3"/>
          <p:cNvPicPr>
            <a:picLocks noChangeAspect="1"/>
          </p:cNvPicPr>
          <p:nvPr/>
        </p:nvPicPr>
        <p:blipFill>
          <a:blip r:embed="rId2"/>
          <a:stretch>
            <a:fillRect/>
          </a:stretch>
        </p:blipFill>
        <p:spPr>
          <a:xfrm>
            <a:off x="4831215" y="0"/>
            <a:ext cx="4234227" cy="6858000"/>
          </a:xfrm>
          <a:prstGeom prst="rect">
            <a:avLst/>
          </a:prstGeom>
        </p:spPr>
      </p:pic>
      <p:pic>
        <p:nvPicPr>
          <p:cNvPr id="5" name="图片 4"/>
          <p:cNvPicPr>
            <a:picLocks noChangeAspect="1"/>
          </p:cNvPicPr>
          <p:nvPr/>
        </p:nvPicPr>
        <p:blipFill>
          <a:blip r:embed="rId3"/>
          <a:stretch>
            <a:fillRect/>
          </a:stretch>
        </p:blipFill>
        <p:spPr>
          <a:xfrm>
            <a:off x="57443" y="2958918"/>
            <a:ext cx="4721400" cy="3899082"/>
          </a:xfrm>
          <a:prstGeom prst="rect">
            <a:avLst/>
          </a:prstGeom>
        </p:spPr>
      </p:pic>
    </p:spTree>
    <p:extLst>
      <p:ext uri="{BB962C8B-B14F-4D97-AF65-F5344CB8AC3E}">
        <p14:creationId xmlns:p14="http://schemas.microsoft.com/office/powerpoint/2010/main" val="27715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Interrupt</a:t>
            </a:r>
            <a:r>
              <a:rPr kumimoji="1" lang="zh-CN" altLang="en-US" dirty="0"/>
              <a:t> </a:t>
            </a:r>
            <a:r>
              <a:rPr kumimoji="1" lang="en-US" altLang="zh-CN" dirty="0"/>
              <a:t>Priority</a:t>
            </a:r>
            <a:endParaRPr kumimoji="1" lang="zh-CN" altLang="en-US" dirty="0"/>
          </a:p>
        </p:txBody>
      </p:sp>
      <p:sp>
        <p:nvSpPr>
          <p:cNvPr id="3" name="内容占位符 2"/>
          <p:cNvSpPr>
            <a:spLocks noGrp="1"/>
          </p:cNvSpPr>
          <p:nvPr>
            <p:ph idx="1"/>
          </p:nvPr>
        </p:nvSpPr>
        <p:spPr/>
        <p:txBody>
          <a:bodyPr>
            <a:normAutofit/>
          </a:bodyPr>
          <a:lstStyle/>
          <a:p>
            <a:r>
              <a:rPr kumimoji="1" lang="en-US" altLang="zh-CN" sz="2400" dirty="0"/>
              <a:t>When different types of interrupt (i.e., software, NMI, INTR or exceptions) occur at the same time, the one with the highest priority is</a:t>
            </a:r>
            <a:r>
              <a:rPr kumimoji="1" lang="zh-CN" altLang="en-US" sz="2400" dirty="0"/>
              <a:t> </a:t>
            </a:r>
            <a:r>
              <a:rPr kumimoji="1" lang="en-US" altLang="zh-CN" sz="2400" dirty="0"/>
              <a:t>handled first</a:t>
            </a:r>
          </a:p>
          <a:p>
            <a:endParaRPr kumimoji="1" lang="en-US" altLang="zh-CN" sz="2400" dirty="0"/>
          </a:p>
          <a:p>
            <a:r>
              <a:rPr kumimoji="1" lang="en-US" altLang="zh-CN" sz="2400" dirty="0"/>
              <a:t>Intel microprocessors use the following order of priority:</a:t>
            </a:r>
            <a:endParaRPr kumimoji="1" lang="zh-CN" altLang="en-US" sz="2400" dirty="0"/>
          </a:p>
        </p:txBody>
      </p:sp>
      <p:pic>
        <p:nvPicPr>
          <p:cNvPr id="4" name="图片 3"/>
          <p:cNvPicPr>
            <a:picLocks noChangeAspect="1"/>
          </p:cNvPicPr>
          <p:nvPr/>
        </p:nvPicPr>
        <p:blipFill>
          <a:blip r:embed="rId2"/>
          <a:stretch>
            <a:fillRect/>
          </a:stretch>
        </p:blipFill>
        <p:spPr>
          <a:xfrm>
            <a:off x="1228406" y="3752021"/>
            <a:ext cx="6687188" cy="2609634"/>
          </a:xfrm>
          <a:prstGeom prst="rect">
            <a:avLst/>
          </a:prstGeom>
        </p:spPr>
      </p:pic>
    </p:spTree>
    <p:extLst>
      <p:ext uri="{BB962C8B-B14F-4D97-AF65-F5344CB8AC3E}">
        <p14:creationId xmlns:p14="http://schemas.microsoft.com/office/powerpoint/2010/main" val="3738237793"/>
      </p:ext>
    </p:extLst>
  </p:cSld>
  <p:clrMapOvr>
    <a:masterClrMapping/>
  </p:clrMapOvr>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8112</TotalTime>
  <Words>2225</Words>
  <Application>Microsoft Office PowerPoint</Application>
  <PresentationFormat>全屏显示(4:3)</PresentationFormat>
  <Paragraphs>369</Paragraphs>
  <Slides>36</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Microsoft YaHei Light</vt:lpstr>
      <vt:lpstr>ＭＳ Ｐゴシック</vt:lpstr>
      <vt:lpstr>宋体</vt:lpstr>
      <vt:lpstr>宋体</vt:lpstr>
      <vt:lpstr>Arial</vt:lpstr>
      <vt:lpstr>Calibri</vt:lpstr>
      <vt:lpstr>Courier New</vt:lpstr>
      <vt:lpstr>Tahoma</vt:lpstr>
      <vt:lpstr>Wingdings</vt:lpstr>
      <vt:lpstr>CloudVisor-Austin</vt:lpstr>
      <vt:lpstr>Interrupt</vt:lpstr>
      <vt:lpstr>Review: Events causing User-&gt;Kernel</vt:lpstr>
      <vt:lpstr>Review: OS as Services</vt:lpstr>
      <vt:lpstr>Review: Terminology for Intel</vt:lpstr>
      <vt:lpstr>Putting It All Together</vt:lpstr>
      <vt:lpstr>PowerPoint 演示文稿</vt:lpstr>
      <vt:lpstr>Timer Interrupt</vt:lpstr>
      <vt:lpstr>Sleep &amp; Wakeup</vt:lpstr>
      <vt:lpstr>Interrupt Priority</vt:lpstr>
      <vt:lpstr>EOI: End of Interrupt</vt:lpstr>
      <vt:lpstr>Nested Interrupts</vt:lpstr>
      <vt:lpstr>Maximizing Parallelism</vt:lpstr>
      <vt:lpstr>Handling Nested Interrupts</vt:lpstr>
      <vt:lpstr>Nested Execution</vt:lpstr>
      <vt:lpstr>Interrupt Masking</vt:lpstr>
      <vt:lpstr>Triple Fault</vt:lpstr>
      <vt:lpstr>/proc/interrupts</vt:lpstr>
      <vt:lpstr>More in /proc/pci:</vt:lpstr>
      <vt:lpstr>Bottom half (in Linux)</vt:lpstr>
      <vt:lpstr>Interrupt Handling Philosophy</vt:lpstr>
      <vt:lpstr>Intr Handlers Have No Process Context</vt:lpstr>
      <vt:lpstr>Why No Sleep?</vt:lpstr>
      <vt:lpstr>What Can’t You (ISR) Do?</vt:lpstr>
      <vt:lpstr>Interrupt Stack</vt:lpstr>
      <vt:lpstr>Top and Bottom Halves</vt:lpstr>
      <vt:lpstr>Top Half: Do it Now!</vt:lpstr>
      <vt:lpstr>PowerPoint 演示文稿</vt:lpstr>
      <vt:lpstr>Softirqs</vt:lpstr>
      <vt:lpstr>When Do Softirqs Run?</vt:lpstr>
      <vt:lpstr>Rescheduling Softirqs</vt:lpstr>
      <vt:lpstr>Tasklets</vt:lpstr>
      <vt:lpstr>Tasklets</vt:lpstr>
      <vt:lpstr>The Trouble with Tasklets</vt:lpstr>
      <vt:lpstr>Work Queues</vt:lpstr>
      <vt:lpstr>Kernel Threads</vt:lpstr>
      <vt:lpstr>Comparing Approaches</vt:lpstr>
    </vt:vector>
  </TitlesOfParts>
  <Company>ppi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Haibo CHen</dc:creator>
  <cp:lastModifiedBy>Xia Yubin</cp:lastModifiedBy>
  <cp:revision>250</cp:revision>
  <cp:lastPrinted>2012-03-06T02:02:05Z</cp:lastPrinted>
  <dcterms:created xsi:type="dcterms:W3CDTF">2012-03-02T02:20:40Z</dcterms:created>
  <dcterms:modified xsi:type="dcterms:W3CDTF">2019-04-02T00:46:12Z</dcterms:modified>
</cp:coreProperties>
</file>