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415" r:id="rId3"/>
    <p:sldId id="396" r:id="rId4"/>
    <p:sldId id="469" r:id="rId5"/>
    <p:sldId id="456" r:id="rId6"/>
    <p:sldId id="392" r:id="rId7"/>
    <p:sldId id="430" r:id="rId8"/>
    <p:sldId id="431" r:id="rId9"/>
    <p:sldId id="432" r:id="rId10"/>
    <p:sldId id="433" r:id="rId11"/>
    <p:sldId id="438" r:id="rId12"/>
    <p:sldId id="439" r:id="rId13"/>
    <p:sldId id="394" r:id="rId14"/>
    <p:sldId id="442" r:id="rId15"/>
    <p:sldId id="445" r:id="rId16"/>
    <p:sldId id="441" r:id="rId17"/>
    <p:sldId id="444" r:id="rId18"/>
    <p:sldId id="398" r:id="rId19"/>
    <p:sldId id="399" r:id="rId20"/>
    <p:sldId id="448" r:id="rId21"/>
    <p:sldId id="449" r:id="rId22"/>
    <p:sldId id="450" r:id="rId23"/>
    <p:sldId id="451" r:id="rId24"/>
    <p:sldId id="400" r:id="rId25"/>
    <p:sldId id="405" r:id="rId26"/>
    <p:sldId id="401" r:id="rId27"/>
    <p:sldId id="446" r:id="rId28"/>
    <p:sldId id="443" r:id="rId29"/>
    <p:sldId id="447" r:id="rId30"/>
    <p:sldId id="406" r:id="rId31"/>
    <p:sldId id="407" r:id="rId32"/>
    <p:sldId id="408" r:id="rId33"/>
    <p:sldId id="457" r:id="rId34"/>
    <p:sldId id="458" r:id="rId35"/>
    <p:sldId id="459" r:id="rId36"/>
    <p:sldId id="460" r:id="rId37"/>
    <p:sldId id="461" r:id="rId38"/>
    <p:sldId id="462" r:id="rId39"/>
    <p:sldId id="463" r:id="rId40"/>
    <p:sldId id="464" r:id="rId41"/>
    <p:sldId id="465" r:id="rId42"/>
    <p:sldId id="466" r:id="rId43"/>
    <p:sldId id="467" r:id="rId44"/>
    <p:sldId id="468" r:id="rId45"/>
  </p:sldIdLst>
  <p:sldSz cx="9144000" cy="6858000" type="screen4x3"/>
  <p:notesSz cx="6781800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 autoAdjust="0"/>
    <p:restoredTop sz="88118" autoAdjust="0"/>
  </p:normalViewPr>
  <p:slideViewPr>
    <p:cSldViewPr snapToObjects="1">
      <p:cViewPr varScale="1">
        <p:scale>
          <a:sx n="111" d="100"/>
          <a:sy n="111" d="100"/>
        </p:scale>
        <p:origin x="16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8" y="159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F0641-E4A4-407B-96CD-62D36ABDF1A4}" type="datetimeFigureOut">
              <a:rPr lang="zh-TW" altLang="en-US" smtClean="0"/>
              <a:pPr/>
              <a:t>2019/4/14</a:t>
            </a:fld>
            <a:endParaRPr lang="zh-TW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8180" y="4715153"/>
            <a:ext cx="54254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1451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302AA-372F-4657-9601-6062237A72A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7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 In this case, the data is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 disk, but there is no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that points to it and no bitmap 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 says the block is allocated. Thus, it is as if the write never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occurred. This case is not a problem at all, from the perspective of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file-system crash consistency.</a:t>
            </a:r>
          </a:p>
          <a:p>
            <a:r>
              <a:rPr kumimoji="1" lang="zh-CN" altLang="zh-CN" dirty="0"/>
              <a:t>2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inconsistency!</a:t>
            </a:r>
          </a:p>
          <a:p>
            <a:r>
              <a:rPr kumimoji="1" lang="zh-CN" altLang="zh-CN" dirty="0"/>
              <a:t>3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leakage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302AA-372F-4657-9601-6062237A72AB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322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CN" dirty="0"/>
              <a:t>Metadata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ok,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garbage</a:t>
            </a:r>
          </a:p>
          <a:p>
            <a:pPr marL="228600" indent="-228600">
              <a:buAutoNum type="arabicPeriod"/>
            </a:pPr>
            <a:r>
              <a:rPr kumimoji="1" lang="en-US" altLang="zh-CN" dirty="0"/>
              <a:t>Metadata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inconsistency!</a:t>
            </a:r>
          </a:p>
          <a:p>
            <a:pPr marL="228600" indent="-228600">
              <a:buAutoNum type="arabicPeriod"/>
            </a:pPr>
            <a:r>
              <a:rPr kumimoji="1" lang="en-US" altLang="zh-CN" dirty="0"/>
              <a:t>Block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leakage.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idea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belongs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302AA-372F-4657-9601-6062237A72AB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298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problem: no mechanism to make unlink(), create(), &amp;c atomic with respect to crashes and (unlike sync metadata update) no ordering hints for </a:t>
            </a:r>
            <a:r>
              <a:rPr lang="en-US" dirty="0" err="1"/>
              <a:t>fsck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302AA-372F-4657-9601-6062237A72AB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6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Caller has modified b-&gt;data and is done with the buffer.                                                                                                 </a:t>
            </a:r>
          </a:p>
          <a:p>
            <a:r>
              <a:rPr lang="en-US" dirty="0"/>
              <a:t>// Append the block to the log and record the block number,                                                                                                 </a:t>
            </a:r>
          </a:p>
          <a:p>
            <a:r>
              <a:rPr lang="en-US" dirty="0"/>
              <a:t>// but don't write the log header (which would commit the write).                                                                                           </a:t>
            </a:r>
          </a:p>
          <a:p>
            <a:r>
              <a:rPr lang="en-US" dirty="0"/>
              <a:t>// </a:t>
            </a:r>
            <a:r>
              <a:rPr lang="en-US" dirty="0" err="1"/>
              <a:t>log_write</a:t>
            </a:r>
            <a:r>
              <a:rPr lang="en-US" dirty="0"/>
              <a:t>() replaces </a:t>
            </a:r>
            <a:r>
              <a:rPr lang="en-US" dirty="0" err="1"/>
              <a:t>bwrite</a:t>
            </a:r>
            <a:r>
              <a:rPr lang="en-US" dirty="0"/>
              <a:t>(); a typical use is:                                                                                                         </a:t>
            </a:r>
          </a:p>
          <a:p>
            <a:r>
              <a:rPr lang="en-US" dirty="0"/>
              <a:t>//   </a:t>
            </a:r>
            <a:r>
              <a:rPr lang="en-US" dirty="0" err="1"/>
              <a:t>bp</a:t>
            </a:r>
            <a:r>
              <a:rPr lang="en-US" dirty="0"/>
              <a:t> = bread(...)                                                                                                                                        </a:t>
            </a:r>
          </a:p>
          <a:p>
            <a:r>
              <a:rPr lang="en-US" dirty="0"/>
              <a:t>//   modify </a:t>
            </a:r>
            <a:r>
              <a:rPr lang="en-US" dirty="0" err="1"/>
              <a:t>bp</a:t>
            </a:r>
            <a:r>
              <a:rPr lang="en-US" dirty="0"/>
              <a:t>-&gt;data[]                                                                                                                                      </a:t>
            </a:r>
          </a:p>
          <a:p>
            <a:r>
              <a:rPr lang="en-US" dirty="0"/>
              <a:t>//   </a:t>
            </a:r>
            <a:r>
              <a:rPr lang="en-US" dirty="0" err="1"/>
              <a:t>log_write</a:t>
            </a:r>
            <a:r>
              <a:rPr lang="en-US" dirty="0"/>
              <a:t>(</a:t>
            </a:r>
            <a:r>
              <a:rPr lang="en-US" dirty="0" err="1"/>
              <a:t>bp</a:t>
            </a:r>
            <a:r>
              <a:rPr lang="en-US" dirty="0"/>
              <a:t>)                                                                                                                                          </a:t>
            </a:r>
          </a:p>
          <a:p>
            <a:r>
              <a:rPr lang="en-US" dirty="0"/>
              <a:t>//   </a:t>
            </a:r>
            <a:r>
              <a:rPr lang="en-US" dirty="0" err="1"/>
              <a:t>brelse</a:t>
            </a:r>
            <a:r>
              <a:rPr lang="en-US" dirty="0"/>
              <a:t>(</a:t>
            </a:r>
            <a:r>
              <a:rPr lang="en-US" dirty="0" err="1"/>
              <a:t>bp</a:t>
            </a:r>
            <a:r>
              <a:rPr lang="en-US" dirty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302AA-372F-4657-9601-6062237A72AB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946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sys_unlink</a:t>
            </a:r>
            <a:r>
              <a:rPr lang="en-US" dirty="0"/>
              <a:t>, </a:t>
            </a:r>
            <a:r>
              <a:rPr lang="en-US" dirty="0" err="1"/>
              <a:t>begin_trans</a:t>
            </a:r>
            <a:r>
              <a:rPr lang="en-US" dirty="0"/>
              <a:t> before </a:t>
            </a:r>
            <a:r>
              <a:rPr lang="en-US" dirty="0" err="1"/>
              <a:t>ilock</a:t>
            </a:r>
            <a:r>
              <a:rPr lang="en-US" dirty="0"/>
              <a:t> to avoid deadlock then error checks, which need the </a:t>
            </a:r>
            <a:r>
              <a:rPr lang="en-US" dirty="0" err="1"/>
              <a:t>inode</a:t>
            </a:r>
            <a:r>
              <a:rPr lang="en-US" dirty="0"/>
              <a:t> lock on err, commit empty transaction </a:t>
            </a:r>
            <a:r>
              <a:rPr lang="en-US" dirty="0" err="1"/>
              <a:t>writei</a:t>
            </a:r>
            <a:r>
              <a:rPr lang="en-US" dirty="0"/>
              <a:t> of </a:t>
            </a:r>
            <a:r>
              <a:rPr lang="en-US" dirty="0" err="1"/>
              <a:t>dirent</a:t>
            </a:r>
            <a:r>
              <a:rPr lang="en-US" dirty="0"/>
              <a:t> </a:t>
            </a:r>
            <a:r>
              <a:rPr lang="en-US" dirty="0" err="1"/>
              <a:t>iupdate</a:t>
            </a:r>
            <a:r>
              <a:rPr lang="en-US" dirty="0"/>
              <a:t> and </a:t>
            </a:r>
            <a:r>
              <a:rPr lang="en-US" dirty="0" err="1"/>
              <a:t>iunlockput</a:t>
            </a:r>
            <a:r>
              <a:rPr lang="en-US" dirty="0"/>
              <a:t> of file thus freeing of blocks, erasing of </a:t>
            </a:r>
            <a:r>
              <a:rPr lang="en-US" dirty="0" err="1"/>
              <a:t>addrs</a:t>
            </a:r>
            <a:r>
              <a:rPr lang="en-US" dirty="0"/>
              <a:t>[], freeing </a:t>
            </a:r>
            <a:r>
              <a:rPr lang="en-US" dirty="0" err="1"/>
              <a:t>inode</a:t>
            </a:r>
            <a:r>
              <a:rPr lang="en-US" dirty="0"/>
              <a:t> </a:t>
            </a:r>
            <a:r>
              <a:rPr lang="en-US" dirty="0" err="1"/>
              <a:t>commit_trans</a:t>
            </a:r>
            <a:r>
              <a:rPr lang="en-US" dirty="0"/>
              <a:t> </a:t>
            </a:r>
            <a:r>
              <a:rPr lang="en-US" dirty="0" err="1"/>
              <a:t>begin_trans</a:t>
            </a:r>
            <a:r>
              <a:rPr lang="en-US" dirty="0"/>
              <a:t>, sheet 41 why only one transaction at a time? </a:t>
            </a:r>
            <a:r>
              <a:rPr lang="en-US" dirty="0" err="1"/>
              <a:t>log_write</a:t>
            </a:r>
            <a:r>
              <a:rPr lang="en-US" dirty="0"/>
              <a:t> </a:t>
            </a:r>
            <a:r>
              <a:rPr lang="en-US" dirty="0" err="1"/>
              <a:t>commit_trans</a:t>
            </a:r>
            <a:r>
              <a:rPr lang="en-US" dirty="0"/>
              <a:t> </a:t>
            </a:r>
            <a:r>
              <a:rPr lang="en-US" dirty="0" err="1"/>
              <a:t>write_head</a:t>
            </a:r>
            <a:r>
              <a:rPr lang="en-US" dirty="0"/>
              <a:t> </a:t>
            </a:r>
            <a:r>
              <a:rPr lang="en-US" dirty="0" err="1"/>
              <a:t>install_trans</a:t>
            </a:r>
            <a:r>
              <a:rPr lang="en-US" dirty="0"/>
              <a:t> </a:t>
            </a:r>
            <a:r>
              <a:rPr lang="en-US" dirty="0" err="1"/>
              <a:t>recover_from_log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302AA-372F-4657-9601-6062237A72AB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580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302AA-372F-4657-9601-6062237A72AB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91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4/14/19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4/14/19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4/14/19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DDEA6-5D64-2948-B177-43DDCA03951F}" type="datetimeFigureOut">
              <a:rPr lang="en-US" smtClean="0"/>
              <a:pPr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System </a:t>
            </a:r>
            <a:r>
              <a:rPr lang="en-US" altLang="zh-CN" dirty="0">
                <a:ea typeface="宋体" pitchFamily="2" charset="-122"/>
              </a:rPr>
              <a:t>Durability &amp; Crash Recovery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Haibo</a:t>
            </a:r>
            <a:r>
              <a:rPr lang="en-US" dirty="0"/>
              <a:t> Chen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594928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of the materials are adopted from </a:t>
            </a:r>
            <a:r>
              <a:rPr lang="en-US" dirty="0" err="1"/>
              <a:t>Frans</a:t>
            </a:r>
            <a:r>
              <a:rPr lang="en-US" dirty="0"/>
              <a:t>’ 6.828 course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Crash Scenarios: 2 Succeed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Two writes succeed and the last one fails: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(I[v2]) and bitmap (B[v2]) are written to disk, but 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 (</a:t>
            </a:r>
            <a:r>
              <a:rPr kumimoji="1" lang="en-US" altLang="zh-CN" dirty="0" err="1"/>
              <a:t>Db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(I[v2]) and the data block (</a:t>
            </a:r>
            <a:r>
              <a:rPr kumimoji="1" lang="en-US" altLang="zh-CN" dirty="0" err="1"/>
              <a:t>Db</a:t>
            </a:r>
            <a:r>
              <a:rPr kumimoji="1" lang="en-US" altLang="zh-CN" dirty="0"/>
              <a:t>) are written, but not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bitmap (B[v2])</a:t>
            </a:r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bitmap (B[v2]) and data block (</a:t>
            </a:r>
            <a:r>
              <a:rPr kumimoji="1" lang="en-US" altLang="zh-CN" dirty="0" err="1"/>
              <a:t>Db</a:t>
            </a:r>
            <a:r>
              <a:rPr kumimoji="1" lang="en-US" altLang="zh-CN" dirty="0"/>
              <a:t>) are written, but not 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(I[v2])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0116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Expectation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After rebooting and running recovery code </a:t>
            </a:r>
          </a:p>
          <a:p>
            <a:pPr marL="457200" lvl="1" indent="0">
              <a:buNone/>
            </a:pPr>
            <a:r>
              <a:rPr lang="en-US" altLang="zh-CN" sz="2800" dirty="0"/>
              <a:t>1. FS internal invariants maintained </a:t>
            </a:r>
          </a:p>
          <a:p>
            <a:pPr marL="914400" lvl="2" indent="0">
              <a:buNone/>
            </a:pPr>
            <a:r>
              <a:rPr lang="en-US" altLang="zh-CN" sz="2400" dirty="0"/>
              <a:t>E.g., no block is both in free list and in a file </a:t>
            </a:r>
          </a:p>
          <a:p>
            <a:pPr marL="457200" lvl="1" indent="0">
              <a:buNone/>
            </a:pPr>
            <a:r>
              <a:rPr lang="en-US" altLang="zh-CN" sz="2800" dirty="0"/>
              <a:t>2. All but last few operations preserved on disk </a:t>
            </a:r>
          </a:p>
          <a:p>
            <a:pPr marL="914400" lvl="2" indent="0">
              <a:buNone/>
            </a:pPr>
            <a:r>
              <a:rPr lang="en-US" altLang="zh-CN" sz="2400" dirty="0"/>
              <a:t>E.g., data I wrote yesterday are preserved </a:t>
            </a:r>
          </a:p>
          <a:p>
            <a:pPr marL="914400" lvl="2" indent="0">
              <a:buNone/>
            </a:pPr>
            <a:r>
              <a:rPr lang="en-US" altLang="zh-CN" sz="2400" dirty="0"/>
              <a:t>User might have to check last few operations </a:t>
            </a:r>
          </a:p>
          <a:p>
            <a:pPr marL="457200" lvl="1" indent="0">
              <a:buNone/>
            </a:pPr>
            <a:r>
              <a:rPr lang="en-US" altLang="zh-CN" sz="2800" dirty="0"/>
              <a:t>3. No order anomalies </a:t>
            </a:r>
          </a:p>
          <a:p>
            <a:pPr marL="457200" lvl="1" indent="0">
              <a:buNone/>
            </a:pPr>
            <a:r>
              <a:rPr lang="en-US" altLang="zh-CN" sz="2800" dirty="0"/>
              <a:t>	$ echo 99 &gt; result ; echo done &gt; status </a:t>
            </a:r>
          </a:p>
        </p:txBody>
      </p:sp>
    </p:spTree>
    <p:extLst>
      <p:ext uri="{BB962C8B-B14F-4D97-AF65-F5344CB8AC3E}">
        <p14:creationId xmlns:p14="http://schemas.microsoft.com/office/powerpoint/2010/main" val="1919241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Our Assumptions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zh-CN" sz="3200" dirty="0"/>
              <a:t>Simplifying assumptions: </a:t>
            </a:r>
            <a:endParaRPr lang="en-US" altLang="zh-CN" sz="2800" dirty="0"/>
          </a:p>
          <a:p>
            <a:pPr lvl="1"/>
            <a:r>
              <a:rPr lang="en-US" altLang="zh-CN" sz="2800" dirty="0"/>
              <a:t>Disk is fail-stop, disk executes the writes FS sends it, and does nothing else </a:t>
            </a:r>
          </a:p>
          <a:p>
            <a:pPr lvl="1"/>
            <a:r>
              <a:rPr lang="en-US" altLang="zh-CN" sz="2800" dirty="0"/>
              <a:t>Perhaps doesn't perform the very last write 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Thus: no wild writes, no decay of sectors</a:t>
            </a:r>
          </a:p>
          <a:p>
            <a:pPr marL="0" indent="0">
              <a:buNone/>
            </a:pP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52694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is FS crash recovery hard?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Crash = halt/restart CPU</a:t>
            </a:r>
          </a:p>
          <a:p>
            <a:pPr marL="457200" lvl="1" indent="0">
              <a:buNone/>
            </a:pPr>
            <a:r>
              <a:rPr lang="en-US" altLang="zh-CN" dirty="0"/>
              <a:t>let disk finish current sector write, assume no h/w damage, no wild write to disk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Goal: automatic recovery</a:t>
            </a:r>
          </a:p>
          <a:p>
            <a:pPr marL="457200" lvl="1" indent="0">
              <a:buNone/>
            </a:pPr>
            <a:r>
              <a:rPr lang="en-US" altLang="zh-CN" dirty="0"/>
              <a:t>Can </a:t>
            </a:r>
            <a:r>
              <a:rPr lang="en-US" altLang="zh-CN" dirty="0" err="1"/>
              <a:t>fs</a:t>
            </a:r>
            <a:r>
              <a:rPr lang="en-US" altLang="zh-CN" dirty="0"/>
              <a:t> always make sense of on-disk </a:t>
            </a:r>
            <a:r>
              <a:rPr lang="en-US" altLang="zh-CN" dirty="0">
                <a:solidFill>
                  <a:srgbClr val="FF0000"/>
                </a:solidFill>
              </a:rPr>
              <a:t>metadata </a:t>
            </a:r>
            <a:r>
              <a:rPr lang="en-US" altLang="zh-CN" dirty="0"/>
              <a:t>after restart?</a:t>
            </a:r>
          </a:p>
          <a:p>
            <a:pPr marL="457200" lvl="1" indent="0">
              <a:buNone/>
            </a:pPr>
            <a:r>
              <a:rPr lang="en-US" altLang="zh-CN" dirty="0"/>
              <a:t>Given that the crash could have occurred at </a:t>
            </a:r>
            <a:r>
              <a:rPr lang="en-US" altLang="zh-CN" dirty="0">
                <a:solidFill>
                  <a:srgbClr val="FF0000"/>
                </a:solidFill>
              </a:rPr>
              <a:t>any point</a:t>
            </a:r>
            <a:r>
              <a:rPr lang="en-US" altLang="zh-CN" dirty="0"/>
              <a:t>?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Examples</a:t>
            </a:r>
          </a:p>
          <a:p>
            <a:pPr marL="457200" lvl="1" indent="0">
              <a:buNone/>
            </a:pPr>
            <a:r>
              <a:rPr lang="en-US" altLang="zh-CN" dirty="0"/>
              <a:t>Crash during </a:t>
            </a:r>
            <a:r>
              <a:rPr lang="en-US" altLang="zh-CN" dirty="0" err="1"/>
              <a:t>mkdir</a:t>
            </a:r>
            <a:r>
              <a:rPr lang="en-US" altLang="zh-CN" dirty="0"/>
              <a:t>, leave directory without . and ..</a:t>
            </a:r>
          </a:p>
          <a:p>
            <a:pPr marL="457200" lvl="1" indent="0">
              <a:buNone/>
            </a:pPr>
            <a:r>
              <a:rPr lang="en-US" altLang="zh-CN" dirty="0"/>
              <a:t>Crash during free blocks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59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Offline and Online Recovery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Offline recovery</a:t>
            </a:r>
          </a:p>
          <a:p>
            <a:pPr marL="457200" lvl="1" indent="0">
              <a:buNone/>
            </a:pPr>
            <a:r>
              <a:rPr lang="en-US" altLang="zh-CN" dirty="0"/>
              <a:t>file system check utility, such as </a:t>
            </a:r>
            <a:r>
              <a:rPr lang="en-US" altLang="zh-CN" dirty="0" err="1"/>
              <a:t>chkdsk</a:t>
            </a:r>
            <a:r>
              <a:rPr lang="en-US" altLang="zh-CN" dirty="0"/>
              <a:t> in windows and </a:t>
            </a:r>
            <a:r>
              <a:rPr lang="en-US" altLang="zh-CN" dirty="0" err="1"/>
              <a:t>fsck</a:t>
            </a:r>
            <a:r>
              <a:rPr lang="en-US" altLang="zh-CN" dirty="0"/>
              <a:t> on </a:t>
            </a:r>
            <a:r>
              <a:rPr lang="en-US" altLang="zh-CN" dirty="0" err="1"/>
              <a:t>linux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E.g., ext3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Online recovery</a:t>
            </a:r>
          </a:p>
          <a:p>
            <a:pPr marL="457200" lvl="1" indent="0">
              <a:buNone/>
            </a:pPr>
            <a:r>
              <a:rPr lang="en-US" altLang="zh-CN" dirty="0"/>
              <a:t>during operation, check some important inconsistency</a:t>
            </a:r>
          </a:p>
          <a:p>
            <a:pPr marL="457200" lvl="1" indent="0">
              <a:buNone/>
            </a:pPr>
            <a:r>
              <a:rPr lang="en-US" altLang="zh-CN" dirty="0"/>
              <a:t>E.g., ext4 (also has offline </a:t>
            </a:r>
            <a:r>
              <a:rPr lang="en-US" altLang="zh-CN" dirty="0" err="1"/>
              <a:t>fsck</a:t>
            </a:r>
            <a:r>
              <a:rPr lang="en-US" altLang="zh-CN" dirty="0"/>
              <a:t>, but much simpler)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909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0"/>
            <a:ext cx="8820472" cy="980728"/>
          </a:xfrm>
        </p:spPr>
        <p:txBody>
          <a:bodyPr>
            <a:normAutofit/>
          </a:bodyPr>
          <a:lstStyle/>
          <a:p>
            <a:r>
              <a:rPr lang="en-US" altLang="zh-CN" dirty="0"/>
              <a:t>Terms for properties of </a:t>
            </a:r>
            <a:r>
              <a:rPr lang="en-US" altLang="zh-CN" dirty="0" err="1"/>
              <a:t>fs</a:t>
            </a:r>
            <a:r>
              <a:rPr lang="en-US" altLang="zh-CN" dirty="0"/>
              <a:t> ops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363272" cy="500141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What effects will app see after restart + recovery</a:t>
            </a:r>
          </a:p>
          <a:p>
            <a:pPr marL="457200" lvl="1" indent="0">
              <a:buNone/>
            </a:pPr>
            <a:r>
              <a:rPr lang="en-US" altLang="zh-CN" dirty="0" err="1"/>
              <a:t>creat</a:t>
            </a:r>
            <a:r>
              <a:rPr lang="en-US" altLang="zh-CN" dirty="0"/>
              <a:t>(“a”); </a:t>
            </a:r>
            <a:r>
              <a:rPr lang="en-US" altLang="zh-CN" dirty="0" err="1"/>
              <a:t>fd</a:t>
            </a:r>
            <a:r>
              <a:rPr lang="en-US" altLang="zh-CN" dirty="0"/>
              <a:t> = </a:t>
            </a:r>
            <a:r>
              <a:rPr lang="en-US" altLang="zh-CN" dirty="0" err="1"/>
              <a:t>creat</a:t>
            </a:r>
            <a:r>
              <a:rPr lang="en-US" altLang="zh-CN" dirty="0"/>
              <a:t>(“b”); write(</a:t>
            </a:r>
            <a:r>
              <a:rPr lang="en-US" altLang="zh-CN" dirty="0" err="1"/>
              <a:t>fd</a:t>
            </a:r>
            <a:r>
              <a:rPr lang="en-US" altLang="zh-CN" dirty="0"/>
              <a:t>,…); crash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Durable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(Persistence)</a:t>
            </a:r>
            <a:r>
              <a:rPr lang="en-US" altLang="zh-CN" dirty="0"/>
              <a:t>: effects of operation are visible</a:t>
            </a:r>
          </a:p>
          <a:p>
            <a:pPr marL="457200" lvl="1" indent="0">
              <a:buNone/>
            </a:pPr>
            <a:r>
              <a:rPr lang="en-US" altLang="zh-CN" dirty="0"/>
              <a:t>Both a and </a:t>
            </a:r>
            <a:r>
              <a:rPr lang="en-US" altLang="zh-CN" dirty="0" err="1"/>
              <a:t>b</a:t>
            </a:r>
            <a:r>
              <a:rPr lang="en-US" altLang="zh-CN" dirty="0"/>
              <a:t> are visible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Atomic</a:t>
            </a:r>
            <a:r>
              <a:rPr lang="en-US" altLang="zh-CN" dirty="0"/>
              <a:t>: all steps of operation visible or none</a:t>
            </a:r>
          </a:p>
          <a:p>
            <a:pPr marL="457200" lvl="1" indent="0">
              <a:buNone/>
            </a:pPr>
            <a:r>
              <a:rPr lang="en-US" altLang="zh-CN" dirty="0"/>
              <a:t>Either a and </a:t>
            </a:r>
            <a:r>
              <a:rPr lang="en-US" altLang="zh-CN" dirty="0" err="1"/>
              <a:t>b</a:t>
            </a:r>
            <a:r>
              <a:rPr lang="en-US" altLang="zh-CN" dirty="0"/>
              <a:t> are visible or none is visible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Ordered</a:t>
            </a:r>
            <a:r>
              <a:rPr lang="en-US" altLang="zh-CN" dirty="0"/>
              <a:t>: exactly a prefix of operations is visible</a:t>
            </a:r>
          </a:p>
          <a:p>
            <a:pPr marL="457200" lvl="1" indent="0">
              <a:buNone/>
            </a:pPr>
            <a:r>
              <a:rPr lang="en-US" altLang="zh-CN" dirty="0"/>
              <a:t>If </a:t>
            </a:r>
            <a:r>
              <a:rPr lang="en-US" altLang="zh-CN" dirty="0" err="1"/>
              <a:t>b</a:t>
            </a:r>
            <a:r>
              <a:rPr lang="en-US" altLang="zh-CN" dirty="0"/>
              <a:t> is visible, then a is visible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3517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Recovery 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en-US" altLang="zh-CN" b="1" dirty="0">
                <a:solidFill>
                  <a:schemeClr val="accent2"/>
                </a:solidFill>
              </a:rPr>
              <a:t>Synchronous meta-data update + </a:t>
            </a:r>
            <a:r>
              <a:rPr lang="en-US" altLang="zh-CN" b="1" dirty="0" err="1">
                <a:solidFill>
                  <a:schemeClr val="accent2"/>
                </a:solidFill>
              </a:rPr>
              <a:t>fsck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Used in xv6-rev0</a:t>
            </a:r>
          </a:p>
          <a:p>
            <a:pPr marL="457200" lvl="1" indent="0">
              <a:buNone/>
            </a:pPr>
            <a:r>
              <a:rPr lang="en-US" altLang="zh-CN" dirty="0"/>
              <a:t>During check, synchronize metadata, such as file size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en-US" altLang="zh-CN" b="1" dirty="0">
                <a:solidFill>
                  <a:schemeClr val="accent2"/>
                </a:solidFill>
              </a:rPr>
              <a:t>Soft update</a:t>
            </a:r>
            <a:r>
              <a:rPr lang="en-US" altLang="zh-CN" dirty="0"/>
              <a:t> (FreeBSD fs modified on FFS)</a:t>
            </a:r>
          </a:p>
          <a:p>
            <a:pPr marL="457200" lvl="1" indent="0">
              <a:buNone/>
            </a:pPr>
            <a:r>
              <a:rPr lang="en-US" altLang="zh-CN" dirty="0"/>
              <a:t>not covered in this course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en-US" altLang="zh-CN" b="1" dirty="0">
                <a:solidFill>
                  <a:schemeClr val="accent2"/>
                </a:solidFill>
              </a:rPr>
              <a:t>Logging</a:t>
            </a:r>
            <a:r>
              <a:rPr lang="en-US" altLang="zh-CN" dirty="0"/>
              <a:t> (</a:t>
            </a:r>
            <a:r>
              <a:rPr lang="en-US" altLang="zh-CN" dirty="0" err="1"/>
              <a:t>ext</a:t>
            </a:r>
            <a:r>
              <a:rPr lang="en-US" altLang="zh-CN" dirty="0"/>
              <a:t> 3/4), xv6-rev6 and following versions</a:t>
            </a:r>
          </a:p>
          <a:p>
            <a:pPr marL="457200" lvl="1" indent="0">
              <a:buNone/>
            </a:pPr>
            <a:r>
              <a:rPr lang="en-US" altLang="zh-CN" dirty="0"/>
              <a:t>Before doing actual meta-data update, log the event</a:t>
            </a:r>
          </a:p>
          <a:p>
            <a:pPr marL="457200" lvl="1" indent="0">
              <a:buNone/>
            </a:pPr>
            <a:r>
              <a:rPr lang="en-US" altLang="zh-CN" dirty="0"/>
              <a:t>After crash, recover from log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3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421687" cy="1362075"/>
          </a:xfrm>
        </p:spPr>
        <p:txBody>
          <a:bodyPr>
            <a:normAutofit/>
          </a:bodyPr>
          <a:lstStyle/>
          <a:p>
            <a:r>
              <a:rPr kumimoji="1" lang="en-US" altLang="zh-CN" sz="3600" dirty="0"/>
              <a:t>Sync Metadata Update+ </a:t>
            </a:r>
            <a:r>
              <a:rPr kumimoji="1" lang="en-US" altLang="zh-CN" sz="3600" dirty="0" err="1"/>
              <a:t>fsck</a:t>
            </a:r>
            <a:endParaRPr kumimoji="1" lang="zh-CN" altLang="en-US" sz="36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4153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1625" y="116632"/>
            <a:ext cx="8549975" cy="792088"/>
          </a:xfrm>
        </p:spPr>
        <p:txBody>
          <a:bodyPr>
            <a:normAutofit/>
          </a:bodyPr>
          <a:lstStyle/>
          <a:p>
            <a:r>
              <a:rPr lang="en-US" altLang="zh-CN" dirty="0"/>
              <a:t>Typical set of tradeoffs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142984"/>
            <a:ext cx="8777318" cy="5410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FS ensures it can recover its </a:t>
            </a:r>
            <a:r>
              <a:rPr lang="en-US" altLang="zh-CN" dirty="0">
                <a:solidFill>
                  <a:srgbClr val="FF0000"/>
                </a:solidFill>
              </a:rPr>
              <a:t>meta-data </a:t>
            </a:r>
            <a:r>
              <a:rPr lang="en-US" altLang="zh-CN" dirty="0"/>
              <a:t>(minimal requirements for a real FS)</a:t>
            </a:r>
          </a:p>
          <a:p>
            <a:pPr marL="457200" lvl="1" indent="0">
              <a:buNone/>
            </a:pPr>
            <a:r>
              <a:rPr lang="en-US" altLang="zh-CN" dirty="0"/>
              <a:t>Internal consistency</a:t>
            </a:r>
          </a:p>
          <a:p>
            <a:pPr marL="457200" lvl="1" indent="0">
              <a:buNone/>
            </a:pPr>
            <a:r>
              <a:rPr lang="en-US" altLang="zh-CN" dirty="0"/>
              <a:t>No dangling references</a:t>
            </a:r>
          </a:p>
          <a:p>
            <a:pPr marL="457200" lvl="1" indent="0">
              <a:buNone/>
            </a:pPr>
            <a:r>
              <a:rPr lang="en-US" altLang="zh-CN" dirty="0" err="1"/>
              <a:t>Inode</a:t>
            </a:r>
            <a:r>
              <a:rPr lang="en-US" altLang="zh-CN" dirty="0"/>
              <a:t> and block free list contain only used (not using) items</a:t>
            </a:r>
          </a:p>
          <a:p>
            <a:pPr marL="457200" lvl="1" indent="0">
              <a:buNone/>
            </a:pPr>
            <a:r>
              <a:rPr lang="en-US" altLang="zh-CN" dirty="0"/>
              <a:t>Unique name in one directory, etc.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Weak semantic FS provided limited guarantees</a:t>
            </a:r>
          </a:p>
          <a:p>
            <a:pPr marL="457200" lvl="1" indent="0">
              <a:buNone/>
            </a:pPr>
            <a:r>
              <a:rPr lang="en-US" altLang="zh-CN" dirty="0"/>
              <a:t>Atomicity for </a:t>
            </a:r>
            <a:r>
              <a:rPr lang="en-US" altLang="zh-CN" dirty="0" err="1"/>
              <a:t>creat</a:t>
            </a:r>
            <a:r>
              <a:rPr lang="en-US" altLang="zh-CN" dirty="0"/>
              <a:t>, rename, delete</a:t>
            </a:r>
          </a:p>
          <a:p>
            <a:pPr marL="457200" lvl="1" indent="0">
              <a:buNone/>
            </a:pPr>
            <a:r>
              <a:rPr lang="en-US" altLang="zh-CN" dirty="0"/>
              <a:t>Often no durability for anything </a:t>
            </a:r>
          </a:p>
          <a:p>
            <a:pPr marL="914400" lvl="2" indent="0">
              <a:buNone/>
            </a:pPr>
            <a:r>
              <a:rPr lang="en-US" altLang="zh-CN" dirty="0"/>
              <a:t>(</a:t>
            </a:r>
            <a:r>
              <a:rPr lang="en-US" altLang="zh-CN" dirty="0" err="1"/>
              <a:t>creat(“a</a:t>
            </a:r>
            <a:r>
              <a:rPr lang="en-US" altLang="zh-CN" dirty="0"/>
              <a:t>”), then crash, no a)</a:t>
            </a:r>
          </a:p>
          <a:p>
            <a:pPr marL="457200" lvl="1" indent="0">
              <a:buNone/>
            </a:pPr>
            <a:r>
              <a:rPr lang="en-US" altLang="zh-CN" dirty="0"/>
              <a:t>Often no order guarantees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185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391938"/>
            <a:ext cx="8686800" cy="79690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do applications handle this weak semantics?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403160"/>
            <a:ext cx="8777318" cy="5410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Example</a:t>
            </a:r>
          </a:p>
          <a:p>
            <a:pPr marL="457200" lvl="1" indent="0">
              <a:buNone/>
            </a:pPr>
            <a:r>
              <a:rPr lang="en-US" altLang="zh-CN" dirty="0"/>
              <a:t>Edit your file, then crash, only half of your file is actually updated?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Fsync</a:t>
            </a:r>
            <a:r>
              <a:rPr lang="en-US" altLang="zh-CN" dirty="0"/>
              <a:t> and rename</a:t>
            </a:r>
            <a:r>
              <a:rPr lang="zh-CN" altLang="en-US" dirty="0"/>
              <a:t> </a:t>
            </a:r>
            <a:r>
              <a:rPr lang="en-US" altLang="zh-CN" dirty="0"/>
              <a:t>(shadow</a:t>
            </a:r>
            <a:r>
              <a:rPr lang="zh-CN" altLang="en-US" dirty="0"/>
              <a:t> </a:t>
            </a:r>
            <a:r>
              <a:rPr lang="en-US" altLang="zh-CN" dirty="0"/>
              <a:t>copy)</a:t>
            </a:r>
          </a:p>
          <a:p>
            <a:pPr marL="457200" lvl="1" indent="0">
              <a:buNone/>
            </a:pPr>
            <a:r>
              <a:rPr lang="en-US" altLang="zh-CN" dirty="0" err="1"/>
              <a:t>Fsync</a:t>
            </a:r>
            <a:r>
              <a:rPr lang="en-US" altLang="zh-CN" dirty="0"/>
              <a:t> force durability, only returned if file is actually written on disk</a:t>
            </a:r>
          </a:p>
          <a:p>
            <a:pPr marL="457200" lvl="1" indent="0">
              <a:buNone/>
            </a:pPr>
            <a:r>
              <a:rPr lang="en-US" altLang="zh-CN" dirty="0"/>
              <a:t>Rename is an</a:t>
            </a:r>
            <a:r>
              <a:rPr lang="zh-CN" altLang="en-US" dirty="0"/>
              <a:t> </a:t>
            </a:r>
            <a:r>
              <a:rPr lang="en-US" altLang="zh-CN" dirty="0"/>
              <a:t>atomic operation, only old name or new name, not half old half new</a:t>
            </a:r>
          </a:p>
          <a:p>
            <a:pPr marL="914400" lvl="2" indent="0">
              <a:buNone/>
            </a:pPr>
            <a:r>
              <a:rPr lang="en-US" altLang="zh-CN" dirty="0"/>
              <a:t>Mac OS intensively uses rename to ensure atomicity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00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Review: Ext2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good – ext2 supports:</a:t>
            </a:r>
          </a:p>
          <a:p>
            <a:pPr lvl="1"/>
            <a:r>
              <a:rPr lang="en-US" dirty="0"/>
              <a:t>All the features of </a:t>
            </a:r>
            <a:r>
              <a:rPr lang="en-US" dirty="0" err="1"/>
              <a:t>ext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… with even better performance (because of increased spatial locality)</a:t>
            </a:r>
          </a:p>
          <a:p>
            <a:r>
              <a:rPr lang="en-US" dirty="0"/>
              <a:t>The bad</a:t>
            </a:r>
          </a:p>
          <a:p>
            <a:pPr lvl="1"/>
            <a:r>
              <a:rPr lang="en-US" dirty="0"/>
              <a:t>Large files must cross block groups</a:t>
            </a:r>
          </a:p>
          <a:p>
            <a:pPr lvl="1"/>
            <a:r>
              <a:rPr lang="en-US" dirty="0"/>
              <a:t>As the file system becomes more complex, the chance of file system </a:t>
            </a:r>
            <a:r>
              <a:rPr lang="en-US" dirty="0">
                <a:solidFill>
                  <a:schemeClr val="accent1"/>
                </a:solidFill>
              </a:rPr>
              <a:t>corruption</a:t>
            </a:r>
            <a:r>
              <a:rPr lang="en-US" dirty="0"/>
              <a:t> grows</a:t>
            </a:r>
          </a:p>
          <a:p>
            <a:pPr lvl="2"/>
            <a:r>
              <a:rPr lang="en-US" dirty="0"/>
              <a:t>E.g. invalid </a:t>
            </a:r>
            <a:r>
              <a:rPr lang="en-US" dirty="0" err="1"/>
              <a:t>inodes</a:t>
            </a:r>
            <a:r>
              <a:rPr lang="en-US" dirty="0"/>
              <a:t>, incorrect directory entries,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3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Does </a:t>
            </a:r>
            <a:r>
              <a:rPr kumimoji="1" lang="en-US" altLang="zh-CN" dirty="0" err="1"/>
              <a:t>fsck</a:t>
            </a:r>
            <a:r>
              <a:rPr kumimoji="1" lang="en-US" altLang="zh-CN" dirty="0"/>
              <a:t> do?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superblock</a:t>
            </a:r>
          </a:p>
          <a:p>
            <a:pPr lvl="1"/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making sure the file system size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 greater than the number of blocks allocated</a:t>
            </a:r>
          </a:p>
          <a:p>
            <a:pPr lvl="1"/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error,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 an alternate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copy of the superblock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blocks</a:t>
            </a:r>
          </a:p>
          <a:p>
            <a:pPr lvl="1"/>
            <a:r>
              <a:rPr kumimoji="1" lang="en-US" altLang="zh-CN" dirty="0"/>
              <a:t>Scans the </a:t>
            </a:r>
            <a:r>
              <a:rPr kumimoji="1" lang="en-US" altLang="zh-CN" dirty="0" err="1"/>
              <a:t>inodes</a:t>
            </a:r>
            <a:r>
              <a:rPr kumimoji="1" lang="en-US" altLang="zh-CN" dirty="0"/>
              <a:t>, indirect blocks, double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indirect blocks, etc.</a:t>
            </a:r>
          </a:p>
          <a:p>
            <a:pPr lvl="1"/>
            <a:r>
              <a:rPr kumimoji="1" lang="en-US" altLang="zh-CN" dirty="0"/>
              <a:t>Uses this knowledge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 produce a correct version of the allocation bitmaps</a:t>
            </a:r>
          </a:p>
          <a:p>
            <a:pPr lvl="1"/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bitmap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529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Does </a:t>
            </a:r>
            <a:r>
              <a:rPr kumimoji="1" lang="en-US" altLang="zh-CN" dirty="0" err="1"/>
              <a:t>fsck</a:t>
            </a:r>
            <a:r>
              <a:rPr kumimoji="1" lang="en-US" altLang="zh-CN" dirty="0"/>
              <a:t> do?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3. Check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states</a:t>
            </a:r>
          </a:p>
          <a:p>
            <a:pPr lvl="1"/>
            <a:r>
              <a:rPr kumimoji="1" lang="en-US" altLang="zh-CN" dirty="0"/>
              <a:t>Check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type: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regular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dir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link,</a:t>
            </a:r>
            <a:r>
              <a:rPr kumimoji="1" lang="zh-CN" altLang="en-US" dirty="0"/>
              <a:t> </a:t>
            </a:r>
            <a:r>
              <a:rPr kumimoji="1" lang="en-US" altLang="zh-CN" dirty="0"/>
              <a:t>etc.</a:t>
            </a:r>
          </a:p>
          <a:p>
            <a:pPr lvl="1"/>
            <a:r>
              <a:rPr kumimoji="1" lang="en-US" altLang="zh-CN" dirty="0"/>
              <a:t>Clear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suspect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clear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bitmap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links</a:t>
            </a:r>
          </a:p>
          <a:p>
            <a:pPr lvl="1"/>
            <a:r>
              <a:rPr kumimoji="1" lang="en-US" altLang="zh-CN" dirty="0"/>
              <a:t>Check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count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scanning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entire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fs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</a:p>
          <a:p>
            <a:pPr lvl="1"/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count</a:t>
            </a:r>
            <a:r>
              <a:rPr kumimoji="1" lang="zh-CN" altLang="en-US" dirty="0"/>
              <a:t> </a:t>
            </a:r>
            <a:r>
              <a:rPr kumimoji="1" lang="en-US" altLang="zh-CN" dirty="0"/>
              <a:t>mismatches,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fix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inode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dir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contains</a:t>
            </a:r>
            <a:r>
              <a:rPr kumimoji="1" lang="zh-CN" altLang="en-US" dirty="0"/>
              <a:t> </a:t>
            </a:r>
            <a:r>
              <a:rPr kumimoji="1" lang="en-US" altLang="zh-CN" dirty="0"/>
              <a:t>it,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lost+found</a:t>
            </a:r>
            <a:endParaRPr kumimoji="1" lang="en-US" altLang="zh-CN" dirty="0"/>
          </a:p>
          <a:p>
            <a:r>
              <a:rPr kumimoji="1" lang="en-US" altLang="zh-CN" dirty="0"/>
              <a:t>5. Check</a:t>
            </a:r>
            <a:r>
              <a:rPr kumimoji="1" lang="zh-CN" altLang="en-US" dirty="0"/>
              <a:t> </a:t>
            </a:r>
            <a:r>
              <a:rPr kumimoji="1" lang="en-US" altLang="zh-CN" dirty="0"/>
              <a:t>duplicates</a:t>
            </a:r>
          </a:p>
          <a:p>
            <a:pPr lvl="1"/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</a:t>
            </a:r>
          </a:p>
          <a:p>
            <a:pPr lvl="1"/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obviously</a:t>
            </a:r>
            <a:r>
              <a:rPr kumimoji="1" lang="zh-CN" altLang="en-US" dirty="0"/>
              <a:t> </a:t>
            </a:r>
            <a:r>
              <a:rPr kumimoji="1" lang="en-US" altLang="zh-CN" dirty="0"/>
              <a:t>bad,</a:t>
            </a:r>
            <a:r>
              <a:rPr kumimoji="1" lang="zh-CN" altLang="en-US" dirty="0"/>
              <a:t> </a:t>
            </a:r>
            <a:r>
              <a:rPr kumimoji="1" lang="en-US" altLang="zh-CN" dirty="0"/>
              <a:t>clear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it;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otherwise,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copy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copy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6410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Does </a:t>
            </a:r>
            <a:r>
              <a:rPr kumimoji="1" lang="en-US" altLang="zh-CN" dirty="0" err="1"/>
              <a:t>fsck</a:t>
            </a:r>
            <a:r>
              <a:rPr kumimoji="1" lang="en-US" altLang="zh-CN" dirty="0"/>
              <a:t> do?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6.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</a:t>
            </a:r>
            <a:r>
              <a:rPr kumimoji="1" lang="zh-CN" altLang="en-US" dirty="0"/>
              <a:t> </a:t>
            </a:r>
            <a:r>
              <a:rPr kumimoji="1" lang="en-US" altLang="zh-CN" dirty="0"/>
              <a:t>bad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blocks</a:t>
            </a:r>
          </a:p>
          <a:p>
            <a:pPr lvl="1"/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out-of-range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</a:p>
          <a:p>
            <a:pPr lvl="1"/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fsck</a:t>
            </a:r>
            <a:r>
              <a:rPr kumimoji="1" lang="zh-CN" altLang="en-US" dirty="0"/>
              <a:t> </a:t>
            </a:r>
            <a:r>
              <a:rPr kumimoji="1" lang="en-US" altLang="zh-CN" dirty="0"/>
              <a:t>do?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</a:p>
          <a:p>
            <a:r>
              <a:rPr kumimoji="1" lang="en-US" altLang="zh-CN" dirty="0"/>
              <a:t>7.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directories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fsck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</a:t>
            </a:r>
          </a:p>
          <a:p>
            <a:pPr lvl="1"/>
            <a:r>
              <a:rPr kumimoji="1" lang="en-US" altLang="zh-CN" dirty="0"/>
              <a:t>Making sure 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“.” and “..” are the first entries</a:t>
            </a:r>
          </a:p>
          <a:p>
            <a:pPr lvl="1"/>
            <a:r>
              <a:rPr kumimoji="1" lang="en-US" altLang="zh-CN" dirty="0"/>
              <a:t>Ensure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dir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once</a:t>
            </a:r>
          </a:p>
          <a:p>
            <a:pPr lvl="1"/>
            <a:r>
              <a:rPr kumimoji="1" lang="en-US" altLang="zh-CN" dirty="0"/>
              <a:t>No same filename in one </a:t>
            </a:r>
            <a:r>
              <a:rPr kumimoji="1" lang="en-US" altLang="zh-CN" dirty="0" err="1"/>
              <a:t>dir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116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of </a:t>
            </a:r>
            <a:r>
              <a:rPr kumimoji="1" lang="en-US" altLang="zh-CN" dirty="0" err="1"/>
              <a:t>fsck</a:t>
            </a:r>
            <a:r>
              <a:rPr kumimoji="1" lang="en-US" altLang="zh-CN" dirty="0"/>
              <a:t>: Too Slow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How long would </a:t>
            </a:r>
            <a:r>
              <a:rPr lang="en-US" altLang="zh-CN" dirty="0" err="1"/>
              <a:t>fsck</a:t>
            </a:r>
            <a:r>
              <a:rPr lang="en-US" altLang="zh-CN" dirty="0"/>
              <a:t> take? </a:t>
            </a:r>
          </a:p>
          <a:p>
            <a:pPr marL="457200" lvl="1" indent="0">
              <a:buNone/>
            </a:pPr>
            <a:r>
              <a:rPr lang="en-US" altLang="zh-CN" dirty="0"/>
              <a:t>an example server: </a:t>
            </a:r>
            <a:r>
              <a:rPr lang="en-US" altLang="zh-CN" dirty="0" err="1"/>
              <a:t>fsck</a:t>
            </a:r>
            <a:r>
              <a:rPr lang="en-US" altLang="zh-CN" dirty="0"/>
              <a:t> takes 10 minutes per 70GB disk w/ 2 million </a:t>
            </a:r>
            <a:r>
              <a:rPr lang="en-US" altLang="zh-CN" dirty="0" err="1"/>
              <a:t>inodes</a:t>
            </a:r>
            <a:r>
              <a:rPr lang="en-US" altLang="zh-CN" dirty="0"/>
              <a:t> </a:t>
            </a:r>
          </a:p>
          <a:p>
            <a:pPr marL="457200" lvl="1" indent="0">
              <a:buNone/>
            </a:pPr>
            <a:r>
              <a:rPr lang="en-US" altLang="zh-CN" dirty="0"/>
              <a:t>clearly reading many </a:t>
            </a:r>
            <a:r>
              <a:rPr lang="en-US" altLang="zh-CN" dirty="0" err="1"/>
              <a:t>inodes</a:t>
            </a:r>
            <a:r>
              <a:rPr lang="en-US" altLang="zh-CN" dirty="0"/>
              <a:t> sequentially, not seeking </a:t>
            </a:r>
          </a:p>
          <a:p>
            <a:pPr marL="457200" lvl="1" indent="0">
              <a:buNone/>
            </a:pPr>
            <a:r>
              <a:rPr lang="en-US" altLang="zh-CN" dirty="0"/>
              <a:t>still a long time, probably linear in disk size</a:t>
            </a:r>
          </a:p>
          <a:p>
            <a:pPr marL="57150" indent="0">
              <a:buNone/>
            </a:pPr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before:</a:t>
            </a:r>
          </a:p>
          <a:p>
            <a:pPr marL="457200" lvl="1" indent="0">
              <a:buNone/>
            </a:pPr>
            <a:r>
              <a:rPr lang="en-US" altLang="zh-CN" dirty="0"/>
              <a:t>Scan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disk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disk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 </a:t>
            </a:r>
            <a:r>
              <a:rPr lang="en-US" altLang="zh-CN" dirty="0"/>
              <a:t>writes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searching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entire</a:t>
            </a:r>
            <a:r>
              <a:rPr kumimoji="1" lang="zh-CN" altLang="en-US" dirty="0"/>
              <a:t> </a:t>
            </a:r>
            <a:r>
              <a:rPr kumimoji="1" lang="en-US" altLang="zh-CN" dirty="0"/>
              <a:t>house</a:t>
            </a:r>
            <a:endParaRPr lang="en-US" altLang="zh-CN" dirty="0"/>
          </a:p>
        </p:txBody>
      </p:sp>
      <p:pic>
        <p:nvPicPr>
          <p:cNvPr id="1026" name="Picture 2" descr="http://i3.cpcache.com/product/132293746/fsck_it_tshirt.jpg?height=350&amp;width=3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974975"/>
            <a:ext cx="3333750" cy="333375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94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363272" cy="130100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Would an xv6 FS be internally consistent after a crash?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7638"/>
            <a:ext cx="8568952" cy="51077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Xv6-rev0 strategy: carefully order disk writes to avoid dangling refs </a:t>
            </a:r>
          </a:p>
          <a:p>
            <a:pPr marL="457200" lvl="1" indent="0">
              <a:buNone/>
            </a:pPr>
            <a:r>
              <a:rPr lang="en-US" dirty="0"/>
              <a:t>1. initialize a new </a:t>
            </a:r>
            <a:r>
              <a:rPr lang="en-US" dirty="0" err="1"/>
              <a:t>inode</a:t>
            </a:r>
            <a:r>
              <a:rPr lang="en-US" dirty="0"/>
              <a:t> before creating </a:t>
            </a:r>
            <a:r>
              <a:rPr lang="en-US" dirty="0" err="1"/>
              <a:t>dirent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2. delete </a:t>
            </a:r>
            <a:r>
              <a:rPr lang="en-US" dirty="0" err="1"/>
              <a:t>dirent</a:t>
            </a:r>
            <a:r>
              <a:rPr lang="en-US" dirty="0"/>
              <a:t> before marking </a:t>
            </a:r>
            <a:r>
              <a:rPr lang="en-US" dirty="0" err="1"/>
              <a:t>inode</a:t>
            </a:r>
            <a:r>
              <a:rPr lang="en-US" dirty="0"/>
              <a:t> free </a:t>
            </a:r>
          </a:p>
          <a:p>
            <a:pPr marL="457200" lvl="1" indent="0">
              <a:buNone/>
            </a:pPr>
            <a:r>
              <a:rPr lang="en-US" dirty="0"/>
              <a:t>3. mark block in-use before adding it to </a:t>
            </a:r>
            <a:r>
              <a:rPr lang="en-US" dirty="0" err="1"/>
              <a:t>inode</a:t>
            </a:r>
            <a:r>
              <a:rPr lang="en-US" dirty="0"/>
              <a:t> </a:t>
            </a:r>
            <a:r>
              <a:rPr lang="en-US" dirty="0" err="1"/>
              <a:t>addrs</a:t>
            </a:r>
            <a:r>
              <a:rPr lang="en-US" dirty="0"/>
              <a:t>[] </a:t>
            </a:r>
          </a:p>
          <a:p>
            <a:pPr marL="457200" lvl="1" indent="0">
              <a:buNone/>
            </a:pPr>
            <a:r>
              <a:rPr lang="en-US" dirty="0"/>
              <a:t>4. remove block from </a:t>
            </a:r>
            <a:r>
              <a:rPr lang="en-US" dirty="0" err="1"/>
              <a:t>addrs</a:t>
            </a:r>
            <a:r>
              <a:rPr lang="en-US" dirty="0"/>
              <a:t>[] before marking free  </a:t>
            </a:r>
          </a:p>
          <a:p>
            <a:pPr marL="457200" lvl="1" indent="0">
              <a:buNone/>
            </a:pPr>
            <a:r>
              <a:rPr lang="en-US" dirty="0"/>
              <a:t>5. zero block before marking free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Has some visible bugs: </a:t>
            </a:r>
          </a:p>
          <a:p>
            <a:pPr marL="457200" lvl="1" indent="0">
              <a:buNone/>
            </a:pPr>
            <a:r>
              <a:rPr lang="en-US" dirty="0"/>
              <a:t>. and .. during </a:t>
            </a:r>
            <a:r>
              <a:rPr lang="en-US" dirty="0" err="1"/>
              <a:t>mkdir</a:t>
            </a:r>
            <a:r>
              <a:rPr lang="en-US" dirty="0"/>
              <a:t>(), </a:t>
            </a:r>
            <a:r>
              <a:rPr lang="en-US" dirty="0">
                <a:solidFill>
                  <a:srgbClr val="FF0000"/>
                </a:solidFill>
              </a:rPr>
              <a:t>link counts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sizes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Has some invisible loose ends </a:t>
            </a:r>
          </a:p>
          <a:p>
            <a:pPr marL="457200" lvl="1" indent="0">
              <a:buNone/>
            </a:pPr>
            <a:r>
              <a:rPr lang="en-US" dirty="0"/>
              <a:t>may lose freed blocks and </a:t>
            </a:r>
            <a:r>
              <a:rPr lang="en-US" dirty="0" err="1"/>
              <a:t>inodes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959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75240" cy="864096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363272" cy="49294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File creation: what's the right order of synchronous writes? </a:t>
            </a:r>
          </a:p>
          <a:p>
            <a:pPr marL="457200" lvl="1" indent="0">
              <a:buNone/>
            </a:pPr>
            <a:r>
              <a:rPr lang="en-US" dirty="0"/>
              <a:t>1. mark </a:t>
            </a:r>
            <a:r>
              <a:rPr lang="en-US" dirty="0" err="1"/>
              <a:t>inode</a:t>
            </a:r>
            <a:r>
              <a:rPr lang="en-US" dirty="0"/>
              <a:t> as allocated </a:t>
            </a:r>
          </a:p>
          <a:p>
            <a:pPr marL="457200" lvl="1" indent="0">
              <a:buNone/>
            </a:pPr>
            <a:r>
              <a:rPr lang="en-US" dirty="0"/>
              <a:t>2. create directory entry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F</a:t>
            </a:r>
            <a:r>
              <a:rPr lang="en-US" dirty="0"/>
              <a:t>ile deletion </a:t>
            </a:r>
          </a:p>
          <a:p>
            <a:pPr marL="457200" lvl="1" indent="0">
              <a:buNone/>
            </a:pPr>
            <a:r>
              <a:rPr lang="en-US" dirty="0"/>
              <a:t>1. erase directory entry </a:t>
            </a:r>
          </a:p>
          <a:p>
            <a:pPr marL="457200" lvl="1" indent="0">
              <a:buNone/>
            </a:pPr>
            <a:r>
              <a:rPr lang="en-US" dirty="0"/>
              <a:t>2. erase </a:t>
            </a:r>
            <a:r>
              <a:rPr lang="en-US" dirty="0" err="1"/>
              <a:t>inode</a:t>
            </a:r>
            <a:r>
              <a:rPr lang="en-US" dirty="0"/>
              <a:t> </a:t>
            </a:r>
            <a:r>
              <a:rPr lang="en-US" dirty="0" err="1"/>
              <a:t>addrs</a:t>
            </a:r>
            <a:r>
              <a:rPr lang="en-US" dirty="0"/>
              <a:t>[], mark as free </a:t>
            </a:r>
          </a:p>
          <a:p>
            <a:pPr marL="457200" lvl="1" indent="0">
              <a:buNone/>
            </a:pPr>
            <a:r>
              <a:rPr lang="en-US" dirty="0"/>
              <a:t>3. mark blocks free </a:t>
            </a:r>
          </a:p>
        </p:txBody>
      </p:sp>
    </p:spTree>
    <p:extLst>
      <p:ext uri="{BB962C8B-B14F-4D97-AF65-F5344CB8AC3E}">
        <p14:creationId xmlns:p14="http://schemas.microsoft.com/office/powerpoint/2010/main" val="735500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What about app-visible </a:t>
            </a:r>
            <a:r>
              <a:rPr lang="en-US" altLang="zh-CN" dirty="0" err="1"/>
              <a:t>syscall</a:t>
            </a:r>
            <a:r>
              <a:rPr lang="en-US" altLang="zh-CN" dirty="0"/>
              <a:t> semantics?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Durable? Yes</a:t>
            </a:r>
          </a:p>
          <a:p>
            <a:pPr lvl="1"/>
            <a:r>
              <a:rPr lang="en-US" altLang="zh-CN" dirty="0"/>
              <a:t>Use write-through cache, sync I/O, O_SYNC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Atomic? Often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Mkdir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an exception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Ordered? Yes</a:t>
            </a:r>
          </a:p>
          <a:p>
            <a:pPr lvl="1"/>
            <a:r>
              <a:rPr lang="en-US" altLang="zh-CN" dirty="0"/>
              <a:t>If all writes are sync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959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Sync I/O vs. </a:t>
            </a:r>
            <a:r>
              <a:rPr lang="en-US" dirty="0" err="1"/>
              <a:t>Async</a:t>
            </a:r>
            <a:r>
              <a:rPr lang="en-US" dirty="0"/>
              <a:t> I/O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Asynchronous I/O is a </a:t>
            </a:r>
            <a:r>
              <a:rPr lang="en-US" dirty="0">
                <a:solidFill>
                  <a:srgbClr val="FF0000"/>
                </a:solidFill>
              </a:rPr>
              <a:t>poor</a:t>
            </a:r>
            <a:r>
              <a:rPr lang="en-US" dirty="0"/>
              <a:t> abstraction for:</a:t>
            </a:r>
          </a:p>
          <a:p>
            <a:pPr marL="457200" lvl="1" indent="0">
              <a:buNone/>
            </a:pPr>
            <a:r>
              <a:rPr lang="en-US" dirty="0"/>
              <a:t>Reliability</a:t>
            </a:r>
          </a:p>
          <a:p>
            <a:pPr marL="457200" lvl="1" indent="0">
              <a:buNone/>
            </a:pPr>
            <a:r>
              <a:rPr lang="en-US" dirty="0"/>
              <a:t>Ordering</a:t>
            </a:r>
          </a:p>
          <a:p>
            <a:pPr marL="457200" lvl="1" indent="0">
              <a:buNone/>
            </a:pPr>
            <a:r>
              <a:rPr lang="en-US" dirty="0"/>
              <a:t>Durability</a:t>
            </a:r>
          </a:p>
          <a:p>
            <a:pPr marL="457200" lvl="1" indent="0">
              <a:buNone/>
            </a:pPr>
            <a:r>
              <a:rPr lang="en-US" dirty="0"/>
              <a:t>Ease of programming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Synchronous I/O is superior but </a:t>
            </a:r>
            <a:r>
              <a:rPr lang="en-US" dirty="0">
                <a:solidFill>
                  <a:srgbClr val="FF0000"/>
                </a:solidFill>
              </a:rPr>
              <a:t>100x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slower</a:t>
            </a:r>
          </a:p>
          <a:p>
            <a:pPr marL="457200" lvl="1" indent="0">
              <a:buNone/>
            </a:pPr>
            <a:r>
              <a:rPr lang="en-US" dirty="0"/>
              <a:t>Caller blocked until operation is complete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9B79-A014-5F49-8C12-F51FF72804EB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9130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Issues with Synchronous Write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Main issue</a:t>
            </a:r>
          </a:p>
          <a:p>
            <a:pPr marL="457200" lvl="1" indent="0">
              <a:buNone/>
            </a:pPr>
            <a:r>
              <a:rPr lang="en-US" altLang="zh-CN" dirty="0"/>
              <a:t>very slow during normal operation </a:t>
            </a:r>
          </a:p>
          <a:p>
            <a:pPr marL="457200" lvl="1" indent="0">
              <a:buNone/>
            </a:pPr>
            <a:r>
              <a:rPr lang="en-US" altLang="zh-CN" dirty="0"/>
              <a:t>very slow during recovery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284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Barrier: Flush the Disk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r>
              <a:rPr kumimoji="1" lang="en-US" altLang="zh-CN" sz="2400" dirty="0"/>
              <a:t>Disk’s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write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buffer</a:t>
            </a:r>
          </a:p>
          <a:p>
            <a:pPr lvl="1"/>
            <a:r>
              <a:rPr kumimoji="1" lang="en-US" altLang="zh-CN" sz="2000" dirty="0"/>
              <a:t>Disk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will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inform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write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complete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when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simply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has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been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placed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disk’s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memory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cache</a:t>
            </a:r>
          </a:p>
          <a:p>
            <a:pPr lvl="1"/>
            <a:r>
              <a:rPr kumimoji="1" lang="en-US" altLang="zh-CN" sz="2000" dirty="0"/>
              <a:t>But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data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not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disk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yet!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durability!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order!</a:t>
            </a:r>
          </a:p>
          <a:p>
            <a:r>
              <a:rPr kumimoji="1" lang="en-US" altLang="zh-CN" sz="2400" dirty="0"/>
              <a:t>One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solution: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disable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buffer</a:t>
            </a:r>
          </a:p>
          <a:p>
            <a:r>
              <a:rPr kumimoji="1" lang="en-US" altLang="zh-CN" sz="2400" dirty="0"/>
              <a:t>Another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solution: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using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flush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operation</a:t>
            </a:r>
          </a:p>
          <a:p>
            <a:pPr lvl="1"/>
            <a:r>
              <a:rPr kumimoji="1" lang="en-US" altLang="zh-CN" sz="2000" dirty="0"/>
              <a:t>Force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disk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write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data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disk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media</a:t>
            </a:r>
          </a:p>
          <a:p>
            <a:pPr lvl="1"/>
            <a:r>
              <a:rPr kumimoji="1" lang="en-US" altLang="zh-CN" sz="2000" dirty="0"/>
              <a:t>Aka.,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disk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write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barrier</a:t>
            </a:r>
          </a:p>
          <a:p>
            <a:r>
              <a:rPr kumimoji="1" lang="en-US" altLang="zh-CN" sz="2400" dirty="0"/>
              <a:t>However,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disks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claim…</a:t>
            </a:r>
          </a:p>
          <a:p>
            <a:pPr lvl="1"/>
            <a:r>
              <a:rPr kumimoji="1" lang="en-US" altLang="zh-CN" sz="2000" dirty="0"/>
              <a:t>Some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disks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just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ignore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flush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operation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faster</a:t>
            </a:r>
          </a:p>
          <a:p>
            <a:pPr lvl="1"/>
            <a:r>
              <a:rPr kumimoji="1" lang="en-US" altLang="zh-CN" sz="2000" dirty="0"/>
              <a:t>“the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fast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almost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always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beats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out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slow,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even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wrong”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---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Kahan</a:t>
            </a:r>
            <a:r>
              <a:rPr kumimoji="1" lang="en-US" altLang="zh-CN" sz="2000" dirty="0"/>
              <a:t>”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4879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From Pointers to Extents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331843"/>
            <a:ext cx="8679978" cy="2100569"/>
          </a:xfrm>
        </p:spPr>
        <p:txBody>
          <a:bodyPr/>
          <a:lstStyle/>
          <a:p>
            <a:r>
              <a:rPr lang="en-US" dirty="0"/>
              <a:t>Modern file systems try hard to minimize fragmentation</a:t>
            </a:r>
          </a:p>
          <a:p>
            <a:pPr lvl="1"/>
            <a:r>
              <a:rPr lang="en-US" dirty="0"/>
              <a:t>Since it results in many seeks, thus low performance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Extents</a:t>
            </a:r>
            <a:r>
              <a:rPr lang="en-US" dirty="0"/>
              <a:t> are better suited for contiguous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5" name="Straight Arrow Connector 4"/>
          <p:cNvCxnSpPr>
            <a:endCxn id="8" idx="1"/>
          </p:cNvCxnSpPr>
          <p:nvPr/>
        </p:nvCxnSpPr>
        <p:spPr>
          <a:xfrm>
            <a:off x="709673" y="4409565"/>
            <a:ext cx="2028553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38226" y="4225320"/>
            <a:ext cx="411274" cy="368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2738226" y="4589158"/>
            <a:ext cx="411274" cy="368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2738226" y="4957648"/>
            <a:ext cx="411274" cy="368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16" name="Rectangle 15"/>
          <p:cNvSpPr/>
          <p:nvPr/>
        </p:nvSpPr>
        <p:spPr>
          <a:xfrm>
            <a:off x="2738226" y="5315999"/>
            <a:ext cx="411274" cy="368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17" name="Rectangle 16"/>
          <p:cNvSpPr/>
          <p:nvPr/>
        </p:nvSpPr>
        <p:spPr>
          <a:xfrm>
            <a:off x="2738226" y="5679837"/>
            <a:ext cx="411274" cy="368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2738226" y="6048327"/>
            <a:ext cx="411274" cy="368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/>
          </a:p>
        </p:txBody>
      </p:sp>
      <p:cxnSp>
        <p:nvCxnSpPr>
          <p:cNvPr id="22" name="Straight Arrow Connector 21"/>
          <p:cNvCxnSpPr>
            <a:endCxn id="9" idx="1"/>
          </p:cNvCxnSpPr>
          <p:nvPr/>
        </p:nvCxnSpPr>
        <p:spPr>
          <a:xfrm>
            <a:off x="709673" y="4773403"/>
            <a:ext cx="2028553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1"/>
          </p:cNvCxnSpPr>
          <p:nvPr/>
        </p:nvCxnSpPr>
        <p:spPr>
          <a:xfrm>
            <a:off x="709673" y="5141893"/>
            <a:ext cx="2028553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1"/>
          </p:cNvCxnSpPr>
          <p:nvPr/>
        </p:nvCxnSpPr>
        <p:spPr>
          <a:xfrm>
            <a:off x="648258" y="5500244"/>
            <a:ext cx="2089968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7" idx="1"/>
          </p:cNvCxnSpPr>
          <p:nvPr/>
        </p:nvCxnSpPr>
        <p:spPr>
          <a:xfrm>
            <a:off x="648258" y="5864082"/>
            <a:ext cx="2089968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8" idx="1"/>
          </p:cNvCxnSpPr>
          <p:nvPr/>
        </p:nvCxnSpPr>
        <p:spPr>
          <a:xfrm>
            <a:off x="709673" y="6232572"/>
            <a:ext cx="2028553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29317" y="3761967"/>
            <a:ext cx="1333601" cy="2733225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 err="1"/>
              <a:t>inode</a:t>
            </a:r>
            <a:endParaRPr lang="en-US" sz="2400" b="1" u="sng" dirty="0"/>
          </a:p>
          <a:p>
            <a:pPr algn="ctr"/>
            <a:r>
              <a:rPr lang="en-US" sz="2400" dirty="0"/>
              <a:t>block 1</a:t>
            </a:r>
          </a:p>
          <a:p>
            <a:pPr algn="ctr"/>
            <a:r>
              <a:rPr lang="en-US" sz="2400" dirty="0"/>
              <a:t>block 2</a:t>
            </a:r>
          </a:p>
          <a:p>
            <a:pPr algn="ctr"/>
            <a:r>
              <a:rPr lang="en-US" sz="2400" dirty="0"/>
              <a:t>block 3</a:t>
            </a:r>
          </a:p>
          <a:p>
            <a:pPr algn="ctr"/>
            <a:r>
              <a:rPr lang="en-US" sz="2400" dirty="0"/>
              <a:t>block 4</a:t>
            </a:r>
          </a:p>
          <a:p>
            <a:pPr algn="ctr"/>
            <a:r>
              <a:rPr lang="en-US" sz="2400" dirty="0"/>
              <a:t>block 5</a:t>
            </a:r>
          </a:p>
          <a:p>
            <a:pPr algn="ctr"/>
            <a:r>
              <a:rPr lang="en-US" sz="2400" dirty="0"/>
              <a:t>block 6</a:t>
            </a:r>
          </a:p>
        </p:txBody>
      </p:sp>
      <p:cxnSp>
        <p:nvCxnSpPr>
          <p:cNvPr id="46" name="Straight Arrow Connector 45"/>
          <p:cNvCxnSpPr>
            <a:endCxn id="8" idx="3"/>
          </p:cNvCxnSpPr>
          <p:nvPr/>
        </p:nvCxnSpPr>
        <p:spPr>
          <a:xfrm flipH="1">
            <a:off x="3149500" y="4409565"/>
            <a:ext cx="1900172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ight Brace 48"/>
          <p:cNvSpPr/>
          <p:nvPr/>
        </p:nvSpPr>
        <p:spPr>
          <a:xfrm>
            <a:off x="3227696" y="4524233"/>
            <a:ext cx="327546" cy="1892584"/>
          </a:xfrm>
          <a:prstGeom prst="rightBrac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671248" y="4773403"/>
            <a:ext cx="511791" cy="6971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93657" y="3775280"/>
            <a:ext cx="1333601" cy="2733225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 err="1"/>
              <a:t>inode</a:t>
            </a:r>
            <a:endParaRPr lang="en-US" sz="2400" b="1" u="sng" dirty="0"/>
          </a:p>
          <a:p>
            <a:pPr algn="ctr"/>
            <a:r>
              <a:rPr lang="en-US" sz="2400" dirty="0"/>
              <a:t>block 1</a:t>
            </a:r>
          </a:p>
          <a:p>
            <a:pPr algn="ctr"/>
            <a:r>
              <a:rPr lang="en-US" sz="2400" dirty="0"/>
              <a:t>length 1</a:t>
            </a:r>
          </a:p>
          <a:p>
            <a:pPr algn="ctr"/>
            <a:r>
              <a:rPr lang="en-US" sz="2400" dirty="0"/>
              <a:t>block 2</a:t>
            </a:r>
          </a:p>
          <a:p>
            <a:pPr algn="ctr"/>
            <a:r>
              <a:rPr lang="en-US" sz="2400" dirty="0"/>
              <a:t>length 2</a:t>
            </a:r>
          </a:p>
          <a:p>
            <a:pPr algn="ctr"/>
            <a:r>
              <a:rPr lang="en-US" sz="2400" dirty="0"/>
              <a:t>block 3</a:t>
            </a:r>
          </a:p>
          <a:p>
            <a:pPr algn="ctr"/>
            <a:r>
              <a:rPr lang="en-US" sz="2400" dirty="0"/>
              <a:t>length 3</a:t>
            </a:r>
          </a:p>
        </p:txBody>
      </p:sp>
      <p:sp>
        <p:nvSpPr>
          <p:cNvPr id="54" name="Rectangular Callout 53"/>
          <p:cNvSpPr/>
          <p:nvPr/>
        </p:nvSpPr>
        <p:spPr>
          <a:xfrm>
            <a:off x="5970896" y="3640639"/>
            <a:ext cx="2367886" cy="1552334"/>
          </a:xfrm>
          <a:prstGeom prst="wedgeRectCallout">
            <a:avLst>
              <a:gd name="adj1" fmla="val -79027"/>
              <a:gd name="adj2" fmla="val 928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Each extent includes a block pointer and a length</a:t>
            </a:r>
          </a:p>
        </p:txBody>
      </p:sp>
    </p:spTree>
    <p:extLst>
      <p:ext uri="{BB962C8B-B14F-4D97-AF65-F5344CB8AC3E}">
        <p14:creationId xmlns:p14="http://schemas.microsoft.com/office/powerpoint/2010/main" val="1981147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" y="274638"/>
            <a:ext cx="905256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Ordinary </a:t>
            </a:r>
            <a:r>
              <a:rPr lang="en-US" sz="3200" dirty="0" err="1"/>
              <a:t>perf</a:t>
            </a:r>
            <a:r>
              <a:rPr lang="en-US" sz="3200" dirty="0"/>
              <a:t>. of sync meta-data update?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Creating a file and writing a few bytes </a:t>
            </a:r>
          </a:p>
          <a:p>
            <a:pPr marL="457200" lvl="1" indent="0">
              <a:buNone/>
            </a:pPr>
            <a:r>
              <a:rPr lang="en-US" dirty="0"/>
              <a:t>Takes 8 writes, probably 80 </a:t>
            </a:r>
            <a:r>
              <a:rPr lang="en-US" dirty="0" err="1"/>
              <a:t>ms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(</a:t>
            </a:r>
            <a:r>
              <a:rPr lang="en-US" dirty="0" err="1"/>
              <a:t>ialloc</a:t>
            </a:r>
            <a:r>
              <a:rPr lang="en-US" dirty="0"/>
              <a:t>,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inode</a:t>
            </a:r>
            <a:r>
              <a:rPr lang="en-US" dirty="0"/>
              <a:t>, write </a:t>
            </a:r>
            <a:r>
              <a:rPr lang="en-US" dirty="0" err="1"/>
              <a:t>dirent</a:t>
            </a:r>
            <a:r>
              <a:rPr lang="en-US" dirty="0"/>
              <a:t>, </a:t>
            </a:r>
            <a:r>
              <a:rPr lang="en-US" dirty="0" err="1"/>
              <a:t>alloc</a:t>
            </a:r>
            <a:r>
              <a:rPr lang="en-US" dirty="0"/>
              <a:t> data block, add to </a:t>
            </a:r>
            <a:r>
              <a:rPr lang="en-US" dirty="0" err="1"/>
              <a:t>inode</a:t>
            </a:r>
            <a:r>
              <a:rPr lang="en-US" dirty="0"/>
              <a:t>, write data, set length in </a:t>
            </a:r>
            <a:r>
              <a:rPr lang="en-US" dirty="0" err="1"/>
              <a:t>inode</a:t>
            </a:r>
            <a:r>
              <a:rPr lang="en-US" dirty="0"/>
              <a:t>, xxx)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So can create only about a dozen small files per second! Think about un-tar or </a:t>
            </a:r>
            <a:r>
              <a:rPr lang="en-US" dirty="0" err="1"/>
              <a:t>rm</a:t>
            </a:r>
            <a:r>
              <a:rPr lang="en-US" dirty="0"/>
              <a:t> * </a:t>
            </a:r>
          </a:p>
        </p:txBody>
      </p:sp>
    </p:spTree>
    <p:extLst>
      <p:ext uri="{BB962C8B-B14F-4D97-AF65-F5344CB8AC3E}">
        <p14:creationId xmlns:p14="http://schemas.microsoft.com/office/powerpoint/2010/main" val="818850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363272" cy="980728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get better performance?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363272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Reality</a:t>
            </a:r>
          </a:p>
          <a:p>
            <a:pPr marL="457200" lvl="1" indent="0">
              <a:buNone/>
            </a:pPr>
            <a:r>
              <a:rPr lang="en-US" dirty="0"/>
              <a:t>RAM is cheap </a:t>
            </a:r>
          </a:p>
          <a:p>
            <a:pPr marL="457200" lvl="1" indent="0">
              <a:buNone/>
            </a:pPr>
            <a:r>
              <a:rPr lang="en-US" dirty="0"/>
              <a:t>disk sequential throughput is high, 50 MB/sec (maybe someday solid state disks will change the landscape)</a:t>
            </a:r>
          </a:p>
          <a:p>
            <a:pPr marL="80010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not use a big write-back disk cache? </a:t>
            </a:r>
          </a:p>
          <a:p>
            <a:pPr marL="457200" lvl="1" indent="0">
              <a:buNone/>
            </a:pPr>
            <a:r>
              <a:rPr lang="en-US" dirty="0"/>
              <a:t>*no* sync meta-data update operations </a:t>
            </a:r>
          </a:p>
          <a:p>
            <a:pPr marL="457200" lvl="1" indent="0">
              <a:buNone/>
            </a:pPr>
            <a:r>
              <a:rPr lang="en-US" dirty="0"/>
              <a:t>*only* modify in-memory disk cache (no disk write) </a:t>
            </a:r>
          </a:p>
          <a:p>
            <a:pPr marL="914400" lvl="2" indent="0">
              <a:buNone/>
            </a:pPr>
            <a:r>
              <a:rPr lang="en-US" dirty="0"/>
              <a:t>so </a:t>
            </a:r>
            <a:r>
              <a:rPr lang="en-US" dirty="0" err="1"/>
              <a:t>creat</a:t>
            </a:r>
            <a:r>
              <a:rPr lang="en-US" dirty="0"/>
              <a:t>(), unlink(), write() &amp;c return almost immediately </a:t>
            </a:r>
            <a:r>
              <a:rPr lang="en-US" dirty="0" err="1"/>
              <a:t>bufs</a:t>
            </a:r>
            <a:r>
              <a:rPr lang="en-US" dirty="0"/>
              <a:t> written to disk later </a:t>
            </a:r>
          </a:p>
          <a:p>
            <a:pPr marL="914400" lvl="2" indent="0">
              <a:buNone/>
            </a:pPr>
            <a:r>
              <a:rPr lang="en-US" dirty="0"/>
              <a:t>if cache is full, write LRU dirty block </a:t>
            </a:r>
          </a:p>
          <a:p>
            <a:pPr marL="914400" lvl="2" indent="0">
              <a:buNone/>
            </a:pPr>
            <a:r>
              <a:rPr lang="en-US" dirty="0"/>
              <a:t>write all dirty blocks every 30 seconds, to limit loss if crash </a:t>
            </a:r>
          </a:p>
          <a:p>
            <a:pPr marL="914400" lvl="2" indent="0">
              <a:buNone/>
            </a:pPr>
            <a:r>
              <a:rPr lang="en-US" dirty="0"/>
              <a:t>this is how old Linux EXT2 file system worked</a:t>
            </a:r>
          </a:p>
        </p:txBody>
      </p:sp>
    </p:spTree>
    <p:extLst>
      <p:ext uri="{BB962C8B-B14F-4D97-AF65-F5344CB8AC3E}">
        <p14:creationId xmlns:p14="http://schemas.microsoft.com/office/powerpoint/2010/main" val="1730621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805"/>
            <a:ext cx="8229600" cy="809907"/>
          </a:xfrm>
        </p:spPr>
        <p:txBody>
          <a:bodyPr/>
          <a:lstStyle/>
          <a:p>
            <a:r>
              <a:rPr lang="en-US" dirty="0"/>
              <a:t>Write-back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8568952" cy="58326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Would write-back cache improve performance? why, exactly? </a:t>
            </a:r>
          </a:p>
          <a:p>
            <a:pPr marL="457200" lvl="1" indent="0">
              <a:buNone/>
            </a:pPr>
            <a:r>
              <a:rPr lang="en-US" dirty="0"/>
              <a:t>after all, you have to write the disk in the end anyway </a:t>
            </a:r>
          </a:p>
          <a:p>
            <a:pPr marL="1714500" lvl="4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can go wrong with write-back cache? </a:t>
            </a:r>
          </a:p>
          <a:p>
            <a:pPr marL="457200" lvl="1" indent="0">
              <a:buNone/>
            </a:pPr>
            <a:r>
              <a:rPr lang="en-US" dirty="0"/>
              <a:t>example: unlink() followed by create() an existing file x with some content, all safely on disk </a:t>
            </a:r>
          </a:p>
          <a:p>
            <a:pPr marL="457200" lvl="1" indent="0">
              <a:buNone/>
            </a:pPr>
            <a:r>
              <a:rPr lang="en-US" dirty="0"/>
              <a:t>one user runs unlink(x) </a:t>
            </a:r>
          </a:p>
          <a:p>
            <a:pPr marL="914400" lvl="2" indent="0">
              <a:buNone/>
            </a:pPr>
            <a:r>
              <a:rPr lang="en-US" dirty="0"/>
              <a:t>1. delete x's </a:t>
            </a:r>
            <a:r>
              <a:rPr lang="en-US" dirty="0" err="1"/>
              <a:t>dir</a:t>
            </a:r>
            <a:r>
              <a:rPr lang="en-US" dirty="0"/>
              <a:t> entry ** </a:t>
            </a:r>
          </a:p>
          <a:p>
            <a:pPr marL="914400" lvl="2" indent="0">
              <a:buNone/>
            </a:pPr>
            <a:r>
              <a:rPr lang="en-US" dirty="0"/>
              <a:t>2. put blocks in free bitmap </a:t>
            </a:r>
          </a:p>
          <a:p>
            <a:pPr marL="914400" lvl="2" indent="0">
              <a:buNone/>
            </a:pPr>
            <a:r>
              <a:rPr lang="en-US" dirty="0"/>
              <a:t>3. mark x's </a:t>
            </a:r>
            <a:r>
              <a:rPr lang="en-US" dirty="0" err="1"/>
              <a:t>inode</a:t>
            </a:r>
            <a:r>
              <a:rPr lang="en-US" dirty="0"/>
              <a:t> free;  another user then runs create(y) </a:t>
            </a:r>
          </a:p>
          <a:p>
            <a:pPr marL="914400" lvl="2" indent="0">
              <a:buNone/>
            </a:pPr>
            <a:r>
              <a:rPr lang="en-US" dirty="0"/>
              <a:t>4. allocate a free </a:t>
            </a:r>
            <a:r>
              <a:rPr lang="en-US" dirty="0" err="1"/>
              <a:t>inode</a:t>
            </a:r>
            <a:r>
              <a:rPr lang="en-US" dirty="0"/>
              <a:t> </a:t>
            </a:r>
          </a:p>
          <a:p>
            <a:pPr marL="914400" lvl="2" indent="0">
              <a:buNone/>
            </a:pPr>
            <a:r>
              <a:rPr lang="en-US" dirty="0"/>
              <a:t>5. initialize the </a:t>
            </a:r>
            <a:r>
              <a:rPr lang="en-US" dirty="0" err="1"/>
              <a:t>inode</a:t>
            </a:r>
            <a:r>
              <a:rPr lang="en-US" dirty="0"/>
              <a:t> to be in-use and zero-length </a:t>
            </a:r>
          </a:p>
          <a:p>
            <a:pPr marL="914400" lvl="2" indent="0">
              <a:buNone/>
            </a:pPr>
            <a:r>
              <a:rPr lang="en-US" dirty="0"/>
              <a:t>6. create y's directory entry ** </a:t>
            </a:r>
          </a:p>
          <a:p>
            <a:pPr marL="914400" lvl="2" indent="0">
              <a:buNone/>
            </a:pPr>
            <a:r>
              <a:rPr lang="en-US" dirty="0"/>
              <a:t>again, all writes initially just to disk buffer cache 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800000"/>
                </a:solidFill>
              </a:rPr>
              <a:t>suppose only ** writes forced to disk, then crash </a:t>
            </a:r>
          </a:p>
          <a:p>
            <a:pPr marL="457200" lvl="1" indent="0">
              <a:buNone/>
            </a:pPr>
            <a:r>
              <a:rPr lang="en-US" dirty="0"/>
              <a:t>what is the problem? </a:t>
            </a:r>
          </a:p>
          <a:p>
            <a:pPr marL="457200" lvl="1" indent="0">
              <a:buNone/>
            </a:pPr>
            <a:r>
              <a:rPr lang="en-US" dirty="0"/>
              <a:t>can </a:t>
            </a:r>
            <a:r>
              <a:rPr lang="en-US" dirty="0" err="1"/>
              <a:t>fsck</a:t>
            </a:r>
            <a:r>
              <a:rPr lang="en-US" dirty="0"/>
              <a:t> detect and fix this?</a:t>
            </a:r>
          </a:p>
        </p:txBody>
      </p:sp>
    </p:spTree>
    <p:extLst>
      <p:ext uri="{BB962C8B-B14F-4D97-AF65-F5344CB8AC3E}">
        <p14:creationId xmlns:p14="http://schemas.microsoft.com/office/powerpoint/2010/main" val="3339152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Journaling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0535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088"/>
            <a:ext cx="8229600" cy="874632"/>
          </a:xfrm>
        </p:spPr>
        <p:txBody>
          <a:bodyPr/>
          <a:lstStyle/>
          <a:p>
            <a:r>
              <a:rPr lang="en-US" dirty="0"/>
              <a:t>Logging (Journaling)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820472" cy="56612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Goal: </a:t>
            </a:r>
          </a:p>
          <a:p>
            <a:pPr marL="457200" lvl="1" indent="0">
              <a:buNone/>
            </a:pPr>
            <a:r>
              <a:rPr lang="en-US" dirty="0"/>
              <a:t>atomic system calls with </a:t>
            </a:r>
            <a:r>
              <a:rPr lang="en-US" altLang="zh-CN" dirty="0"/>
              <a:t>respect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dirty="0"/>
              <a:t>crashes </a:t>
            </a:r>
          </a:p>
          <a:p>
            <a:pPr marL="457200" lvl="1" indent="0">
              <a:buNone/>
            </a:pPr>
            <a:r>
              <a:rPr lang="en-US" dirty="0"/>
              <a:t>fast recovery (no hour-long </a:t>
            </a:r>
            <a:r>
              <a:rPr lang="en-US" dirty="0" err="1"/>
              <a:t>fsck</a:t>
            </a:r>
            <a:r>
              <a:rPr lang="en-US" dirty="0"/>
              <a:t>) </a:t>
            </a:r>
          </a:p>
          <a:p>
            <a:pPr marL="457200" lvl="1" indent="0">
              <a:buNone/>
            </a:pPr>
            <a:r>
              <a:rPr lang="en-US" dirty="0"/>
              <a:t>speed of write-back cache for normal operations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Approach</a:t>
            </a:r>
          </a:p>
          <a:p>
            <a:pPr marL="457200" lvl="1" indent="0">
              <a:buNone/>
            </a:pPr>
            <a:r>
              <a:rPr lang="en-US" dirty="0"/>
              <a:t>will introduce logging in two steps </a:t>
            </a:r>
          </a:p>
          <a:p>
            <a:pPr marL="914400" lvl="2" indent="0">
              <a:buNone/>
            </a:pPr>
            <a:r>
              <a:rPr lang="en-US" dirty="0"/>
              <a:t>first xv6's log, which only provides safety 	</a:t>
            </a:r>
          </a:p>
          <a:p>
            <a:pPr marL="914400" lvl="2" indent="0">
              <a:buNone/>
            </a:pPr>
            <a:r>
              <a:rPr lang="en-US" dirty="0"/>
              <a:t>then Linux EXT3, which is also fast</a:t>
            </a:r>
          </a:p>
        </p:txBody>
      </p:sp>
    </p:spTree>
    <p:extLst>
      <p:ext uri="{BB962C8B-B14F-4D97-AF65-F5344CB8AC3E}">
        <p14:creationId xmlns:p14="http://schemas.microsoft.com/office/powerpoint/2010/main" val="2320986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0662"/>
            <a:ext cx="8229600" cy="778098"/>
          </a:xfrm>
        </p:spPr>
        <p:txBody>
          <a:bodyPr/>
          <a:lstStyle/>
          <a:p>
            <a:r>
              <a:rPr lang="en-US" dirty="0"/>
              <a:t>Basic idea behind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16832"/>
            <a:ext cx="8435280" cy="42093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To ensure atomicity:</a:t>
            </a:r>
          </a:p>
          <a:p>
            <a:pPr marL="457200" lvl="1" indent="0">
              <a:buNone/>
            </a:pPr>
            <a:r>
              <a:rPr lang="en-US" dirty="0"/>
              <a:t>all of a system call's writes, or none </a:t>
            </a:r>
          </a:p>
          <a:p>
            <a:pPr marL="914400" lvl="2" indent="0">
              <a:buNone/>
            </a:pPr>
            <a:r>
              <a:rPr lang="en-US" dirty="0"/>
              <a:t>let's call an atomic operation a "transaction" </a:t>
            </a:r>
          </a:p>
          <a:p>
            <a:pPr marL="457200" lvl="1" indent="0">
              <a:buNone/>
            </a:pPr>
            <a:r>
              <a:rPr lang="en-US" dirty="0"/>
              <a:t>record all writes the sys call *will* do in the log </a:t>
            </a:r>
          </a:p>
          <a:p>
            <a:pPr marL="457200" lvl="1" indent="0">
              <a:buNone/>
            </a:pPr>
            <a:r>
              <a:rPr lang="en-US" dirty="0"/>
              <a:t>then record "done" </a:t>
            </a:r>
          </a:p>
          <a:p>
            <a:pPr marL="457200" lvl="1" indent="0">
              <a:buNone/>
            </a:pPr>
            <a:r>
              <a:rPr lang="en-US" dirty="0"/>
              <a:t>then do the writes </a:t>
            </a:r>
          </a:p>
          <a:p>
            <a:pPr marL="457200" lvl="1" indent="0">
              <a:buNone/>
            </a:pPr>
            <a:r>
              <a:rPr lang="en-US" dirty="0"/>
              <a:t>on </a:t>
            </a:r>
            <a:r>
              <a:rPr lang="en-US" dirty="0" err="1"/>
              <a:t>crash+recovery</a:t>
            </a:r>
            <a:r>
              <a:rPr lang="en-US" dirty="0"/>
              <a:t>: </a:t>
            </a:r>
          </a:p>
          <a:p>
            <a:pPr marL="914400" lvl="2" indent="0">
              <a:buNone/>
            </a:pPr>
            <a:r>
              <a:rPr lang="en-US" dirty="0"/>
              <a:t>if "done" in log, replay all writes in log</a:t>
            </a:r>
          </a:p>
          <a:p>
            <a:pPr marL="914400" lvl="2" indent="0">
              <a:buNone/>
            </a:pPr>
            <a:r>
              <a:rPr lang="en-US" dirty="0"/>
              <a:t> if no "done", ignore log </a:t>
            </a:r>
          </a:p>
          <a:p>
            <a:pPr marL="457200" lvl="1" indent="0">
              <a:buNone/>
            </a:pPr>
            <a:r>
              <a:rPr lang="en-US" dirty="0"/>
              <a:t>this is a WRITE-AHEAD LOG</a:t>
            </a:r>
          </a:p>
        </p:txBody>
      </p:sp>
    </p:spTree>
    <p:extLst>
      <p:ext uri="{BB962C8B-B14F-4D97-AF65-F5344CB8AC3E}">
        <p14:creationId xmlns:p14="http://schemas.microsoft.com/office/powerpoint/2010/main" val="1967389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r>
              <a:rPr lang="en-US" dirty="0"/>
              <a:t>Xv6's simple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FS has a log on disk </a:t>
            </a:r>
            <a:r>
              <a:rPr lang="en-US" dirty="0" err="1"/>
              <a:t>syscall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dirty="0" err="1"/>
              <a:t>begin_trans</a:t>
            </a:r>
            <a:r>
              <a:rPr lang="en-US" dirty="0"/>
              <a:t>() </a:t>
            </a:r>
          </a:p>
          <a:p>
            <a:pPr marL="457200" lvl="1" indent="0">
              <a:buNone/>
            </a:pPr>
            <a:r>
              <a:rPr lang="en-US" dirty="0" err="1"/>
              <a:t>bp</a:t>
            </a:r>
            <a:r>
              <a:rPr lang="en-US" dirty="0"/>
              <a:t> = bread() </a:t>
            </a:r>
          </a:p>
          <a:p>
            <a:pPr marL="457200" lvl="1" indent="0">
              <a:buNone/>
            </a:pPr>
            <a:r>
              <a:rPr lang="en-US" dirty="0" err="1"/>
              <a:t>bp</a:t>
            </a:r>
            <a:r>
              <a:rPr lang="en-US" dirty="0"/>
              <a:t>-&gt;data[] = ... </a:t>
            </a:r>
          </a:p>
          <a:p>
            <a:pPr marL="457200" lvl="1" indent="0">
              <a:buNone/>
            </a:pPr>
            <a:r>
              <a:rPr lang="en-US" dirty="0" err="1"/>
              <a:t>log_write</a:t>
            </a:r>
            <a:r>
              <a:rPr lang="en-US" dirty="0"/>
              <a:t>(</a:t>
            </a:r>
            <a:r>
              <a:rPr lang="en-US" dirty="0" err="1"/>
              <a:t>bp</a:t>
            </a:r>
            <a:r>
              <a:rPr lang="en-US" dirty="0"/>
              <a:t>) </a:t>
            </a:r>
          </a:p>
          <a:p>
            <a:pPr marL="457200" lvl="1" indent="0">
              <a:buNone/>
            </a:pPr>
            <a:r>
              <a:rPr lang="en-US" dirty="0"/>
              <a:t>more writes ... </a:t>
            </a:r>
          </a:p>
          <a:p>
            <a:pPr marL="457200" lvl="1" indent="0">
              <a:buNone/>
            </a:pPr>
            <a:r>
              <a:rPr lang="en-US" dirty="0" err="1"/>
              <a:t>commit_trans</a:t>
            </a:r>
            <a:r>
              <a:rPr lang="en-US" dirty="0"/>
              <a:t>()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755576" y="4316413"/>
            <a:ext cx="6572767" cy="838200"/>
            <a:chOff x="990600" y="2819400"/>
            <a:chExt cx="7086600" cy="838200"/>
          </a:xfrm>
        </p:grpSpPr>
        <p:sp>
          <p:nvSpPr>
            <p:cNvPr id="5" name="Rectangle 4"/>
            <p:cNvSpPr/>
            <p:nvPr/>
          </p:nvSpPr>
          <p:spPr>
            <a:xfrm>
              <a:off x="1524000" y="2819400"/>
              <a:ext cx="533400" cy="838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57400" y="2819400"/>
              <a:ext cx="990600" cy="838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err="1">
                  <a:solidFill>
                    <a:schemeClr val="tx1"/>
                  </a:solidFill>
                </a:rPr>
                <a:t>inodes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048000" y="2819400"/>
              <a:ext cx="9906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in-use bitmap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90600" y="2819400"/>
              <a:ext cx="533400" cy="838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038600" y="2819400"/>
              <a:ext cx="4038600" cy="838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data block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20"/>
          <p:cNvSpPr txBox="1">
            <a:spLocks noChangeArrowheads="1"/>
          </p:cNvSpPr>
          <p:nvPr/>
        </p:nvSpPr>
        <p:spPr bwMode="auto">
          <a:xfrm>
            <a:off x="428193" y="5154613"/>
            <a:ext cx="8778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unused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3" name="TextBox 22"/>
          <p:cNvSpPr txBox="1">
            <a:spLocks noChangeArrowheads="1"/>
          </p:cNvSpPr>
          <p:nvPr/>
        </p:nvSpPr>
        <p:spPr bwMode="auto">
          <a:xfrm>
            <a:off x="1227560" y="5154612"/>
            <a:ext cx="7296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itchFamily="34" charset="0"/>
              </a:rPr>
              <a:t>Super</a:t>
            </a:r>
            <a:endParaRPr lang="zh-CN" altLang="en-US" dirty="0">
              <a:latin typeface="Calibri" pitchFamily="34" charset="0"/>
            </a:endParaRPr>
          </a:p>
          <a:p>
            <a:r>
              <a:rPr lang="en-US" altLang="zh-CN" dirty="0">
                <a:latin typeface="Calibri" pitchFamily="34" charset="0"/>
              </a:rPr>
              <a:t>block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328344" y="4316413"/>
            <a:ext cx="1534472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Log block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411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9592" y="4149080"/>
            <a:ext cx="3024336" cy="5040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屏幕快照 2012-04-16 上午9.41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67" y="790129"/>
            <a:ext cx="6484165" cy="5911096"/>
          </a:xfrm>
          <a:prstGeom prst="rect">
            <a:avLst/>
          </a:prstGeom>
        </p:spPr>
      </p:pic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796925"/>
          </a:xfrm>
        </p:spPr>
        <p:txBody>
          <a:bodyPr/>
          <a:lstStyle/>
          <a:p>
            <a:r>
              <a:rPr lang="en-US" altLang="zh-CN" dirty="0"/>
              <a:t>Recap: </a:t>
            </a:r>
            <a:r>
              <a:rPr lang="en-US" altLang="zh-CN" dirty="0" err="1"/>
              <a:t>balloc</a:t>
            </a:r>
            <a:endParaRPr lang="en-US" altLang="zh-CN" dirty="0"/>
          </a:p>
        </p:txBody>
      </p:sp>
      <p:sp>
        <p:nvSpPr>
          <p:cNvPr id="6" name="Oval Callout 5"/>
          <p:cNvSpPr/>
          <p:nvPr/>
        </p:nvSpPr>
        <p:spPr>
          <a:xfrm>
            <a:off x="3918126" y="3964136"/>
            <a:ext cx="2670098" cy="504056"/>
          </a:xfrm>
          <a:prstGeom prst="wedgeEllipseCallout">
            <a:avLst>
              <a:gd name="adj1" fmla="val -86381"/>
              <a:gd name="adj2" fmla="val 56354"/>
            </a:avLst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bitmap</a:t>
            </a:r>
          </a:p>
        </p:txBody>
      </p:sp>
    </p:spTree>
    <p:extLst>
      <p:ext uri="{BB962C8B-B14F-4D97-AF65-F5344CB8AC3E}">
        <p14:creationId xmlns:p14="http://schemas.microsoft.com/office/powerpoint/2010/main" val="7942100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屏幕快照 2012-04-26 下午6.33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0"/>
            <a:ext cx="7656264" cy="646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42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778098"/>
          </a:xfrm>
        </p:spPr>
        <p:txBody>
          <a:bodyPr/>
          <a:lstStyle/>
          <a:p>
            <a:r>
              <a:rPr lang="en-US" dirty="0"/>
              <a:t>Transaction Semantics in xv6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1454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begin_trans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dirty="0"/>
              <a:t>need to indicate which group of writes must be atomic! </a:t>
            </a:r>
          </a:p>
          <a:p>
            <a:pPr marL="457200" lvl="1" indent="0">
              <a:buNone/>
            </a:pPr>
            <a:r>
              <a:rPr lang="en-US" dirty="0"/>
              <a:t>lock -- xv6 allows only one transaction at a time</a:t>
            </a:r>
          </a:p>
          <a:p>
            <a:pPr marL="0" indent="0">
              <a:buNone/>
            </a:pPr>
            <a:r>
              <a:rPr lang="en-US" dirty="0" err="1"/>
              <a:t>log_write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dirty="0"/>
              <a:t>record sector # </a:t>
            </a:r>
          </a:p>
          <a:p>
            <a:pPr marL="457200" lvl="1" indent="0">
              <a:buNone/>
            </a:pPr>
            <a:r>
              <a:rPr lang="en-US" dirty="0"/>
              <a:t>append buffer content to log </a:t>
            </a:r>
          </a:p>
          <a:p>
            <a:pPr marL="457200" lvl="1" indent="0">
              <a:buNone/>
            </a:pPr>
            <a:r>
              <a:rPr lang="en-US" dirty="0"/>
              <a:t>leave modified block in buffer cache (but do not write) </a:t>
            </a:r>
          </a:p>
          <a:p>
            <a:pPr marL="0" indent="0">
              <a:buNone/>
            </a:pPr>
            <a:r>
              <a:rPr lang="en-US" dirty="0" err="1"/>
              <a:t>commit_trans</a:t>
            </a:r>
            <a:r>
              <a:rPr lang="en-US" dirty="0"/>
              <a:t>(): </a:t>
            </a:r>
          </a:p>
          <a:p>
            <a:pPr marL="457200" lvl="1" indent="0">
              <a:buNone/>
            </a:pPr>
            <a:r>
              <a:rPr lang="en-US" dirty="0"/>
              <a:t>record "done" and sector #s in log </a:t>
            </a:r>
          </a:p>
          <a:p>
            <a:pPr marL="457200" lvl="1" indent="0">
              <a:buNone/>
            </a:pPr>
            <a:r>
              <a:rPr lang="en-US" dirty="0"/>
              <a:t>do the writes </a:t>
            </a:r>
          </a:p>
          <a:p>
            <a:pPr marL="457200" lvl="1" indent="0">
              <a:buNone/>
            </a:pPr>
            <a:r>
              <a:rPr lang="en-US" dirty="0"/>
              <a:t>erase "done" from log </a:t>
            </a:r>
          </a:p>
          <a:p>
            <a:pPr marL="0" indent="0">
              <a:buNone/>
            </a:pPr>
            <a:r>
              <a:rPr lang="en-US" dirty="0"/>
              <a:t>recovery: </a:t>
            </a:r>
          </a:p>
          <a:p>
            <a:pPr marL="457200" lvl="1" indent="0">
              <a:buNone/>
            </a:pPr>
            <a:r>
              <a:rPr lang="en-US" dirty="0"/>
              <a:t>if log says "done": copy blocks from log to real locations on disk</a:t>
            </a:r>
          </a:p>
        </p:txBody>
      </p:sp>
    </p:spTree>
    <p:extLst>
      <p:ext uri="{BB962C8B-B14F-4D97-AF65-F5344CB8AC3E}">
        <p14:creationId xmlns:p14="http://schemas.microsoft.com/office/powerpoint/2010/main" val="44664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5218"/>
          </a:xfrm>
        </p:spPr>
        <p:txBody>
          <a:bodyPr/>
          <a:lstStyle/>
          <a:p>
            <a:r>
              <a:rPr lang="en-US" dirty="0"/>
              <a:t>Review: Example B-Tree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720" y="921224"/>
            <a:ext cx="8679977" cy="1781033"/>
          </a:xfrm>
        </p:spPr>
        <p:txBody>
          <a:bodyPr/>
          <a:lstStyle/>
          <a:p>
            <a:r>
              <a:rPr lang="en-US" dirty="0"/>
              <a:t>ext4 uses a B-Tree variant known as a H-Tree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H</a:t>
            </a:r>
            <a:r>
              <a:rPr lang="en-US" dirty="0"/>
              <a:t> stands for </a:t>
            </a:r>
            <a:r>
              <a:rPr lang="en-US" i="1" dirty="0"/>
              <a:t>hash </a:t>
            </a:r>
            <a:r>
              <a:rPr lang="en-US" dirty="0"/>
              <a:t>(sometime called </a:t>
            </a:r>
            <a:r>
              <a:rPr lang="en-US" dirty="0" err="1"/>
              <a:t>B+Tree</a:t>
            </a:r>
            <a:r>
              <a:rPr lang="en-US" dirty="0"/>
              <a:t>)</a:t>
            </a:r>
          </a:p>
          <a:p>
            <a:r>
              <a:rPr lang="en-US" dirty="0"/>
              <a:t>Suppose you try to </a:t>
            </a:r>
            <a:r>
              <a:rPr lang="en-US" dirty="0">
                <a:solidFill>
                  <a:schemeClr val="accent1"/>
                </a:solidFill>
              </a:rPr>
              <a:t>open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dirty="0" err="1">
                <a:solidFill>
                  <a:schemeClr val="accent2"/>
                </a:solidFill>
              </a:rPr>
              <a:t>my_file</a:t>
            </a:r>
            <a:r>
              <a:rPr lang="en-US" dirty="0">
                <a:solidFill>
                  <a:schemeClr val="accent2"/>
                </a:solidFill>
              </a:rPr>
              <a:t>”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“r”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963" y="2715902"/>
            <a:ext cx="3349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hash(“</a:t>
            </a:r>
            <a:r>
              <a:rPr lang="en-US" sz="2000" dirty="0" err="1"/>
              <a:t>my_file</a:t>
            </a:r>
            <a:r>
              <a:rPr lang="en-US" sz="2000" dirty="0"/>
              <a:t>”) = 0x0000C194</a:t>
            </a:r>
          </a:p>
        </p:txBody>
      </p:sp>
      <p:sp>
        <p:nvSpPr>
          <p:cNvPr id="7" name="Rectangle 6"/>
          <p:cNvSpPr/>
          <p:nvPr/>
        </p:nvSpPr>
        <p:spPr>
          <a:xfrm>
            <a:off x="5766178" y="4462815"/>
            <a:ext cx="1433015" cy="38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H-Tree Node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7488071" y="4462815"/>
            <a:ext cx="1433015" cy="38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H-Tree Node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91969" y="5666093"/>
            <a:ext cx="1433015" cy="382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H-Tree Leaf</a:t>
            </a:r>
          </a:p>
        </p:txBody>
      </p:sp>
      <p:cxnSp>
        <p:nvCxnSpPr>
          <p:cNvPr id="13" name="Elbow Connector 12"/>
          <p:cNvCxnSpPr>
            <a:endCxn id="6" idx="0"/>
          </p:cNvCxnSpPr>
          <p:nvPr/>
        </p:nvCxnSpPr>
        <p:spPr>
          <a:xfrm>
            <a:off x="3991969" y="2915957"/>
            <a:ext cx="1518135" cy="282545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2"/>
            <a:endCxn id="7" idx="0"/>
          </p:cNvCxnSpPr>
          <p:nvPr/>
        </p:nvCxnSpPr>
        <p:spPr>
          <a:xfrm rot="16200000" flipH="1">
            <a:off x="5735079" y="3715207"/>
            <a:ext cx="522633" cy="972582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6428095" y="3780431"/>
            <a:ext cx="1776486" cy="682384"/>
          </a:xfrm>
          <a:prstGeom prst="bentConnector3">
            <a:avLst>
              <a:gd name="adj1" fmla="val 99936"/>
            </a:avLst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9" idx="0"/>
          </p:cNvCxnSpPr>
          <p:nvPr/>
        </p:nvCxnSpPr>
        <p:spPr>
          <a:xfrm rot="10800000" flipV="1">
            <a:off x="3915431" y="3780430"/>
            <a:ext cx="804100" cy="693681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123899" y="3198502"/>
          <a:ext cx="27724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H-Tree</a:t>
                      </a:r>
                      <a:r>
                        <a:rPr lang="en-US" baseline="0" dirty="0"/>
                        <a:t> Root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0x00AD1102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0xCFF1A412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Elbow Connector 25"/>
          <p:cNvCxnSpPr>
            <a:endCxn id="27" idx="0"/>
          </p:cNvCxnSpPr>
          <p:nvPr/>
        </p:nvCxnSpPr>
        <p:spPr>
          <a:xfrm>
            <a:off x="4719531" y="5036022"/>
            <a:ext cx="1708563" cy="630071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711586" y="5666093"/>
            <a:ext cx="1433015" cy="382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H-Tree Leaf</a:t>
            </a:r>
          </a:p>
        </p:txBody>
      </p:sp>
      <p:cxnSp>
        <p:nvCxnSpPr>
          <p:cNvPr id="39" name="Elbow Connector 38"/>
          <p:cNvCxnSpPr>
            <a:stCxn id="9" idx="2"/>
            <a:endCxn id="10" idx="0"/>
          </p:cNvCxnSpPr>
          <p:nvPr/>
        </p:nvCxnSpPr>
        <p:spPr>
          <a:xfrm rot="16200000" flipH="1">
            <a:off x="4086804" y="5044419"/>
            <a:ext cx="450301" cy="793046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11" idx="0"/>
          </p:cNvCxnSpPr>
          <p:nvPr/>
        </p:nvCxnSpPr>
        <p:spPr>
          <a:xfrm rot="10800000" flipV="1">
            <a:off x="2242788" y="5036022"/>
            <a:ext cx="752896" cy="450298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515733" y="4474112"/>
          <a:ext cx="279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H-Tree</a:t>
                      </a:r>
                      <a:r>
                        <a:rPr lang="en-US" baseline="0" dirty="0"/>
                        <a:t> Node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0x0000C195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0x00018201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5" name="Elbow Connector 44"/>
          <p:cNvCxnSpPr>
            <a:endCxn id="51" idx="1"/>
          </p:cNvCxnSpPr>
          <p:nvPr/>
        </p:nvCxnSpPr>
        <p:spPr>
          <a:xfrm>
            <a:off x="1371601" y="6084622"/>
            <a:ext cx="1023588" cy="491322"/>
          </a:xfrm>
          <a:prstGeom prst="bentConnector3">
            <a:avLst>
              <a:gd name="adj1" fmla="val 18000"/>
            </a:avLst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395189" y="6384875"/>
            <a:ext cx="2006215" cy="382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my_file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inode</a:t>
            </a:r>
            <a:r>
              <a:rPr lang="en-US" dirty="0"/>
              <a:t> 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843090" y="5486320"/>
          <a:ext cx="279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H-Tree</a:t>
                      </a:r>
                      <a:r>
                        <a:rPr lang="en-US" baseline="0" dirty="0"/>
                        <a:t> Leaf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0x0000A0D1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0x0000C194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8459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屏幕快照 2012-04-26 下午6.37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0" y="35046"/>
            <a:ext cx="3378200" cy="2806700"/>
          </a:xfrm>
          <a:prstGeom prst="rect">
            <a:avLst/>
          </a:prstGeom>
        </p:spPr>
      </p:pic>
      <p:pic>
        <p:nvPicPr>
          <p:cNvPr id="5" name="Picture 4" descr="屏幕快照 2012-04-26 下午6.37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0" y="2836675"/>
            <a:ext cx="72771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172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屏幕快照 2012-04-26 下午6.40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36912"/>
            <a:ext cx="8572500" cy="4013200"/>
          </a:xfrm>
          <a:prstGeom prst="rect">
            <a:avLst/>
          </a:prstGeom>
        </p:spPr>
      </p:pic>
      <p:pic>
        <p:nvPicPr>
          <p:cNvPr id="5" name="Picture 4" descr="屏幕快照 2012-04-26 下午6.37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8640"/>
            <a:ext cx="66040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822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屏幕快照 2012-04-26 下午6.41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121" y="44624"/>
            <a:ext cx="5519351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34596" y="116632"/>
            <a:ext cx="3131840" cy="1143000"/>
          </a:xfrm>
        </p:spPr>
        <p:txBody>
          <a:bodyPr/>
          <a:lstStyle/>
          <a:p>
            <a:r>
              <a:rPr lang="en-US" dirty="0" err="1"/>
              <a:t>Sys_unlink</a:t>
            </a:r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219838" y="4509120"/>
            <a:ext cx="2888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struct</a:t>
            </a:r>
            <a:r>
              <a:rPr lang="zh-CN" altLang="en-US" dirty="0"/>
              <a:t> </a:t>
            </a:r>
            <a:r>
              <a:rPr lang="en-US" altLang="zh-CN" dirty="0" err="1"/>
              <a:t>inode</a:t>
            </a:r>
            <a:r>
              <a:rPr lang="zh-CN" altLang="en-US" dirty="0"/>
              <a:t> *</a:t>
            </a:r>
            <a:r>
              <a:rPr lang="en-US" altLang="zh-CN" dirty="0" err="1"/>
              <a:t>dp</a:t>
            </a:r>
            <a:r>
              <a:rPr lang="en-US" altLang="zh-CN" dirty="0"/>
              <a:t> = </a:t>
            </a:r>
            <a:br>
              <a:rPr lang="en-US" altLang="zh-CN" dirty="0"/>
            </a:br>
            <a:r>
              <a:rPr lang="zh-CN" altLang="en-US" dirty="0"/>
              <a:t>   </a:t>
            </a:r>
            <a:r>
              <a:rPr lang="en-US" altLang="zh-CN" dirty="0" err="1"/>
              <a:t>nameiparent</a:t>
            </a:r>
            <a:r>
              <a:rPr lang="en-US" altLang="zh-CN" dirty="0"/>
              <a:t>(path, name)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3195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en-US" dirty="0"/>
              <a:t>Limitation with xv6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482400" cy="56761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Only one transaction at a time </a:t>
            </a:r>
          </a:p>
          <a:p>
            <a:pPr marL="400050" lvl="1" indent="0">
              <a:buNone/>
            </a:pPr>
            <a:r>
              <a:rPr lang="en-US" dirty="0"/>
              <a:t>two system calls might be modifying different parts of the FS </a:t>
            </a:r>
          </a:p>
          <a:p>
            <a:pPr marL="0" indent="0">
              <a:buNone/>
            </a:pPr>
            <a:r>
              <a:rPr lang="en-US" dirty="0"/>
              <a:t>synchronous write to on-disk log </a:t>
            </a:r>
          </a:p>
          <a:p>
            <a:pPr marL="400050" lvl="1" indent="0">
              <a:buNone/>
            </a:pPr>
            <a:r>
              <a:rPr lang="en-US" dirty="0"/>
              <a:t>each write takes one disk rotation time </a:t>
            </a:r>
          </a:p>
          <a:p>
            <a:pPr marL="400050" lvl="1" indent="0">
              <a:buNone/>
            </a:pPr>
            <a:r>
              <a:rPr lang="en-US" dirty="0"/>
              <a:t>commit takes another </a:t>
            </a:r>
          </a:p>
          <a:p>
            <a:pPr marL="400050" lvl="1" indent="0">
              <a:buNone/>
            </a:pPr>
            <a:r>
              <a:rPr lang="en-US" dirty="0"/>
              <a:t>a file create/delete involves around 10 writes </a:t>
            </a:r>
          </a:p>
          <a:p>
            <a:pPr marL="400050" lvl="1" indent="0">
              <a:buNone/>
            </a:pPr>
            <a:r>
              <a:rPr lang="en-US" dirty="0"/>
              <a:t>thus 100 </a:t>
            </a:r>
            <a:r>
              <a:rPr lang="en-US" dirty="0" err="1"/>
              <a:t>ms</a:t>
            </a:r>
            <a:r>
              <a:rPr lang="en-US" dirty="0"/>
              <a:t> per create/delete -- very slow! </a:t>
            </a:r>
          </a:p>
          <a:p>
            <a:pPr marL="0" indent="0">
              <a:buNone/>
            </a:pPr>
            <a:r>
              <a:rPr lang="en-US" dirty="0"/>
              <a:t>tiny update -&gt; whole block write </a:t>
            </a:r>
          </a:p>
          <a:p>
            <a:pPr marL="400050" lvl="1" indent="0">
              <a:buNone/>
            </a:pPr>
            <a:r>
              <a:rPr lang="en-US" dirty="0"/>
              <a:t>creating a file only dirties a few dozen bytes </a:t>
            </a:r>
          </a:p>
          <a:p>
            <a:pPr marL="400050" lvl="1" indent="0">
              <a:buNone/>
            </a:pPr>
            <a:r>
              <a:rPr lang="en-US" dirty="0"/>
              <a:t>but produces many kilobytes of log writes </a:t>
            </a:r>
          </a:p>
          <a:p>
            <a:pPr marL="0" indent="0">
              <a:buNone/>
            </a:pPr>
            <a:r>
              <a:rPr lang="en-US" dirty="0"/>
              <a:t>synchronous writes to home locations after commit </a:t>
            </a:r>
          </a:p>
          <a:p>
            <a:pPr marL="400050" lvl="1" indent="0">
              <a:buNone/>
            </a:pPr>
            <a:r>
              <a:rPr lang="en-US" dirty="0"/>
              <a:t>i.e. write-through, not write-back </a:t>
            </a:r>
          </a:p>
          <a:p>
            <a:pPr marL="400050" lvl="1" indent="0">
              <a:buNone/>
            </a:pPr>
            <a:r>
              <a:rPr lang="en-US" dirty="0"/>
              <a:t>makes poor use of in-memory disk cache </a:t>
            </a:r>
          </a:p>
        </p:txBody>
      </p:sp>
    </p:spTree>
    <p:extLst>
      <p:ext uri="{BB962C8B-B14F-4D97-AF65-F5344CB8AC3E}">
        <p14:creationId xmlns:p14="http://schemas.microsoft.com/office/powerpoint/2010/main" val="4505826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can we get both performance and safety? </a:t>
            </a:r>
          </a:p>
          <a:p>
            <a:pPr marL="457200" lvl="1" indent="0">
              <a:buNone/>
            </a:pPr>
            <a:r>
              <a:rPr lang="en-US" dirty="0"/>
              <a:t>we'd like system calls to proceed at in-memory speeds </a:t>
            </a:r>
          </a:p>
          <a:p>
            <a:pPr marL="457200" lvl="1" indent="0">
              <a:buNone/>
            </a:pPr>
            <a:r>
              <a:rPr lang="en-US" dirty="0"/>
              <a:t>using write-back disk cache </a:t>
            </a:r>
          </a:p>
          <a:p>
            <a:pPr marL="457200" lvl="1" indent="0">
              <a:buNone/>
            </a:pPr>
            <a:r>
              <a:rPr lang="en-US" dirty="0"/>
              <a:t>i.e. have typical system call complete w/o actual disk writes </a:t>
            </a:r>
          </a:p>
        </p:txBody>
      </p:sp>
    </p:spTree>
    <p:extLst>
      <p:ext uri="{BB962C8B-B14F-4D97-AF65-F5344CB8AC3E}">
        <p14:creationId xmlns:p14="http://schemas.microsoft.com/office/powerpoint/2010/main" val="430370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5576" y="3717032"/>
            <a:ext cx="7772400" cy="1362075"/>
          </a:xfrm>
        </p:spPr>
        <p:txBody>
          <a:bodyPr/>
          <a:lstStyle/>
          <a:p>
            <a:r>
              <a:rPr kumimoji="1" lang="en-US" altLang="zh-CN" dirty="0"/>
              <a:t>FS Durability &amp; Crash Consistency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28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File System Durability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8787"/>
            <a:ext cx="8363272" cy="47085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Topic: tension between </a:t>
            </a:r>
            <a:r>
              <a:rPr lang="en-US" altLang="zh-CN" dirty="0" err="1"/>
              <a:t>fs</a:t>
            </a:r>
            <a:r>
              <a:rPr lang="en-US" altLang="zh-CN" dirty="0"/>
              <a:t> </a:t>
            </a:r>
            <a:r>
              <a:rPr lang="en-US" altLang="zh-CN" dirty="0" err="1"/>
              <a:t>perf</a:t>
            </a:r>
            <a:r>
              <a:rPr lang="en-US" altLang="zh-CN" dirty="0"/>
              <a:t>. and crash recovery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Disk performance is often a #1 bottleneck</a:t>
            </a:r>
          </a:p>
          <a:p>
            <a:pPr marL="457200" lvl="1" indent="0">
              <a:buNone/>
            </a:pPr>
            <a:r>
              <a:rPr lang="en-US" altLang="zh-CN" dirty="0"/>
              <a:t>"how many seeks will that take?”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Durability != Crash consistency</a:t>
            </a:r>
          </a:p>
          <a:p>
            <a:pPr marL="0" lvl="1" indent="0">
              <a:buNone/>
            </a:pPr>
            <a:r>
              <a:rPr lang="en-US" altLang="zh-CN" dirty="0"/>
              <a:t>      “Here is all of my data. But some of the metadata is wrong.”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Crash recovery is much harder than performance</a:t>
            </a:r>
          </a:p>
          <a:p>
            <a:pPr marL="342900" lvl="1" indent="-342900">
              <a:buNone/>
            </a:pPr>
            <a:r>
              <a:rPr lang="en-US" altLang="zh-CN" dirty="0"/>
              <a:t>	  "what if a crash occurred at this point?”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474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 Example: Append a File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Inside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I[v1]:</a:t>
            </a:r>
          </a:p>
          <a:p>
            <a:pPr lvl="1"/>
            <a:r>
              <a:rPr kumimoji="1" lang="en-US" altLang="zh-CN" dirty="0"/>
              <a:t>owner : </a:t>
            </a:r>
            <a:r>
              <a:rPr kumimoji="1" lang="en-US" altLang="zh-CN" dirty="0" err="1"/>
              <a:t>haibo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permissions : read-only</a:t>
            </a:r>
          </a:p>
          <a:p>
            <a:pPr lvl="1"/>
            <a:r>
              <a:rPr kumimoji="1" lang="en-US" altLang="zh-CN" dirty="0"/>
              <a:t>size : 1</a:t>
            </a:r>
          </a:p>
          <a:p>
            <a:pPr lvl="1"/>
            <a:r>
              <a:rPr kumimoji="1" lang="en-US" altLang="zh-CN" dirty="0"/>
              <a:t>pointer : 4</a:t>
            </a:r>
          </a:p>
          <a:p>
            <a:pPr lvl="1"/>
            <a:r>
              <a:rPr kumimoji="1" lang="en-US" altLang="zh-CN" dirty="0"/>
              <a:t>pointer : null</a:t>
            </a:r>
          </a:p>
          <a:p>
            <a:pPr lvl="1"/>
            <a:r>
              <a:rPr kumimoji="1" lang="en-US" altLang="zh-CN" dirty="0"/>
              <a:t>pointer : null</a:t>
            </a:r>
          </a:p>
          <a:p>
            <a:pPr lvl="1"/>
            <a:r>
              <a:rPr kumimoji="1" lang="en-US" altLang="zh-CN" dirty="0"/>
              <a:t>pointer : null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01208"/>
            <a:ext cx="8229600" cy="141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9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 Example: Append a File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Inside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I[v2]:</a:t>
            </a:r>
          </a:p>
          <a:p>
            <a:pPr lvl="1"/>
            <a:r>
              <a:rPr kumimoji="1" lang="en-US" altLang="zh-CN" dirty="0"/>
              <a:t>owner : </a:t>
            </a:r>
            <a:r>
              <a:rPr kumimoji="1" lang="en-US" altLang="zh-CN" dirty="0" err="1"/>
              <a:t>haibo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permissions : read-only</a:t>
            </a:r>
          </a:p>
          <a:p>
            <a:pPr lvl="1"/>
            <a:r>
              <a:rPr kumimoji="1" lang="en-US" altLang="zh-CN" dirty="0"/>
              <a:t>size : 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</a:p>
          <a:p>
            <a:pPr lvl="1"/>
            <a:r>
              <a:rPr kumimoji="1" lang="en-US" altLang="zh-CN" dirty="0"/>
              <a:t>pointer : 4</a:t>
            </a:r>
          </a:p>
          <a:p>
            <a:pPr lvl="1"/>
            <a:r>
              <a:rPr kumimoji="1" lang="en-US" altLang="zh-CN" dirty="0"/>
              <a:t>pointer : </a:t>
            </a:r>
            <a:r>
              <a:rPr kumimoji="1" lang="en-US" altLang="zh-CN" dirty="0">
                <a:solidFill>
                  <a:srgbClr val="FF0000"/>
                </a:solidFill>
              </a:rPr>
              <a:t>5</a:t>
            </a:r>
          </a:p>
          <a:p>
            <a:pPr lvl="1"/>
            <a:r>
              <a:rPr kumimoji="1" lang="en-US" altLang="zh-CN" dirty="0"/>
              <a:t>pointer : null</a:t>
            </a:r>
          </a:p>
          <a:p>
            <a:pPr lvl="1"/>
            <a:r>
              <a:rPr kumimoji="1" lang="en-US" altLang="zh-CN" dirty="0"/>
              <a:t>pointer : null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01208"/>
            <a:ext cx="8229600" cy="144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Crash Scenarios: 1 Succeeds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Imagine only a single write succeeds; there are thus three possible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outcomes: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 the data block (</a:t>
            </a:r>
            <a:r>
              <a:rPr kumimoji="1" lang="en-US" altLang="zh-CN" dirty="0" err="1"/>
              <a:t>Db</a:t>
            </a:r>
            <a:r>
              <a:rPr kumimoji="1" lang="en-US" altLang="zh-CN" dirty="0"/>
              <a:t>) is written to disk</a:t>
            </a:r>
          </a:p>
          <a:p>
            <a:pPr lvl="1"/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happen?</a:t>
            </a:r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 the updated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(I[v2]) is written to disk</a:t>
            </a:r>
          </a:p>
          <a:p>
            <a:pPr lvl="1"/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happen?</a:t>
            </a:r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 the updated bitmap (B[v2]) is written to disk</a:t>
            </a:r>
          </a:p>
          <a:p>
            <a:pPr lvl="1"/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happen?</a:t>
            </a:r>
          </a:p>
        </p:txBody>
      </p:sp>
    </p:spTree>
    <p:extLst>
      <p:ext uri="{BB962C8B-B14F-4D97-AF65-F5344CB8AC3E}">
        <p14:creationId xmlns:p14="http://schemas.microsoft.com/office/powerpoint/2010/main" val="3639735172"/>
      </p:ext>
    </p:extLst>
  </p:cSld>
  <p:clrMapOvr>
    <a:masterClrMapping/>
  </p:clrMapOvr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3810</TotalTime>
  <Words>2712</Words>
  <Application>Microsoft Macintosh PowerPoint</Application>
  <PresentationFormat>全屏显示(4:3)</PresentationFormat>
  <Paragraphs>408</Paragraphs>
  <Slides>44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宋体</vt:lpstr>
      <vt:lpstr>新細明體</vt:lpstr>
      <vt:lpstr>Arial</vt:lpstr>
      <vt:lpstr>Calibri</vt:lpstr>
      <vt:lpstr>Tahoma</vt:lpstr>
      <vt:lpstr>Wingdings</vt:lpstr>
      <vt:lpstr>CloudVisor-Austin</vt:lpstr>
      <vt:lpstr>File System Durability &amp; Crash Recovery</vt:lpstr>
      <vt:lpstr>Review: Ext2</vt:lpstr>
      <vt:lpstr>Review: From Pointers to Extents</vt:lpstr>
      <vt:lpstr>Review: Example B-Tree</vt:lpstr>
      <vt:lpstr>FS Durability &amp; Crash Consistency</vt:lpstr>
      <vt:lpstr>File System Durability</vt:lpstr>
      <vt:lpstr>An Example: Append a File</vt:lpstr>
      <vt:lpstr>An Example: Append a File</vt:lpstr>
      <vt:lpstr>Crash Scenarios: 1 Succeeds</vt:lpstr>
      <vt:lpstr>Crash Scenarios: 2 Succeed</vt:lpstr>
      <vt:lpstr>Our Expectation</vt:lpstr>
      <vt:lpstr>Our Assumptions</vt:lpstr>
      <vt:lpstr>Why is FS crash recovery hard?</vt:lpstr>
      <vt:lpstr>Offline and Online Recovery</vt:lpstr>
      <vt:lpstr>Terms for properties of fs ops</vt:lpstr>
      <vt:lpstr>Recovery approach</vt:lpstr>
      <vt:lpstr>Sync Metadata Update+ fsck</vt:lpstr>
      <vt:lpstr>Typical set of tradeoffs</vt:lpstr>
      <vt:lpstr>How do applications handle this weak semantics?</vt:lpstr>
      <vt:lpstr>What Does fsck do?</vt:lpstr>
      <vt:lpstr>What Does fsck do?</vt:lpstr>
      <vt:lpstr>What Does fsck do?</vt:lpstr>
      <vt:lpstr>Problem of fsck: Too Slow</vt:lpstr>
      <vt:lpstr>Would an xv6 FS be internally consistent after a crash?</vt:lpstr>
      <vt:lpstr>Example</vt:lpstr>
      <vt:lpstr>What about app-visible syscall semantics?</vt:lpstr>
      <vt:lpstr>Recall: Sync I/O vs. Async I/O</vt:lpstr>
      <vt:lpstr>Issues with Synchronous Write</vt:lpstr>
      <vt:lpstr>Barrier: Flush the Disk</vt:lpstr>
      <vt:lpstr>Ordinary perf. of sync meta-data update? </vt:lpstr>
      <vt:lpstr>How to get better performance?</vt:lpstr>
      <vt:lpstr>Write-back Cache</vt:lpstr>
      <vt:lpstr>Journaling</vt:lpstr>
      <vt:lpstr>Logging (Journaling)</vt:lpstr>
      <vt:lpstr>Basic idea behind logging</vt:lpstr>
      <vt:lpstr>Xv6's simple logging</vt:lpstr>
      <vt:lpstr>Recap: balloc</vt:lpstr>
      <vt:lpstr>PowerPoint 演示文稿</vt:lpstr>
      <vt:lpstr>Transaction Semantics in xv6</vt:lpstr>
      <vt:lpstr>PowerPoint 演示文稿</vt:lpstr>
      <vt:lpstr>PowerPoint 演示文稿</vt:lpstr>
      <vt:lpstr>Sys_unlink</vt:lpstr>
      <vt:lpstr>Limitation with xv6 logging</vt:lpstr>
      <vt:lpstr>Questions</vt:lpstr>
    </vt:vector>
  </TitlesOfParts>
  <Company>ppi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FS Implementation</dc:title>
  <dc:creator>mac</dc:creator>
  <cp:lastModifiedBy>HB</cp:lastModifiedBy>
  <cp:revision>675</cp:revision>
  <dcterms:created xsi:type="dcterms:W3CDTF">2009-11-17T01:24:34Z</dcterms:created>
  <dcterms:modified xsi:type="dcterms:W3CDTF">2019-04-14T14:29:11Z</dcterms:modified>
</cp:coreProperties>
</file>