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82" r:id="rId3"/>
    <p:sldId id="392" r:id="rId4"/>
    <p:sldId id="396" r:id="rId5"/>
    <p:sldId id="400" r:id="rId6"/>
    <p:sldId id="466" r:id="rId7"/>
    <p:sldId id="467" r:id="rId8"/>
    <p:sldId id="468" r:id="rId9"/>
    <p:sldId id="469" r:id="rId10"/>
    <p:sldId id="470" r:id="rId11"/>
    <p:sldId id="472" r:id="rId12"/>
    <p:sldId id="429" r:id="rId13"/>
    <p:sldId id="430" r:id="rId14"/>
    <p:sldId id="431" r:id="rId15"/>
    <p:sldId id="432" r:id="rId16"/>
    <p:sldId id="476" r:id="rId17"/>
    <p:sldId id="433" r:id="rId18"/>
    <p:sldId id="477" r:id="rId19"/>
    <p:sldId id="435" r:id="rId20"/>
    <p:sldId id="436" r:id="rId21"/>
    <p:sldId id="437" r:id="rId22"/>
    <p:sldId id="478" r:id="rId23"/>
    <p:sldId id="479" r:id="rId24"/>
    <p:sldId id="480" r:id="rId25"/>
    <p:sldId id="481" r:id="rId26"/>
    <p:sldId id="483" r:id="rId27"/>
    <p:sldId id="482" r:id="rId28"/>
    <p:sldId id="439" r:id="rId29"/>
    <p:sldId id="440" r:id="rId30"/>
    <p:sldId id="441" r:id="rId31"/>
    <p:sldId id="442" r:id="rId32"/>
    <p:sldId id="445" r:id="rId33"/>
    <p:sldId id="447" r:id="rId34"/>
    <p:sldId id="452" r:id="rId35"/>
    <p:sldId id="455" r:id="rId36"/>
    <p:sldId id="454" r:id="rId37"/>
    <p:sldId id="474" r:id="rId38"/>
    <p:sldId id="47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3" r:id="rId47"/>
  </p:sldIdLst>
  <p:sldSz cx="9144000" cy="6858000" type="screen4x3"/>
  <p:notesSz cx="67818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5" autoAdjust="0"/>
    <p:restoredTop sz="88842" autoAdjust="0"/>
  </p:normalViewPr>
  <p:slideViewPr>
    <p:cSldViewPr snapToObjects="1">
      <p:cViewPr varScale="1">
        <p:scale>
          <a:sx n="90" d="100"/>
          <a:sy n="90" d="100"/>
        </p:scale>
        <p:origin x="19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#sync operations observed from inside/outside of the VM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guest</c:v>
                </c:pt>
              </c:strCache>
            </c:strRef>
          </c:tx>
          <c:spPr>
            <a:solidFill>
              <a:srgbClr val="3B99FC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qcow2 overwrite</c:v>
                </c:pt>
                <c:pt idx="1">
                  <c:v>qcow2 append</c:v>
                </c:pt>
                <c:pt idx="2">
                  <c:v>VMDK overwrite</c:v>
                </c:pt>
                <c:pt idx="3">
                  <c:v>VMDK append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C-4ACF-837A-09E4CA12B59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rgbClr val="A33569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qcow2 overwrite</c:v>
                </c:pt>
                <c:pt idx="1">
                  <c:v>qcow2 append</c:v>
                </c:pt>
                <c:pt idx="2">
                  <c:v>VMDK overwrite</c:v>
                </c:pt>
                <c:pt idx="3">
                  <c:v>VMDK append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150</c:v>
                </c:pt>
                <c:pt idx="1">
                  <c:v>400</c:v>
                </c:pt>
                <c:pt idx="2">
                  <c:v>212</c:v>
                </c:pt>
                <c:pt idx="3">
                  <c:v>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7C-4ACF-837A-09E4CA12B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802960"/>
        <c:axId val="475804736"/>
      </c:barChart>
      <c:catAx>
        <c:axId val="47580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04736"/>
        <c:crosses val="autoZero"/>
        <c:auto val="1"/>
        <c:lblAlgn val="ctr"/>
        <c:lblOffset val="100"/>
        <c:noMultiLvlLbl val="0"/>
      </c:catAx>
      <c:valAx>
        <c:axId val="47580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0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Append</a:t>
            </a:r>
            <a:r>
              <a:rPr lang="zh-CN"/>
              <a:t> </a:t>
            </a:r>
            <a:r>
              <a:rPr lang="en-US"/>
              <a:t>wrokload</a:t>
            </a:r>
            <a:r>
              <a:rPr lang="zh-CN"/>
              <a:t> </a:t>
            </a:r>
            <a:r>
              <a:rPr lang="en-US"/>
              <a:t>on</a:t>
            </a:r>
            <a:r>
              <a:rPr lang="zh-CN"/>
              <a:t> </a:t>
            </a:r>
            <a:r>
              <a:rPr lang="en-US"/>
              <a:t>SSD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7073795898903"/>
          <c:y val="0.109757805748166"/>
          <c:w val="0.80384438086154797"/>
          <c:h val="0.82062894804201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F38F3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3-4F9A-A067-19E0F989C37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flaw</c:v>
                </c:pt>
              </c:strCache>
            </c:strRef>
          </c:tx>
          <c:spPr>
            <a:solidFill>
              <a:srgbClr val="A23468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1.06</c:v>
                </c:pt>
                <c:pt idx="1">
                  <c:v>1.23</c:v>
                </c:pt>
                <c:pt idx="2">
                  <c:v>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D3-4F9A-A067-19E0F989C377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1.17</c:v>
                </c:pt>
                <c:pt idx="1">
                  <c:v>1.25</c:v>
                </c:pt>
                <c:pt idx="2">
                  <c:v>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D3-4F9A-A067-19E0F989C377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jour</c:v>
                </c:pt>
              </c:strCache>
            </c:strRef>
          </c:tx>
          <c:spPr>
            <a:solidFill>
              <a:srgbClr val="573DC9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1.46</c:v>
                </c:pt>
                <c:pt idx="1">
                  <c:v>1.63</c:v>
                </c:pt>
                <c:pt idx="2">
                  <c:v>1.64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D3-4F9A-A067-19E0F989C377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1.69</c:v>
                </c:pt>
                <c:pt idx="1">
                  <c:v>1.94</c:v>
                </c:pt>
                <c:pt idx="2">
                  <c:v>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D3-4F9A-A067-19E0F989C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5822256"/>
        <c:axId val="475824304"/>
      </c:barChart>
      <c:catAx>
        <c:axId val="47582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24304"/>
        <c:crosses val="autoZero"/>
        <c:auto val="1"/>
        <c:lblAlgn val="ctr"/>
        <c:lblOffset val="100"/>
        <c:noMultiLvlLbl val="0"/>
      </c:catAx>
      <c:valAx>
        <c:axId val="4758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Normalized</a:t>
                </a:r>
                <a:r>
                  <a:rPr lang="zh-CN" sz="1800" dirty="0"/>
                  <a:t>  </a:t>
                </a:r>
                <a:r>
                  <a:rPr lang="en-US" sz="1800" dirty="0"/>
                  <a:t>throughput</a:t>
                </a:r>
                <a:endParaRPr lang="zh-CN" sz="1800" dirty="0"/>
              </a:p>
            </c:rich>
          </c:tx>
          <c:layout>
            <c:manualLayout>
              <c:xMode val="edge"/>
              <c:yMode val="edge"/>
              <c:x val="1.0699213161659501E-2"/>
              <c:y val="0.223195009108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82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Append</a:t>
            </a:r>
            <a:r>
              <a:rPr lang="zh-CN"/>
              <a:t> </a:t>
            </a:r>
            <a:r>
              <a:rPr lang="en-US"/>
              <a:t>workload</a:t>
            </a:r>
            <a:r>
              <a:rPr lang="zh-CN"/>
              <a:t> </a:t>
            </a:r>
            <a:r>
              <a:rPr lang="en-US"/>
              <a:t>on</a:t>
            </a:r>
            <a:r>
              <a:rPr lang="zh-CN"/>
              <a:t> </a:t>
            </a:r>
            <a:r>
              <a:rPr lang="en-US"/>
              <a:t>HDD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F38F3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D-4E47-8FE6-BF19EFDEBF3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flaw</c:v>
                </c:pt>
              </c:strCache>
            </c:strRef>
          </c:tx>
          <c:spPr>
            <a:solidFill>
              <a:srgbClr val="A23468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1.02</c:v>
                </c:pt>
                <c:pt idx="1">
                  <c:v>1.1100000000000001</c:v>
                </c:pt>
                <c:pt idx="2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D-4E47-8FE6-BF19EFDEBF3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1.71</c:v>
                </c:pt>
                <c:pt idx="1">
                  <c:v>1.25</c:v>
                </c:pt>
                <c:pt idx="2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D-4E47-8FE6-BF19EFDEBF3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jour</c:v>
                </c:pt>
              </c:strCache>
            </c:strRef>
          </c:tx>
          <c:spPr>
            <a:solidFill>
              <a:srgbClr val="573DC9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1.21</c:v>
                </c:pt>
                <c:pt idx="1">
                  <c:v>1.4</c:v>
                </c:pt>
                <c:pt idx="2">
                  <c:v>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D-4E47-8FE6-BF19EFDEBF3A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2.2200000000000002</c:v>
                </c:pt>
                <c:pt idx="1">
                  <c:v>2.2400000000000002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D-4E47-8FE6-BF19EFDEB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7457152"/>
        <c:axId val="477166960"/>
      </c:barChart>
      <c:catAx>
        <c:axId val="4774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166960"/>
        <c:crosses val="autoZero"/>
        <c:auto val="1"/>
        <c:lblAlgn val="ctr"/>
        <c:lblOffset val="100"/>
        <c:noMultiLvlLbl val="0"/>
      </c:catAx>
      <c:valAx>
        <c:axId val="47716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Normalized</a:t>
                </a:r>
                <a:r>
                  <a:rPr lang="zh-CN" sz="1800" dirty="0"/>
                  <a:t> </a:t>
                </a:r>
                <a:r>
                  <a:rPr lang="en-US" sz="1800" dirty="0"/>
                  <a:t>throughput</a:t>
                </a:r>
                <a:endParaRPr lang="zh-CN" sz="1800" dirty="0"/>
              </a:p>
            </c:rich>
          </c:tx>
          <c:layout>
            <c:manualLayout>
              <c:xMode val="edge"/>
              <c:yMode val="edge"/>
              <c:x val="1.2620099625252601E-2"/>
              <c:y val="0.236237506336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>
            <a:solidFill>
              <a:schemeClr val="accent1">
                <a:shade val="95000"/>
                <a:satMod val="10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5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Varmail on HDD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549-BC9E-E8B03202F91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9A2F57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1.1000000000000001</c:v>
                </c:pt>
                <c:pt idx="1">
                  <c:v>1.5</c:v>
                </c:pt>
                <c:pt idx="2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17-4549-BC9E-E8B03202F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7461776"/>
        <c:axId val="477463552"/>
      </c:barChart>
      <c:catAx>
        <c:axId val="4774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63552"/>
        <c:crosses val="autoZero"/>
        <c:auto val="1"/>
        <c:lblAlgn val="ctr"/>
        <c:lblOffset val="100"/>
        <c:noMultiLvlLbl val="0"/>
      </c:catAx>
      <c:valAx>
        <c:axId val="47746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Normalized throughput</a:t>
                </a:r>
                <a:endParaRPr lang="zh-CN" alt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6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Tpcc</a:t>
            </a:r>
            <a:r>
              <a:rPr lang="en-US" dirty="0"/>
              <a:t> on SSD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</c:v>
                </c:pt>
              </c:strCache>
            </c:strRef>
          </c:tx>
          <c:spPr>
            <a:solidFill>
              <a:srgbClr val="56A3DB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D-4737-B01D-8EA6ADB66F5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opt</c:v>
                </c:pt>
              </c:strCache>
            </c:strRef>
          </c:tx>
          <c:spPr>
            <a:solidFill>
              <a:srgbClr val="9A2F57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raw</c:v>
                </c:pt>
                <c:pt idx="1">
                  <c:v>seq</c:v>
                </c:pt>
                <c:pt idx="2">
                  <c:v>ran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1.3</c:v>
                </c:pt>
                <c:pt idx="1">
                  <c:v>1.25</c:v>
                </c:pt>
                <c:pt idx="2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4D-4737-B01D-8EA6ADB66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477405424"/>
        <c:axId val="477414304"/>
      </c:barChart>
      <c:catAx>
        <c:axId val="47740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14304"/>
        <c:crosses val="autoZero"/>
        <c:auto val="1"/>
        <c:lblAlgn val="ctr"/>
        <c:lblOffset val="100"/>
        <c:noMultiLvlLbl val="0"/>
      </c:catAx>
      <c:valAx>
        <c:axId val="477414304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Normalized throughput</a:t>
                </a:r>
                <a:endParaRPr lang="zh-CN" alt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40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0641-E4A4-407B-96CD-62D36ABDF1A4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02AA-372F-4657-9601-6062237A72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dirties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block-A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</a:t>
            </a:r>
            <a:endParaRPr kumimoji="1" lang="zh-CN" altLang="en-US" baseline="0" dirty="0"/>
          </a:p>
          <a:p>
            <a:r>
              <a:rPr kumimoji="1" lang="en-US" altLang="zh-CN" baseline="0" dirty="0"/>
              <a:t>T1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commit,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write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block-A’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disk</a:t>
            </a:r>
            <a:endParaRPr kumimoji="1" lang="zh-CN" altLang="en-US" baseline="0" dirty="0"/>
          </a:p>
          <a:p>
            <a:r>
              <a:rPr kumimoji="1" lang="en-US" altLang="zh-CN" baseline="0" dirty="0"/>
              <a:t>T2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modifies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block-A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memory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A’’</a:t>
            </a:r>
            <a:endParaRPr kumimoji="1" lang="zh-CN" altLang="en-US" baseline="0" dirty="0"/>
          </a:p>
          <a:p>
            <a:r>
              <a:rPr kumimoji="1" lang="zh-CN" altLang="en-US" baseline="0" dirty="0"/>
              <a:t>    </a:t>
            </a:r>
            <a:r>
              <a:rPr kumimoji="1" lang="en-US" altLang="zh-CN" baseline="0" dirty="0"/>
              <a:t>&lt;-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now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T1’s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disk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space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cannot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freed,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since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contains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only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since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memory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block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A’’.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A’’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but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not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since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T1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commited</a:t>
            </a:r>
            <a:r>
              <a:rPr kumimoji="1" lang="en-US" altLang="zh-CN" baseline="0" dirty="0"/>
              <a:t>.</a:t>
            </a:r>
            <a:endParaRPr kumimoji="1" lang="zh-CN" altLang="en-US" baseline="0" dirty="0"/>
          </a:p>
          <a:p>
            <a:r>
              <a:rPr kumimoji="1" lang="en-US" altLang="zh-CN" baseline="0" dirty="0"/>
              <a:t>T2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commit,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write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A’’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disk</a:t>
            </a:r>
            <a:endParaRPr kumimoji="1" lang="zh-CN" altLang="en-US" baseline="0" dirty="0"/>
          </a:p>
          <a:p>
            <a:r>
              <a:rPr kumimoji="1" lang="zh-CN" altLang="en-US" baseline="0" dirty="0"/>
              <a:t>    </a:t>
            </a:r>
            <a:r>
              <a:rPr kumimoji="1" lang="en-US" altLang="zh-CN" baseline="0" dirty="0"/>
              <a:t>&lt;-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now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free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T1’s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disk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space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0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dos.csail.mit.edu/6.828/2008/readings/journal-softupdate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Journaling and </a:t>
            </a:r>
            <a:r>
              <a:rPr lang="en-US" altLang="zh-CN" dirty="0"/>
              <a:t>E</a:t>
            </a:r>
            <a:r>
              <a:rPr lang="en-US" dirty="0"/>
              <a:t>xt3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Yubin Xi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: slides adopted from </a:t>
            </a:r>
            <a:r>
              <a:rPr lang="en-US" dirty="0" err="1"/>
              <a:t>Frans</a:t>
            </a:r>
            <a:r>
              <a:rPr lang="en-US" dirty="0"/>
              <a:t>’ 6.828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finish a Commit </a:t>
            </a:r>
            <a:r>
              <a:rPr lang="en-US" altLang="zh-CN" sz="3200">
                <a:ea typeface="宋体" panose="02010600030101010101" pitchFamily="2" charset="-122"/>
              </a:rPr>
              <a:t>(checkpoint)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Close the transaction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All subsequent FS operations will go into </a:t>
            </a:r>
            <a:r>
              <a:rPr lang="en-US" altLang="zh-CN" sz="2000" i="1" dirty="0">
                <a:ea typeface="宋体" panose="02010600030101010101" pitchFamily="2" charset="-122"/>
              </a:rPr>
              <a:t>another</a:t>
            </a:r>
            <a:r>
              <a:rPr lang="en-US" altLang="zh-CN" sz="2000" dirty="0">
                <a:ea typeface="宋体" panose="02010600030101010101" pitchFamily="2" charset="-122"/>
              </a:rPr>
              <a:t> transaction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Flush transaction to disk (journal), pin the buffers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After everything is flushed to the journal, update journal header blocks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Unpin the buffers in the journal only after they have been synced to the disk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Release space in the journal</a:t>
            </a:r>
          </a:p>
        </p:txBody>
      </p:sp>
    </p:spTree>
    <p:extLst>
      <p:ext uri="{BB962C8B-B14F-4D97-AF65-F5344CB8AC3E}">
        <p14:creationId xmlns:p14="http://schemas.microsoft.com/office/powerpoint/2010/main" val="301412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Ext3 and JFS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separate layers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/fs/ext3 – just the </a:t>
            </a:r>
            <a:r>
              <a:rPr lang="en-US" altLang="zh-CN" dirty="0" err="1">
                <a:ea typeface="宋体" panose="02010600030101010101" pitchFamily="2" charset="-122"/>
              </a:rPr>
              <a:t>filesystem</a:t>
            </a:r>
            <a:r>
              <a:rPr lang="en-US" altLang="zh-CN" dirty="0">
                <a:ea typeface="宋体" panose="02010600030101010101" pitchFamily="2" charset="-122"/>
              </a:rPr>
              <a:t> with transactions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/fs/</a:t>
            </a:r>
            <a:r>
              <a:rPr lang="en-US" altLang="zh-CN" dirty="0" err="1">
                <a:ea typeface="宋体" panose="02010600030101010101" pitchFamily="2" charset="-122"/>
              </a:rPr>
              <a:t>jdb</a:t>
            </a:r>
            <a:r>
              <a:rPr lang="en-US" altLang="zh-CN" dirty="0">
                <a:ea typeface="宋体" panose="02010600030101010101" pitchFamily="2" charset="-122"/>
              </a:rPr>
              <a:t> – just the journaling stuff (JFS)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Ext3 calls JFS as needed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Start/stop transaction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Ask for a journal recovery after unclean reboot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Actually do compound transactions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Transactions with multiple updates</a:t>
            </a:r>
          </a:p>
        </p:txBody>
      </p:sp>
    </p:spTree>
    <p:extLst>
      <p:ext uri="{BB962C8B-B14F-4D97-AF65-F5344CB8AC3E}">
        <p14:creationId xmlns:p14="http://schemas.microsoft.com/office/powerpoint/2010/main" val="39671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altLang="zh-CN" dirty="0"/>
              <a:t>E</a:t>
            </a:r>
            <a:r>
              <a:rPr lang="en-US" dirty="0"/>
              <a:t>xt3’s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dirty="0"/>
              <a:t>ase study of the details required to add logging to a file system 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Stephen Tweedie 2000 talk transcript "EXT3, Journaling </a:t>
            </a:r>
            <a:r>
              <a:rPr lang="en-US" dirty="0" err="1"/>
              <a:t>Filesystem</a:t>
            </a:r>
            <a:r>
              <a:rPr lang="en-US" dirty="0"/>
              <a:t>" 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900" dirty="0"/>
              <a:t>http://olstrans.sourceforge.net/release/OLS2000-ext3/OLS2000-ext3.html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dirty="0"/>
              <a:t>xt3 adds a log to ext2, a previous xv6-like log-less file system 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H</a:t>
            </a:r>
            <a:r>
              <a:rPr lang="en-US" dirty="0"/>
              <a:t>as many modes, start with "</a:t>
            </a:r>
            <a:r>
              <a:rPr lang="en-US" dirty="0" err="1"/>
              <a:t>journaled</a:t>
            </a:r>
            <a:r>
              <a:rPr lang="en-US" dirty="0"/>
              <a:t> data" mode</a:t>
            </a:r>
          </a:p>
          <a:p>
            <a:pPr marL="457200" lvl="1" indent="0">
              <a:buNone/>
            </a:pPr>
            <a:r>
              <a:rPr lang="en-US" dirty="0"/>
              <a:t>log contains </a:t>
            </a:r>
            <a:r>
              <a:rPr lang="en-US" i="1" dirty="0"/>
              <a:t>both</a:t>
            </a:r>
            <a:r>
              <a:rPr lang="en-US" dirty="0"/>
              <a:t> metadata and file content blocks</a:t>
            </a:r>
          </a:p>
          <a:p>
            <a:pPr marL="457200" lvl="1" indent="0">
              <a:buNone/>
            </a:pPr>
            <a:r>
              <a:rPr lang="en-US" dirty="0"/>
              <a:t>Will introduce “ordered mode” later</a:t>
            </a:r>
          </a:p>
        </p:txBody>
      </p:sp>
    </p:spTree>
    <p:extLst>
      <p:ext uri="{BB962C8B-B14F-4D97-AF65-F5344CB8AC3E}">
        <p14:creationId xmlns:p14="http://schemas.microsoft.com/office/powerpoint/2010/main" val="362926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Ext3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in memory:</a:t>
            </a:r>
          </a:p>
          <a:p>
            <a:pPr marL="0" indent="0">
              <a:buNone/>
            </a:pPr>
            <a:r>
              <a:rPr lang="en-US" dirty="0"/>
              <a:t>    Write-back block cache</a:t>
            </a:r>
          </a:p>
          <a:p>
            <a:pPr marL="0" indent="0">
              <a:buNone/>
            </a:pPr>
            <a:r>
              <a:rPr lang="en-US" dirty="0"/>
              <a:t>    Per-transaction info:</a:t>
            </a:r>
          </a:p>
          <a:p>
            <a:pPr marL="0" indent="0">
              <a:buNone/>
            </a:pPr>
            <a:r>
              <a:rPr lang="en-US" dirty="0"/>
              <a:t>       set of block numbers to be logged</a:t>
            </a:r>
          </a:p>
          <a:p>
            <a:pPr marL="0" indent="0">
              <a:buNone/>
            </a:pPr>
            <a:r>
              <a:rPr lang="en-US" dirty="0"/>
              <a:t>       set of outstanding "handles" -- one per </a:t>
            </a:r>
            <a:r>
              <a:rPr lang="en-US" dirty="0" err="1"/>
              <a:t>syscall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on disk:</a:t>
            </a:r>
          </a:p>
          <a:p>
            <a:pPr marL="0" indent="0">
              <a:buNone/>
            </a:pPr>
            <a:r>
              <a:rPr lang="en-US" dirty="0"/>
              <a:t>    FS</a:t>
            </a:r>
          </a:p>
          <a:p>
            <a:pPr marL="0" indent="0">
              <a:buNone/>
            </a:pPr>
            <a:r>
              <a:rPr lang="en-US" dirty="0"/>
              <a:t>    Circular log</a:t>
            </a:r>
          </a:p>
        </p:txBody>
      </p:sp>
    </p:spTree>
    <p:extLst>
      <p:ext uri="{BB962C8B-B14F-4D97-AF65-F5344CB8AC3E}">
        <p14:creationId xmlns:p14="http://schemas.microsoft.com/office/powerpoint/2010/main" val="42586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the ext3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Log superblock: starting offset and starting </a:t>
            </a:r>
            <a:r>
              <a:rPr lang="en-US" dirty="0" err="1"/>
              <a:t>seq</a:t>
            </a:r>
            <a:r>
              <a:rPr lang="en-US" dirty="0"/>
              <a:t> # </a:t>
            </a:r>
          </a:p>
          <a:p>
            <a:pPr marL="400050" lvl="1" indent="0">
              <a:buNone/>
            </a:pPr>
            <a:r>
              <a:rPr lang="en-US" dirty="0"/>
              <a:t>(not the FS superblock; it's a block at start of log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Descriptor blocks: magic, </a:t>
            </a:r>
            <a:r>
              <a:rPr lang="en-US" dirty="0" err="1"/>
              <a:t>seq</a:t>
            </a:r>
            <a:r>
              <a:rPr lang="en-US" dirty="0"/>
              <a:t>, block #s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blocks (as described by descriptor)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Commit blocks: magic, </a:t>
            </a:r>
            <a:r>
              <a:rPr lang="en-US" dirty="0" err="1"/>
              <a:t>seq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 |super: </a:t>
            </a:r>
            <a:r>
              <a:rPr lang="en-US" sz="1800" dirty="0" err="1"/>
              <a:t>offset+seq</a:t>
            </a:r>
            <a:r>
              <a:rPr lang="en-US" sz="1800" dirty="0"/>
              <a:t> #| ... |Descriptor 4|...blocks...|Commit 4| |Descriptor 5|...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ext3 get good perf?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B</a:t>
            </a:r>
            <a:r>
              <a:rPr lang="en-US" sz="2400" dirty="0"/>
              <a:t>atching</a:t>
            </a:r>
          </a:p>
          <a:p>
            <a:pPr marL="0" indent="0">
              <a:buNone/>
            </a:pPr>
            <a:r>
              <a:rPr lang="en-US" sz="2000" dirty="0"/>
              <a:t>    commits every few seconds, not after every system call</a:t>
            </a:r>
          </a:p>
          <a:p>
            <a:pPr marL="0" indent="0">
              <a:buNone/>
            </a:pPr>
            <a:r>
              <a:rPr lang="en-US" sz="2000" dirty="0"/>
              <a:t>    so each transaction includes many </a:t>
            </a:r>
            <a:r>
              <a:rPr lang="en-US" sz="2000" dirty="0" err="1"/>
              <a:t>syscalls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Why does batching help performance?</a:t>
            </a:r>
          </a:p>
          <a:p>
            <a:pPr marL="0" indent="0">
              <a:buNone/>
            </a:pPr>
            <a:r>
              <a:rPr lang="en-US" sz="2000" dirty="0"/>
              <a:t>    1. amortize fixed transaction cost over many transactions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altLang="zh-CN" sz="2000" dirty="0"/>
              <a:t>including</a:t>
            </a:r>
            <a:r>
              <a:rPr lang="en-US" sz="2000" dirty="0"/>
              <a:t> </a:t>
            </a:r>
            <a:r>
              <a:rPr lang="en-US" altLang="zh-CN" sz="2000" dirty="0"/>
              <a:t>descriptor and data blocks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2. "write </a:t>
            </a:r>
            <a:r>
              <a:rPr lang="en-US" sz="2000" dirty="0" err="1"/>
              <a:t>absorbtion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1600" dirty="0"/>
              <a:t>many </a:t>
            </a:r>
            <a:r>
              <a:rPr lang="en-US" sz="1600" dirty="0" err="1"/>
              <a:t>syscalls</a:t>
            </a:r>
            <a:r>
              <a:rPr lang="en-US" sz="1600" dirty="0"/>
              <a:t> in the batch may modify the same block (</a:t>
            </a:r>
            <a:r>
              <a:rPr lang="en-US" sz="1600" dirty="0" err="1"/>
              <a:t>i</a:t>
            </a:r>
            <a:r>
              <a:rPr lang="en-US" sz="1600" dirty="0"/>
              <a:t>-node, bitmap, </a:t>
            </a:r>
            <a:r>
              <a:rPr lang="en-US" sz="1600" dirty="0" err="1"/>
              <a:t>dirent</a:t>
            </a:r>
            <a:r>
              <a:rPr lang="en-US" sz="16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1600" dirty="0"/>
              <a:t>thus one disk write for many </a:t>
            </a:r>
            <a:r>
              <a:rPr lang="en-US" sz="1600" dirty="0" err="1"/>
              <a:t>syscalls</a:t>
            </a:r>
            <a:r>
              <a:rPr lang="en-US" sz="1600" dirty="0"/>
              <a:t>' updates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3. better concurrency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1600" dirty="0"/>
              <a:t>less waiting for previous </a:t>
            </a:r>
            <a:r>
              <a:rPr lang="en-US" sz="1600" dirty="0" err="1"/>
              <a:t>syscall</a:t>
            </a:r>
            <a:r>
              <a:rPr lang="en-US" sz="1600" dirty="0"/>
              <a:t> to finish commit</a:t>
            </a:r>
          </a:p>
        </p:txBody>
      </p:sp>
    </p:spTree>
    <p:extLst>
      <p:ext uri="{BB962C8B-B14F-4D97-AF65-F5344CB8AC3E}">
        <p14:creationId xmlns:p14="http://schemas.microsoft.com/office/powerpoint/2010/main" val="329692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ext3 get good perf?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Ext3 allows concurrent transactions and </a:t>
            </a:r>
            <a:r>
              <a:rPr lang="en-US" altLang="zh-CN" sz="2400" dirty="0" err="1"/>
              <a:t>syscalls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There may be multiple transactions:</a:t>
            </a:r>
          </a:p>
          <a:p>
            <a:pPr marL="0" indent="0">
              <a:buNone/>
            </a:pPr>
            <a:r>
              <a:rPr lang="en-US" altLang="zh-CN" sz="2400" dirty="0"/>
              <a:t>    some fully committed in the on-disk log</a:t>
            </a:r>
          </a:p>
          <a:p>
            <a:pPr marL="0" indent="0">
              <a:buNone/>
            </a:pPr>
            <a:r>
              <a:rPr lang="en-US" altLang="zh-CN" sz="2400" dirty="0"/>
              <a:t>    some doing the log writes as part of commit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chemeClr val="accent2"/>
                </a:solidFill>
              </a:rPr>
              <a:t>one</a:t>
            </a:r>
            <a:r>
              <a:rPr lang="en-US" altLang="zh-CN" sz="2400" dirty="0"/>
              <a:t> "open" transaction accepting new sys-calls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Ext3 commits current transaction every few seconds (or </a:t>
            </a:r>
            <a:r>
              <a:rPr lang="en-US" altLang="zh-CN" sz="2400" dirty="0" err="1"/>
              <a:t>fsync</a:t>
            </a:r>
            <a:r>
              <a:rPr lang="en-US" altLang="zh-CN" sz="2400" dirty="0"/>
              <a:t>())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023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sys_open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h = start()</a:t>
            </a:r>
          </a:p>
          <a:p>
            <a:pPr marL="0" indent="0">
              <a:buNone/>
            </a:pPr>
            <a:r>
              <a:rPr lang="en-US" dirty="0"/>
              <a:t>    get(h, block #)</a:t>
            </a:r>
          </a:p>
          <a:p>
            <a:pPr marL="0" indent="0">
              <a:buNone/>
            </a:pPr>
            <a:r>
              <a:rPr lang="en-US" dirty="0"/>
              <a:t>    modify the block in the cache</a:t>
            </a:r>
          </a:p>
          <a:p>
            <a:pPr marL="0" indent="0">
              <a:buNone/>
            </a:pPr>
            <a:r>
              <a:rPr lang="en-US" dirty="0"/>
              <a:t>    stop(h)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9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/>
              <a:t> start():</a:t>
            </a:r>
          </a:p>
          <a:p>
            <a:pPr marL="0" indent="0">
              <a:buNone/>
            </a:pPr>
            <a:r>
              <a:rPr lang="en-US" altLang="zh-CN" sz="1800" dirty="0"/>
              <a:t>    Tells logging system to make set of writes until stop() atomic</a:t>
            </a:r>
          </a:p>
          <a:p>
            <a:pPr marL="0" indent="0">
              <a:buNone/>
            </a:pPr>
            <a:r>
              <a:rPr lang="en-US" altLang="zh-CN" sz="1800" dirty="0"/>
              <a:t>    Logging system must know the set of outstanding system calls</a:t>
            </a:r>
          </a:p>
          <a:p>
            <a:pPr marL="0" indent="0">
              <a:buNone/>
            </a:pPr>
            <a:r>
              <a:rPr lang="en-US" altLang="zh-CN" sz="1800" dirty="0"/>
              <a:t>        cannot commit until they are all complete</a:t>
            </a:r>
          </a:p>
          <a:p>
            <a:pPr marL="0" indent="0">
              <a:buNone/>
            </a:pPr>
            <a:r>
              <a:rPr lang="en-US" altLang="zh-CN" sz="1800" dirty="0"/>
              <a:t>    start() can block this sys call if needed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get():</a:t>
            </a:r>
          </a:p>
          <a:p>
            <a:pPr marL="0" indent="0">
              <a:buNone/>
            </a:pPr>
            <a:r>
              <a:rPr lang="en-US" altLang="zh-CN" sz="1800" dirty="0"/>
              <a:t>    Tells logging system we will modify cached block</a:t>
            </a:r>
          </a:p>
          <a:p>
            <a:pPr marL="0" indent="0">
              <a:buNone/>
            </a:pPr>
            <a:r>
              <a:rPr lang="en-US" altLang="zh-CN" sz="1800" dirty="0"/>
              <a:t>        added to list of blocks to be logged</a:t>
            </a:r>
          </a:p>
          <a:p>
            <a:pPr marL="0" indent="0">
              <a:buNone/>
            </a:pPr>
            <a:r>
              <a:rPr lang="en-US" altLang="zh-CN" sz="1800" dirty="0"/>
              <a:t>    Prevent writing block to disk until after transaction commits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stop():</a:t>
            </a:r>
          </a:p>
          <a:p>
            <a:pPr marL="0" indent="0">
              <a:buNone/>
            </a:pPr>
            <a:r>
              <a:rPr lang="en-US" altLang="zh-CN" sz="1800" dirty="0"/>
              <a:t>    stop() does </a:t>
            </a:r>
            <a:r>
              <a:rPr lang="en-US" altLang="zh-CN" sz="1800" b="1" dirty="0"/>
              <a:t>not</a:t>
            </a:r>
            <a:r>
              <a:rPr lang="en-US" altLang="zh-CN" sz="1800" dirty="0"/>
              <a:t> cause a commit</a:t>
            </a:r>
          </a:p>
          <a:p>
            <a:pPr marL="0" indent="0">
              <a:buNone/>
            </a:pPr>
            <a:r>
              <a:rPr lang="en-US" altLang="zh-CN" sz="1800" dirty="0"/>
              <a:t>    Transaction can commit if and only if all included </a:t>
            </a:r>
            <a:r>
              <a:rPr lang="en-US" altLang="zh-CN" sz="1800" dirty="0" err="1"/>
              <a:t>syscalls</a:t>
            </a:r>
            <a:r>
              <a:rPr lang="en-US" altLang="zh-CN" sz="1800" dirty="0"/>
              <a:t> have called stop()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581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Committing a transaction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1. block new </a:t>
            </a:r>
            <a:r>
              <a:rPr lang="en-US" sz="2400" dirty="0" err="1"/>
              <a:t>syscalls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2. wait for in-progress </a:t>
            </a:r>
            <a:r>
              <a:rPr lang="en-US" sz="2400" dirty="0" err="1"/>
              <a:t>syscalls</a:t>
            </a:r>
            <a:r>
              <a:rPr lang="en-US" sz="2400" dirty="0"/>
              <a:t> to stop()</a:t>
            </a:r>
          </a:p>
          <a:p>
            <a:pPr marL="0" indent="0">
              <a:buNone/>
            </a:pPr>
            <a:r>
              <a:rPr lang="en-US" sz="2400" dirty="0"/>
              <a:t>  3. open a new transaction, unblock new </a:t>
            </a:r>
            <a:r>
              <a:rPr lang="en-US" sz="2400" dirty="0" err="1"/>
              <a:t>syscalls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4. write descriptor to log on disk w/ list of block #s</a:t>
            </a:r>
          </a:p>
          <a:p>
            <a:pPr marL="0" indent="0">
              <a:buNone/>
            </a:pPr>
            <a:r>
              <a:rPr lang="en-US" sz="2400" dirty="0"/>
              <a:t>  5. write each block from cache to log on disk</a:t>
            </a:r>
          </a:p>
          <a:p>
            <a:pPr marL="0" indent="0">
              <a:buNone/>
            </a:pPr>
            <a:r>
              <a:rPr lang="en-US" sz="2400" dirty="0"/>
              <a:t>  6. wait for all log writes to finish</a:t>
            </a:r>
          </a:p>
          <a:p>
            <a:pPr marL="0" indent="0">
              <a:buNone/>
            </a:pPr>
            <a:r>
              <a:rPr lang="en-US" sz="2400" dirty="0"/>
              <a:t>  7. write the commit record</a:t>
            </a:r>
          </a:p>
          <a:p>
            <a:pPr marL="0" indent="0">
              <a:buNone/>
            </a:pPr>
            <a:r>
              <a:rPr lang="en-US" sz="2400" dirty="0"/>
              <a:t>  8. wait for the commit write to finish</a:t>
            </a:r>
          </a:p>
          <a:p>
            <a:pPr marL="0" indent="0">
              <a:buNone/>
            </a:pPr>
            <a:r>
              <a:rPr lang="en-US" sz="2400" dirty="0"/>
              <a:t>  9. now cached blocks allowed to go to homes on disk (but not forced)</a:t>
            </a:r>
          </a:p>
        </p:txBody>
      </p:sp>
    </p:spTree>
    <p:extLst>
      <p:ext uri="{BB962C8B-B14F-4D97-AF65-F5344CB8AC3E}">
        <p14:creationId xmlns:p14="http://schemas.microsoft.com/office/powerpoint/2010/main" val="73438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Recap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Journaling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Ext3 journaling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Optimization in VM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 log correct if concurrent </a:t>
            </a:r>
            <a:r>
              <a:rPr lang="en-US" sz="3200" dirty="0" err="1"/>
              <a:t>syscalls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e.g., create of "a" and "b" in same directory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lock prevents race when updating directory </a:t>
            </a:r>
          </a:p>
          <a:p>
            <a:r>
              <a:rPr lang="en-US" dirty="0"/>
              <a:t>other stuff can be truly concurrent (touches different blocks in cache) </a:t>
            </a:r>
          </a:p>
          <a:p>
            <a:r>
              <a:rPr lang="en-US" dirty="0"/>
              <a:t>transaction combines updates of both system calls</a:t>
            </a:r>
          </a:p>
        </p:txBody>
      </p:sp>
    </p:spTree>
    <p:extLst>
      <p:ext uri="{BB962C8B-B14F-4D97-AF65-F5344CB8AC3E}">
        <p14:creationId xmlns:p14="http://schemas.microsoft.com/office/powerpoint/2010/main" val="83862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</a:t>
            </a:r>
            <a:r>
              <a:rPr lang="en-US" dirty="0" err="1"/>
              <a:t>syscall</a:t>
            </a:r>
            <a:r>
              <a:rPr lang="en-US" dirty="0"/>
              <a:t> B reads uncommitted result of </a:t>
            </a:r>
            <a:r>
              <a:rPr lang="en-US" dirty="0" err="1"/>
              <a:t>syscall</a:t>
            </a:r>
            <a:r>
              <a:rPr lang="en-US" dirty="0"/>
              <a:t> 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A: echo hi &gt; x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</a:rPr>
              <a:t>ls</a:t>
            </a:r>
            <a:r>
              <a:rPr lang="en-US" dirty="0">
                <a:latin typeface="Consolas" panose="020B0609020204030204" pitchFamily="49" charset="0"/>
              </a:rPr>
              <a:t> &gt; y </a:t>
            </a:r>
          </a:p>
          <a:p>
            <a:pPr marL="0" indent="0">
              <a:buNone/>
            </a:pPr>
            <a:r>
              <a:rPr lang="en-US" sz="2200" dirty="0"/>
              <a:t>Could B commit before A, so that crash would reveal anomaly?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1: both in same transaction -- ok, both or neither </a:t>
            </a:r>
          </a:p>
          <a:p>
            <a:pPr marL="0" indent="0">
              <a:buNone/>
            </a:pPr>
            <a:r>
              <a:rPr lang="en-US" dirty="0"/>
              <a:t>case 2: A in T1, B in T2 -- ok, A must commit first </a:t>
            </a:r>
          </a:p>
          <a:p>
            <a:pPr marL="0" indent="0">
              <a:buNone/>
            </a:pPr>
            <a:r>
              <a:rPr lang="en-US" dirty="0"/>
              <a:t>case 3: B in T1, A in T2 </a:t>
            </a:r>
          </a:p>
          <a:p>
            <a:pPr marL="457200" lvl="1" indent="0">
              <a:buNone/>
            </a:pPr>
            <a:r>
              <a:rPr lang="en-US" dirty="0"/>
              <a:t>could B see A's modification? </a:t>
            </a:r>
          </a:p>
          <a:p>
            <a:pPr marL="457200" lvl="1" indent="0">
              <a:buNone/>
            </a:pPr>
            <a:r>
              <a:rPr lang="en-US" dirty="0"/>
              <a:t>ext3 must wait for all ops in prev</a:t>
            </a:r>
            <a:r>
              <a:rPr lang="en-US" altLang="zh-CN" dirty="0"/>
              <a:t>ious</a:t>
            </a:r>
            <a:r>
              <a:rPr lang="en-US" dirty="0"/>
              <a:t> transaction to finish </a:t>
            </a:r>
          </a:p>
          <a:p>
            <a:pPr marL="914400" lvl="2" indent="0">
              <a:buNone/>
            </a:pPr>
            <a:r>
              <a:rPr lang="en-US" dirty="0"/>
              <a:t>before letting any 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next start </a:t>
            </a:r>
          </a:p>
          <a:p>
            <a:pPr marL="914400" lvl="2" indent="0">
              <a:buNone/>
            </a:pPr>
            <a:r>
              <a:rPr lang="en-US" dirty="0"/>
              <a:t>so that ops in old transaction don't read modifications of next transaction</a:t>
            </a:r>
          </a:p>
        </p:txBody>
      </p:sp>
    </p:spTree>
    <p:extLst>
      <p:ext uri="{BB962C8B-B14F-4D97-AF65-F5344CB8AC3E}">
        <p14:creationId xmlns:p14="http://schemas.microsoft.com/office/powerpoint/2010/main" val="116793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if </a:t>
            </a:r>
            <a:r>
              <a:rPr lang="en-US" altLang="zh-CN" dirty="0" err="1"/>
              <a:t>syscall</a:t>
            </a:r>
            <a:r>
              <a:rPr lang="en-US" altLang="zh-CN" dirty="0"/>
              <a:t> B reads uncommitted result of </a:t>
            </a:r>
            <a:r>
              <a:rPr lang="en-US" altLang="zh-CN" dirty="0" err="1"/>
              <a:t>syscall</a:t>
            </a:r>
            <a:r>
              <a:rPr lang="en-US" altLang="zh-CN" dirty="0"/>
              <a:t> 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larger point: the </a:t>
            </a:r>
            <a:r>
              <a:rPr lang="en-US" altLang="zh-CN" dirty="0">
                <a:solidFill>
                  <a:schemeClr val="accent2"/>
                </a:solidFill>
              </a:rPr>
              <a:t>commit order </a:t>
            </a:r>
            <a:r>
              <a:rPr lang="en-US" altLang="zh-CN" dirty="0"/>
              <a:t>must be consistent with the order in which the system calls read/wrote state.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Ext3 sacrifices a bit of performance here to gain correctness.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66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Is it safe for a </a:t>
            </a:r>
            <a:r>
              <a:rPr lang="en-US" altLang="zh-CN" sz="3200" dirty="0" err="1"/>
              <a:t>syscall</a:t>
            </a:r>
            <a:r>
              <a:rPr lang="en-US" altLang="zh-CN" sz="3200" dirty="0"/>
              <a:t> in T2 to write a block that was also written in T1?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ext3 allows T2 to start before T1 finishes committing -- can take a while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T1: 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syscalls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commitWrites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 T2:            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syscalls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commitWrites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the danger:</a:t>
            </a:r>
          </a:p>
          <a:p>
            <a:pPr marL="0" indent="0">
              <a:buNone/>
            </a:pPr>
            <a:r>
              <a:rPr lang="en-US" altLang="zh-CN" sz="1800" dirty="0"/>
              <a:t>    One</a:t>
            </a:r>
            <a:r>
              <a:rPr lang="zh-CN" altLang="en-US" sz="1800" dirty="0"/>
              <a:t> </a:t>
            </a:r>
            <a:r>
              <a:rPr lang="en-US" altLang="zh-CN" sz="1800" dirty="0"/>
              <a:t>T1 </a:t>
            </a:r>
            <a:r>
              <a:rPr lang="en-US" altLang="zh-CN" sz="1800" dirty="0" err="1"/>
              <a:t>syscall</a:t>
            </a:r>
            <a:r>
              <a:rPr lang="en-US" altLang="zh-CN" sz="1800" dirty="0"/>
              <a:t> writes block 17</a:t>
            </a:r>
          </a:p>
          <a:p>
            <a:pPr marL="0" indent="0">
              <a:buNone/>
            </a:pPr>
            <a:r>
              <a:rPr lang="en-US" altLang="zh-CN" sz="1800" dirty="0"/>
              <a:t>    T1 closes, starts writing cached blocks to log</a:t>
            </a:r>
          </a:p>
          <a:p>
            <a:pPr marL="0" indent="0">
              <a:buNone/>
            </a:pPr>
            <a:r>
              <a:rPr lang="en-US" altLang="zh-CN" sz="1800" dirty="0"/>
              <a:t>    T2 starts, a T2 </a:t>
            </a:r>
            <a:r>
              <a:rPr lang="en-US" altLang="zh-CN" sz="1800" dirty="0" err="1"/>
              <a:t>syscall</a:t>
            </a:r>
            <a:r>
              <a:rPr lang="en-US" altLang="zh-CN" sz="1800" dirty="0"/>
              <a:t> also writes block 17</a:t>
            </a:r>
          </a:p>
          <a:p>
            <a:pPr marL="0" indent="0">
              <a:buNone/>
            </a:pPr>
            <a:r>
              <a:rPr lang="en-US" altLang="zh-CN" sz="1800" dirty="0"/>
              <a:t>    could T1 write T2's modified block 17 to the T1 transaction in the log?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bad</a:t>
            </a:r>
            <a:r>
              <a:rPr lang="en-US" altLang="zh-CN" sz="1800" dirty="0"/>
              <a:t>: not atomic, since then a crash would leave some but not all off T2's writes committed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458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Is it safe for a </a:t>
            </a:r>
            <a:r>
              <a:rPr lang="en-US" altLang="zh-CN" sz="3200" dirty="0" err="1"/>
              <a:t>syscall</a:t>
            </a:r>
            <a:r>
              <a:rPr lang="en-US" altLang="zh-CN" sz="3200" dirty="0"/>
              <a:t> in T2 to write a block that was also written in T1?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ext3 allows T2 to start before T1 finishes committing -- can take a while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T1: 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syscalls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commitWrites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 T2:            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syscalls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-|-</a:t>
            </a:r>
            <a:r>
              <a:rPr lang="en-US" altLang="zh-CN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commitWrites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-|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Solution:</a:t>
            </a:r>
          </a:p>
          <a:p>
            <a:pPr marL="0" indent="0">
              <a:buNone/>
            </a:pPr>
            <a:r>
              <a:rPr lang="en-US" altLang="zh-CN" sz="1800" dirty="0"/>
              <a:t>    xt3 gives T1 a </a:t>
            </a:r>
            <a:r>
              <a:rPr lang="en-US" altLang="zh-CN" sz="1800" u="sng" dirty="0"/>
              <a:t>private copy</a:t>
            </a:r>
            <a:r>
              <a:rPr lang="en-US" altLang="zh-CN" sz="1800" i="1" dirty="0"/>
              <a:t> </a:t>
            </a:r>
            <a:r>
              <a:rPr lang="en-US" altLang="zh-CN" sz="1800" dirty="0"/>
              <a:t>of the block cache as it existed when T1 closed</a:t>
            </a:r>
          </a:p>
          <a:p>
            <a:pPr marL="0" indent="0">
              <a:buNone/>
            </a:pPr>
            <a:r>
              <a:rPr lang="en-US" altLang="zh-CN" sz="1800" dirty="0"/>
              <a:t>    T1 commits from this snapshot of the cache</a:t>
            </a:r>
          </a:p>
          <a:p>
            <a:pPr marL="0" indent="0">
              <a:buNone/>
            </a:pPr>
            <a:r>
              <a:rPr lang="en-US" altLang="zh-CN" sz="1800" dirty="0"/>
              <a:t>    It is efficient using copy-on-write</a:t>
            </a:r>
          </a:p>
          <a:p>
            <a:pPr marL="0" indent="0">
              <a:buNone/>
            </a:pPr>
            <a:r>
              <a:rPr lang="en-US" altLang="zh-CN" sz="1800" dirty="0"/>
              <a:t>    The copies allow </a:t>
            </a:r>
            <a:r>
              <a:rPr lang="en-US" altLang="zh-CN" sz="1800" dirty="0" err="1"/>
              <a:t>syscalls</a:t>
            </a:r>
            <a:r>
              <a:rPr lang="en-US" altLang="zh-CN" sz="1800" dirty="0"/>
              <a:t> in T2 to proceed while T1 is committing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The point:</a:t>
            </a:r>
          </a:p>
          <a:p>
            <a:pPr marL="0" indent="0">
              <a:buNone/>
            </a:pPr>
            <a:r>
              <a:rPr lang="en-US" altLang="zh-CN" sz="1800" dirty="0"/>
              <a:t>    Correctness requires a </a:t>
            </a:r>
            <a:r>
              <a:rPr lang="en-US" altLang="zh-CN" sz="1800" dirty="0" err="1"/>
              <a:t>post-crash+recover</a:t>
            </a:r>
            <a:r>
              <a:rPr lang="en-US" altLang="zh-CN" sz="1800" dirty="0"/>
              <a:t> state as if </a:t>
            </a:r>
            <a:r>
              <a:rPr lang="en-US" altLang="zh-CN" sz="1800" dirty="0" err="1"/>
              <a:t>syscalls</a:t>
            </a:r>
            <a:r>
              <a:rPr lang="en-US" altLang="zh-CN" sz="1800" dirty="0"/>
              <a:t> had executed atomically and sequentially</a:t>
            </a:r>
          </a:p>
          <a:p>
            <a:pPr marL="0" indent="0">
              <a:buNone/>
            </a:pPr>
            <a:r>
              <a:rPr lang="en-US" altLang="zh-CN" sz="1800" dirty="0"/>
              <a:t>    Ext3 uses various tricks to allow some concurrency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181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20" y="332656"/>
            <a:ext cx="8229600" cy="808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</a:t>
            </a:r>
            <a:r>
              <a:rPr lang="en-US" dirty="0"/>
              <a:t>hen can ext3 re-use transaction T1's log space?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log is circular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can reuse once all transactions prior to T1 have been freed in the log, and T1's cached blocks have all been written to FS on disk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free == advance log superblock's start pointer/</a:t>
            </a:r>
            <a:r>
              <a:rPr lang="en-US" sz="2400" dirty="0" err="1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7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if not enough free space in log for a </a:t>
            </a:r>
            <a:r>
              <a:rPr lang="en-US" altLang="zh-CN" dirty="0" err="1"/>
              <a:t>syscall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Suppose we start adding </a:t>
            </a:r>
            <a:r>
              <a:rPr lang="en-US" altLang="zh-CN" sz="2400" dirty="0" err="1"/>
              <a:t>syscall‘s</a:t>
            </a:r>
            <a:r>
              <a:rPr lang="en-US" altLang="zh-CN" sz="2400" dirty="0"/>
              <a:t> blocks to T2:</a:t>
            </a:r>
          </a:p>
          <a:p>
            <a:pPr marL="0" indent="0">
              <a:buNone/>
            </a:pPr>
            <a:r>
              <a:rPr lang="en-US" altLang="zh-CN" sz="2400" dirty="0"/>
              <a:t>  Half way through, realize T2 won't fit on disk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We cannot commit T2, since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 not done</a:t>
            </a:r>
          </a:p>
          <a:p>
            <a:pPr marL="0" indent="0">
              <a:buNone/>
            </a:pPr>
            <a:r>
              <a:rPr lang="en-US" altLang="zh-CN" sz="2400" dirty="0"/>
              <a:t>  We cannot back out of this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, either</a:t>
            </a:r>
          </a:p>
          <a:p>
            <a:pPr marL="0" indent="0">
              <a:buNone/>
            </a:pPr>
            <a:r>
              <a:rPr lang="en-US" altLang="zh-CN" sz="2400" dirty="0"/>
              <a:t>      there's no way to undo a </a:t>
            </a:r>
            <a:r>
              <a:rPr lang="en-US" altLang="zh-CN" sz="2400" dirty="0" err="1"/>
              <a:t>syscall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other </a:t>
            </a:r>
            <a:r>
              <a:rPr lang="en-US" altLang="zh-CN" sz="2400" dirty="0" err="1"/>
              <a:t>syscalls</a:t>
            </a:r>
            <a:r>
              <a:rPr lang="en-US" altLang="zh-CN" sz="2400" dirty="0"/>
              <a:t> in T2 may have read its modifications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7639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Reservations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syscall</a:t>
            </a:r>
            <a:r>
              <a:rPr lang="en-US" dirty="0"/>
              <a:t> pre-declares how many block of log space it might need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block the </a:t>
            </a:r>
            <a:r>
              <a:rPr lang="en-US" dirty="0" err="1"/>
              <a:t>sy</a:t>
            </a:r>
            <a:r>
              <a:rPr lang="en-US" altLang="zh-CN" dirty="0" err="1"/>
              <a:t>s</a:t>
            </a:r>
            <a:r>
              <a:rPr lang="en-US" dirty="0" err="1"/>
              <a:t>call</a:t>
            </a:r>
            <a:r>
              <a:rPr lang="en-US" dirty="0"/>
              <a:t> from starting until enough free space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need to commit open transaction, then free older transaction </a:t>
            </a:r>
          </a:p>
          <a:p>
            <a:pPr marL="457200" lvl="1" indent="0">
              <a:buNone/>
            </a:pPr>
            <a:r>
              <a:rPr lang="en-US" dirty="0"/>
              <a:t>OK since reservations mean all started </a:t>
            </a:r>
            <a:r>
              <a:rPr lang="en-US" dirty="0" err="1"/>
              <a:t>syscalls</a:t>
            </a:r>
            <a:r>
              <a:rPr lang="en-US" dirty="0"/>
              <a:t> can complete + commit</a:t>
            </a:r>
          </a:p>
        </p:txBody>
      </p:sp>
    </p:spTree>
    <p:extLst>
      <p:ext uri="{BB962C8B-B14F-4D97-AF65-F5344CB8AC3E}">
        <p14:creationId xmlns:p14="http://schemas.microsoft.com/office/powerpoint/2010/main" val="325559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create 100 small files in a directory </a:t>
            </a:r>
          </a:p>
          <a:p>
            <a:pPr marL="457200" lvl="1" indent="0">
              <a:buNone/>
            </a:pPr>
            <a:r>
              <a:rPr lang="en-US" sz="2000" dirty="0"/>
              <a:t>would take xv6 over 10 seconds (many disk writes per </a:t>
            </a:r>
            <a:r>
              <a:rPr lang="en-US" sz="2000" dirty="0" err="1"/>
              <a:t>syscall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400" dirty="0"/>
              <a:t>repeated modifications to same </a:t>
            </a:r>
            <a:r>
              <a:rPr lang="en-US" sz="2400" dirty="0" err="1"/>
              <a:t>direntry</a:t>
            </a:r>
            <a:r>
              <a:rPr lang="en-US" sz="2400" dirty="0"/>
              <a:t>, </a:t>
            </a:r>
            <a:r>
              <a:rPr lang="en-US" sz="2400" dirty="0" err="1"/>
              <a:t>inode</a:t>
            </a:r>
            <a:r>
              <a:rPr lang="en-US" sz="2400" dirty="0"/>
              <a:t>, bitmap blocks in cache </a:t>
            </a:r>
          </a:p>
          <a:p>
            <a:pPr marL="457200" lvl="1" indent="0">
              <a:buNone/>
            </a:pPr>
            <a:r>
              <a:rPr lang="en-US" sz="2000" dirty="0"/>
              <a:t>write absorption... </a:t>
            </a:r>
          </a:p>
          <a:p>
            <a:pPr marL="0" indent="0">
              <a:buNone/>
            </a:pPr>
            <a:r>
              <a:rPr lang="en-US" sz="2400" dirty="0"/>
              <a:t>then one commit of a few metadata blocks plus 100 file blocks </a:t>
            </a:r>
          </a:p>
          <a:p>
            <a:pPr marL="0" indent="0">
              <a:buNone/>
            </a:pPr>
            <a:r>
              <a:rPr lang="en-US" sz="2400" dirty="0"/>
              <a:t>how long to do a commit? </a:t>
            </a:r>
          </a:p>
          <a:p>
            <a:pPr marL="457200" lvl="1" indent="0">
              <a:buNone/>
            </a:pPr>
            <a:r>
              <a:rPr lang="en-US" sz="2000" dirty="0" err="1"/>
              <a:t>seq</a:t>
            </a:r>
            <a:r>
              <a:rPr lang="en-US" sz="2000" dirty="0"/>
              <a:t> write of 100*4096 at 50 MB/sec: 10 </a:t>
            </a:r>
            <a:r>
              <a:rPr lang="en-US" sz="2000" dirty="0" err="1"/>
              <a:t>ms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wait for disk to say “writes are on disk” </a:t>
            </a:r>
          </a:p>
          <a:p>
            <a:pPr marL="457200" lvl="1" indent="0">
              <a:buNone/>
            </a:pPr>
            <a:r>
              <a:rPr lang="en-US" sz="2000" dirty="0"/>
              <a:t>then write the commit record </a:t>
            </a:r>
          </a:p>
          <a:p>
            <a:pPr marL="914400" lvl="2" indent="0">
              <a:buNone/>
            </a:pPr>
            <a:r>
              <a:rPr lang="en-US" sz="1800" dirty="0"/>
              <a:t>that wastes one rotation, another 10 </a:t>
            </a:r>
            <a:r>
              <a:rPr lang="en-US" sz="1800" dirty="0" err="1"/>
              <a:t>ms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0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crash may interrupt writing last transaction to log on disk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disk may have a bunch of full transactions, then maybe one partial 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have written some block cache to disk (home) </a:t>
            </a:r>
          </a:p>
          <a:p>
            <a:pPr marL="457200" lvl="1" indent="0">
              <a:buNone/>
            </a:pPr>
            <a:r>
              <a:rPr lang="en-US" dirty="0"/>
              <a:t>but only for fully committed transactions, not partial last one </a:t>
            </a:r>
          </a:p>
        </p:txBody>
      </p:sp>
    </p:spTree>
    <p:extLst>
      <p:ext uri="{BB962C8B-B14F-4D97-AF65-F5344CB8AC3E}">
        <p14:creationId xmlns:p14="http://schemas.microsoft.com/office/powerpoint/2010/main" val="4954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Recap: File system durability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Topic: tension between FS perf. and crash recovery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Disk performance is often a #1 bottleneck</a:t>
            </a:r>
          </a:p>
          <a:p>
            <a:pPr marL="457200" lvl="1" indent="0">
              <a:buNone/>
            </a:pPr>
            <a:r>
              <a:rPr lang="en-US" altLang="zh-CN" dirty="0"/>
              <a:t>"how many seeks will that take?”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But many obvious fixes make crash / power failure hard to recover from</a:t>
            </a:r>
          </a:p>
          <a:p>
            <a:pPr marL="457200" lvl="1" indent="0">
              <a:buNone/>
            </a:pPr>
            <a:r>
              <a:rPr lang="en-US" altLang="zh-CN" dirty="0"/>
              <a:t>"what if a crash occurred at this point?”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Crash recovery is much harder than performance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74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recovery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1. find the start of the log -- the first non-freed descriptor</a:t>
            </a:r>
          </a:p>
          <a:p>
            <a:pPr marL="0" indent="0">
              <a:buNone/>
            </a:pPr>
            <a:r>
              <a:rPr lang="en-US" sz="2000" dirty="0"/>
              <a:t>     log "superblock" contains offset and </a:t>
            </a:r>
            <a:r>
              <a:rPr lang="en-US" sz="2000" dirty="0" err="1"/>
              <a:t>seq</a:t>
            </a:r>
            <a:r>
              <a:rPr lang="en-US" sz="2000" dirty="0"/>
              <a:t># of first transaction</a:t>
            </a:r>
          </a:p>
          <a:p>
            <a:pPr marL="0" indent="0">
              <a:buNone/>
            </a:pPr>
            <a:r>
              <a:rPr lang="en-US" sz="2000" dirty="0"/>
              <a:t>     (advanced when log space is freed)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2. find the end of the log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000" dirty="0"/>
              <a:t>scan until bad magic or not the expected </a:t>
            </a:r>
            <a:r>
              <a:rPr lang="en-US" sz="2000" dirty="0" err="1"/>
              <a:t>seq</a:t>
            </a:r>
            <a:r>
              <a:rPr lang="en-US" sz="2000" dirty="0"/>
              <a:t> number</a:t>
            </a:r>
          </a:p>
          <a:p>
            <a:pPr marL="0" indent="0">
              <a:buNone/>
            </a:pPr>
            <a:r>
              <a:rPr lang="en-US" sz="2000" dirty="0"/>
              <a:t>      go back to last commit record</a:t>
            </a:r>
          </a:p>
          <a:p>
            <a:pPr marL="0" indent="0">
              <a:buNone/>
            </a:pPr>
            <a:r>
              <a:rPr lang="en-US" sz="2000" dirty="0"/>
              <a:t>      crash during commit -&gt; no commit record, recovery ignores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3. replay all blocks through last complete transaction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000" dirty="0"/>
              <a:t>in log order</a:t>
            </a:r>
          </a:p>
        </p:txBody>
      </p:sp>
    </p:spTree>
    <p:extLst>
      <p:ext uri="{BB962C8B-B14F-4D97-AF65-F5344CB8AC3E}">
        <p14:creationId xmlns:p14="http://schemas.microsoft.com/office/powerpoint/2010/main" val="184050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recovery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block after last valid log block looks like a log descriptor? </a:t>
            </a:r>
          </a:p>
          <a:p>
            <a:pPr marL="457200" lvl="1" indent="0">
              <a:buNone/>
            </a:pPr>
            <a:r>
              <a:rPr lang="en-US" dirty="0"/>
              <a:t>perhaps left over from previous use of log? (</a:t>
            </a:r>
            <a:r>
              <a:rPr lang="en-US" dirty="0">
                <a:solidFill>
                  <a:srgbClr val="FF0000"/>
                </a:solidFill>
              </a:rPr>
              <a:t>seq</a:t>
            </a:r>
            <a:r>
              <a:rPr lang="en-US" dirty="0"/>
              <a:t>...) </a:t>
            </a:r>
          </a:p>
          <a:p>
            <a:pPr marL="457200" lvl="1" indent="0">
              <a:buNone/>
            </a:pPr>
            <a:r>
              <a:rPr lang="en-US" dirty="0"/>
              <a:t>perhaps some file data happens to look like a descriptor? (</a:t>
            </a:r>
            <a:r>
              <a:rPr lang="en-US" dirty="0">
                <a:solidFill>
                  <a:srgbClr val="FF0000"/>
                </a:solidFill>
              </a:rPr>
              <a:t>magic #</a:t>
            </a:r>
            <a:r>
              <a:rPr lang="en-US" dirty="0"/>
              <a:t>...)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can ext3 free a transaction's log space? </a:t>
            </a:r>
          </a:p>
          <a:p>
            <a:pPr marL="457200" lvl="1" indent="0">
              <a:buNone/>
            </a:pPr>
            <a:r>
              <a:rPr lang="en-US" dirty="0"/>
              <a:t>after cached blocks have been written to FS on disk </a:t>
            </a:r>
          </a:p>
          <a:p>
            <a:pPr marL="457200" lvl="1" indent="0">
              <a:buNone/>
            </a:pPr>
            <a:r>
              <a:rPr lang="en-US" dirty="0"/>
              <a:t>free == advance log superblock's start pointer/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298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 of ext3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ext3 not as immediately durable as xv6 </a:t>
            </a:r>
          </a:p>
          <a:p>
            <a:pPr marL="457200" lvl="1" indent="0">
              <a:buNone/>
            </a:pPr>
            <a:r>
              <a:rPr lang="en-US" dirty="0" err="1"/>
              <a:t>creat</a:t>
            </a:r>
            <a:r>
              <a:rPr lang="en-US" dirty="0"/>
              <a:t>() returns -&gt; maybe data is not on disk! crash will undo it. </a:t>
            </a:r>
          </a:p>
          <a:p>
            <a:pPr marL="457200" lvl="1" indent="0">
              <a:buNone/>
            </a:pPr>
            <a:r>
              <a:rPr lang="en-US" dirty="0"/>
              <a:t>need </a:t>
            </a:r>
            <a:r>
              <a:rPr lang="en-US" dirty="0" err="1"/>
              <a:t>fsync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) to force commit of current transaction, and wait </a:t>
            </a:r>
          </a:p>
          <a:p>
            <a:pPr marL="457200" lvl="1" indent="0">
              <a:buNone/>
            </a:pPr>
            <a:r>
              <a:rPr lang="en-US" dirty="0"/>
              <a:t>would ext3 have good performance if commit after every </a:t>
            </a:r>
            <a:r>
              <a:rPr lang="en-US" dirty="0" err="1"/>
              <a:t>syscall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dirty="0"/>
              <a:t>would log many more blocks, no absorption </a:t>
            </a:r>
          </a:p>
          <a:p>
            <a:pPr marL="914400" lvl="2" indent="0">
              <a:buNone/>
            </a:pP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 </a:t>
            </a:r>
            <a:r>
              <a:rPr lang="en-US" dirty="0" err="1"/>
              <a:t>syscall</a:t>
            </a:r>
            <a:r>
              <a:rPr lang="en-US" dirty="0"/>
              <a:t>, rather than 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(“Rethink the Sync” [OSDI’0</a:t>
            </a:r>
            <a:r>
              <a:rPr lang="en-US" altLang="zh-CN" dirty="0"/>
              <a:t>6</a:t>
            </a:r>
            <a:r>
              <a:rPr lang="en-US" dirty="0"/>
              <a:t>] addresses this problem) </a:t>
            </a:r>
          </a:p>
        </p:txBody>
      </p:sp>
    </p:spTree>
    <p:extLst>
      <p:ext uri="{BB962C8B-B14F-4D97-AF65-F5344CB8AC3E}">
        <p14:creationId xmlns:p14="http://schemas.microsoft.com/office/powerpoint/2010/main" val="3349545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80283"/>
          </a:xfrm>
        </p:spPr>
        <p:txBody>
          <a:bodyPr>
            <a:normAutofit/>
          </a:bodyPr>
          <a:lstStyle/>
          <a:p>
            <a:r>
              <a:rPr lang="en-US" sz="3200" dirty="0"/>
              <a:t>Ordered Mode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err="1"/>
              <a:t>Journaled</a:t>
            </a:r>
            <a:r>
              <a:rPr lang="en-US" sz="3200" dirty="0"/>
              <a:t>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journaling file content is slow, every data block written </a:t>
            </a:r>
            <a:r>
              <a:rPr lang="en-US" sz="2400" dirty="0">
                <a:solidFill>
                  <a:schemeClr val="accent2"/>
                </a:solidFill>
              </a:rPr>
              <a:t>twice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 we just lazily write file content blocks? </a:t>
            </a:r>
          </a:p>
          <a:p>
            <a:pPr marL="0" indent="0">
              <a:buNone/>
            </a:pPr>
            <a:r>
              <a:rPr lang="en-US" sz="2400" dirty="0"/>
              <a:t>no: </a:t>
            </a:r>
          </a:p>
          <a:p>
            <a:pPr marL="457200" lvl="1" indent="0">
              <a:buNone/>
            </a:pPr>
            <a:r>
              <a:rPr lang="en-US" sz="2000" dirty="0"/>
              <a:t>if metadata updated first, crash may leave file pointing to blocks with someone else's data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ext3 ordered mode: </a:t>
            </a:r>
          </a:p>
          <a:p>
            <a:pPr marL="457200" lvl="1" indent="0">
              <a:buNone/>
            </a:pPr>
            <a:r>
              <a:rPr lang="en-US" sz="2000" dirty="0"/>
              <a:t>don't write file content to the log</a:t>
            </a:r>
          </a:p>
          <a:p>
            <a:pPr marL="457200" lvl="1" indent="0">
              <a:buNone/>
            </a:pPr>
            <a:r>
              <a:rPr lang="en-US" sz="2000" dirty="0"/>
              <a:t>write content blocks to disk </a:t>
            </a:r>
            <a:r>
              <a:rPr lang="en-US" sz="2000" i="1" dirty="0"/>
              <a:t>before</a:t>
            </a:r>
            <a:r>
              <a:rPr lang="en-US" sz="2000" dirty="0"/>
              <a:t> </a:t>
            </a:r>
            <a:r>
              <a:rPr lang="en-US" sz="2000" dirty="0" err="1"/>
              <a:t>commiting</a:t>
            </a:r>
            <a:r>
              <a:rPr lang="en-US" sz="2000" dirty="0"/>
              <a:t> </a:t>
            </a:r>
            <a:r>
              <a:rPr lang="en-US" sz="2000" dirty="0" err="1"/>
              <a:t>inode</a:t>
            </a:r>
            <a:r>
              <a:rPr lang="en-US" sz="2000" dirty="0"/>
              <a:t> w/ new size and block #</a:t>
            </a:r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400" dirty="0"/>
              <a:t>most people use ext3 ordered mode</a:t>
            </a:r>
          </a:p>
        </p:txBody>
      </p:sp>
    </p:spTree>
    <p:extLst>
      <p:ext uri="{BB962C8B-B14F-4D97-AF65-F5344CB8AC3E}">
        <p14:creationId xmlns:p14="http://schemas.microsoft.com/office/powerpoint/2010/main" val="28213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w/ ordered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A. </a:t>
            </a:r>
            <a:r>
              <a:rPr lang="en-US" altLang="zh-CN" dirty="0" err="1"/>
              <a:t>rmdir</a:t>
            </a:r>
            <a:r>
              <a:rPr lang="en-US" altLang="zh-CN" dirty="0"/>
              <a:t>, re-use block for write() to some file,</a:t>
            </a:r>
          </a:p>
          <a:p>
            <a:pPr marL="0" indent="0">
              <a:buNone/>
            </a:pPr>
            <a:r>
              <a:rPr lang="en-US" altLang="zh-CN" dirty="0"/>
              <a:t>       crash before </a:t>
            </a:r>
            <a:r>
              <a:rPr lang="en-US" altLang="zh-CN" dirty="0" err="1"/>
              <a:t>rmdir</a:t>
            </a:r>
            <a:r>
              <a:rPr lang="en-US" altLang="zh-CN" dirty="0"/>
              <a:t> or write committed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pPr marL="0" indent="0">
              <a:buNone/>
            </a:pPr>
            <a:r>
              <a:rPr lang="en-US" altLang="zh-CN" dirty="0"/>
              <a:t>     after recovery, as if </a:t>
            </a:r>
            <a:r>
              <a:rPr lang="en-US" altLang="zh-CN" dirty="0" err="1"/>
              <a:t>rmdir</a:t>
            </a:r>
            <a:r>
              <a:rPr lang="en-US" altLang="zh-CN" dirty="0"/>
              <a:t> never happened,</a:t>
            </a:r>
          </a:p>
          <a:p>
            <a:pPr marL="0" indent="0">
              <a:buNone/>
            </a:pPr>
            <a:r>
              <a:rPr lang="en-US" altLang="zh-CN" dirty="0"/>
              <a:t>       but directory block has been overwritten!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fix: no re-use of freed block until freeing </a:t>
            </a:r>
            <a:r>
              <a:rPr lang="en-US" altLang="zh-CN" dirty="0" err="1"/>
              <a:t>syscall</a:t>
            </a:r>
            <a:r>
              <a:rPr lang="en-US" altLang="zh-CN" dirty="0"/>
              <a:t> committed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9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w/ ordered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B. </a:t>
            </a:r>
            <a:r>
              <a:rPr lang="en-US" sz="2400" dirty="0" err="1"/>
              <a:t>rmdir</a:t>
            </a:r>
            <a:r>
              <a:rPr lang="en-US" sz="2400" dirty="0"/>
              <a:t>, commit, re-use block in file, ordered file write, commit, </a:t>
            </a:r>
          </a:p>
          <a:p>
            <a:pPr marL="457200" lvl="1" indent="0">
              <a:buNone/>
            </a:pPr>
            <a:r>
              <a:rPr lang="en-US" sz="2000" dirty="0"/>
              <a:t>crash, replay </a:t>
            </a:r>
            <a:r>
              <a:rPr lang="en-US" sz="2000" dirty="0" err="1"/>
              <a:t>rmdir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400" dirty="0"/>
              <a:t>file is left w/ directory content </a:t>
            </a:r>
            <a:r>
              <a:rPr lang="en-US" sz="2400" dirty="0" err="1"/>
              <a:t>e.g</a:t>
            </a:r>
            <a:r>
              <a:rPr lang="en-US" sz="2400" dirty="0"/>
              <a:t>, . . and .. </a:t>
            </a:r>
          </a:p>
          <a:p>
            <a:pPr marL="457200" lvl="1" indent="0">
              <a:buNone/>
            </a:pPr>
            <a:r>
              <a:rPr lang="en-US" sz="2000" dirty="0"/>
              <a:t>since file content write is not replayed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fix: “revoke” records, prevent log replay of a given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both problems due to changing the type of a block (content vs meta-data) so another solution might be to never do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Corner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open a file, then unlink it</a:t>
            </a:r>
          </a:p>
          <a:p>
            <a:r>
              <a:rPr lang="en-US" altLang="zh-CN" dirty="0"/>
              <a:t>unlink commits</a:t>
            </a:r>
          </a:p>
          <a:p>
            <a:r>
              <a:rPr lang="en-US" altLang="zh-CN" dirty="0"/>
              <a:t>file is open, so unlink removes </a:t>
            </a:r>
            <a:r>
              <a:rPr lang="en-US" altLang="zh-CN" dirty="0" err="1"/>
              <a:t>dirent</a:t>
            </a:r>
            <a:r>
              <a:rPr lang="en-US" altLang="zh-CN" dirty="0"/>
              <a:t> but doesn't free blocks</a:t>
            </a:r>
          </a:p>
          <a:p>
            <a:r>
              <a:rPr lang="en-US" altLang="zh-CN" dirty="0"/>
              <a:t>Crash</a:t>
            </a:r>
          </a:p>
          <a:p>
            <a:r>
              <a:rPr lang="en-US" altLang="zh-CN" dirty="0"/>
              <a:t>nothing interesting in log to replay</a:t>
            </a:r>
          </a:p>
          <a:p>
            <a:r>
              <a:rPr lang="en-US" altLang="zh-CN" dirty="0" err="1"/>
              <a:t>inode</a:t>
            </a:r>
            <a:r>
              <a:rPr lang="en-US" altLang="zh-CN" dirty="0"/>
              <a:t> and blocks not on free list, also not reachable by any name</a:t>
            </a:r>
          </a:p>
          <a:p>
            <a:pPr lvl="1"/>
            <a:r>
              <a:rPr lang="en-US" altLang="zh-CN" dirty="0"/>
              <a:t>will never be freed! oops</a:t>
            </a:r>
            <a:br>
              <a:rPr lang="en-US" altLang="zh-CN" dirty="0"/>
            </a:br>
            <a:endParaRPr lang="zh-CN" altLang="en-US" dirty="0"/>
          </a:p>
          <a:p>
            <a:r>
              <a:rPr lang="en-US" altLang="zh-CN" dirty="0"/>
              <a:t>Solution: add </a:t>
            </a:r>
            <a:r>
              <a:rPr lang="en-US" altLang="zh-CN" dirty="0" err="1"/>
              <a:t>inode</a:t>
            </a:r>
            <a:r>
              <a:rPr lang="en-US" altLang="zh-CN" dirty="0"/>
              <a:t> to linked list starting from FS superblock </a:t>
            </a:r>
          </a:p>
          <a:p>
            <a:pPr lvl="1"/>
            <a:r>
              <a:rPr lang="en-US" altLang="zh-CN" dirty="0"/>
              <a:t>commit that along with remove of </a:t>
            </a:r>
            <a:r>
              <a:rPr lang="en-US" altLang="zh-CN" dirty="0" err="1"/>
              <a:t>dirent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en-US" altLang="zh-CN" dirty="0"/>
              <a:t>recovery looks at that list, completes deletions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Checksums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Recall: transaction's log blocks must be on disk before writing commit block ext3 waits for disk to say "done" before starting commit block write </a:t>
            </a:r>
          </a:p>
          <a:p>
            <a:r>
              <a:rPr lang="en-US" altLang="zh-CN" sz="2000" dirty="0"/>
              <a:t>Risk: disks usually have write caches and re-order writes, for performance </a:t>
            </a:r>
          </a:p>
          <a:p>
            <a:pPr lvl="1"/>
            <a:r>
              <a:rPr lang="en-US" altLang="zh-CN" sz="1800" dirty="0"/>
              <a:t>sometimes hard to turn off (the disk lies) </a:t>
            </a:r>
          </a:p>
          <a:p>
            <a:pPr lvl="1"/>
            <a:r>
              <a:rPr lang="en-US" altLang="zh-CN" sz="1800" dirty="0"/>
              <a:t>people often leave re-ordering enabled for speed, out of ignorance </a:t>
            </a:r>
          </a:p>
          <a:p>
            <a:pPr lvl="1"/>
            <a:r>
              <a:rPr lang="en-US" altLang="zh-CN" sz="1800" dirty="0"/>
              <a:t>bad news if disk writes commit block before the rest of the transaction </a:t>
            </a:r>
          </a:p>
          <a:p>
            <a:r>
              <a:rPr lang="en-US" altLang="zh-CN" sz="2000" dirty="0"/>
              <a:t>Solution: commit block contains checksum of all data blocks </a:t>
            </a:r>
          </a:p>
          <a:p>
            <a:pPr lvl="1"/>
            <a:r>
              <a:rPr lang="en-US" altLang="zh-CN" sz="1800" dirty="0"/>
              <a:t>on recovery: compute checksum of </a:t>
            </a:r>
            <a:r>
              <a:rPr lang="en-US" altLang="zh-CN" sz="1800" dirty="0" err="1"/>
              <a:t>datablocks</a:t>
            </a:r>
            <a:r>
              <a:rPr lang="en-US" altLang="zh-CN" sz="1800" dirty="0"/>
              <a:t> </a:t>
            </a:r>
          </a:p>
          <a:p>
            <a:pPr lvl="2"/>
            <a:r>
              <a:rPr lang="en-US" altLang="zh-CN" sz="1400" dirty="0"/>
              <a:t>if matches checksum in commit block: install transaction </a:t>
            </a:r>
          </a:p>
          <a:p>
            <a:pPr lvl="1"/>
            <a:r>
              <a:rPr lang="en-US" altLang="zh-CN" sz="1800" dirty="0"/>
              <a:t>if no match: don't install transaction </a:t>
            </a:r>
          </a:p>
          <a:p>
            <a:r>
              <a:rPr lang="en-US" altLang="zh-CN" sz="2000" dirty="0"/>
              <a:t>ext4 has log </a:t>
            </a:r>
            <a:r>
              <a:rPr lang="en-US" altLang="zh-CN" sz="2000" dirty="0" err="1"/>
              <a:t>checksumming</a:t>
            </a:r>
            <a:r>
              <a:rPr lang="en-US" altLang="zh-CN" sz="2000" dirty="0"/>
              <a:t>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773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19157"/>
          </a:xfrm>
        </p:spPr>
        <p:txBody>
          <a:bodyPr/>
          <a:lstStyle/>
          <a:p>
            <a:r>
              <a:rPr lang="en-US" dirty="0"/>
              <a:t>Xv6 vs. ext3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does ext3 fix the xv6 log performance problems? </a:t>
            </a:r>
          </a:p>
          <a:p>
            <a:pPr marL="457200" lvl="1" indent="0">
              <a:buNone/>
            </a:pPr>
            <a:r>
              <a:rPr lang="en-US" sz="2000" dirty="0"/>
              <a:t>only one transaction at a time -- yes </a:t>
            </a:r>
          </a:p>
          <a:p>
            <a:pPr marL="457200" lvl="1" indent="0">
              <a:buNone/>
            </a:pPr>
            <a:r>
              <a:rPr lang="en-US" sz="2000" dirty="0"/>
              <a:t>synchronous write to on-disk log -- yes, but 5-second window </a:t>
            </a:r>
          </a:p>
          <a:p>
            <a:pPr marL="457200" lvl="1" indent="0">
              <a:buNone/>
            </a:pPr>
            <a:r>
              <a:rPr lang="en-US" sz="2000" dirty="0"/>
              <a:t>tiny update -&gt; whole block write -- yes (indirectly) </a:t>
            </a:r>
          </a:p>
          <a:p>
            <a:pPr marL="457200" lvl="1" indent="0">
              <a:buNone/>
            </a:pPr>
            <a:r>
              <a:rPr lang="en-US" sz="2000" dirty="0"/>
              <a:t>synchronous writes to home locations after commit – yes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ext3 is very successful </a:t>
            </a:r>
          </a:p>
          <a:p>
            <a:pPr marL="457200" lvl="1" indent="0">
              <a:buNone/>
            </a:pPr>
            <a:r>
              <a:rPr lang="en-US" sz="2000" dirty="0"/>
              <a:t>but: no checksum -- ext4 </a:t>
            </a:r>
          </a:p>
          <a:p>
            <a:pPr marL="457200" lvl="1" indent="0">
              <a:buNone/>
            </a:pPr>
            <a:r>
              <a:rPr lang="en-US" sz="2000" dirty="0"/>
              <a:t>but: not efficient for applications that use </a:t>
            </a:r>
            <a:r>
              <a:rPr lang="en-US" sz="2000" dirty="0" err="1"/>
              <a:t>fsync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51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Journal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Virtual Disk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Recovery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Synchronous meta-data update + </a:t>
            </a:r>
            <a:r>
              <a:rPr lang="en-US" altLang="zh-CN" dirty="0" err="1"/>
              <a:t>fsck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Used in xv6-rev0</a:t>
            </a:r>
          </a:p>
          <a:p>
            <a:pPr marL="457200" lvl="1" indent="0">
              <a:buNone/>
            </a:pPr>
            <a:r>
              <a:rPr lang="en-US" altLang="zh-CN" dirty="0"/>
              <a:t>During check, synchronize meta-data, such as file size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Logging (</a:t>
            </a:r>
            <a:r>
              <a:rPr lang="en-US" altLang="zh-CN" dirty="0" err="1"/>
              <a:t>ext</a:t>
            </a:r>
            <a:r>
              <a:rPr lang="en-US" altLang="zh-CN" dirty="0"/>
              <a:t> 3/4), xv6-rev6 and following versions</a:t>
            </a:r>
          </a:p>
          <a:p>
            <a:pPr marL="457200" lvl="1" indent="0">
              <a:buNone/>
            </a:pPr>
            <a:r>
              <a:rPr lang="en-US" altLang="zh-CN" dirty="0"/>
              <a:t>Before doing actual meta-data update, log the event</a:t>
            </a:r>
          </a:p>
          <a:p>
            <a:pPr marL="457200" lvl="1" indent="0">
              <a:buNone/>
            </a:pPr>
            <a:r>
              <a:rPr lang="en-US" altLang="zh-CN" dirty="0"/>
              <a:t>After crash, recover from log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Soft update (FreeBSD </a:t>
            </a:r>
            <a:r>
              <a:rPr lang="en-US" altLang="zh-CN" dirty="0" err="1"/>
              <a:t>fs</a:t>
            </a:r>
            <a:r>
              <a:rPr lang="en-US" altLang="zh-CN" dirty="0"/>
              <a:t> modified on FFS)</a:t>
            </a:r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Soft update</a:t>
            </a:r>
            <a:r>
              <a:rPr lang="en-US" altLang="zh-CN" dirty="0"/>
              <a:t>, not covered in this course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82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Wide Use of Virtual Disks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disks provide many useful features</a:t>
            </a:r>
          </a:p>
          <a:p>
            <a:pPr lvl="1"/>
            <a:r>
              <a:rPr lang="en-US" altLang="zh-CN" dirty="0"/>
              <a:t>E.g., dynamic growing of image size, snapshot, de-duplication</a:t>
            </a:r>
          </a:p>
          <a:p>
            <a:pPr lvl="1"/>
            <a:r>
              <a:rPr lang="en-US" altLang="zh-CN" dirty="0"/>
              <a:t>Such features can significantly ease tasks such as VM deployment, backup</a:t>
            </a:r>
          </a:p>
          <a:p>
            <a:r>
              <a:rPr lang="en-US" altLang="zh-CN" dirty="0"/>
              <a:t>Virtual disks have been widely used in major cloud infrastructures</a:t>
            </a:r>
          </a:p>
          <a:p>
            <a:pPr lvl="1"/>
            <a:r>
              <a:rPr lang="en-US" altLang="zh-CN" dirty="0"/>
              <a:t>E.g., OpenStack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42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Sync Amplification for Virtual Disks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51012" y="1970838"/>
            <a:ext cx="6615354" cy="1604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Environment</a:t>
            </a:r>
            <a:r>
              <a:rPr lang="zh-CN" altLang="en-US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setup:</a:t>
            </a:r>
            <a:endParaRPr lang="en-US" altLang="zh-CN" sz="195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Platform: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QEMU/KVM</a:t>
            </a:r>
          </a:p>
          <a:p>
            <a:pPr marL="472679" lvl="2"/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Virtual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disk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formats: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qcow2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&amp;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VMDK</a:t>
            </a:r>
            <a:endParaRPr lang="zh-CN" altLang="en-US" sz="165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Workloads: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overwrite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&amp;</a:t>
            </a:r>
            <a:r>
              <a:rPr lang="zh-CN" altLang="en-US" sz="165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Century Gothic" pitchFamily="34" charset="0"/>
              </a:rPr>
              <a:t>append</a:t>
            </a:r>
            <a:endParaRPr lang="zh-CN" altLang="en-US" sz="165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endParaRPr lang="en-US" altLang="zh-CN" sz="21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grpSp>
        <p:nvGrpSpPr>
          <p:cNvPr id="5" name="组 5"/>
          <p:cNvGrpSpPr/>
          <p:nvPr/>
        </p:nvGrpSpPr>
        <p:grpSpPr>
          <a:xfrm>
            <a:off x="2043510" y="3158970"/>
            <a:ext cx="4625696" cy="2739362"/>
            <a:chOff x="1332053" y="3068960"/>
            <a:chExt cx="6167595" cy="3652482"/>
          </a:xfrm>
        </p:grpSpPr>
        <p:graphicFrame>
          <p:nvGraphicFramePr>
            <p:cNvPr id="6" name="图表 5"/>
            <p:cNvGraphicFramePr/>
            <p:nvPr>
              <p:extLst/>
            </p:nvPr>
          </p:nvGraphicFramePr>
          <p:xfrm>
            <a:off x="1691680" y="3068960"/>
            <a:ext cx="5807968" cy="36524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332053" y="3885040"/>
              <a:ext cx="461665" cy="23908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zh-CN" sz="1050" dirty="0"/>
                <a:t>The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number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of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sync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operations</a:t>
              </a:r>
              <a:endParaRPr kumimoji="1" lang="zh-CN" altLang="en-US" sz="1050" dirty="0"/>
            </a:p>
          </p:txBody>
        </p:sp>
      </p:grpSp>
      <p:sp>
        <p:nvSpPr>
          <p:cNvPr id="8" name="标题 4"/>
          <p:cNvSpPr txBox="1">
            <a:spLocks/>
          </p:cNvSpPr>
          <p:nvPr/>
        </p:nvSpPr>
        <p:spPr>
          <a:xfrm>
            <a:off x="1314349" y="3633706"/>
            <a:ext cx="6191091" cy="983426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marL="177800" indent="-177800">
              <a:lnSpc>
                <a:spcPct val="110000"/>
              </a:lnSpc>
              <a:spcBef>
                <a:spcPct val="0"/>
              </a:spcBef>
              <a:buNone/>
              <a:defRPr sz="4400">
                <a:solidFill>
                  <a:srgbClr val="FF0066"/>
                </a:solidFill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pPr marL="264319" indent="-264319"/>
            <a:r>
              <a:rPr lang="en-US" altLang="zh-CN" sz="2700" b="1" dirty="0"/>
              <a:t>50% </a:t>
            </a:r>
            <a:r>
              <a:rPr lang="en-US" altLang="zh-CN" sz="2400" b="1" dirty="0">
                <a:solidFill>
                  <a:schemeClr val="tx1"/>
                </a:solidFill>
              </a:rPr>
              <a:t>Performance Slowdown for </a:t>
            </a:r>
            <a:r>
              <a:rPr lang="en-US" altLang="zh-CN" sz="2400" b="1" dirty="0" err="1">
                <a:solidFill>
                  <a:schemeClr val="tx1"/>
                </a:solidFill>
              </a:rPr>
              <a:t>Varmail</a:t>
            </a:r>
            <a:endParaRPr lang="en-US" altLang="zh-CN" sz="2700" b="1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305018" y="2468416"/>
            <a:ext cx="6191091" cy="983426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Autofit/>
          </a:bodyPr>
          <a:lstStyle>
            <a:lvl1pPr marL="177800" indent="-177800">
              <a:lnSpc>
                <a:spcPct val="110000"/>
              </a:lnSpc>
              <a:spcBef>
                <a:spcPct val="0"/>
              </a:spcBef>
              <a:buNone/>
              <a:defRPr sz="4400">
                <a:solidFill>
                  <a:srgbClr val="FF0066"/>
                </a:solidFill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pPr marL="264319" indent="-264319" algn="ctr"/>
            <a:r>
              <a:rPr lang="en-US" altLang="zh-CN" sz="2400" b="1" dirty="0">
                <a:solidFill>
                  <a:schemeClr val="tx1"/>
                </a:solidFill>
              </a:rPr>
              <a:t>More than </a:t>
            </a:r>
            <a:r>
              <a:rPr lang="en-US" altLang="zh-CN" sz="2700" b="1" dirty="0"/>
              <a:t>3X</a:t>
            </a:r>
            <a:r>
              <a:rPr lang="en-US" altLang="zh-CN" sz="2400" b="1" dirty="0">
                <a:solidFill>
                  <a:schemeClr val="tx1"/>
                </a:solidFill>
              </a:rPr>
              <a:t> for qcow2 </a:t>
            </a:r>
          </a:p>
          <a:p>
            <a:pPr marL="264319" indent="-264319" algn="ctr"/>
            <a:r>
              <a:rPr lang="en-US" altLang="zh-CN" sz="2400" b="1" dirty="0">
                <a:solidFill>
                  <a:schemeClr val="tx1"/>
                </a:solidFill>
              </a:rPr>
              <a:t> More than </a:t>
            </a:r>
            <a:r>
              <a:rPr lang="en-US" altLang="zh-CN" sz="2700" b="1" dirty="0"/>
              <a:t>4X</a:t>
            </a:r>
            <a:r>
              <a:rPr lang="en-US" altLang="zh-CN" sz="2400" b="1" dirty="0">
                <a:solidFill>
                  <a:schemeClr val="tx1"/>
                </a:solidFill>
              </a:rPr>
              <a:t> for VMDK</a:t>
            </a:r>
            <a:endParaRPr lang="en-US" altLang="zh-CN" sz="2700" b="1" dirty="0"/>
          </a:p>
        </p:txBody>
      </p:sp>
      <p:sp>
        <p:nvSpPr>
          <p:cNvPr id="10" name="下箭头 9"/>
          <p:cNvSpPr/>
          <p:nvPr/>
        </p:nvSpPr>
        <p:spPr>
          <a:xfrm>
            <a:off x="4301882" y="3398013"/>
            <a:ext cx="216024" cy="501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539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Sync Amplification Happens?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54" y="2780928"/>
            <a:ext cx="5427222" cy="2707119"/>
          </a:xfrm>
          <a:prstGeom prst="rect">
            <a:avLst/>
          </a:prstGeom>
          <a:ln w="28575">
            <a:noFill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87394" y="1862826"/>
            <a:ext cx="6578972" cy="8137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Virtual disks has to impose strong ordering while being updated to retain crash consistency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87394" y="2510898"/>
            <a:ext cx="6578972" cy="17281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72679" lvl="2"/>
            <a:r>
              <a:rPr lang="en-US" altLang="zh-CN" sz="1800" dirty="0"/>
              <a:t>E.g., qcow2</a:t>
            </a:r>
            <a:endParaRPr lang="en-US" altLang="zh-CN" sz="19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4018" y="4893981"/>
            <a:ext cx="75608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solidFill>
                  <a:schemeClr val="tx1"/>
                </a:solidFill>
                <a:latin typeface="+mn-ea"/>
              </a:rPr>
              <a:t>Data</a:t>
            </a:r>
          </a:p>
          <a:p>
            <a:pPr algn="ctr"/>
            <a:r>
              <a:rPr kumimoji="1" lang="en-US" altLang="zh-CN" sz="1125" dirty="0">
                <a:solidFill>
                  <a:schemeClr val="tx1"/>
                </a:solidFill>
                <a:latin typeface="+mn-ea"/>
              </a:rPr>
              <a:t>Cluster</a:t>
            </a:r>
            <a:endParaRPr kumimoji="1" lang="zh-CN" altLang="en-US" sz="1125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弧 19"/>
          <p:cNvSpPr/>
          <p:nvPr/>
        </p:nvSpPr>
        <p:spPr>
          <a:xfrm flipH="1">
            <a:off x="5976156" y="3921873"/>
            <a:ext cx="162018" cy="162018"/>
          </a:xfrm>
          <a:prstGeom prst="arc">
            <a:avLst/>
          </a:prstGeom>
          <a:ln w="28575">
            <a:solidFill>
              <a:srgbClr val="1368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9" name="直线连接符 21"/>
          <p:cNvCxnSpPr/>
          <p:nvPr/>
        </p:nvCxnSpPr>
        <p:spPr>
          <a:xfrm>
            <a:off x="6030162" y="3921873"/>
            <a:ext cx="108012" cy="0"/>
          </a:xfrm>
          <a:prstGeom prst="line">
            <a:avLst/>
          </a:prstGeom>
          <a:ln w="28575">
            <a:solidFill>
              <a:srgbClr val="1368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24"/>
          <p:cNvCxnSpPr/>
          <p:nvPr/>
        </p:nvCxnSpPr>
        <p:spPr>
          <a:xfrm>
            <a:off x="5976156" y="3975879"/>
            <a:ext cx="0" cy="1242138"/>
          </a:xfrm>
          <a:prstGeom prst="line">
            <a:avLst/>
          </a:prstGeom>
          <a:ln w="28575">
            <a:solidFill>
              <a:srgbClr val="1368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30"/>
          <p:cNvCxnSpPr>
            <a:stCxn id="7" idx="3"/>
          </p:cNvCxnSpPr>
          <p:nvPr/>
        </p:nvCxnSpPr>
        <p:spPr>
          <a:xfrm>
            <a:off x="5490102" y="5218017"/>
            <a:ext cx="486054" cy="0"/>
          </a:xfrm>
          <a:prstGeom prst="line">
            <a:avLst/>
          </a:prstGeom>
          <a:ln w="28575">
            <a:solidFill>
              <a:srgbClr val="1368B7"/>
            </a:solidFill>
            <a:headEnd type="stealth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44"/>
          <p:cNvCxnSpPr>
            <a:endCxn id="13" idx="0"/>
          </p:cNvCxnSpPr>
          <p:nvPr/>
        </p:nvCxnSpPr>
        <p:spPr>
          <a:xfrm>
            <a:off x="4247964" y="4401108"/>
            <a:ext cx="162018" cy="0"/>
          </a:xfrm>
          <a:prstGeom prst="line">
            <a:avLst/>
          </a:prstGeom>
          <a:ln w="28575">
            <a:solidFill>
              <a:srgbClr val="B23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 46"/>
          <p:cNvSpPr/>
          <p:nvPr/>
        </p:nvSpPr>
        <p:spPr>
          <a:xfrm>
            <a:off x="4355976" y="4401109"/>
            <a:ext cx="108012" cy="162017"/>
          </a:xfrm>
          <a:prstGeom prst="arc">
            <a:avLst/>
          </a:prstGeom>
          <a:ln w="28575">
            <a:solidFill>
              <a:srgbClr val="B23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14" name="直线连接符 48"/>
          <p:cNvCxnSpPr/>
          <p:nvPr/>
        </p:nvCxnSpPr>
        <p:spPr>
          <a:xfrm>
            <a:off x="4463988" y="4455114"/>
            <a:ext cx="0" cy="762903"/>
          </a:xfrm>
          <a:prstGeom prst="line">
            <a:avLst/>
          </a:prstGeom>
          <a:ln w="28575">
            <a:solidFill>
              <a:srgbClr val="B23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50"/>
          <p:cNvCxnSpPr>
            <a:stCxn id="7" idx="1"/>
          </p:cNvCxnSpPr>
          <p:nvPr/>
        </p:nvCxnSpPr>
        <p:spPr>
          <a:xfrm flipH="1">
            <a:off x="4463988" y="5218017"/>
            <a:ext cx="270030" cy="0"/>
          </a:xfrm>
          <a:prstGeom prst="line">
            <a:avLst/>
          </a:prstGeom>
          <a:ln w="28575">
            <a:solidFill>
              <a:srgbClr val="B2312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870430" y="5613194"/>
            <a:ext cx="2727684" cy="32316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673894" indent="-673894" algn="ctr"/>
            <a:r>
              <a:rPr lang="en-US" altLang="zh-CN" sz="1500" dirty="0"/>
              <a:t>{</a:t>
            </a:r>
            <a:r>
              <a:rPr lang="zh-CN" altLang="en-US" sz="1500" dirty="0"/>
              <a:t>①</a:t>
            </a:r>
            <a:r>
              <a:rPr lang="en-US" altLang="zh-CN" sz="1500" dirty="0"/>
              <a:t>, ② persistent} </a:t>
            </a:r>
            <a:r>
              <a:rPr lang="zh-CN" altLang="en-US" sz="1500" dirty="0"/>
              <a:t>→ </a:t>
            </a:r>
            <a:r>
              <a:rPr lang="en-US" altLang="zh-CN" sz="1500" dirty="0"/>
              <a:t>{</a:t>
            </a:r>
            <a:r>
              <a:rPr lang="zh-CN" altLang="en-US" sz="1500" dirty="0"/>
              <a:t>③</a:t>
            </a:r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7" name="矩形 16"/>
          <p:cNvSpPr/>
          <p:nvPr/>
        </p:nvSpPr>
        <p:spPr>
          <a:xfrm>
            <a:off x="5928356" y="4352887"/>
            <a:ext cx="3577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①</a:t>
            </a:r>
          </a:p>
        </p:txBody>
      </p:sp>
      <p:grpSp>
        <p:nvGrpSpPr>
          <p:cNvPr id="18" name="组 58"/>
          <p:cNvGrpSpPr/>
          <p:nvPr/>
        </p:nvGrpSpPr>
        <p:grpSpPr>
          <a:xfrm>
            <a:off x="4815028" y="4865092"/>
            <a:ext cx="970475" cy="649958"/>
            <a:chOff x="6420036" y="5343790"/>
            <a:chExt cx="1293967" cy="86661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036" y="5418312"/>
              <a:ext cx="792088" cy="79208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236950" y="5343790"/>
              <a:ext cx="47705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dirty="0"/>
                <a:t>②</a:t>
              </a:r>
              <a:endParaRPr lang="zh-CN" altLang="en-US" sz="135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4422394" y="4680421"/>
            <a:ext cx="3577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564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6" grpId="0" animBg="1"/>
      <p:bldP spid="17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Sync Amplification Happens?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86632" y="1862827"/>
            <a:ext cx="6579734" cy="11726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19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process of appending a block of data to an empty file and make the data durable: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1998" y="3175085"/>
            <a:ext cx="50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 Narrow" panose="020B0606020202030204" pitchFamily="34" charset="0"/>
              </a:rPr>
              <a:t>VM</a:t>
            </a:r>
            <a:endParaRPr kumimoji="1" lang="zh-CN" altLang="en-US" sz="1200" dirty="0">
              <a:latin typeface="Arial Narrow" panose="020B0606020202030204" pitchFamily="34" charset="0"/>
            </a:endParaRPr>
          </a:p>
        </p:txBody>
      </p:sp>
      <p:cxnSp>
        <p:nvCxnSpPr>
          <p:cNvPr id="6" name="直线连接符 5"/>
          <p:cNvCxnSpPr>
            <a:stCxn id="5" idx="3"/>
          </p:cNvCxnSpPr>
          <p:nvPr/>
        </p:nvCxnSpPr>
        <p:spPr>
          <a:xfrm flipV="1">
            <a:off x="1655676" y="3266983"/>
            <a:ext cx="5599001" cy="3506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92058" y="2834935"/>
            <a:ext cx="125976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>
                <a:latin typeface="Arial Narrow" panose="020B0606020202030204" pitchFamily="34" charset="0"/>
              </a:rPr>
              <a:t>APPLICATION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4435" y="3510663"/>
            <a:ext cx="125976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Arial Narrow" panose="020B0606020202030204" pitchFamily="34" charset="0"/>
              </a:rPr>
              <a:t>FILE  SYSTEM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197" y="2780929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4287" y="2780929"/>
            <a:ext cx="1026114" cy="314693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fdatasync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cxnSp>
        <p:nvCxnSpPr>
          <p:cNvPr id="11" name="直线连接符 24"/>
          <p:cNvCxnSpPr/>
          <p:nvPr/>
        </p:nvCxnSpPr>
        <p:spPr>
          <a:xfrm>
            <a:off x="4230341" y="3095623"/>
            <a:ext cx="0" cy="254588"/>
          </a:xfrm>
          <a:prstGeom prst="line">
            <a:avLst/>
          </a:prstGeom>
          <a:ln w="25400">
            <a:solidFill>
              <a:srgbClr val="C87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/>
          <p:cNvSpPr/>
          <p:nvPr/>
        </p:nvSpPr>
        <p:spPr>
          <a:xfrm rot="5400000">
            <a:off x="4122329" y="1997841"/>
            <a:ext cx="216024" cy="2754306"/>
          </a:xfrm>
          <a:prstGeom prst="leftBrace">
            <a:avLst/>
          </a:prstGeom>
          <a:ln w="25400" cap="sq">
            <a:solidFill>
              <a:srgbClr val="C873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94436" y="2834935"/>
            <a:ext cx="174581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Arial Narrow" panose="020B0606020202030204" pitchFamily="34" charset="0"/>
              </a:rPr>
              <a:t>(a) write() + </a:t>
            </a:r>
            <a:r>
              <a:rPr kumimoji="1" lang="en-US" altLang="zh-CN" sz="1125" dirty="0" err="1">
                <a:latin typeface="Arial Narrow" panose="020B0606020202030204" pitchFamily="34" charset="0"/>
              </a:rPr>
              <a:t>fdatasync</a:t>
            </a:r>
            <a:r>
              <a:rPr kumimoji="1" lang="en-US" altLang="zh-CN" sz="1125" dirty="0">
                <a:latin typeface="Arial Narrow" panose="020B0606020202030204" pitchFamily="34" charset="0"/>
              </a:rPr>
              <a:t>()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4257" y="348300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J</a:t>
            </a:r>
            <a:r>
              <a:rPr kumimoji="1" lang="en-US" altLang="zh-CN" sz="900" dirty="0">
                <a:latin typeface="Arial Narrow" panose="020B0606020202030204" pitchFamily="34" charset="0"/>
              </a:rPr>
              <a:t>M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179" y="3492349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08383" y="3492349"/>
            <a:ext cx="378042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J</a:t>
            </a:r>
            <a:r>
              <a:rPr kumimoji="1" lang="en-US" altLang="zh-CN" sz="900" dirty="0">
                <a:latin typeface="Arial Narrow" panose="020B0606020202030204" pitchFamily="34" charset="0"/>
              </a:rPr>
              <a:t>C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14317" y="3487678"/>
            <a:ext cx="486054" cy="314693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Flush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0725" y="3483007"/>
            <a:ext cx="587778" cy="314693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Flush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515" y="3510663"/>
            <a:ext cx="194421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25" dirty="0">
                <a:latin typeface="Arial Narrow" panose="020B0606020202030204" pitchFamily="34" charset="0"/>
              </a:rPr>
              <a:t>(b) Journaling in guest FS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cxnSp>
        <p:nvCxnSpPr>
          <p:cNvPr id="20" name="直线连接符 29"/>
          <p:cNvCxnSpPr/>
          <p:nvPr/>
        </p:nvCxnSpPr>
        <p:spPr>
          <a:xfrm flipV="1">
            <a:off x="1233365" y="3988006"/>
            <a:ext cx="6021312" cy="350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17364" y="4779151"/>
            <a:ext cx="584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 Narrow" panose="020B0606020202030204" pitchFamily="34" charset="0"/>
              </a:rPr>
              <a:t>HOST</a:t>
            </a:r>
            <a:endParaRPr kumimoji="1" lang="zh-CN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76334" y="4267695"/>
            <a:ext cx="177686" cy="126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350" dirty="0">
                <a:solidFill>
                  <a:schemeClr val="tx1"/>
                </a:solidFill>
                <a:latin typeface="Arial Narrow" panose="020B0606020202030204" pitchFamily="34" charset="0"/>
              </a:rPr>
              <a:t>Unnecessary</a:t>
            </a:r>
            <a:endParaRPr kumimoji="1" lang="zh-CN" altLang="en-US" sz="13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0041" y="4734487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7819" y="473448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56154" y="43471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92358" y="4371894"/>
            <a:ext cx="179642" cy="105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2179" y="4725145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04226" y="43471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251" y="4725145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2298" y="43471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grpSp>
        <p:nvGrpSpPr>
          <p:cNvPr id="31" name="组 73"/>
          <p:cNvGrpSpPr/>
          <p:nvPr/>
        </p:nvGrpSpPr>
        <p:grpSpPr>
          <a:xfrm>
            <a:off x="4770400" y="4347102"/>
            <a:ext cx="3041960" cy="1080120"/>
            <a:chOff x="5004048" y="4653136"/>
            <a:chExt cx="4055946" cy="1440160"/>
          </a:xfrm>
        </p:grpSpPr>
        <p:sp>
          <p:nvSpPr>
            <p:cNvPr id="32" name="矩形 31"/>
            <p:cNvSpPr/>
            <p:nvPr/>
          </p:nvSpPr>
          <p:spPr>
            <a:xfrm>
              <a:off x="5004048" y="5169649"/>
              <a:ext cx="72008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 dirty="0">
                  <a:latin typeface="Arial Narrow" panose="020B0606020202030204" pitchFamily="34" charset="0"/>
                </a:rPr>
                <a:t>Data</a:t>
              </a:r>
              <a:endParaRPr kumimoji="1" lang="zh-CN" altLang="en-US" sz="1125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7752" y="5169649"/>
              <a:ext cx="51244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 dirty="0">
                  <a:latin typeface="Arial Narrow" panose="020B0606020202030204" pitchFamily="34" charset="0"/>
                </a:rPr>
                <a:t>Ref</a:t>
              </a:r>
              <a:endParaRPr kumimoji="1" lang="zh-CN" alt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72200" y="4653136"/>
              <a:ext cx="239522" cy="1407105"/>
            </a:xfrm>
            <a:prstGeom prst="rect">
              <a:avLst/>
            </a:prstGeom>
            <a:solidFill>
              <a:srgbClr val="A236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820472" y="4686191"/>
              <a:ext cx="239522" cy="1407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660232" y="5157192"/>
              <a:ext cx="51244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>
                  <a:latin typeface="Arial Narrow" panose="020B0606020202030204" pitchFamily="34" charset="0"/>
                </a:rPr>
                <a:t>L2</a:t>
              </a:r>
              <a:endParaRPr kumimoji="1" lang="zh-CN" alt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236296" y="4653136"/>
              <a:ext cx="239522" cy="1407105"/>
            </a:xfrm>
            <a:prstGeom prst="rect">
              <a:avLst/>
            </a:prstGeom>
            <a:solidFill>
              <a:srgbClr val="A236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524328" y="5157192"/>
              <a:ext cx="512440" cy="419591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25" dirty="0">
                  <a:latin typeface="Arial Narrow" panose="020B0606020202030204" pitchFamily="34" charset="0"/>
                </a:rPr>
                <a:t>Ref</a:t>
              </a:r>
              <a:endParaRPr kumimoji="1" lang="zh-CN" alt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00392" y="4653136"/>
              <a:ext cx="239522" cy="1407105"/>
            </a:xfrm>
            <a:prstGeom prst="rect">
              <a:avLst/>
            </a:prstGeom>
            <a:solidFill>
              <a:srgbClr val="A236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kumimoji="1" lang="en-US" altLang="zh-CN" sz="1350" dirty="0" err="1">
                  <a:latin typeface="Arial Narrow" panose="020B0606020202030204" pitchFamily="34" charset="0"/>
                </a:rPr>
                <a:t>fdatasync</a:t>
              </a:r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0" name="左大括号 39"/>
          <p:cNvSpPr/>
          <p:nvPr/>
        </p:nvSpPr>
        <p:spPr>
          <a:xfrm rot="5400000">
            <a:off x="6255566" y="2861937"/>
            <a:ext cx="216024" cy="2754306"/>
          </a:xfrm>
          <a:prstGeom prst="leftBrace">
            <a:avLst/>
          </a:prstGeom>
          <a:ln w="25400" cap="sq">
            <a:solidFill>
              <a:srgbClr val="C873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3015206" y="2861937"/>
            <a:ext cx="216024" cy="2754306"/>
          </a:xfrm>
          <a:prstGeom prst="leftBrace">
            <a:avLst/>
          </a:prstGeom>
          <a:ln w="25400" cap="sq">
            <a:solidFill>
              <a:srgbClr val="C8733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en-US" altLang="zh-CN" sz="1350" dirty="0">
              <a:latin typeface="Arial Narrow" panose="020B0606020202030204" pitchFamily="34" charset="0"/>
            </a:endParaRPr>
          </a:p>
          <a:p>
            <a:pPr algn="ctr"/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cxnSp>
        <p:nvCxnSpPr>
          <p:cNvPr id="42" name="肘形连接符 41"/>
          <p:cNvCxnSpPr>
            <a:stCxn id="17" idx="2"/>
            <a:endCxn id="41" idx="1"/>
          </p:cNvCxnSpPr>
          <p:nvPr/>
        </p:nvCxnSpPr>
        <p:spPr>
          <a:xfrm rot="5400000">
            <a:off x="3525928" y="3399661"/>
            <a:ext cx="328708" cy="1134126"/>
          </a:xfrm>
          <a:prstGeom prst="bentConnector5">
            <a:avLst>
              <a:gd name="adj1" fmla="val 47771"/>
              <a:gd name="adj2" fmla="val 55952"/>
              <a:gd name="adj3" fmla="val 47841"/>
            </a:avLst>
          </a:prstGeom>
          <a:ln w="25400">
            <a:solidFill>
              <a:srgbClr val="C87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2"/>
            <a:endCxn id="40" idx="1"/>
          </p:cNvCxnSpPr>
          <p:nvPr/>
        </p:nvCxnSpPr>
        <p:spPr>
          <a:xfrm rot="16200000" flipH="1">
            <a:off x="5712408" y="3479906"/>
            <a:ext cx="333379" cy="968964"/>
          </a:xfrm>
          <a:prstGeom prst="bentConnector5">
            <a:avLst>
              <a:gd name="adj1" fmla="val 42997"/>
              <a:gd name="adj2" fmla="val 59592"/>
              <a:gd name="adj3" fmla="val 43514"/>
            </a:avLst>
          </a:prstGeom>
          <a:ln w="25400">
            <a:solidFill>
              <a:srgbClr val="C87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77"/>
          <p:cNvGrpSpPr/>
          <p:nvPr/>
        </p:nvGrpSpPr>
        <p:grpSpPr>
          <a:xfrm>
            <a:off x="4216227" y="4316715"/>
            <a:ext cx="1869359" cy="1629523"/>
            <a:chOff x="4235458" y="4581128"/>
            <a:chExt cx="2492479" cy="2172697"/>
          </a:xfrm>
        </p:grpSpPr>
        <p:sp>
          <p:nvSpPr>
            <p:cNvPr id="45" name="圆角矩形 44"/>
            <p:cNvSpPr/>
            <p:nvPr/>
          </p:nvSpPr>
          <p:spPr>
            <a:xfrm>
              <a:off x="4235458" y="4581128"/>
              <a:ext cx="552566" cy="1656184"/>
            </a:xfrm>
            <a:prstGeom prst="roundRect">
              <a:avLst/>
            </a:prstGeom>
            <a:noFill/>
            <a:ln w="412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latin typeface="Arial Narrow" panose="020B0606020202030204" pitchFamily="34" charset="0"/>
              </a:endParaRPr>
            </a:p>
          </p:txBody>
        </p:sp>
        <p:sp>
          <p:nvSpPr>
            <p:cNvPr id="46" name="圆角矩形标注 45"/>
            <p:cNvSpPr/>
            <p:nvPr/>
          </p:nvSpPr>
          <p:spPr>
            <a:xfrm>
              <a:off x="4639689" y="6167005"/>
              <a:ext cx="2088248" cy="586820"/>
            </a:xfrm>
            <a:prstGeom prst="wedgeRoundRectCallout">
              <a:avLst>
                <a:gd name="adj1" fmla="val -41619"/>
                <a:gd name="adj2" fmla="val -105497"/>
                <a:gd name="adj3" fmla="val 16667"/>
              </a:avLst>
            </a:prstGeom>
            <a:noFill/>
            <a:ln>
              <a:solidFill>
                <a:srgbClr val="7030A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350" dirty="0">
                  <a:solidFill>
                    <a:schemeClr val="tx1"/>
                  </a:solidFill>
                  <a:effectLst>
                    <a:outerShdw dist="50800" sx="1000" sy="1000" algn="ctr" rotWithShape="0">
                      <a:schemeClr val="tx1"/>
                    </a:outerShdw>
                  </a:effectLst>
                  <a:latin typeface="Arial Narrow" panose="020B0606020202030204" pitchFamily="34" charset="0"/>
                </a:rPr>
                <a:t>qcow2 flawed implementation</a:t>
              </a:r>
              <a:endParaRPr kumimoji="1" lang="zh-CN" altLang="en-US" sz="1350" dirty="0">
                <a:solidFill>
                  <a:schemeClr val="tx1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5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No-data Mode Journaling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78620" y="1878269"/>
            <a:ext cx="6687746" cy="63263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Century Gothic" pitchFamily="34" charset="0"/>
              </a:rPr>
              <a:t>Only</a:t>
            </a:r>
            <a:r>
              <a:rPr lang="zh-CN" altLang="en-US" sz="21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Century Gothic" pitchFamily="34" charset="0"/>
              </a:rPr>
              <a:t>log data checksum and metadata in journal</a:t>
            </a:r>
            <a:endParaRPr lang="en-US" altLang="zh-CN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129779" lvl="2" indent="-129779">
              <a:buNone/>
            </a:pPr>
            <a:endParaRPr lang="en-US" altLang="zh-CN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472679" lvl="2"/>
            <a:endParaRPr lang="en-US" altLang="zh-CN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marL="472679" lvl="2"/>
            <a:endParaRPr lang="en-US" altLang="zh-CN" sz="18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13538" y="2402887"/>
            <a:ext cx="2376264" cy="3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Data</a:t>
            </a:r>
            <a:r>
              <a:rPr lang="zh-CN" altLang="en-US" sz="2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sequence:</a:t>
            </a:r>
            <a:endParaRPr lang="en-US" altLang="zh-CN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3160" y="2402887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7307" y="2426840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1376" y="3021744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0056" y="2424634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L1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2971" y="2426183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5721" y="240288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2602" y="240288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13538" y="3361222"/>
            <a:ext cx="2376264" cy="3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Original</a:t>
            </a:r>
            <a:r>
              <a:rPr lang="zh-CN" altLang="en-US" sz="2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system:</a:t>
            </a:r>
            <a:endParaRPr lang="en-US" altLang="zh-CN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8349" y="3331169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22555" y="3355123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75943" y="3354465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L1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99892" y="3354466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46843" y="3331169"/>
            <a:ext cx="378042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5932" y="3331169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0262" y="3021744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13737" y="3014857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2350" y="2984146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44202" y="2967738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32562" y="4491721"/>
            <a:ext cx="2100038" cy="3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Arial"/>
                <a:cs typeface="Arial"/>
              </a:defRPr>
            </a:lvl2pPr>
            <a:lvl3pPr marL="361950" lvl="2" indent="-361950">
              <a:spcBef>
                <a:spcPct val="20000"/>
              </a:spcBef>
              <a:buClr>
                <a:srgbClr val="FF0066"/>
              </a:buClr>
              <a:buFont typeface="Verdana" pitchFamily="34" charset="0"/>
              <a:buChar char="□"/>
              <a:defRPr sz="280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129779" lvl="2" indent="-129779">
              <a:buNone/>
            </a:pP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No-data</a:t>
            </a:r>
            <a:r>
              <a:rPr lang="zh-CN" altLang="en-US" sz="21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chemeClr val="tx1"/>
                </a:solidFill>
                <a:latin typeface="Arial Narrow" panose="020B0606020202030204" pitchFamily="34" charset="0"/>
              </a:rPr>
              <a:t>mode:</a:t>
            </a:r>
            <a:endParaRPr lang="en-US" altLang="zh-CN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5796" y="4518463"/>
            <a:ext cx="54006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Data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25537" y="4516137"/>
            <a:ext cx="786539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Journnal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61757" y="4507521"/>
            <a:ext cx="786539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Commit</a:t>
            </a:r>
            <a:endParaRPr kumimoji="1" lang="zh-CN" altLang="en-US" sz="1125" dirty="0">
              <a:latin typeface="Arial Narrow" panose="020B0606020202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7976" y="4137202"/>
            <a:ext cx="179642" cy="1055329"/>
          </a:xfrm>
          <a:prstGeom prst="rect">
            <a:avLst/>
          </a:prstGeom>
          <a:solidFill>
            <a:srgbClr val="A236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kumimoji="1" lang="en-US" altLang="zh-CN" sz="1350" dirty="0" err="1">
                <a:latin typeface="Arial Narrow" panose="020B0606020202030204" pitchFamily="34" charset="0"/>
              </a:rPr>
              <a:t>fdatasync</a:t>
            </a:r>
            <a:endParaRPr kumimoji="1" lang="zh-CN" altLang="en-US" sz="135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8861" y="4347102"/>
            <a:ext cx="359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b="1" dirty="0">
                <a:latin typeface="Arial Narrow" panose="020B0606020202030204" pitchFamily="34" charset="0"/>
              </a:rPr>
              <a:t>…</a:t>
            </a:r>
            <a:endParaRPr kumimoji="1" lang="zh-CN" altLang="en-US" sz="2100" b="1" dirty="0">
              <a:latin typeface="Arial Narrow" panose="020B0606020202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10240" y="4494509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5862" y="4516257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L1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6144" y="4507521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5542" y="4494509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 dirty="0">
                <a:latin typeface="Arial Narrow" panose="020B0606020202030204" pitchFamily="34" charset="0"/>
              </a:rPr>
              <a:t>Ref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60843" y="4494510"/>
            <a:ext cx="384330" cy="314693"/>
          </a:xfrm>
          <a:prstGeom prst="rect">
            <a:avLst/>
          </a:prstGeom>
          <a:solidFill>
            <a:srgbClr val="3B6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25">
                <a:latin typeface="Arial Narrow" panose="020B0606020202030204" pitchFamily="34" charset="0"/>
              </a:rPr>
              <a:t>L2</a:t>
            </a:r>
            <a:endParaRPr kumimoji="1" lang="zh-CN" altLang="en-US" sz="900" dirty="0">
              <a:latin typeface="Arial Narrow" panose="020B0606020202030204" pitchFamily="34" charset="0"/>
            </a:endParaRPr>
          </a:p>
        </p:txBody>
      </p:sp>
      <p:grpSp>
        <p:nvGrpSpPr>
          <p:cNvPr id="36" name="组 59"/>
          <p:cNvGrpSpPr/>
          <p:nvPr/>
        </p:nvGrpSpPr>
        <p:grpSpPr>
          <a:xfrm>
            <a:off x="2627784" y="4830829"/>
            <a:ext cx="1678575" cy="866423"/>
            <a:chOff x="3503712" y="5298106"/>
            <a:chExt cx="2238100" cy="1155230"/>
          </a:xfrm>
        </p:grpSpPr>
        <p:grpSp>
          <p:nvGrpSpPr>
            <p:cNvPr id="37" name="组 5"/>
            <p:cNvGrpSpPr/>
            <p:nvPr/>
          </p:nvGrpSpPr>
          <p:grpSpPr>
            <a:xfrm>
              <a:off x="3503712" y="5924524"/>
              <a:ext cx="2226040" cy="528812"/>
              <a:chOff x="3503712" y="5924524"/>
              <a:chExt cx="2226040" cy="52881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503712" y="5924525"/>
                <a:ext cx="1063670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Data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Checksum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567382" y="5924525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L1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799856" y="5924525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L2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32330" y="5924525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L2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64804" y="5924524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Ref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497278" y="5924524"/>
                <a:ext cx="232474" cy="528811"/>
              </a:xfrm>
              <a:prstGeom prst="rect">
                <a:avLst/>
              </a:prstGeom>
              <a:noFill/>
              <a:ln>
                <a:solidFill>
                  <a:srgbClr val="1368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zh-CN" sz="10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Ref</a:t>
                </a:r>
                <a:endParaRPr kumimoji="1" lang="zh-CN" altLang="en-US" sz="105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38" name="直线连接符 45"/>
            <p:cNvCxnSpPr/>
            <p:nvPr/>
          </p:nvCxnSpPr>
          <p:spPr>
            <a:xfrm flipH="1">
              <a:off x="3503712" y="5298106"/>
              <a:ext cx="1063670" cy="62641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46"/>
            <p:cNvCxnSpPr/>
            <p:nvPr/>
          </p:nvCxnSpPr>
          <p:spPr>
            <a:xfrm>
              <a:off x="5631053" y="5329428"/>
              <a:ext cx="110759" cy="59509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左大括号 39"/>
            <p:cNvSpPr/>
            <p:nvPr/>
          </p:nvSpPr>
          <p:spPr>
            <a:xfrm rot="5400000" flipH="1" flipV="1">
              <a:off x="3984911" y="4998443"/>
              <a:ext cx="45719" cy="720081"/>
            </a:xfrm>
            <a:prstGeom prst="leftBrace">
              <a:avLst/>
            </a:prstGeom>
            <a:ln w="25400" cap="sq">
              <a:solidFill>
                <a:srgbClr val="C8733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en-US" altLang="zh-CN" sz="1350" dirty="0">
                <a:latin typeface="Arial Narrow" panose="020B0606020202030204" pitchFamily="34" charset="0"/>
              </a:endParaRPr>
            </a:p>
            <a:p>
              <a:pPr algn="ctr"/>
              <a:endParaRPr kumimoji="1" lang="zh-CN" altLang="en-US" sz="1350" dirty="0">
                <a:latin typeface="Arial Narrow" panose="020B0606020202030204" pitchFamily="34" charset="0"/>
              </a:endParaRPr>
            </a:p>
          </p:txBody>
        </p:sp>
        <p:cxnSp>
          <p:nvCxnSpPr>
            <p:cNvPr id="41" name="直线箭头连接符 52"/>
            <p:cNvCxnSpPr>
              <a:stCxn id="40" idx="1"/>
              <a:endCxn id="42" idx="0"/>
            </p:cNvCxnSpPr>
            <p:nvPr/>
          </p:nvCxnSpPr>
          <p:spPr>
            <a:xfrm>
              <a:off x="4007771" y="5381343"/>
              <a:ext cx="27776" cy="543182"/>
            </a:xfrm>
            <a:prstGeom prst="straightConnector1">
              <a:avLst/>
            </a:prstGeom>
            <a:ln w="25400" cap="sq">
              <a:solidFill>
                <a:srgbClr val="C87335"/>
              </a:solidFill>
              <a:miter lim="800000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9"/>
          <p:cNvSpPr txBox="1"/>
          <p:nvPr/>
        </p:nvSpPr>
        <p:spPr>
          <a:xfrm>
            <a:off x="2261759" y="3858442"/>
            <a:ext cx="4887924" cy="415498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673894" indent="-673894" algn="ctr"/>
            <a:r>
              <a:rPr lang="en-US" altLang="zh-CN" sz="1500" dirty="0">
                <a:latin typeface="Arial Narrow" panose="020B0606020202030204" pitchFamily="34" charset="0"/>
              </a:rPr>
              <a:t>The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number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of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 err="1">
                <a:latin typeface="Arial Narrow" panose="020B0606020202030204" pitchFamily="34" charset="0"/>
              </a:rPr>
              <a:t>fdatasync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decreases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from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rgbClr val="FF0066"/>
                </a:solidFill>
                <a:latin typeface="Arial Narrow" panose="020B0606020202030204" pitchFamily="34" charset="0"/>
              </a:rPr>
              <a:t>5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1500" dirty="0">
                <a:latin typeface="Arial Narrow" panose="020B0606020202030204" pitchFamily="34" charset="0"/>
              </a:rPr>
              <a:t>to</a:t>
            </a:r>
            <a:r>
              <a:rPr lang="zh-CN" altLang="en-US" sz="1500" dirty="0">
                <a:latin typeface="Arial Narrow" panose="020B0606020202030204" pitchFamily="34" charset="0"/>
              </a:rPr>
              <a:t> </a:t>
            </a:r>
            <a:r>
              <a:rPr lang="en-US" altLang="zh-CN" sz="2100" dirty="0">
                <a:solidFill>
                  <a:srgbClr val="FF0066"/>
                </a:solidFill>
                <a:latin typeface="Arial Narrow" panose="020B0606020202030204" pitchFamily="34" charset="0"/>
              </a:rPr>
              <a:t>1</a:t>
            </a:r>
            <a:endParaRPr lang="zh-CN" altLang="en-US" sz="2100" dirty="0">
              <a:solidFill>
                <a:srgbClr val="FF006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Micro-benchmark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4727316" y="1916833"/>
          <a:ext cx="3774600" cy="346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/>
          </p:nvPr>
        </p:nvGraphicFramePr>
        <p:xfrm>
          <a:off x="737574" y="1916832"/>
          <a:ext cx="3773742" cy="3467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5481228"/>
            <a:ext cx="3931239" cy="399569"/>
          </a:xfrm>
          <a:prstGeom prst="rect">
            <a:avLst/>
          </a:prstGeom>
        </p:spPr>
      </p:pic>
      <p:cxnSp>
        <p:nvCxnSpPr>
          <p:cNvPr id="7" name="直线连接符 9"/>
          <p:cNvCxnSpPr/>
          <p:nvPr/>
        </p:nvCxnSpPr>
        <p:spPr>
          <a:xfrm flipH="1">
            <a:off x="2411760" y="2672916"/>
            <a:ext cx="7560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3"/>
          <p:cNvCxnSpPr/>
          <p:nvPr/>
        </p:nvCxnSpPr>
        <p:spPr>
          <a:xfrm flipV="1">
            <a:off x="2624445" y="2672916"/>
            <a:ext cx="3339" cy="13501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2303748" y="3181386"/>
            <a:ext cx="756085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 dirty="0">
                <a:solidFill>
                  <a:srgbClr val="FF0066"/>
                </a:solidFill>
              </a:rPr>
              <a:t>120%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  <p:cxnSp>
        <p:nvCxnSpPr>
          <p:cNvPr id="10" name="直线连接符 28"/>
          <p:cNvCxnSpPr/>
          <p:nvPr/>
        </p:nvCxnSpPr>
        <p:spPr>
          <a:xfrm flipH="1">
            <a:off x="6300192" y="2942946"/>
            <a:ext cx="7560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30"/>
          <p:cNvCxnSpPr/>
          <p:nvPr/>
        </p:nvCxnSpPr>
        <p:spPr>
          <a:xfrm flipV="1">
            <a:off x="6516216" y="2942946"/>
            <a:ext cx="0" cy="10801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300192" y="3343404"/>
            <a:ext cx="594066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 dirty="0">
                <a:solidFill>
                  <a:srgbClr val="FF0066"/>
                </a:solidFill>
              </a:rPr>
              <a:t>90%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Macro-benchmark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609618" y="2011250"/>
          <a:ext cx="4128120" cy="338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/>
          </p:nvPr>
        </p:nvGraphicFramePr>
        <p:xfrm>
          <a:off x="4744619" y="2009695"/>
          <a:ext cx="4128120" cy="338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线连接符 9"/>
          <p:cNvCxnSpPr/>
          <p:nvPr/>
        </p:nvCxnSpPr>
        <p:spPr>
          <a:xfrm flipH="1">
            <a:off x="3545887" y="2888940"/>
            <a:ext cx="7560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4"/>
          <p:cNvCxnSpPr/>
          <p:nvPr/>
        </p:nvCxnSpPr>
        <p:spPr>
          <a:xfrm flipV="1">
            <a:off x="3758572" y="2888940"/>
            <a:ext cx="3338" cy="11341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379997" y="3343404"/>
            <a:ext cx="702078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>
                <a:solidFill>
                  <a:srgbClr val="FF0066"/>
                </a:solidFill>
              </a:rPr>
              <a:t>110%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  <p:cxnSp>
        <p:nvCxnSpPr>
          <p:cNvPr id="9" name="直线连接符 16"/>
          <p:cNvCxnSpPr/>
          <p:nvPr/>
        </p:nvCxnSpPr>
        <p:spPr>
          <a:xfrm flipH="1">
            <a:off x="7543336" y="3523077"/>
            <a:ext cx="7560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8"/>
          <p:cNvCxnSpPr/>
          <p:nvPr/>
        </p:nvCxnSpPr>
        <p:spPr>
          <a:xfrm flipV="1">
            <a:off x="7971039" y="3523077"/>
            <a:ext cx="3339" cy="4999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7515327" y="3654093"/>
            <a:ext cx="702078" cy="301621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68580" tIns="34290" rIns="68580" bIns="34290" rtlCol="0" anchor="ctr">
            <a:noAutofit/>
          </a:bodyPr>
          <a:lstStyle>
            <a:defPPr>
              <a:defRPr lang="zh-CN"/>
            </a:defPPr>
            <a:lvl1pPr marL="177800" indent="-177800" algn="ctr">
              <a:lnSpc>
                <a:spcPct val="110000"/>
              </a:lnSpc>
              <a:spcBef>
                <a:spcPct val="0"/>
              </a:spcBef>
              <a:buNone/>
              <a:defRPr sz="2000" b="1">
                <a:effectLst>
                  <a:glow rad="254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en-US" altLang="zh-CN" sz="1800" b="0">
                <a:solidFill>
                  <a:srgbClr val="FF0066"/>
                </a:solidFill>
              </a:rPr>
              <a:t>50%</a:t>
            </a:r>
            <a:endParaRPr lang="zh-CN" altLang="en-US" sz="1800" b="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30100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Recap: synchronous metadata update?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7638"/>
            <a:ext cx="8352928" cy="5107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Xv6-rev0 strategy: carefully order disk writes to avoid dangling refs </a:t>
            </a:r>
          </a:p>
          <a:p>
            <a:pPr marL="457200" lvl="1" indent="0">
              <a:buNone/>
            </a:pPr>
            <a:r>
              <a:rPr lang="en-US" dirty="0"/>
              <a:t>1. initialize a new </a:t>
            </a:r>
            <a:r>
              <a:rPr lang="en-US" dirty="0" err="1"/>
              <a:t>inode</a:t>
            </a:r>
            <a:r>
              <a:rPr lang="en-US" dirty="0"/>
              <a:t> before creating </a:t>
            </a:r>
            <a:r>
              <a:rPr lang="en-US" dirty="0" err="1"/>
              <a:t>dirent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2. delete </a:t>
            </a:r>
            <a:r>
              <a:rPr lang="en-US" dirty="0" err="1"/>
              <a:t>dirent</a:t>
            </a:r>
            <a:r>
              <a:rPr lang="en-US" dirty="0"/>
              <a:t> before marking </a:t>
            </a:r>
            <a:r>
              <a:rPr lang="en-US" dirty="0" err="1"/>
              <a:t>inode</a:t>
            </a:r>
            <a:r>
              <a:rPr lang="en-US" dirty="0"/>
              <a:t> free </a:t>
            </a:r>
          </a:p>
          <a:p>
            <a:pPr marL="457200" lvl="1" indent="0">
              <a:buNone/>
            </a:pPr>
            <a:r>
              <a:rPr lang="en-US" dirty="0"/>
              <a:t>3. mark block in-use before adding it to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addrs</a:t>
            </a:r>
            <a:r>
              <a:rPr lang="en-US" dirty="0"/>
              <a:t>[] </a:t>
            </a:r>
          </a:p>
          <a:p>
            <a:pPr marL="457200" lvl="1" indent="0">
              <a:buNone/>
            </a:pPr>
            <a:r>
              <a:rPr lang="en-US" dirty="0"/>
              <a:t>4. remove block from </a:t>
            </a:r>
            <a:r>
              <a:rPr lang="en-US" dirty="0" err="1"/>
              <a:t>addrs</a:t>
            </a:r>
            <a:r>
              <a:rPr lang="en-US" dirty="0"/>
              <a:t>[] before marking free  </a:t>
            </a:r>
          </a:p>
          <a:p>
            <a:pPr marL="457200" lvl="1" indent="0">
              <a:buNone/>
            </a:pPr>
            <a:r>
              <a:rPr lang="en-US" dirty="0"/>
              <a:t>5. zero block before marking free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 some visible bugs: </a:t>
            </a:r>
          </a:p>
          <a:p>
            <a:pPr marL="457200" lvl="1" indent="0">
              <a:buNone/>
            </a:pPr>
            <a:r>
              <a:rPr lang="en-US" dirty="0"/>
              <a:t>. and .. during </a:t>
            </a:r>
            <a:r>
              <a:rPr lang="en-US" dirty="0" err="1"/>
              <a:t>mkdir</a:t>
            </a:r>
            <a:r>
              <a:rPr lang="en-US" dirty="0"/>
              <a:t>(), </a:t>
            </a:r>
            <a:r>
              <a:rPr lang="en-US" dirty="0">
                <a:solidFill>
                  <a:srgbClr val="FF0000"/>
                </a:solidFill>
              </a:rPr>
              <a:t>link counts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sizes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 some invisible loose ends </a:t>
            </a:r>
          </a:p>
          <a:p>
            <a:pPr marL="457200" lvl="1" indent="0">
              <a:buNone/>
            </a:pPr>
            <a:r>
              <a:rPr lang="en-US" dirty="0"/>
              <a:t>may lose freed blocks and </a:t>
            </a:r>
            <a:r>
              <a:rPr lang="en-US" dirty="0" err="1"/>
              <a:t>inodes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JFS: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Journaling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 recovery time after a crash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fsck on a large disk can be very slow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‘to eliminate enormously long filesystem recovery times after a crash’</a:t>
            </a:r>
          </a:p>
          <a:p>
            <a:r>
              <a:rPr lang="en-US" altLang="zh-CN">
                <a:ea typeface="宋体" panose="02010600030101010101" pitchFamily="2" charset="-122"/>
              </a:rPr>
              <a:t>With JFS you just reread the journal after a crash, from the last checkpoint</a:t>
            </a:r>
          </a:p>
        </p:txBody>
      </p:sp>
    </p:spTree>
    <p:extLst>
      <p:ext uri="{BB962C8B-B14F-4D97-AF65-F5344CB8AC3E}">
        <p14:creationId xmlns:p14="http://schemas.microsoft.com/office/powerpoint/2010/main" val="21425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JFS VS. log-structured file 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log structured file system ONLY contains a log, everything is written to the end of this log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Log-structured FS dictates how the data is stored on disk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JFS does not dictate how the data is stored on disk</a:t>
            </a:r>
          </a:p>
        </p:txBody>
      </p:sp>
    </p:spTree>
    <p:extLst>
      <p:ext uri="{BB962C8B-B14F-4D97-AF65-F5344CB8AC3E}">
        <p14:creationId xmlns:p14="http://schemas.microsoft.com/office/powerpoint/2010/main" val="322176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does it work?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8288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disk update is a Transaction (atomic update)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Write new data to the disk (journal)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update is not final until a commit block is written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Atomicity of the commit block write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commit block is a single block of data on the disk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 necessarily flushed to disk yet!</a:t>
            </a:r>
          </a:p>
        </p:txBody>
      </p:sp>
    </p:spTree>
    <p:extLst>
      <p:ext uri="{BB962C8B-B14F-4D97-AF65-F5344CB8AC3E}">
        <p14:creationId xmlns:p14="http://schemas.microsoft.com/office/powerpoint/2010/main" val="347764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How does data get out of the journal?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After a commit the new data is in the journal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needs to be written back to its home location on the disk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Cannot reclaim that journal space until we resync the data to disk</a:t>
            </a:r>
          </a:p>
        </p:txBody>
      </p:sp>
    </p:spTree>
    <p:extLst>
      <p:ext uri="{BB962C8B-B14F-4D97-AF65-F5344CB8AC3E}">
        <p14:creationId xmlns:p14="http://schemas.microsoft.com/office/powerpoint/2010/main" val="171065765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7205</TotalTime>
  <Words>2937</Words>
  <Application>Microsoft Macintosh PowerPoint</Application>
  <PresentationFormat>全屏显示(4:3)</PresentationFormat>
  <Paragraphs>485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宋体</vt:lpstr>
      <vt:lpstr>Eras Medium ITC</vt:lpstr>
      <vt:lpstr>新細明體</vt:lpstr>
      <vt:lpstr>Arial</vt:lpstr>
      <vt:lpstr>Arial Narrow</vt:lpstr>
      <vt:lpstr>Calibri</vt:lpstr>
      <vt:lpstr>Century Gothic</vt:lpstr>
      <vt:lpstr>Consolas</vt:lpstr>
      <vt:lpstr>Tahoma</vt:lpstr>
      <vt:lpstr>Verdana</vt:lpstr>
      <vt:lpstr>CloudVisor-Austin</vt:lpstr>
      <vt:lpstr>Journaling and Ext3</vt:lpstr>
      <vt:lpstr>Outline</vt:lpstr>
      <vt:lpstr>Recap: File system durability</vt:lpstr>
      <vt:lpstr>Recap: Recovery approach</vt:lpstr>
      <vt:lpstr>Recap: synchronous metadata update?</vt:lpstr>
      <vt:lpstr>JFS: Journaling FS</vt:lpstr>
      <vt:lpstr>JFS VS. log-structured file system</vt:lpstr>
      <vt:lpstr>How does it work?</vt:lpstr>
      <vt:lpstr>How does data get out of the journal?</vt:lpstr>
      <vt:lpstr>To finish a Commit (checkpoint)</vt:lpstr>
      <vt:lpstr>Ext3 and JFS</vt:lpstr>
      <vt:lpstr>Linux Ext3’s Journaling</vt:lpstr>
      <vt:lpstr>Ext3 Structures</vt:lpstr>
      <vt:lpstr>What's in the ext3 log?</vt:lpstr>
      <vt:lpstr>How does ext3 get good perf?</vt:lpstr>
      <vt:lpstr>How does ext3 get good perf?</vt:lpstr>
      <vt:lpstr>Syscall process</vt:lpstr>
      <vt:lpstr>Syscall process</vt:lpstr>
      <vt:lpstr>Committing a transaction to disk</vt:lpstr>
      <vt:lpstr>Is log correct if concurrent syscalls?</vt:lpstr>
      <vt:lpstr>What if syscall B reads uncommitted result of syscall A?</vt:lpstr>
      <vt:lpstr>What if syscall B reads uncommitted result of syscall A?</vt:lpstr>
      <vt:lpstr>Is it safe for a syscall in T2 to write a block that was also written in T1?</vt:lpstr>
      <vt:lpstr>Is it safe for a syscall in T2 to write a block that was also written in T1?</vt:lpstr>
      <vt:lpstr>When can ext3 re-use transaction T1's log space?</vt:lpstr>
      <vt:lpstr>What if not enough free space in log for a syscall?</vt:lpstr>
      <vt:lpstr>Solution: Reservations </vt:lpstr>
      <vt:lpstr>Performance</vt:lpstr>
      <vt:lpstr>What if a crash?</vt:lpstr>
      <vt:lpstr>How does recovery work?</vt:lpstr>
      <vt:lpstr>How does recovery work?</vt:lpstr>
      <vt:lpstr>Durability of ext3</vt:lpstr>
      <vt:lpstr>Ordered Mode vs Journaled Mode</vt:lpstr>
      <vt:lpstr>Correctness w/ ordered mode </vt:lpstr>
      <vt:lpstr>Correctness w/ ordered mode </vt:lpstr>
      <vt:lpstr>Another Corner Case</vt:lpstr>
      <vt:lpstr>Checksums</vt:lpstr>
      <vt:lpstr>Xv6 vs. ext3</vt:lpstr>
      <vt:lpstr>Journal on Virtual Disk</vt:lpstr>
      <vt:lpstr>Wide Use of Virtual Disks</vt:lpstr>
      <vt:lpstr>Sync Amplification for Virtual Disks</vt:lpstr>
      <vt:lpstr>Why Sync Amplification Happens?</vt:lpstr>
      <vt:lpstr>How Sync Amplification Happens?</vt:lpstr>
      <vt:lpstr>No-data Mode Journaling</vt:lpstr>
      <vt:lpstr>Micro-benchmark</vt:lpstr>
      <vt:lpstr>Macro-benchmark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Yubin Xia</cp:lastModifiedBy>
  <cp:revision>972</cp:revision>
  <dcterms:created xsi:type="dcterms:W3CDTF">2009-11-17T01:24:34Z</dcterms:created>
  <dcterms:modified xsi:type="dcterms:W3CDTF">2019-04-25T01:42:45Z</dcterms:modified>
</cp:coreProperties>
</file>