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2"/>
  </p:notesMasterIdLst>
  <p:sldIdLst>
    <p:sldId id="256" r:id="rId2"/>
    <p:sldId id="402" r:id="rId3"/>
    <p:sldId id="317" r:id="rId4"/>
    <p:sldId id="318" r:id="rId5"/>
    <p:sldId id="386" r:id="rId6"/>
    <p:sldId id="319" r:id="rId7"/>
    <p:sldId id="321" r:id="rId8"/>
    <p:sldId id="414" r:id="rId9"/>
    <p:sldId id="325" r:id="rId10"/>
    <p:sldId id="322" r:id="rId11"/>
    <p:sldId id="326" r:id="rId12"/>
    <p:sldId id="327" r:id="rId13"/>
    <p:sldId id="409" r:id="rId14"/>
    <p:sldId id="411" r:id="rId15"/>
    <p:sldId id="412" r:id="rId16"/>
    <p:sldId id="413" r:id="rId17"/>
    <p:sldId id="387" r:id="rId18"/>
    <p:sldId id="388" r:id="rId19"/>
    <p:sldId id="403" r:id="rId20"/>
    <p:sldId id="331" r:id="rId21"/>
    <p:sldId id="332" r:id="rId22"/>
    <p:sldId id="335" r:id="rId23"/>
    <p:sldId id="416" r:id="rId24"/>
    <p:sldId id="336" r:id="rId25"/>
    <p:sldId id="337" r:id="rId26"/>
    <p:sldId id="338" r:id="rId27"/>
    <p:sldId id="339" r:id="rId28"/>
    <p:sldId id="340" r:id="rId29"/>
    <p:sldId id="343" r:id="rId30"/>
    <p:sldId id="344" r:id="rId31"/>
    <p:sldId id="346" r:id="rId32"/>
    <p:sldId id="347" r:id="rId33"/>
    <p:sldId id="348" r:id="rId34"/>
    <p:sldId id="378" r:id="rId35"/>
    <p:sldId id="379" r:id="rId36"/>
    <p:sldId id="380" r:id="rId37"/>
    <p:sldId id="381" r:id="rId38"/>
    <p:sldId id="382" r:id="rId39"/>
    <p:sldId id="385" r:id="rId40"/>
    <p:sldId id="404" r:id="rId4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98"/>
    <p:restoredTop sz="87584" autoAdjust="0"/>
  </p:normalViewPr>
  <p:slideViewPr>
    <p:cSldViewPr snapToGrid="0" snapToObjects="1">
      <p:cViewPr varScale="1">
        <p:scale>
          <a:sx n="89" d="100"/>
          <a:sy n="89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48DF2C1-AA9F-482C-8417-71F04B8C37FE}" type="datetimeFigureOut">
              <a:rPr lang="en-US"/>
              <a:pPr>
                <a:defRPr/>
              </a:pPr>
              <a:t>4/25/19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62BB014-8706-41A8-8A68-75F6D07FA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89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5120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FE1ED767-770A-454F-B776-DEA7009EB5D9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3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12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7987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38BEDBB9-F987-4ADC-ACDD-065A24FB0FBE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20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45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8192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EFD7C459-D4BC-42BB-85A6-09DEC7304141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21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8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8806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1447F40B-4E2C-48D2-8DD6-F53FE3D275B5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22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72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9011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4A8EC8F3-A198-4800-BC20-1149DD5C8A0B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24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39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921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767C1D98-81C8-479E-8986-9C4866ED83F4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25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187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9421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CA639BE7-8E41-4E36-BF3C-3FDDBE09978F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26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81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98191456-DA28-43D7-B869-452DF1B45FA6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27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952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9830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71097D99-52A2-47F3-BD43-8CE0994CB8F5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28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116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8AA4EB3D-98C4-46B9-A191-365E33861D6E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29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379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10650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2CD333AC-2830-4D49-B299-5F58B5D44F90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30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7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5325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D9B65969-DD89-4FBD-92D7-3A7FA644A48A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4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11059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5C64E121-DBA4-464B-8A28-B7D61634DF7F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31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69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11264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5D70F5C3-63E2-4580-9D4C-87008E7071B4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32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418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C79B8CAA-6061-46BC-BC95-FD79DC7F9765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33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5530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33457BAD-B462-4E0E-BA60-9B5115E2AFB0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6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42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5939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9348A56F-6D94-46B7-A8E6-E9111A776FA0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7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6758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17096FA0-E805-48F5-8B6D-A2342891C9F7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9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290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6144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BA38F250-0B2E-440B-903F-88662C5798B8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10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49446613-7393-4004-9C1B-B078970085CC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11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900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7168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515B5405-882C-4B9E-ABB4-87328EB51ED1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12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87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Sequentially search!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302AA-372F-4657-9601-6062237A72AB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09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FS:</a:t>
            </a:r>
            <a:r>
              <a:rPr lang="en-US" altLang="en-US" dirty="0"/>
              <a:t> </a:t>
            </a:r>
            <a:r>
              <a:rPr lang="en-US" altLang="zh-CN" dirty="0"/>
              <a:t>FAT32</a:t>
            </a:r>
            <a:r>
              <a:rPr lang="zh-CN" altLang="en-US" dirty="0"/>
              <a:t> </a:t>
            </a:r>
            <a:r>
              <a:rPr lang="en-US" altLang="zh-CN" dirty="0"/>
              <a:t>&amp; NTFS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1590766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 idx="4294967295"/>
          </p:nvPr>
        </p:nvSpPr>
        <p:spPr>
          <a:xfrm>
            <a:off x="571500" y="331179"/>
            <a:ext cx="8229600" cy="796925"/>
          </a:xfrm>
        </p:spPr>
        <p:txBody>
          <a:bodyPr/>
          <a:lstStyle/>
          <a:p>
            <a:r>
              <a:rPr lang="en-US" altLang="zh-CN"/>
              <a:t>FAT Root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2900" y="1128104"/>
            <a:ext cx="8372475" cy="5501296"/>
          </a:xfrm>
        </p:spPr>
        <p:txBody>
          <a:bodyPr/>
          <a:lstStyle/>
          <a:p>
            <a:r>
              <a:rPr lang="en-US" altLang="zh-CN" dirty="0"/>
              <a:t>FAT Root Folder Structure</a:t>
            </a:r>
            <a:endParaRPr lang="en-US" altLang="zh-CN" sz="3000" dirty="0"/>
          </a:p>
          <a:p>
            <a:pPr>
              <a:buFont typeface="Arial" charset="0"/>
              <a:buNone/>
            </a:pPr>
            <a:endParaRPr lang="en-US" altLang="zh-CN" dirty="0"/>
          </a:p>
          <a:p>
            <a:pPr>
              <a:buFont typeface="Arial" charset="0"/>
              <a:buNone/>
            </a:pPr>
            <a:endParaRPr lang="en-US" altLang="zh-CN" dirty="0"/>
          </a:p>
          <a:p>
            <a:pPr>
              <a:buFont typeface="Arial" charset="0"/>
              <a:buNone/>
            </a:pPr>
            <a:endParaRPr lang="en-US" altLang="zh-C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3400" y="2133600"/>
            <a:ext cx="2209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Name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62400" y="21336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11B</a:t>
            </a:r>
            <a:endParaRPr lang="en-US" altLang="zh-CN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53000" y="2164980"/>
            <a:ext cx="381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600" b="1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Name in 8.3 format</a:t>
            </a:r>
            <a:endParaRPr lang="en-US" altLang="zh-CN" sz="2800" dirty="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33400" y="2514600"/>
            <a:ext cx="830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33400" y="2133600"/>
            <a:ext cx="830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533400" y="1828800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solidFill>
                  <a:srgbClr val="00B0F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Root Folder Entry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80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80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3962400" y="18288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600" b="1">
                <a:solidFill>
                  <a:srgbClr val="00B0F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Size</a:t>
            </a:r>
            <a:endParaRPr lang="en-US" altLang="zh-CN" sz="240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4953000" y="1824318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b="1" dirty="0">
                <a:solidFill>
                  <a:srgbClr val="00B0F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Description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800" dirty="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800" dirty="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533400" y="2514600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Attribute Byte</a:t>
            </a: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3962400" y="25146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1B</a:t>
            </a:r>
            <a:endParaRPr lang="en-US" altLang="zh-CN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953000" y="2514600"/>
            <a:ext cx="3810000" cy="1143000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600" b="1" dirty="0">
                <a:latin typeface="Courier New" charset="0"/>
                <a:cs typeface="Courier New" charset="0"/>
              </a:rPr>
              <a:t>Information about entry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600" b="1" i="1" dirty="0">
                <a:solidFill>
                  <a:srgbClr val="4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(e.g. archive, system, hidden, and read-only)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33400" y="3429000"/>
            <a:ext cx="830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533400" y="3429000"/>
            <a:ext cx="2209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Creation Time and Date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3962400" y="3429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5B</a:t>
            </a:r>
            <a:endParaRPr lang="en-US" altLang="zh-CN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4953000" y="3429000"/>
            <a:ext cx="419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600" b="1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Time and date file was create</a:t>
            </a:r>
            <a:endParaRPr lang="en-US" altLang="zh-CN" sz="2800" dirty="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533400" y="4114800"/>
            <a:ext cx="830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533400" y="4114800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Last Access Date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3962400" y="41148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2B</a:t>
            </a:r>
            <a:endParaRPr lang="en-US" altLang="zh-CN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4953000" y="41148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6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Date file was last accessed</a:t>
            </a: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533400" y="4495800"/>
            <a:ext cx="830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533400" y="4495800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Last Modification Time and Date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 bwMode="auto">
          <a:xfrm>
            <a:off x="3962400" y="44958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4B</a:t>
            </a:r>
            <a:endParaRPr lang="en-US" altLang="zh-CN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4953000" y="4495800"/>
            <a:ext cx="381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6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Time and data file was last modified</a:t>
            </a: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33400" y="5181600"/>
            <a:ext cx="830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533400" y="5181600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First Cluster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3962400" y="51816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2B</a:t>
            </a:r>
            <a:endParaRPr lang="en-US" altLang="zh-CN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4953000" y="5181600"/>
            <a:ext cx="381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6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Starting cluster number in the file allocation table</a:t>
            </a: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533400" y="5867400"/>
            <a:ext cx="830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457200" y="5867400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File Size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 bwMode="auto">
          <a:xfrm>
            <a:off x="3886200" y="58674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4B</a:t>
            </a:r>
            <a:endParaRPr lang="en-US" altLang="zh-CN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4876800" y="5867400"/>
            <a:ext cx="381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6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Size of the file</a:t>
            </a: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533400" y="6248400"/>
            <a:ext cx="830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28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25" grpId="0" build="p"/>
      <p:bldP spid="26" grpId="0" build="p"/>
      <p:bldP spid="27" grpId="0" build="p"/>
      <p:bldP spid="28" grpId="0" build="p"/>
      <p:bldP spid="29" grpId="0" build="p"/>
      <p:bldP spid="30" grpId="0" build="p"/>
      <p:bldP spid="32" grpId="0" build="p"/>
      <p:bldP spid="33" grpId="0" build="p"/>
      <p:bldP spid="34" grpId="0" build="p"/>
      <p:bldP spid="36" grpId="0" build="p"/>
      <p:bldP spid="37" grpId="0" build="p"/>
      <p:bldP spid="38" grpId="0" build="p"/>
      <p:bldP spid="40" grpId="0" build="p"/>
      <p:bldP spid="41" grpId="0" build="p"/>
      <p:bldP spid="42" grpId="0" build="p"/>
      <p:bldP spid="44" grpId="0" build="p"/>
      <p:bldP spid="45" grpId="0" build="p"/>
      <p:bldP spid="46" grpId="0" build="p"/>
      <p:bldP spid="48" grpId="0" build="p"/>
      <p:bldP spid="49" grpId="0" build="p"/>
      <p:bldP spid="5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 idx="4294967295"/>
          </p:nvPr>
        </p:nvSpPr>
        <p:spPr>
          <a:xfrm>
            <a:off x="742950" y="300038"/>
            <a:ext cx="7486650" cy="842962"/>
          </a:xfrm>
        </p:spPr>
        <p:txBody>
          <a:bodyPr>
            <a:normAutofit/>
          </a:bodyPr>
          <a:lstStyle/>
          <a:p>
            <a:r>
              <a:rPr lang="en-US" altLang="zh-CN" dirty="0"/>
              <a:t>File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85788" y="1343024"/>
            <a:ext cx="8129587" cy="5514975"/>
          </a:xfrm>
        </p:spPr>
        <p:txBody>
          <a:bodyPr/>
          <a:lstStyle/>
          <a:p>
            <a:r>
              <a:rPr lang="en-US" altLang="zh-CN" dirty="0"/>
              <a:t>File Names in Windows Server 2003</a:t>
            </a:r>
          </a:p>
          <a:p>
            <a:pPr lvl="1"/>
            <a:r>
              <a:rPr lang="en-US" altLang="zh-CN" dirty="0"/>
              <a:t>Support long file name, up to 255 characters</a:t>
            </a:r>
          </a:p>
          <a:p>
            <a:pPr lvl="1"/>
            <a:r>
              <a:rPr lang="en-US" altLang="zh-CN" dirty="0">
                <a:ea typeface="MS PGothic" pitchFamily="34" charset="-128"/>
              </a:rPr>
              <a:t>Generate a 8.3 short file name</a:t>
            </a:r>
          </a:p>
          <a:p>
            <a:pPr>
              <a:buFont typeface="Arial" charset="0"/>
              <a:buNone/>
            </a:pPr>
            <a:endParaRPr lang="en-US" altLang="zh-CN" sz="800" dirty="0"/>
          </a:p>
          <a:p>
            <a:r>
              <a:rPr lang="en-US" altLang="zh-CN" dirty="0"/>
              <a:t>Support Long File Name</a:t>
            </a:r>
          </a:p>
          <a:p>
            <a:pPr lvl="1"/>
            <a:r>
              <a:rPr lang="en-US" altLang="zh-CN" dirty="0">
                <a:ea typeface="MS PGothic" pitchFamily="34" charset="-128"/>
              </a:rPr>
              <a:t>The main folder entry stores 8.3 short file name</a:t>
            </a:r>
          </a:p>
          <a:p>
            <a:pPr lvl="1"/>
            <a:r>
              <a:rPr lang="en-US" altLang="zh-CN" dirty="0">
                <a:ea typeface="MS PGothic" pitchFamily="34" charset="-128"/>
              </a:rPr>
              <a:t>The secondary folder entries store long file name</a:t>
            </a:r>
            <a:endParaRPr lang="en-US" altLang="zh-CN" i="1" dirty="0">
              <a:ea typeface="MS PGothic" pitchFamily="34" charset="-128"/>
            </a:endParaRPr>
          </a:p>
          <a:p>
            <a:pPr lvl="2">
              <a:buFont typeface="Arial" charset="0"/>
              <a:buChar char="–"/>
            </a:pPr>
            <a:r>
              <a:rPr lang="en-US" altLang="zh-CN" dirty="0">
                <a:ea typeface="MS PGothic" pitchFamily="34" charset="-128"/>
              </a:rPr>
              <a:t>Each stores 13 characters in Unicode</a:t>
            </a:r>
            <a:endParaRPr lang="en-US" altLang="zh-CN" i="1" dirty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117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 idx="4294967295"/>
          </p:nvPr>
        </p:nvSpPr>
        <p:spPr>
          <a:xfrm>
            <a:off x="414337" y="333379"/>
            <a:ext cx="8229600" cy="796925"/>
          </a:xfrm>
        </p:spPr>
        <p:txBody>
          <a:bodyPr/>
          <a:lstStyle/>
          <a:p>
            <a:r>
              <a:rPr lang="en-US" altLang="zh-CN" dirty="0"/>
              <a:t>File Naming </a:t>
            </a:r>
            <a:r>
              <a:rPr lang="en-US" altLang="zh-CN" sz="3600" dirty="0"/>
              <a:t>(cont.)</a:t>
            </a:r>
          </a:p>
        </p:txBody>
      </p:sp>
      <p:pic>
        <p:nvPicPr>
          <p:cNvPr id="70659" name="Picture 2" descr="D:\Work\TA\OS\OS-SS07\slides\fat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6" y="2055814"/>
            <a:ext cx="7162800" cy="425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567366" y="2360614"/>
            <a:ext cx="457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67366" y="3492502"/>
            <a:ext cx="457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7366" y="4635502"/>
            <a:ext cx="457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ea typeface="MS PGothic" pitchFamily="34" charset="-128"/>
            </a:endParaRPr>
          </a:p>
        </p:txBody>
      </p:sp>
      <p:cxnSp>
        <p:nvCxnSpPr>
          <p:cNvPr id="10" name="Straight Arrow Connector 9"/>
          <p:cNvCxnSpPr>
            <a:endCxn id="14" idx="0"/>
          </p:cNvCxnSpPr>
          <p:nvPr/>
        </p:nvCxnSpPr>
        <p:spPr>
          <a:xfrm rot="5400000">
            <a:off x="3700466" y="4292602"/>
            <a:ext cx="1981200" cy="1752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4" idx="0"/>
          </p:cNvCxnSpPr>
          <p:nvPr/>
        </p:nvCxnSpPr>
        <p:spPr>
          <a:xfrm rot="5400000">
            <a:off x="3128966" y="3721102"/>
            <a:ext cx="3124200" cy="1752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7966" y="6159502"/>
            <a:ext cx="2133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long file name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95966" y="6159502"/>
            <a:ext cx="24384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short file name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16200000" flipH="1">
            <a:off x="5910266" y="5435602"/>
            <a:ext cx="914400" cy="685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0566" y="1423989"/>
            <a:ext cx="8077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e.g. file with </a:t>
            </a:r>
            <a:r>
              <a:rPr lang="ja-JP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“</a:t>
            </a:r>
            <a:r>
              <a:rPr lang="en-US" altLang="zh-CN" b="1" u="sng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The quick brown.fox</a:t>
            </a:r>
            <a:r>
              <a:rPr lang="ja-JP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”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 and </a:t>
            </a:r>
            <a:r>
              <a:rPr lang="ja-JP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“</a:t>
            </a:r>
            <a:r>
              <a:rPr lang="en-US" altLang="zh-CN" b="1" u="sng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Thequi~1.fox</a:t>
            </a:r>
            <a:r>
              <a:rPr lang="ja-JP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”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703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FAT32 Long File 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0xF in directory entry</a:t>
            </a:r>
          </a:p>
          <a:p>
            <a:pPr lvl="1"/>
            <a:r>
              <a:rPr lang="en-US" altLang="zh-CN" dirty="0"/>
              <a:t>Means this entry is part of long file name</a:t>
            </a:r>
          </a:p>
          <a:p>
            <a:pPr lvl="1"/>
            <a:r>
              <a:rPr lang="en-US" altLang="zh-CN" dirty="0"/>
              <a:t>0xF is not used in DOS/WIN32 (consider as invalid)</a:t>
            </a:r>
          </a:p>
          <a:p>
            <a:r>
              <a:rPr lang="en-US" altLang="zh-CN" dirty="0"/>
              <a:t>Using </a:t>
            </a:r>
            <a:r>
              <a:rPr lang="en-US" altLang="zh-CN" i="1" dirty="0" err="1"/>
              <a:t>unicode</a:t>
            </a:r>
            <a:r>
              <a:rPr lang="en-US" altLang="zh-CN" dirty="0"/>
              <a:t> for storage</a:t>
            </a:r>
          </a:p>
          <a:p>
            <a:pPr lvl="1"/>
            <a:r>
              <a:rPr lang="en-US" altLang="zh-CN" dirty="0"/>
              <a:t>2 bytes (64 bits)</a:t>
            </a:r>
          </a:p>
          <a:p>
            <a:r>
              <a:rPr lang="en-US" altLang="zh-CN" dirty="0"/>
              <a:t>The short (8.3) file name is still there</a:t>
            </a:r>
          </a:p>
          <a:p>
            <a:pPr lvl="1"/>
            <a:r>
              <a:rPr lang="en-US" altLang="zh-CN" dirty="0"/>
              <a:t>The system cannot work without short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659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 Name Generation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if there is already a file with name THEQUI~1FOX?</a:t>
            </a:r>
          </a:p>
          <a:p>
            <a:pPr lvl="1"/>
            <a:r>
              <a:rPr lang="en-US" altLang="zh-CN" dirty="0"/>
              <a:t>Then use THEQUI~2FOX</a:t>
            </a:r>
          </a:p>
          <a:p>
            <a:pPr lvl="1"/>
            <a:r>
              <a:rPr lang="en-US" altLang="zh-CN" dirty="0"/>
              <a:t>If still conflict, using THEQUI~3FOX</a:t>
            </a:r>
          </a:p>
          <a:p>
            <a:pPr lvl="1"/>
            <a:r>
              <a:rPr lang="en-US" altLang="zh-CN" dirty="0"/>
              <a:t>If still conflict, using …</a:t>
            </a:r>
          </a:p>
          <a:p>
            <a:pPr lvl="1"/>
            <a:r>
              <a:rPr lang="en-US" altLang="zh-CN" dirty="0"/>
              <a:t>If still conflict, using T~999999FOX</a:t>
            </a:r>
          </a:p>
          <a:p>
            <a:pPr lvl="1"/>
            <a:r>
              <a:rPr lang="en-US" altLang="zh-CN" dirty="0"/>
              <a:t>If still conflict, 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096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the process of searching a file by its long name?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431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Name Search in </a:t>
            </a:r>
            <a:r>
              <a:rPr lang="en-US" altLang="zh-CN" dirty="0" err="1"/>
              <a:t>ExFAT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Search name by hash value first</a:t>
            </a:r>
          </a:p>
          <a:p>
            <a:pPr lvl="1"/>
            <a:r>
              <a:rPr lang="en-US" altLang="zh-CN" dirty="0"/>
              <a:t>Hash the upper case version of the file name</a:t>
            </a:r>
          </a:p>
          <a:p>
            <a:pPr lvl="1"/>
            <a:r>
              <a:rPr lang="en-US" altLang="zh-CN" dirty="0"/>
              <a:t>Each record in the directory is searched by comparing the hash value</a:t>
            </a:r>
          </a:p>
          <a:p>
            <a:pPr lvl="1"/>
            <a:r>
              <a:rPr lang="en-US" altLang="zh-CN" dirty="0"/>
              <a:t>When a match is found, the filenames are compared to ensure that the proper file was located in case of collisions</a:t>
            </a:r>
          </a:p>
          <a:p>
            <a:pPr lvl="2"/>
            <a:r>
              <a:rPr lang="en-US" altLang="zh-CN" dirty="0"/>
              <a:t>Only two characters have to be compared, why?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453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FAT: The Good and the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664804"/>
            <a:ext cx="8679977" cy="4954360"/>
          </a:xfrm>
        </p:spPr>
        <p:txBody>
          <a:bodyPr>
            <a:normAutofit/>
          </a:bodyPr>
          <a:lstStyle/>
          <a:p>
            <a:r>
              <a:rPr lang="en-US" dirty="0"/>
              <a:t>The Good – FAT supports:</a:t>
            </a:r>
          </a:p>
          <a:p>
            <a:pPr lvl="1"/>
            <a:r>
              <a:rPr lang="en-US" dirty="0"/>
              <a:t>Hierarchical tree of directories and files</a:t>
            </a:r>
          </a:p>
          <a:p>
            <a:pPr lvl="1"/>
            <a:r>
              <a:rPr lang="en-US" dirty="0"/>
              <a:t>Variable length files</a:t>
            </a:r>
          </a:p>
          <a:p>
            <a:pPr lvl="1"/>
            <a:r>
              <a:rPr lang="en-US" dirty="0"/>
              <a:t>Basic file and directory meta-data </a:t>
            </a:r>
          </a:p>
          <a:p>
            <a:r>
              <a:rPr lang="en-US" dirty="0"/>
              <a:t>The Bad</a:t>
            </a:r>
          </a:p>
          <a:p>
            <a:pPr lvl="1"/>
            <a:r>
              <a:rPr lang="en-US" dirty="0"/>
              <a:t>At most, FAT32 supports 2TB disks</a:t>
            </a:r>
          </a:p>
          <a:p>
            <a:pPr lvl="1"/>
            <a:r>
              <a:rPr lang="en-US" dirty="0"/>
              <a:t>Locating free chunks requires scanning the entire FAT</a:t>
            </a:r>
          </a:p>
          <a:p>
            <a:pPr lvl="1"/>
            <a:r>
              <a:rPr lang="en-US" dirty="0"/>
              <a:t>Prone to internal and external fragmentation</a:t>
            </a:r>
          </a:p>
          <a:p>
            <a:pPr lvl="2"/>
            <a:r>
              <a:rPr lang="en-US" dirty="0"/>
              <a:t>Large blocks </a:t>
            </a:r>
            <a:r>
              <a:rPr lang="en-US" dirty="0">
                <a:sym typeface="Wingdings" panose="05000000000000000000" pitchFamily="2" charset="2"/>
              </a:rPr>
              <a:t> internal fragmentation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Reads require a lot of random seeking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8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6161"/>
          </a:xfrm>
        </p:spPr>
        <p:txBody>
          <a:bodyPr/>
          <a:lstStyle/>
          <a:p>
            <a:r>
              <a:rPr lang="en-US" dirty="0"/>
              <a:t>Lots of Seeking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64" y="798394"/>
            <a:ext cx="8679977" cy="1767385"/>
          </a:xfrm>
        </p:spPr>
        <p:txBody>
          <a:bodyPr/>
          <a:lstStyle/>
          <a:p>
            <a:r>
              <a:rPr lang="en-US" dirty="0"/>
              <a:t>Consider the following code: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 = open(</a:t>
            </a:r>
            <a:r>
              <a:rPr lang="en-US" dirty="0">
                <a:solidFill>
                  <a:schemeClr val="accent2"/>
                </a:solidFill>
              </a:rPr>
              <a:t>“my_file.txt”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“r”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/>
              <a:t> r = read(</a:t>
            </a:r>
            <a:r>
              <a:rPr lang="en-US" dirty="0" err="1"/>
              <a:t>fd</a:t>
            </a:r>
            <a:r>
              <a:rPr lang="en-US" dirty="0"/>
              <a:t>, buffer, </a:t>
            </a:r>
            <a:r>
              <a:rPr lang="en-US" dirty="0">
                <a:solidFill>
                  <a:schemeClr val="accent4"/>
                </a:solidFill>
              </a:rPr>
              <a:t>1024</a:t>
            </a:r>
            <a:r>
              <a:rPr lang="en-US" dirty="0"/>
              <a:t> * </a:t>
            </a:r>
            <a:r>
              <a:rPr lang="en-US" dirty="0">
                <a:solidFill>
                  <a:schemeClr val="accent4"/>
                </a:solidFill>
              </a:rPr>
              <a:t>4</a:t>
            </a:r>
            <a:r>
              <a:rPr lang="en-US" dirty="0"/>
              <a:t> * </a:t>
            </a:r>
            <a:r>
              <a:rPr lang="en-US" dirty="0">
                <a:solidFill>
                  <a:schemeClr val="accent4"/>
                </a:solidFill>
              </a:rPr>
              <a:t>4</a:t>
            </a:r>
            <a:r>
              <a:rPr lang="en-US" dirty="0"/>
              <a:t>); </a:t>
            </a:r>
            <a:r>
              <a:rPr lang="en-US" dirty="0">
                <a:solidFill>
                  <a:schemeClr val="accent3"/>
                </a:solidFill>
              </a:rPr>
              <a:t>// 4</a:t>
            </a:r>
            <a:r>
              <a:rPr lang="en-US" altLang="zh-CN" dirty="0">
                <a:solidFill>
                  <a:schemeClr val="accent3"/>
                </a:solidFill>
              </a:rPr>
              <a:t>x</a:t>
            </a:r>
            <a:r>
              <a:rPr lang="en-US" dirty="0">
                <a:solidFill>
                  <a:schemeClr val="accent3"/>
                </a:solidFill>
              </a:rPr>
              <a:t>4KB blocks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88664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18481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69022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19807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70348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00165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50706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31" idx="0"/>
            <a:endCxn id="34" idx="0"/>
          </p:cNvCxnSpPr>
          <p:nvPr/>
        </p:nvCxnSpPr>
        <p:spPr>
          <a:xfrm rot="5400000" flipH="1" flipV="1">
            <a:off x="5023839" y="2586684"/>
            <a:ext cx="12700" cy="1690035"/>
          </a:xfrm>
          <a:prstGeom prst="bentConnector3">
            <a:avLst>
              <a:gd name="adj1" fmla="val 4056717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3" idx="2"/>
            <a:endCxn id="16" idx="2"/>
          </p:cNvCxnSpPr>
          <p:nvPr/>
        </p:nvCxnSpPr>
        <p:spPr>
          <a:xfrm rot="5400000">
            <a:off x="3613395" y="2502358"/>
            <a:ext cx="12700" cy="3378167"/>
          </a:xfrm>
          <a:prstGeom prst="bentConnector3">
            <a:avLst>
              <a:gd name="adj1" fmla="val 4701512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8" idx="2"/>
            <a:endCxn id="31" idx="2"/>
          </p:cNvCxnSpPr>
          <p:nvPr/>
        </p:nvCxnSpPr>
        <p:spPr>
          <a:xfrm rot="5400000">
            <a:off x="6153264" y="2217000"/>
            <a:ext cx="12700" cy="3948883"/>
          </a:xfrm>
          <a:prstGeom prst="bentConnector3">
            <a:avLst>
              <a:gd name="adj1" fmla="val 180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41121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34" idx="2"/>
            <a:endCxn id="28" idx="2"/>
          </p:cNvCxnSpPr>
          <p:nvPr/>
        </p:nvCxnSpPr>
        <p:spPr>
          <a:xfrm rot="5400000">
            <a:off x="4179774" y="2502358"/>
            <a:ext cx="12700" cy="3378167"/>
          </a:xfrm>
          <a:prstGeom prst="bentConnector3">
            <a:avLst>
              <a:gd name="adj1" fmla="val 3197031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09823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60364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590181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240722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38123" y="5555541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207500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64777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31156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95632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462011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019288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85667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54480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720859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278136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844515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836610" y="3019415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87238" y="3019415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05050" y="3019415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55678" y="3019415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78467" y="3008402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29095" y="3008402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46907" y="3008402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97535" y="3008402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31156" y="3019415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59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81784" y="3019415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58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99596" y="3019415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50224" y="3019415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836610" y="3611516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287238" y="3611516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705050" y="3611516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55678" y="3611516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78467" y="3600503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57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29095" y="3600503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46907" y="3600503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0</a:t>
            </a:r>
            <a:endParaRPr lang="en-US" sz="1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897535" y="3600503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31156" y="3611516"/>
            <a:ext cx="582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0xFFFF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81784" y="3611516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99596" y="3611516"/>
            <a:ext cx="582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0xFFFF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650224" y="3611516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67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280026" y="5159537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635118" y="5159537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91514" y="5159537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46606" y="5159537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80683" y="5148524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49423" y="5148524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05819" y="5148524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767735" y="5148524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12644" y="5159537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59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460912" y="5159537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24132" y="5159537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2872" y="5159537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40914" y="3569725"/>
            <a:ext cx="622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FAT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1771" y="5704363"/>
            <a:ext cx="994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Blocks</a:t>
            </a:r>
          </a:p>
        </p:txBody>
      </p:sp>
      <p:pic>
        <p:nvPicPr>
          <p:cNvPr id="77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205" y="5687891"/>
            <a:ext cx="517542" cy="51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74" y="5691644"/>
            <a:ext cx="510037" cy="51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719" y="5691644"/>
            <a:ext cx="510037" cy="51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46" y="5691644"/>
            <a:ext cx="510037" cy="51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118" y="5691644"/>
            <a:ext cx="510037" cy="51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55" y="5687891"/>
            <a:ext cx="517542" cy="51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058" y="5687891"/>
            <a:ext cx="517542" cy="51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098" y="5687891"/>
            <a:ext cx="517542" cy="51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8" name="Elbow Connector 97"/>
          <p:cNvCxnSpPr>
            <a:stCxn id="16" idx="0"/>
            <a:endCxn id="37" idx="0"/>
          </p:cNvCxnSpPr>
          <p:nvPr/>
        </p:nvCxnSpPr>
        <p:spPr>
          <a:xfrm rot="5400000" flipH="1" flipV="1">
            <a:off x="4742818" y="613194"/>
            <a:ext cx="12700" cy="5637015"/>
          </a:xfrm>
          <a:prstGeom prst="bentConnector3">
            <a:avLst>
              <a:gd name="adj1" fmla="val 5346268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37" idx="2"/>
            <a:endCxn id="30" idx="2"/>
          </p:cNvCxnSpPr>
          <p:nvPr/>
        </p:nvCxnSpPr>
        <p:spPr>
          <a:xfrm rot="5400000">
            <a:off x="5587836" y="2217951"/>
            <a:ext cx="12700" cy="3946980"/>
          </a:xfrm>
          <a:prstGeom prst="bentConnector3">
            <a:avLst>
              <a:gd name="adj1" fmla="val 5991047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Down Arrow 105"/>
          <p:cNvSpPr/>
          <p:nvPr/>
        </p:nvSpPr>
        <p:spPr>
          <a:xfrm>
            <a:off x="7840707" y="2805451"/>
            <a:ext cx="573994" cy="7642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294" y="3972099"/>
            <a:ext cx="325523" cy="32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57" y="3944847"/>
            <a:ext cx="354568" cy="35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ular Callout 108"/>
          <p:cNvSpPr/>
          <p:nvPr/>
        </p:nvSpPr>
        <p:spPr>
          <a:xfrm>
            <a:off x="5769488" y="320378"/>
            <a:ext cx="3124534" cy="1467479"/>
          </a:xfrm>
          <a:prstGeom prst="wedgeRectCallout">
            <a:avLst>
              <a:gd name="adj1" fmla="val 25706"/>
              <a:gd name="adj2" fmla="val 167758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FAT may have very low spatial locality, thus a lot of random seeking</a:t>
            </a:r>
          </a:p>
        </p:txBody>
      </p:sp>
    </p:spTree>
    <p:extLst>
      <p:ext uri="{BB962C8B-B14F-4D97-AF65-F5344CB8AC3E}">
        <p14:creationId xmlns:p14="http://schemas.microsoft.com/office/powerpoint/2010/main" val="184955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-0.43142 0.0013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8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142 0.00139 L -0.24479 0.000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79 0.0007 L -0.61649 0.00394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4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649 0.00394 L -0.30903 0.00301 " pathEditMode="relative" rAng="0" ptsTypes="AA">
                                      <p:cBhvr>
                                        <p:cTn id="21" dur="1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903 0.00301 L -0.68073 0.00232 " pathEditMode="relative" rAng="0" ptsTypes="AA">
                                      <p:cBhvr>
                                        <p:cTn id="25" dur="1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73 0.00232 L -0.06285 -0.00231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8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85 -0.00231 L -0.4882 0.00093 " pathEditMode="relative" rAng="0" ptsTypes="AA">
                                      <p:cBhvr>
                                        <p:cTn id="31" dur="1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NTFS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949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FAT-16</a:t>
            </a:r>
          </a:p>
          <a:p>
            <a:r>
              <a:rPr kumimoji="1" lang="en-US" altLang="zh-CN" dirty="0"/>
              <a:t>FAT-32</a:t>
            </a:r>
          </a:p>
          <a:p>
            <a:r>
              <a:rPr kumimoji="1" lang="en-US" altLang="zh-CN" dirty="0" err="1"/>
              <a:t>exFAT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609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 idx="4294967295"/>
          </p:nvPr>
        </p:nvSpPr>
        <p:spPr>
          <a:xfrm>
            <a:off x="228600" y="293687"/>
            <a:ext cx="8229600" cy="796925"/>
          </a:xfrm>
        </p:spPr>
        <p:txBody>
          <a:bodyPr/>
          <a:lstStyle/>
          <a:p>
            <a:r>
              <a:rPr lang="en-US" altLang="zh-CN" dirty="0"/>
              <a:t>NTFS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5775" y="1428750"/>
            <a:ext cx="8401050" cy="4857750"/>
          </a:xfrm>
        </p:spPr>
        <p:txBody>
          <a:bodyPr>
            <a:normAutofit/>
          </a:bodyPr>
          <a:lstStyle/>
          <a:p>
            <a:r>
              <a:rPr lang="en-US" altLang="zh-CN" dirty="0"/>
              <a:t>Cluster:  smallest allocated disk space to hold file</a:t>
            </a:r>
          </a:p>
          <a:p>
            <a:pPr lvl="1"/>
            <a:r>
              <a:rPr lang="en-US" altLang="zh-CN" dirty="0">
                <a:ea typeface="MS PGothic" pitchFamily="34" charset="-128"/>
              </a:rPr>
              <a:t>Sequentially logical cluster numbers from the beginning of the partition</a:t>
            </a:r>
          </a:p>
          <a:p>
            <a:pPr lvl="1"/>
            <a:r>
              <a:rPr lang="en-US" altLang="zh-CN" dirty="0">
                <a:ea typeface="MS PGothic" pitchFamily="34" charset="-128"/>
              </a:rPr>
              <a:t>Clusters start at sector ZERO </a:t>
            </a:r>
            <a:r>
              <a:rPr lang="en-US" altLang="zh-CN" i="1" dirty="0">
                <a:ea typeface="MS PGothic" pitchFamily="34" charset="-128"/>
              </a:rPr>
              <a:t>(different to FAT)</a:t>
            </a:r>
          </a:p>
          <a:p>
            <a:pPr lvl="1"/>
            <a:r>
              <a:rPr lang="en-US" altLang="zh-CN" dirty="0">
                <a:ea typeface="MS PGothic" pitchFamily="34" charset="-128"/>
              </a:rPr>
              <a:t>Floppy disks do</a:t>
            </a:r>
            <a:r>
              <a:rPr lang="zh-CN" altLang="en-US" dirty="0">
                <a:ea typeface="MS PGothic" pitchFamily="34" charset="-128"/>
              </a:rPr>
              <a:t> </a:t>
            </a:r>
            <a:r>
              <a:rPr lang="en-US" altLang="zh-CN" dirty="0">
                <a:ea typeface="MS PGothic" pitchFamily="34" charset="-128"/>
              </a:rPr>
              <a:t>not use NTFS</a:t>
            </a:r>
          </a:p>
          <a:p>
            <a:pPr lvl="1"/>
            <a:r>
              <a:rPr lang="en-US" altLang="zh-CN" dirty="0">
                <a:ea typeface="MS PGothic" pitchFamily="34" charset="-128"/>
              </a:rPr>
              <a:t>Different cluster sizes depending on volume size</a:t>
            </a:r>
            <a:endParaRPr lang="en-US" altLang="zh-CN" sz="2000" dirty="0">
              <a:ea typeface="MS PGothic" pitchFamily="34" charset="-128"/>
            </a:endParaRPr>
          </a:p>
        </p:txBody>
      </p:sp>
      <p:sp>
        <p:nvSpPr>
          <p:cNvPr id="78852" name="TextBox 6"/>
          <p:cNvSpPr txBox="1">
            <a:spLocks noChangeArrowheads="1"/>
          </p:cNvSpPr>
          <p:nvPr/>
        </p:nvSpPr>
        <p:spPr bwMode="auto">
          <a:xfrm>
            <a:off x="1752600" y="6032628"/>
            <a:ext cx="4648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400" b="1">
                <a:latin typeface="Verdana" pitchFamily="34" charset="0"/>
                <a:ea typeface="MS PGothic" pitchFamily="34" charset="-128"/>
              </a:rPr>
              <a:t>Default NTFS Cluster Sizes</a:t>
            </a:r>
          </a:p>
        </p:txBody>
      </p:sp>
      <p:sp>
        <p:nvSpPr>
          <p:cNvPr id="78853" name="TextBox 6"/>
          <p:cNvSpPr txBox="1">
            <a:spLocks noChangeArrowheads="1"/>
          </p:cNvSpPr>
          <p:nvPr/>
        </p:nvSpPr>
        <p:spPr bwMode="auto">
          <a:xfrm>
            <a:off x="1828800" y="4434016"/>
            <a:ext cx="586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Volume Size	    NTFS Cluster Size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4738816"/>
            <a:ext cx="5867400" cy="12001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7MB ~ 512MB	    512 bytes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513MB ~ 1GB	    1KB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1GB ~ 2GB	       2KB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2GB ~ 2TB	       4KB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828800" y="4738816"/>
            <a:ext cx="5029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828800" y="5958016"/>
            <a:ext cx="5029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048794" y="5195222"/>
            <a:ext cx="152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3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 idx="4294967295"/>
          </p:nvPr>
        </p:nvSpPr>
        <p:spPr>
          <a:xfrm>
            <a:off x="457200" y="193675"/>
            <a:ext cx="8229600" cy="796925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Organization of an NTFS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2286000"/>
            <a:ext cx="3429000" cy="1905000"/>
          </a:xfrm>
          <a:ln>
            <a:solidFill>
              <a:srgbClr val="00B0F0"/>
            </a:solidFill>
          </a:ln>
        </p:spPr>
        <p:txBody>
          <a:bodyPr>
            <a:normAutofit fontScale="92500"/>
          </a:bodyPr>
          <a:lstStyle/>
          <a:p>
            <a:pPr>
              <a:buFont typeface="Arial" charset="0"/>
              <a:buNone/>
            </a:pPr>
            <a:r>
              <a:rPr lang="en-US" altLang="zh-CN" sz="2800" u="sng"/>
              <a:t>NTFS Boot Sector</a:t>
            </a:r>
          </a:p>
          <a:p>
            <a:pPr>
              <a:buFont typeface="Arial" charset="0"/>
              <a:buNone/>
            </a:pPr>
            <a:r>
              <a:rPr lang="en-US" altLang="zh-CN" sz="2400"/>
              <a:t>    - Layout of the volume</a:t>
            </a:r>
          </a:p>
          <a:p>
            <a:pPr>
              <a:buFont typeface="Arial" charset="0"/>
              <a:buNone/>
            </a:pPr>
            <a:r>
              <a:rPr lang="en-US" altLang="zh-CN" sz="2400"/>
              <a:t>    - File system structure</a:t>
            </a:r>
          </a:p>
          <a:p>
            <a:pPr>
              <a:buFont typeface="Arial" charset="0"/>
              <a:buNone/>
            </a:pPr>
            <a:r>
              <a:rPr lang="en-US" altLang="zh-CN" sz="2400"/>
              <a:t>    - Boot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295400"/>
            <a:ext cx="18288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  <a:t>NTFS </a:t>
            </a:r>
            <a:br>
              <a:rPr lang="en-US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</a:br>
            <a:r>
              <a:rPr lang="en-US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  <a:t>Boot Sector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000" y="1295400"/>
            <a:ext cx="18288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  <a:t>Master</a:t>
            </a:r>
            <a:br>
              <a:rPr lang="en-US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</a:br>
            <a:r>
              <a:rPr lang="en-US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  <a:t>File 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4495800" y="1295400"/>
            <a:ext cx="18288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  <a:t>File System</a:t>
            </a:r>
            <a:br>
              <a:rPr lang="en-US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</a:br>
            <a:r>
              <a:rPr lang="en-US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24600" y="1295400"/>
            <a:ext cx="18288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  <a:t>Master File Table Copy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85800" y="4343400"/>
            <a:ext cx="3429000" cy="19812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800" u="sng">
                <a:latin typeface="Calibri" pitchFamily="34" charset="0"/>
                <a:ea typeface="MS PGothic" pitchFamily="34" charset="-128"/>
              </a:rPr>
              <a:t>Master File Table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  <a:ea typeface="MS PGothic" pitchFamily="34" charset="-128"/>
              </a:rPr>
              <a:t>    - Attributes of files 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  <a:ea typeface="MS PGothic" pitchFamily="34" charset="-128"/>
              </a:rPr>
              <a:t>    - Attributes of folders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800">
              <a:latin typeface="Calibri" pitchFamily="34" charset="0"/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000">
                <a:latin typeface="Calibri" pitchFamily="34" charset="0"/>
                <a:ea typeface="MS PGothic" pitchFamily="34" charset="-128"/>
              </a:rPr>
              <a:t>(</a:t>
            </a:r>
            <a:r>
              <a:rPr lang="en-US" altLang="zh-CN" sz="2000" i="1">
                <a:latin typeface="Calibri" pitchFamily="34" charset="0"/>
                <a:ea typeface="MS PGothic" pitchFamily="34" charset="-128"/>
              </a:rPr>
              <a:t>Most Important</a:t>
            </a:r>
            <a:r>
              <a:rPr lang="en-US" altLang="zh-CN" sz="2000">
                <a:latin typeface="Calibri" pitchFamily="34" charset="0"/>
                <a:ea typeface="MS PGothic" pitchFamily="34" charset="-128"/>
              </a:rPr>
              <a:t>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267200" y="2286000"/>
            <a:ext cx="4419600" cy="19050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800" u="sng">
                <a:latin typeface="Calibri" pitchFamily="34" charset="0"/>
                <a:ea typeface="MS PGothic" pitchFamily="34" charset="-128"/>
              </a:rPr>
              <a:t>File System</a:t>
            </a:r>
            <a:r>
              <a:rPr lang="en-US" altLang="zh-CN" sz="2800" u="sng">
                <a:latin typeface="Calibri" pitchFamily="34" charset="0"/>
              </a:rPr>
              <a:t> Data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</a:rPr>
              <a:t>    - Data no contained within MFT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267200" y="4343400"/>
            <a:ext cx="4419600" cy="19812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800" u="sng">
                <a:latin typeface="Calibri" pitchFamily="34" charset="0"/>
                <a:ea typeface="MS PGothic" pitchFamily="34" charset="-128"/>
              </a:rPr>
              <a:t>Master File Table Copy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  <a:ea typeface="MS PGothic" pitchFamily="34" charset="-128"/>
              </a:rPr>
              <a:t>    - a copy of MFT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  <a:ea typeface="MS PGothic" pitchFamily="34" charset="-128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87432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1" grpId="0" build="p" animBg="1"/>
      <p:bldP spid="12" grpId="0" build="p" animBg="1"/>
      <p:bldP spid="13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 idx="4294967295"/>
          </p:nvPr>
        </p:nvSpPr>
        <p:spPr>
          <a:xfrm>
            <a:off x="435769" y="403225"/>
            <a:ext cx="8229600" cy="796925"/>
          </a:xfrm>
        </p:spPr>
        <p:txBody>
          <a:bodyPr/>
          <a:lstStyle/>
          <a:p>
            <a:r>
              <a:rPr lang="en-US" altLang="zh-CN"/>
              <a:t>Master File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5763" y="1457324"/>
            <a:ext cx="8329612" cy="5172075"/>
          </a:xfrm>
        </p:spPr>
        <p:txBody>
          <a:bodyPr/>
          <a:lstStyle/>
          <a:p>
            <a:r>
              <a:rPr lang="en-US" altLang="zh-CN" dirty="0"/>
              <a:t>Master File Table (MFT)</a:t>
            </a:r>
            <a:endParaRPr lang="en-US" altLang="zh-CN" sz="3000" dirty="0"/>
          </a:p>
          <a:p>
            <a:pPr lvl="1"/>
            <a:r>
              <a:rPr lang="en-US" altLang="zh-CN" dirty="0">
                <a:ea typeface="MS PGothic" pitchFamily="34" charset="-128"/>
              </a:rPr>
              <a:t>A relational database</a:t>
            </a:r>
          </a:p>
          <a:p>
            <a:pPr lvl="1"/>
            <a:r>
              <a:rPr lang="en-US" altLang="zh-CN" dirty="0">
                <a:ea typeface="MS PGothic" pitchFamily="34" charset="-128"/>
              </a:rPr>
              <a:t>Rows: file records</a:t>
            </a:r>
          </a:p>
          <a:p>
            <a:pPr lvl="1"/>
            <a:r>
              <a:rPr lang="en-US" altLang="zh-CN" dirty="0">
                <a:ea typeface="MS PGothic" pitchFamily="34" charset="-128"/>
              </a:rPr>
              <a:t>Columns: file attributes</a:t>
            </a:r>
          </a:p>
          <a:p>
            <a:pPr lvl="1"/>
            <a:r>
              <a:rPr lang="en-US" altLang="zh-CN" sz="2400" dirty="0">
                <a:ea typeface="MS PGothic" pitchFamily="34" charset="-128"/>
              </a:rPr>
              <a:t>Contains at least one entry for every file</a:t>
            </a:r>
          </a:p>
          <a:p>
            <a:pPr lvl="2"/>
            <a:endParaRPr lang="en-US" altLang="zh-CN" sz="2000" dirty="0">
              <a:ea typeface="MS PGothic" pitchFamily="34" charset="-128"/>
            </a:endParaRPr>
          </a:p>
          <a:p>
            <a:r>
              <a:rPr lang="en-US" altLang="zh-CN" dirty="0"/>
              <a:t>Metadata files</a:t>
            </a:r>
          </a:p>
          <a:p>
            <a:pPr lvl="1"/>
            <a:r>
              <a:rPr lang="en-US" altLang="zh-CN" dirty="0">
                <a:ea typeface="MS PGothic" pitchFamily="34" charset="-128"/>
              </a:rPr>
              <a:t>Describe the MFT</a:t>
            </a:r>
          </a:p>
          <a:p>
            <a:pPr lvl="1"/>
            <a:r>
              <a:rPr lang="en-US" altLang="zh-CN" dirty="0">
                <a:ea typeface="MS PGothic" pitchFamily="34" charset="-128"/>
              </a:rPr>
              <a:t>The first 16 records of MFT for metadata files</a:t>
            </a:r>
          </a:p>
          <a:p>
            <a:pPr lvl="1"/>
            <a:r>
              <a:rPr lang="en-US" altLang="zh-CN" dirty="0">
                <a:ea typeface="MS PGothic" pitchFamily="34" charset="-128"/>
              </a:rPr>
              <a:t>Begin with a dollar sign, </a:t>
            </a:r>
            <a:r>
              <a:rPr lang="en-US" altLang="zh-CN" sz="2400" dirty="0">
                <a:ea typeface="MS PGothic" pitchFamily="34" charset="-128"/>
              </a:rPr>
              <a:t>e.g., $</a:t>
            </a:r>
            <a:r>
              <a:rPr lang="en-US" altLang="zh-CN" sz="2400" dirty="0" err="1">
                <a:ea typeface="MS PGothic" pitchFamily="34" charset="-128"/>
              </a:rPr>
              <a:t>Mft</a:t>
            </a:r>
            <a:r>
              <a:rPr lang="en-US" altLang="zh-CN" sz="2400" dirty="0">
                <a:ea typeface="MS PGothic" pitchFamily="34" charset="-128"/>
              </a:rPr>
              <a:t>, $</a:t>
            </a:r>
            <a:r>
              <a:rPr lang="en-US" altLang="zh-CN" sz="2400" dirty="0" err="1">
                <a:ea typeface="MS PGothic" pitchFamily="34" charset="-128"/>
              </a:rPr>
              <a:t>MftMirr</a:t>
            </a:r>
            <a:r>
              <a:rPr lang="en-US" altLang="zh-CN" sz="2400" dirty="0">
                <a:ea typeface="MS PGothic" pitchFamily="34" charset="-128"/>
              </a:rPr>
              <a:t>, $</a:t>
            </a:r>
            <a:r>
              <a:rPr lang="en-US" altLang="zh-CN" sz="2400" dirty="0" err="1">
                <a:ea typeface="MS PGothic" pitchFamily="34" charset="-128"/>
              </a:rPr>
              <a:t>LogFile</a:t>
            </a:r>
            <a:r>
              <a:rPr lang="en-US" altLang="zh-CN" sz="2400" dirty="0">
                <a:ea typeface="MS PGothic" pitchFamily="34" charset="-128"/>
              </a:rPr>
              <a:t>, …</a:t>
            </a:r>
            <a:endParaRPr lang="en-US" altLang="zh-CN" dirty="0">
              <a:ea typeface="MS PGothic" pitchFamily="34" charset="-128"/>
            </a:endParaRPr>
          </a:p>
          <a:p>
            <a:pPr>
              <a:buFont typeface="Arial" charset="0"/>
              <a:buNone/>
            </a:pPr>
            <a:endParaRPr lang="en-US" altLang="zh-CN" dirty="0"/>
          </a:p>
          <a:p>
            <a:pPr>
              <a:buFont typeface="Arial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475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119270"/>
            <a:ext cx="7772400" cy="163333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>
                <a:latin typeface="+mj-lt"/>
                <a:cs typeface="Times New Roman" panose="02020603050405020304" pitchFamily="18" charset="0"/>
              </a:rPr>
              <a:t>MFT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5800" y="839857"/>
            <a:ext cx="7772400" cy="52561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The MFT is an array of file records</a:t>
            </a:r>
          </a:p>
          <a:p>
            <a:pPr fontAlgn="auto">
              <a:spcAft>
                <a:spcPts val="0"/>
              </a:spcAft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Each record is 1024 bytes</a:t>
            </a:r>
          </a:p>
          <a:p>
            <a:pPr fontAlgn="auto">
              <a:spcAft>
                <a:spcPts val="0"/>
              </a:spcAft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The first record in the MFT is for the MFT itself</a:t>
            </a:r>
          </a:p>
          <a:p>
            <a:pPr fontAlgn="auto">
              <a:spcAft>
                <a:spcPts val="0"/>
              </a:spcAft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The name of the MFT is $MFT</a:t>
            </a:r>
          </a:p>
          <a:p>
            <a:pPr fontAlgn="auto">
              <a:spcAft>
                <a:spcPts val="0"/>
              </a:spcAft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The first 16 records in the MFT are reserved for metadata files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12913" y="5762213"/>
            <a:ext cx="2286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41513" y="5762213"/>
            <a:ext cx="1295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36913" y="5762213"/>
            <a:ext cx="4114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7" name="Straight Arrow Connector 7"/>
          <p:cNvCxnSpPr>
            <a:cxnSpLocks noChangeShapeType="1"/>
            <a:stCxn id="4" idx="0"/>
          </p:cNvCxnSpPr>
          <p:nvPr/>
        </p:nvCxnSpPr>
        <p:spPr bwMode="auto">
          <a:xfrm rot="5400000" flipH="1" flipV="1">
            <a:off x="1579563" y="4790663"/>
            <a:ext cx="1219200" cy="723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9"/>
          <p:cNvCxnSpPr>
            <a:cxnSpLocks noChangeShapeType="1"/>
            <a:endCxn id="10" idx="2"/>
          </p:cNvCxnSpPr>
          <p:nvPr/>
        </p:nvCxnSpPr>
        <p:spPr bwMode="auto">
          <a:xfrm rot="5400000" flipH="1" flipV="1">
            <a:off x="4077495" y="5107369"/>
            <a:ext cx="1109662" cy="200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2093913" y="3933413"/>
            <a:ext cx="1111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MFT Entry</a:t>
            </a:r>
          </a:p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4227513" y="4314413"/>
            <a:ext cx="1008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</p:txBody>
      </p:sp>
      <p:cxnSp>
        <p:nvCxnSpPr>
          <p:cNvPr id="11" name="Straight Arrow Connector 24"/>
          <p:cNvCxnSpPr>
            <a:cxnSpLocks noChangeShapeType="1"/>
            <a:stCxn id="5" idx="0"/>
            <a:endCxn id="10" idx="2"/>
          </p:cNvCxnSpPr>
          <p:nvPr/>
        </p:nvCxnSpPr>
        <p:spPr bwMode="auto">
          <a:xfrm rot="5400000" flipH="1" flipV="1">
            <a:off x="3105945" y="4135819"/>
            <a:ext cx="1109662" cy="2143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5751513" y="5762213"/>
            <a:ext cx="1295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3" name="Straight Arrow Connector 9"/>
          <p:cNvCxnSpPr>
            <a:cxnSpLocks noChangeShapeType="1"/>
            <a:stCxn id="12" idx="0"/>
            <a:endCxn id="10" idx="2"/>
          </p:cNvCxnSpPr>
          <p:nvPr/>
        </p:nvCxnSpPr>
        <p:spPr bwMode="auto">
          <a:xfrm rot="16200000" flipV="1">
            <a:off x="5010945" y="4373944"/>
            <a:ext cx="1109662" cy="1666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30"/>
          <p:cNvSpPr txBox="1">
            <a:spLocks noChangeArrowheads="1"/>
          </p:cNvSpPr>
          <p:nvPr/>
        </p:nvSpPr>
        <p:spPr bwMode="auto">
          <a:xfrm>
            <a:off x="6894513" y="4543013"/>
            <a:ext cx="8112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Unused</a:t>
            </a:r>
          </a:p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</a:p>
        </p:txBody>
      </p:sp>
      <p:cxnSp>
        <p:nvCxnSpPr>
          <p:cNvPr id="15" name="Straight Arrow Connector 32"/>
          <p:cNvCxnSpPr>
            <a:cxnSpLocks noChangeShapeType="1"/>
            <a:stCxn id="14" idx="2"/>
          </p:cNvCxnSpPr>
          <p:nvPr/>
        </p:nvCxnSpPr>
        <p:spPr bwMode="auto">
          <a:xfrm rot="5400000">
            <a:off x="6932613" y="5393913"/>
            <a:ext cx="635000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35"/>
          <p:cNvCxnSpPr>
            <a:cxnSpLocks noChangeShapeType="1"/>
          </p:cNvCxnSpPr>
          <p:nvPr/>
        </p:nvCxnSpPr>
        <p:spPr bwMode="auto">
          <a:xfrm rot="5400000">
            <a:off x="1522414" y="6408325"/>
            <a:ext cx="3810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36"/>
          <p:cNvCxnSpPr>
            <a:cxnSpLocks noChangeShapeType="1"/>
          </p:cNvCxnSpPr>
          <p:nvPr/>
        </p:nvCxnSpPr>
        <p:spPr bwMode="auto">
          <a:xfrm rot="5400000">
            <a:off x="7160420" y="6409119"/>
            <a:ext cx="381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38"/>
          <p:cNvCxnSpPr>
            <a:cxnSpLocks noChangeShapeType="1"/>
          </p:cNvCxnSpPr>
          <p:nvPr/>
        </p:nvCxnSpPr>
        <p:spPr bwMode="auto">
          <a:xfrm>
            <a:off x="1712913" y="6371813"/>
            <a:ext cx="5638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42"/>
          <p:cNvSpPr txBox="1">
            <a:spLocks noChangeArrowheads="1"/>
          </p:cNvSpPr>
          <p:nvPr/>
        </p:nvSpPr>
        <p:spPr bwMode="auto">
          <a:xfrm>
            <a:off x="3722688" y="6448013"/>
            <a:ext cx="1114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1024 Bytes</a:t>
            </a:r>
          </a:p>
        </p:txBody>
      </p:sp>
    </p:spTree>
    <p:extLst>
      <p:ext uri="{BB962C8B-B14F-4D97-AF65-F5344CB8AC3E}">
        <p14:creationId xmlns:p14="http://schemas.microsoft.com/office/powerpoint/2010/main" val="2221478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 idx="4294967295"/>
          </p:nvPr>
        </p:nvSpPr>
        <p:spPr>
          <a:xfrm>
            <a:off x="533400" y="219609"/>
            <a:ext cx="8229600" cy="796925"/>
          </a:xfrm>
        </p:spPr>
        <p:txBody>
          <a:bodyPr/>
          <a:lstStyle/>
          <a:p>
            <a:r>
              <a:rPr lang="en-US" altLang="zh-CN" dirty="0"/>
              <a:t>Metadata Files in MFT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4344" y="1561930"/>
            <a:ext cx="2209800" cy="7620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Master File 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Table</a:t>
            </a:r>
          </a:p>
          <a:p>
            <a:pPr marL="0" indent="0">
              <a:buFont typeface="Arial" charset="0"/>
              <a:buNone/>
            </a:pPr>
            <a:endParaRPr lang="en-US" altLang="zh-CN" dirty="0"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endParaRPr lang="en-US" altLang="zh-CN" dirty="0"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743200" y="1533528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$Mft	   0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876800" y="1533528"/>
            <a:ext cx="381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Contains file record for each file and folder on a NTFS volume.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2447928"/>
            <a:ext cx="2224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Master File </a:t>
            </a:r>
            <a:b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</a:b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Table Mirror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743200" y="2447928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$MftMirr 1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91088" y="2447928"/>
            <a:ext cx="381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Duplicate image of the first four records of MFT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3133728"/>
            <a:ext cx="2224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Log File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743200" y="3133728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$LogFile 2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891088" y="3133728"/>
            <a:ext cx="381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Restores metadata for fast recovery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3743328"/>
            <a:ext cx="2224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Volume File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743200" y="3743328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$Volume  3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891088" y="3743328"/>
            <a:ext cx="381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Contains information about the volume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4352928"/>
            <a:ext cx="2224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Attribute Definitions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2743200" y="4352928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$AttrDef 4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891088" y="4352928"/>
            <a:ext cx="381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Lists attribute names, numbers, and descriptions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57200" y="5038728"/>
            <a:ext cx="236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Root File Name Index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2743200" y="5038728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.        5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4891088" y="5038728"/>
            <a:ext cx="381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The root file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442913" y="5724528"/>
            <a:ext cx="23764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Cluster Bitmap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2743200" y="5724528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$Bitmap  6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876800" y="5724528"/>
            <a:ext cx="381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Represents the volume by showing free and unused clusters.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04800" y="2446341"/>
            <a:ext cx="8458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4800" y="3132141"/>
            <a:ext cx="8458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04800" y="3743328"/>
            <a:ext cx="845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4800" y="4352928"/>
            <a:ext cx="845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4800" y="5038728"/>
            <a:ext cx="845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04800" y="5724528"/>
            <a:ext cx="845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04800" y="1533528"/>
            <a:ext cx="845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457200" y="1228728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System File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3200" dirty="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3200" dirty="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2743200" y="1228728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solidFill>
                  <a:srgbClr val="00B0F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Name     Rec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320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320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4876800" y="1228728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solidFill>
                  <a:srgbClr val="00B0F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Purpose of File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320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320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55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8" grpId="0" build="p"/>
      <p:bldP spid="19" grpId="0" build="p"/>
      <p:bldP spid="20" grpId="0" build="p"/>
      <p:bldP spid="21" grpId="0" build="p"/>
      <p:bldP spid="22" grpId="0" build="p"/>
      <p:bldP spid="23" grpId="0" build="p"/>
      <p:bldP spid="32" grpId="0" build="p"/>
      <p:bldP spid="33" grpId="0" build="p"/>
      <p:bldP spid="3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 idx="4294967295"/>
          </p:nvPr>
        </p:nvSpPr>
        <p:spPr>
          <a:xfrm>
            <a:off x="419100" y="296864"/>
            <a:ext cx="8229600" cy="796925"/>
          </a:xfrm>
        </p:spPr>
        <p:txBody>
          <a:bodyPr/>
          <a:lstStyle/>
          <a:p>
            <a:r>
              <a:rPr lang="en-US" altLang="zh-CN" dirty="0"/>
              <a:t>Metadata Files in MFT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2912" y="1763715"/>
            <a:ext cx="2209800" cy="7620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Boot Sector</a:t>
            </a:r>
          </a:p>
          <a:p>
            <a:pPr marL="0" indent="0">
              <a:buFont typeface="Arial" charset="0"/>
              <a:buNone/>
            </a:pPr>
            <a:endParaRPr lang="en-US" altLang="zh-CN" dirty="0"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endParaRPr lang="en-US" altLang="zh-CN" dirty="0"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743200" y="1762127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$Boot	   7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876800" y="1762127"/>
            <a:ext cx="381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Includes the BPB and additional bootstrap loader code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2676527"/>
            <a:ext cx="2224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Bad Cluster file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743200" y="2676527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$BadClus 8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91088" y="2676527"/>
            <a:ext cx="381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Contains bad clusters for a volume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3362327"/>
            <a:ext cx="2224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Security File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743200" y="3362327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$Secure  9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891088" y="3362327"/>
            <a:ext cx="381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Contains unique security descriptors for all files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3971927"/>
            <a:ext cx="2224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Upcase Table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743200" y="3971927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$Upcase  10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891088" y="3971927"/>
            <a:ext cx="381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Used to match Unicode uppercase characters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 dirty="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 dirty="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4581527"/>
            <a:ext cx="236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NTFS Extension File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2743200" y="4581527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$Extend  11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891088" y="4581527"/>
            <a:ext cx="3810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Optional extensions such as quotas, reparse point data ...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91154" name="Content Placeholder 2"/>
          <p:cNvSpPr txBox="1">
            <a:spLocks/>
          </p:cNvSpPr>
          <p:nvPr/>
        </p:nvSpPr>
        <p:spPr bwMode="auto">
          <a:xfrm>
            <a:off x="457200" y="5495927"/>
            <a:ext cx="236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2743200" y="5495927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       12-15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4891088" y="5495927"/>
            <a:ext cx="381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Reserved for future use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04800" y="2674940"/>
            <a:ext cx="8458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4800" y="3360740"/>
            <a:ext cx="8458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04800" y="3971927"/>
            <a:ext cx="845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4800" y="4581527"/>
            <a:ext cx="845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4800" y="5494340"/>
            <a:ext cx="8458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04800" y="1762127"/>
            <a:ext cx="845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457200" y="1457327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solidFill>
                  <a:srgbClr val="00B0F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System File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320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320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2743200" y="1457327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solidFill>
                  <a:srgbClr val="00B0F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Name     Rec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320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320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4876800" y="1457327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solidFill>
                  <a:srgbClr val="00B0F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Purpose of File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320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320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47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9" grpId="0" build="p"/>
      <p:bldP spid="20" grpId="0" build="p"/>
      <p:bldP spid="32" grpId="0" build="p"/>
      <p:bldP spid="33" grpId="0" build="p"/>
      <p:bldP spid="3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 idx="4294967295"/>
          </p:nvPr>
        </p:nvSpPr>
        <p:spPr>
          <a:xfrm>
            <a:off x="485775" y="331788"/>
            <a:ext cx="8229600" cy="796925"/>
          </a:xfrm>
        </p:spPr>
        <p:txBody>
          <a:bodyPr/>
          <a:lstStyle/>
          <a:p>
            <a:r>
              <a:rPr lang="en-US" altLang="zh-CN" dirty="0"/>
              <a:t>MFT Zone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14350" y="1357312"/>
            <a:ext cx="8201025" cy="5272087"/>
          </a:xfrm>
        </p:spPr>
        <p:txBody>
          <a:bodyPr/>
          <a:lstStyle/>
          <a:p>
            <a:r>
              <a:rPr lang="en-US" altLang="zh-CN" dirty="0"/>
              <a:t>MFT contains a record for each file and folder on the volume</a:t>
            </a:r>
          </a:p>
          <a:p>
            <a:pPr lvl="1"/>
            <a:r>
              <a:rPr lang="en-US" altLang="zh-CN" dirty="0">
                <a:ea typeface="MS PGothic" pitchFamily="34" charset="-128"/>
              </a:rPr>
              <a:t>File and folder records are 1KB each</a:t>
            </a:r>
          </a:p>
          <a:p>
            <a:pPr lvl="1">
              <a:buFont typeface="Arial" charset="0"/>
              <a:buNone/>
            </a:pPr>
            <a:endParaRPr lang="en-US" altLang="zh-CN" sz="1600" dirty="0">
              <a:ea typeface="MS PGothic" pitchFamily="34" charset="-128"/>
            </a:endParaRPr>
          </a:p>
          <a:p>
            <a:r>
              <a:rPr lang="en-US" altLang="zh-CN" dirty="0"/>
              <a:t>MFT Zone</a:t>
            </a:r>
          </a:p>
          <a:p>
            <a:pPr lvl="1"/>
            <a:r>
              <a:rPr lang="en-US" altLang="zh-CN" dirty="0">
                <a:ea typeface="MS PGothic" pitchFamily="34" charset="-128"/>
              </a:rPr>
              <a:t>Exclusive use of the MFT</a:t>
            </a:r>
          </a:p>
          <a:p>
            <a:pPr lvl="1"/>
            <a:r>
              <a:rPr lang="en-US" altLang="zh-CN" dirty="0">
                <a:ea typeface="MS PGothic" pitchFamily="34" charset="-128"/>
              </a:rPr>
              <a:t>Prevent fragmentation</a:t>
            </a:r>
          </a:p>
          <a:p>
            <a:pPr lvl="1"/>
            <a:r>
              <a:rPr lang="en-US" altLang="zh-CN" dirty="0">
                <a:ea typeface="MS PGothic" pitchFamily="34" charset="-128"/>
              </a:rPr>
              <a:t>Dedicate 12.5% of volume by default</a:t>
            </a:r>
            <a:r>
              <a:rPr lang="zh-CN" altLang="en-US" dirty="0">
                <a:ea typeface="MS PGothic" pitchFamily="34" charset="-128"/>
              </a:rPr>
              <a:t> </a:t>
            </a:r>
            <a:r>
              <a:rPr lang="en-US" altLang="zh-CN" dirty="0">
                <a:ea typeface="MS PGothic" pitchFamily="34" charset="-128"/>
              </a:rPr>
              <a:t>(!)</a:t>
            </a:r>
          </a:p>
          <a:p>
            <a:pPr lvl="1"/>
            <a:r>
              <a:rPr lang="en-US" altLang="zh-CN" dirty="0">
                <a:ea typeface="MS PGothic" pitchFamily="34" charset="-128"/>
              </a:rPr>
              <a:t>On demand allocation for additional MFT zone</a:t>
            </a:r>
          </a:p>
          <a:p>
            <a:pPr>
              <a:buFont typeface="Arial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284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 idx="4294967295"/>
          </p:nvPr>
        </p:nvSpPr>
        <p:spPr>
          <a:xfrm>
            <a:off x="385762" y="331788"/>
            <a:ext cx="8229600" cy="796925"/>
          </a:xfrm>
        </p:spPr>
        <p:txBody>
          <a:bodyPr/>
          <a:lstStyle/>
          <a:p>
            <a:r>
              <a:rPr lang="en-US" altLang="zh-CN" dirty="0"/>
              <a:t>NTFS File Record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5750" y="1414462"/>
            <a:ext cx="8429625" cy="5443537"/>
          </a:xfrm>
        </p:spPr>
        <p:txBody>
          <a:bodyPr/>
          <a:lstStyle/>
          <a:p>
            <a:r>
              <a:rPr lang="en-US" altLang="zh-CN" dirty="0"/>
              <a:t>File Attributes</a:t>
            </a:r>
          </a:p>
          <a:p>
            <a:pPr lvl="1"/>
            <a:r>
              <a:rPr lang="en-US" altLang="zh-CN" dirty="0">
                <a:ea typeface="MS PGothic" pitchFamily="34" charset="-128"/>
              </a:rPr>
              <a:t>View each file and folder as a set of file attributes</a:t>
            </a:r>
          </a:p>
          <a:p>
            <a:pPr lvl="1"/>
            <a:r>
              <a:rPr lang="en-US" altLang="zh-CN" dirty="0">
                <a:ea typeface="MS PGothic" pitchFamily="34" charset="-128"/>
              </a:rPr>
              <a:t>Resident Attributes vs. Nonresident Attributes</a:t>
            </a:r>
          </a:p>
          <a:p>
            <a:pPr lvl="2"/>
            <a:r>
              <a:rPr lang="en-US" altLang="zh-CN" dirty="0">
                <a:ea typeface="MS PGothic" pitchFamily="34" charset="-128"/>
              </a:rPr>
              <a:t>Small files and folders are entirely contained within the file</a:t>
            </a:r>
            <a:r>
              <a:rPr lang="en-US" altLang="ja-JP" dirty="0"/>
              <a:t>'</a:t>
            </a:r>
            <a:r>
              <a:rPr lang="en-US" altLang="zh-CN" dirty="0">
                <a:ea typeface="MS PGothic" pitchFamily="34" charset="-128"/>
              </a:rPr>
              <a:t>s MFT record </a:t>
            </a:r>
            <a:r>
              <a:rPr lang="en-US" altLang="zh-CN" sz="2000" i="1" dirty="0">
                <a:ea typeface="MS PGothic" pitchFamily="34" charset="-128"/>
              </a:rPr>
              <a:t>(typically, less than 900 bytes)</a:t>
            </a:r>
            <a:endParaRPr lang="en-US" altLang="zh-CN" i="1" dirty="0">
              <a:ea typeface="MS PGothic" pitchFamily="34" charset="-128"/>
            </a:endParaRPr>
          </a:p>
          <a:p>
            <a:pPr lvl="1"/>
            <a:r>
              <a:rPr lang="en-US" altLang="zh-CN" dirty="0">
                <a:ea typeface="MS PGothic" pitchFamily="34" charset="-128"/>
              </a:rPr>
              <a:t>Types: </a:t>
            </a:r>
          </a:p>
          <a:p>
            <a:pPr lvl="2"/>
            <a:r>
              <a:rPr lang="en-US" altLang="zh-CN" dirty="0">
                <a:ea typeface="MS PGothic" pitchFamily="34" charset="-128"/>
              </a:rPr>
              <a:t>Standard Info:  access mode, timestamp, link count …</a:t>
            </a:r>
          </a:p>
          <a:p>
            <a:pPr lvl="2"/>
            <a:r>
              <a:rPr lang="en-US" altLang="zh-CN" dirty="0">
                <a:ea typeface="MS PGothic" pitchFamily="34" charset="-128"/>
              </a:rPr>
              <a:t>Attribute List:  locations of all nonresident attributes</a:t>
            </a:r>
          </a:p>
          <a:p>
            <a:pPr lvl="2"/>
            <a:r>
              <a:rPr lang="en-US" altLang="zh-CN" dirty="0">
                <a:ea typeface="MS PGothic" pitchFamily="34" charset="-128"/>
              </a:rPr>
              <a:t>File Name:  long and short file names</a:t>
            </a:r>
          </a:p>
          <a:p>
            <a:pPr lvl="2"/>
            <a:r>
              <a:rPr lang="en-US" altLang="zh-CN" dirty="0">
                <a:ea typeface="MS PGothic" pitchFamily="34" charset="-128"/>
              </a:rPr>
              <a:t>Data / Index:  data of file or index of folder</a:t>
            </a:r>
          </a:p>
          <a:p>
            <a:pPr lvl="2"/>
            <a:r>
              <a:rPr lang="en-US" altLang="zh-CN" dirty="0">
                <a:ea typeface="MS PGothic" pitchFamily="34" charset="-128"/>
              </a:rPr>
              <a:t>Object ID:  volume-unique file identifier</a:t>
            </a:r>
          </a:p>
          <a:p>
            <a:pPr lvl="2"/>
            <a:r>
              <a:rPr lang="en-US" altLang="zh-CN" dirty="0">
                <a:ea typeface="MS PGothic" pitchFamily="34" charset="-128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95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4338" y="1371600"/>
            <a:ext cx="8301037" cy="5257800"/>
          </a:xfrm>
        </p:spPr>
        <p:txBody>
          <a:bodyPr/>
          <a:lstStyle/>
          <a:p>
            <a:r>
              <a:rPr lang="en-US" altLang="zh-CN" dirty="0"/>
              <a:t>Index of Folder</a:t>
            </a:r>
          </a:p>
          <a:p>
            <a:pPr lvl="1"/>
            <a:r>
              <a:rPr lang="en-US" altLang="zh-CN" dirty="0"/>
              <a:t>Folder records contain index information </a:t>
            </a:r>
            <a:br>
              <a:rPr lang="en-US" altLang="zh-CN" dirty="0"/>
            </a:br>
            <a:r>
              <a:rPr lang="en-US" altLang="zh-CN" dirty="0"/>
              <a:t>(directory entry)</a:t>
            </a:r>
          </a:p>
          <a:p>
            <a:pPr lvl="1"/>
            <a:r>
              <a:rPr lang="en-US" altLang="zh-CN" dirty="0">
                <a:ea typeface="MS PGothic" pitchFamily="34" charset="-128"/>
              </a:rPr>
              <a:t>Organized B-tree structure for large folders</a:t>
            </a:r>
          </a:p>
          <a:p>
            <a:pPr>
              <a:buFont typeface="Arial" charset="0"/>
              <a:buNone/>
            </a:pPr>
            <a:endParaRPr lang="en-US" altLang="zh-CN" sz="1600" dirty="0"/>
          </a:p>
          <a:p>
            <a:r>
              <a:rPr lang="en-US" altLang="zh-CN" dirty="0"/>
              <a:t>Last Access Time</a:t>
            </a:r>
          </a:p>
          <a:p>
            <a:pPr lvl="1"/>
            <a:r>
              <a:rPr lang="en-US" altLang="zh-CN" dirty="0">
                <a:ea typeface="MS PGothic" pitchFamily="34" charset="-128"/>
              </a:rPr>
              <a:t>The most up-to-data LAT is always stored in memory</a:t>
            </a:r>
          </a:p>
          <a:p>
            <a:pPr lvl="1"/>
            <a:r>
              <a:rPr lang="en-US" altLang="zh-CN" dirty="0">
                <a:ea typeface="MS PGothic" pitchFamily="34" charset="-128"/>
              </a:rPr>
              <a:t>Written to disk</a:t>
            </a:r>
          </a:p>
          <a:p>
            <a:pPr lvl="2"/>
            <a:r>
              <a:rPr lang="en-US" altLang="zh-CN" dirty="0">
                <a:ea typeface="MS PGothic" pitchFamily="34" charset="-128"/>
              </a:rPr>
              <a:t>WHERE: </a:t>
            </a:r>
            <a:r>
              <a:rPr lang="en-US" altLang="zh-CN" i="1" dirty="0">
                <a:ea typeface="MS PGothic" pitchFamily="34" charset="-128"/>
              </a:rPr>
              <a:t>file</a:t>
            </a:r>
            <a:r>
              <a:rPr lang="en-US" altLang="ja-JP" i="1" dirty="0"/>
              <a:t>'</a:t>
            </a:r>
            <a:r>
              <a:rPr lang="en-US" altLang="zh-CN" i="1" dirty="0">
                <a:ea typeface="MS PGothic" pitchFamily="34" charset="-128"/>
              </a:rPr>
              <a:t>s attribute</a:t>
            </a:r>
            <a:r>
              <a:rPr lang="en-US" altLang="zh-CN" dirty="0">
                <a:ea typeface="MS PGothic" pitchFamily="34" charset="-128"/>
              </a:rPr>
              <a:t> </a:t>
            </a:r>
            <a:r>
              <a:rPr lang="en-US" altLang="zh-CN" b="1" dirty="0">
                <a:ea typeface="MS PGothic" pitchFamily="34" charset="-128"/>
              </a:rPr>
              <a:t>AND</a:t>
            </a:r>
            <a:r>
              <a:rPr lang="en-US" altLang="zh-CN" dirty="0">
                <a:ea typeface="MS PGothic" pitchFamily="34" charset="-128"/>
              </a:rPr>
              <a:t> </a:t>
            </a:r>
            <a:r>
              <a:rPr lang="en-US" altLang="zh-CN" i="1" dirty="0">
                <a:ea typeface="MS PGothic" pitchFamily="34" charset="-128"/>
              </a:rPr>
              <a:t>directory entry for the file</a:t>
            </a:r>
          </a:p>
          <a:p>
            <a:pPr lvl="2"/>
            <a:r>
              <a:rPr lang="en-US" altLang="zh-CN" dirty="0">
                <a:ea typeface="MS PGothic" pitchFamily="34" charset="-128"/>
              </a:rPr>
              <a:t>WHEN: </a:t>
            </a:r>
            <a:r>
              <a:rPr lang="en-US" altLang="zh-CN" i="1" dirty="0">
                <a:ea typeface="MS PGothic" pitchFamily="34" charset="-128"/>
              </a:rPr>
              <a:t>more than an hour</a:t>
            </a:r>
            <a:r>
              <a:rPr lang="en-US" altLang="zh-CN" dirty="0">
                <a:ea typeface="MS PGothic" pitchFamily="34" charset="-128"/>
              </a:rPr>
              <a:t> </a:t>
            </a:r>
            <a:r>
              <a:rPr lang="en-US" altLang="zh-CN" b="1" dirty="0">
                <a:ea typeface="MS PGothic" pitchFamily="34" charset="-128"/>
              </a:rPr>
              <a:t>OR</a:t>
            </a:r>
            <a:r>
              <a:rPr lang="en-US" altLang="zh-CN" dirty="0">
                <a:ea typeface="MS PGothic" pitchFamily="34" charset="-128"/>
              </a:rPr>
              <a:t> </a:t>
            </a:r>
            <a:r>
              <a:rPr lang="en-US" altLang="zh-CN" i="1" dirty="0">
                <a:ea typeface="MS PGothic" pitchFamily="34" charset="-128"/>
              </a:rPr>
              <a:t>update other file attributes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C22D44-1609-3749-BB27-44BF6C784EC4}"/>
              </a:ext>
            </a:extLst>
          </p:cNvPr>
          <p:cNvSpPr txBox="1">
            <a:spLocks/>
          </p:cNvSpPr>
          <p:nvPr/>
        </p:nvSpPr>
        <p:spPr>
          <a:xfrm>
            <a:off x="385762" y="331788"/>
            <a:ext cx="8229600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/>
              <a:t>NTFS File Record Attributes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396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 idx="4294967295"/>
          </p:nvPr>
        </p:nvSpPr>
        <p:spPr>
          <a:xfrm>
            <a:off x="542925" y="317501"/>
            <a:ext cx="8229600" cy="796925"/>
          </a:xfrm>
        </p:spPr>
        <p:txBody>
          <a:bodyPr/>
          <a:lstStyle/>
          <a:p>
            <a:r>
              <a:rPr lang="en-US" altLang="zh-CN" dirty="0"/>
              <a:t>File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0075" y="1314450"/>
            <a:ext cx="8115300" cy="5543550"/>
          </a:xfrm>
        </p:spPr>
        <p:txBody>
          <a:bodyPr>
            <a:normAutofit/>
          </a:bodyPr>
          <a:lstStyle/>
          <a:p>
            <a:r>
              <a:rPr lang="en-US" altLang="zh-CN" dirty="0"/>
              <a:t>File Names in Windows Server 2003</a:t>
            </a:r>
          </a:p>
          <a:p>
            <a:pPr lvl="1"/>
            <a:r>
              <a:rPr lang="en-US" altLang="zh-CN" dirty="0"/>
              <a:t>Support long file name, up to 255 characters</a:t>
            </a:r>
          </a:p>
          <a:p>
            <a:pPr lvl="1"/>
            <a:r>
              <a:rPr lang="en-US" altLang="zh-CN" dirty="0">
                <a:ea typeface="MS PGothic" pitchFamily="34" charset="-128"/>
              </a:rPr>
              <a:t>NTFS generate a 8.3 short file name</a:t>
            </a:r>
          </a:p>
          <a:p>
            <a:pPr>
              <a:buFont typeface="Arial" charset="0"/>
              <a:buNone/>
            </a:pPr>
            <a:endParaRPr lang="en-US" altLang="zh-CN" sz="800" dirty="0"/>
          </a:p>
          <a:p>
            <a:r>
              <a:rPr lang="en-US" altLang="zh-CN" dirty="0"/>
              <a:t>HOW to generate short file name</a:t>
            </a:r>
          </a:p>
          <a:p>
            <a:pPr lvl="1"/>
            <a:r>
              <a:rPr lang="en-US" altLang="zh-CN" sz="2400" dirty="0">
                <a:ea typeface="MS PGothic" pitchFamily="34" charset="-128"/>
              </a:rPr>
              <a:t>Deletes all of unsupported characters </a:t>
            </a:r>
            <a:r>
              <a:rPr lang="en-US" altLang="zh-CN" sz="2000" i="1" dirty="0">
                <a:ea typeface="MS PGothic" pitchFamily="34" charset="-128"/>
              </a:rPr>
              <a:t>(e.g. space)</a:t>
            </a:r>
            <a:endParaRPr lang="en-US" altLang="zh-CN" sz="2400" i="1" dirty="0">
              <a:ea typeface="MS PGothic" pitchFamily="34" charset="-128"/>
            </a:endParaRPr>
          </a:p>
          <a:p>
            <a:pPr lvl="1"/>
            <a:r>
              <a:rPr lang="en-US" altLang="zh-CN" sz="2400" dirty="0">
                <a:ea typeface="MS PGothic" pitchFamily="34" charset="-128"/>
              </a:rPr>
              <a:t>Deletes all extra periods </a:t>
            </a:r>
            <a:r>
              <a:rPr lang="en-US" altLang="zh-CN" sz="2000" i="1" dirty="0">
                <a:ea typeface="MS PGothic" pitchFamily="34" charset="-128"/>
              </a:rPr>
              <a:t>(</a:t>
            </a:r>
            <a:r>
              <a:rPr lang="en-US" altLang="zh-CN" sz="2000" i="1" dirty="0" err="1">
                <a:ea typeface="MS PGothic" pitchFamily="34" charset="-128"/>
              </a:rPr>
              <a:t>abc.def.txt</a:t>
            </a:r>
            <a:r>
              <a:rPr lang="en-US" altLang="zh-CN" sz="2000" i="1" dirty="0">
                <a:ea typeface="MS PGothic" pitchFamily="34" charset="-128"/>
              </a:rPr>
              <a:t>)</a:t>
            </a:r>
            <a:endParaRPr lang="en-US" altLang="zh-CN" sz="2400" i="1" dirty="0">
              <a:ea typeface="MS PGothic" pitchFamily="34" charset="-128"/>
            </a:endParaRPr>
          </a:p>
          <a:p>
            <a:pPr lvl="1"/>
            <a:r>
              <a:rPr lang="en-US" altLang="zh-CN" sz="2400" dirty="0">
                <a:ea typeface="MS PGothic" pitchFamily="34" charset="-128"/>
              </a:rPr>
              <a:t>Truncates the file name to six characters and appends a tilde(~) and a number</a:t>
            </a:r>
          </a:p>
          <a:p>
            <a:pPr lvl="1"/>
            <a:r>
              <a:rPr lang="en-US" altLang="zh-CN" sz="2400" dirty="0">
                <a:ea typeface="MS PGothic" pitchFamily="34" charset="-128"/>
              </a:rPr>
              <a:t>Translates all characters in file name and extension to uppercase</a:t>
            </a:r>
          </a:p>
          <a:p>
            <a:pPr lvl="1">
              <a:buFont typeface="Arial" charset="0"/>
              <a:buNone/>
            </a:pPr>
            <a:endParaRPr lang="en-US" altLang="zh-CN" sz="400" dirty="0">
              <a:ea typeface="MS PGothic" pitchFamily="34" charset="-128"/>
            </a:endParaRPr>
          </a:p>
          <a:p>
            <a:pPr lvl="1">
              <a:buFont typeface="Arial" charset="0"/>
              <a:buNone/>
            </a:pPr>
            <a:r>
              <a:rPr lang="en-US" altLang="zh-CN" sz="2400" dirty="0">
                <a:ea typeface="MS PGothic" pitchFamily="34" charset="-128"/>
              </a:rPr>
              <a:t>   </a:t>
            </a:r>
            <a:r>
              <a:rPr lang="ja-JP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This is test 1.txt</a:t>
            </a:r>
            <a:r>
              <a:rPr lang="ja-JP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 -&gt; </a:t>
            </a:r>
            <a:r>
              <a:rPr lang="ja-JP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THISIS~1.TXT</a:t>
            </a:r>
            <a:r>
              <a:rPr lang="ja-JP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”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0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495720" y="206375"/>
            <a:ext cx="8229600" cy="796925"/>
          </a:xfrm>
        </p:spPr>
        <p:txBody>
          <a:bodyPr/>
          <a:lstStyle/>
          <a:p>
            <a:r>
              <a:rPr lang="en-US" altLang="zh-CN" dirty="0"/>
              <a:t>Clusters and Sectors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95720" y="1200150"/>
            <a:ext cx="8119643" cy="478631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Sector:  </a:t>
            </a:r>
            <a:r>
              <a:rPr lang="en-US" altLang="zh-CN" dirty="0"/>
              <a:t>smallest storage unit on disk</a:t>
            </a:r>
          </a:p>
          <a:p>
            <a:pPr lvl="1"/>
            <a:r>
              <a:rPr lang="en-US" altLang="zh-CN" sz="2000" dirty="0">
                <a:ea typeface="MS PGothic" pitchFamily="34" charset="-128"/>
              </a:rPr>
              <a:t>512 bytes</a:t>
            </a:r>
          </a:p>
          <a:p>
            <a:pPr lvl="3"/>
            <a:endParaRPr lang="en-US" altLang="zh-CN" sz="300" dirty="0">
              <a:ea typeface="MS PGothic" pitchFamily="34" charset="-128"/>
            </a:endParaRPr>
          </a:p>
          <a:p>
            <a:r>
              <a:rPr lang="en-US" altLang="zh-CN" sz="2400" dirty="0"/>
              <a:t>Cluster:  </a:t>
            </a:r>
            <a:r>
              <a:rPr lang="en-US" altLang="zh-CN" dirty="0"/>
              <a:t>smallest allocated disk space to hold file</a:t>
            </a:r>
          </a:p>
          <a:p>
            <a:pPr lvl="1"/>
            <a:r>
              <a:rPr lang="en-US" altLang="zh-CN" sz="2000" dirty="0">
                <a:ea typeface="MS PGothic" pitchFamily="34" charset="-128"/>
              </a:rPr>
              <a:t>Data clusters are located after metadata of partition</a:t>
            </a:r>
          </a:p>
          <a:p>
            <a:pPr lvl="1"/>
            <a:r>
              <a:rPr lang="en-US" altLang="zh-CN" sz="2000" dirty="0">
                <a:ea typeface="MS PGothic" pitchFamily="34" charset="-128"/>
              </a:rPr>
              <a:t>Different cluster sizes depending on volume size</a:t>
            </a:r>
          </a:p>
        </p:txBody>
      </p:sp>
      <p:sp>
        <p:nvSpPr>
          <p:cNvPr id="50180" name="TextBox 6"/>
          <p:cNvSpPr txBox="1">
            <a:spLocks noChangeArrowheads="1"/>
          </p:cNvSpPr>
          <p:nvPr/>
        </p:nvSpPr>
        <p:spPr bwMode="auto">
          <a:xfrm>
            <a:off x="1762130" y="6172200"/>
            <a:ext cx="4648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400" b="1">
                <a:latin typeface="Verdana" pitchFamily="34" charset="0"/>
                <a:ea typeface="MS PGothic" pitchFamily="34" charset="-128"/>
              </a:rPr>
              <a:t>Default FAT Cluster Sizes</a:t>
            </a:r>
          </a:p>
        </p:txBody>
      </p:sp>
      <p:sp>
        <p:nvSpPr>
          <p:cNvPr id="50181" name="TextBox 6"/>
          <p:cNvSpPr txBox="1">
            <a:spLocks noChangeArrowheads="1"/>
          </p:cNvSpPr>
          <p:nvPr/>
        </p:nvSpPr>
        <p:spPr bwMode="auto">
          <a:xfrm>
            <a:off x="1838330" y="3810000"/>
            <a:ext cx="586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Volume Size	    FAT32 Cluster Size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8330" y="4114800"/>
            <a:ext cx="5867400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&lt;32MB		  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  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Not Supported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32MB ~ 64MB	    512 bytes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65MB ~ 128MB	    1KB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129MB ~ 256MB	    2KB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257MB ~ 8GB	    4KB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8GB ~ 16GB	       8KB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16GB ~ 32GB	    16KB</a:t>
            </a:r>
            <a:endParaRPr lang="en-US" altLang="zh-CN" b="1" dirty="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838330" y="4114800"/>
            <a:ext cx="502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38330" y="6096000"/>
            <a:ext cx="502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676531" y="4953000"/>
            <a:ext cx="22860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270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 idx="4294967295"/>
          </p:nvPr>
        </p:nvSpPr>
        <p:spPr>
          <a:xfrm>
            <a:off x="485775" y="375271"/>
            <a:ext cx="8229600" cy="7969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Compression of Files and Folders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5775" y="1371600"/>
            <a:ext cx="8229600" cy="5257800"/>
          </a:xfrm>
        </p:spPr>
        <p:txBody>
          <a:bodyPr/>
          <a:lstStyle/>
          <a:p>
            <a:r>
              <a:rPr lang="en-US" altLang="zh-CN" dirty="0"/>
              <a:t>NTFS Compression</a:t>
            </a:r>
          </a:p>
          <a:p>
            <a:pPr lvl="1"/>
            <a:r>
              <a:rPr lang="en-US" altLang="zh-CN" dirty="0"/>
              <a:t>Implemented within NTFS</a:t>
            </a:r>
          </a:p>
          <a:p>
            <a:pPr lvl="1"/>
            <a:r>
              <a:rPr lang="en-US" altLang="zh-CN" dirty="0"/>
              <a:t>Compression only in disk</a:t>
            </a:r>
          </a:p>
          <a:p>
            <a:pPr lvl="1"/>
            <a:r>
              <a:rPr lang="en-US" altLang="zh-CN" dirty="0" err="1">
                <a:ea typeface="MS PGothic" pitchFamily="34" charset="-128"/>
              </a:rPr>
              <a:t>Uncompress</a:t>
            </a:r>
            <a:r>
              <a:rPr lang="en-US" altLang="zh-CN" dirty="0">
                <a:ea typeface="MS PGothic" pitchFamily="34" charset="-128"/>
              </a:rPr>
              <a:t> before moving data to memory</a:t>
            </a:r>
          </a:p>
          <a:p>
            <a:pPr>
              <a:buFont typeface="Arial" charset="0"/>
              <a:buNone/>
            </a:pPr>
            <a:endParaRPr lang="en-US" altLang="zh-CN" sz="1600" dirty="0"/>
          </a:p>
          <a:p>
            <a:r>
              <a:rPr lang="en-US" altLang="zh-CN" dirty="0"/>
              <a:t>Moving and Copying Files or Folders</a:t>
            </a:r>
          </a:p>
          <a:p>
            <a:pPr lvl="1"/>
            <a:r>
              <a:rPr lang="en-US" altLang="zh-CN" dirty="0">
                <a:ea typeface="MS PGothic" pitchFamily="34" charset="-128"/>
              </a:rPr>
              <a:t>Change compression state</a:t>
            </a:r>
          </a:p>
          <a:p>
            <a:pPr lvl="1"/>
            <a:r>
              <a:rPr lang="en-US" altLang="zh-CN" dirty="0">
                <a:ea typeface="MS PGothic" pitchFamily="34" charset="-128"/>
              </a:rPr>
              <a:t>Add overhead to the system</a:t>
            </a:r>
          </a:p>
        </p:txBody>
      </p:sp>
    </p:spTree>
    <p:extLst>
      <p:ext uri="{BB962C8B-B14F-4D97-AF65-F5344CB8AC3E}">
        <p14:creationId xmlns:p14="http://schemas.microsoft.com/office/powerpoint/2010/main" val="44161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 idx="4294967295"/>
          </p:nvPr>
        </p:nvSpPr>
        <p:spPr>
          <a:xfrm>
            <a:off x="485775" y="374651"/>
            <a:ext cx="8229600" cy="796925"/>
          </a:xfrm>
        </p:spPr>
        <p:txBody>
          <a:bodyPr/>
          <a:lstStyle/>
          <a:p>
            <a:r>
              <a:rPr lang="en-US" altLang="zh-CN" dirty="0"/>
              <a:t>Hard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71488" y="1400174"/>
            <a:ext cx="8243887" cy="5229225"/>
          </a:xfrm>
        </p:spPr>
        <p:txBody>
          <a:bodyPr/>
          <a:lstStyle/>
          <a:p>
            <a:r>
              <a:rPr lang="en-US" altLang="zh-CN" dirty="0"/>
              <a:t>Hard Links</a:t>
            </a:r>
          </a:p>
          <a:p>
            <a:pPr lvl="1"/>
            <a:r>
              <a:rPr lang="en-US" altLang="zh-CN" dirty="0">
                <a:ea typeface="MS PGothic" pitchFamily="34" charset="-128"/>
              </a:rPr>
              <a:t>Add a directory entry for the hard link without duplicating the original file</a:t>
            </a:r>
          </a:p>
          <a:p>
            <a:pPr lvl="1"/>
            <a:r>
              <a:rPr lang="en-US" altLang="zh-CN" dirty="0">
                <a:ea typeface="MS PGothic" pitchFamily="34" charset="-128"/>
              </a:rPr>
              <a:t>Application can modify a file by using any of its hard Links</a:t>
            </a:r>
          </a:p>
          <a:p>
            <a:pPr lvl="1"/>
            <a:r>
              <a:rPr lang="en-US" altLang="zh-CN" i="1" dirty="0">
                <a:ea typeface="MS PGothic" pitchFamily="34" charset="-128"/>
              </a:rPr>
              <a:t>Cannot</a:t>
            </a:r>
            <a:r>
              <a:rPr lang="en-US" altLang="zh-CN" dirty="0">
                <a:ea typeface="MS PGothic" pitchFamily="34" charset="-128"/>
              </a:rPr>
              <a:t> give a file different security descriptors on a per-hard-link basis</a:t>
            </a:r>
          </a:p>
          <a:p>
            <a:pPr>
              <a:buFont typeface="Arial" charset="0"/>
              <a:buNone/>
            </a:pPr>
            <a:endParaRPr lang="en-US" altLang="zh-CN" sz="16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38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 idx="4294967295"/>
          </p:nvPr>
        </p:nvSpPr>
        <p:spPr>
          <a:xfrm>
            <a:off x="535781" y="288925"/>
            <a:ext cx="8229600" cy="796925"/>
          </a:xfrm>
        </p:spPr>
        <p:txBody>
          <a:bodyPr/>
          <a:lstStyle/>
          <a:p>
            <a:r>
              <a:rPr lang="en-US" altLang="zh-CN" dirty="0"/>
              <a:t>Sparse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85788" y="1257300"/>
            <a:ext cx="8129587" cy="5372100"/>
          </a:xfrm>
        </p:spPr>
        <p:txBody>
          <a:bodyPr/>
          <a:lstStyle/>
          <a:p>
            <a:r>
              <a:rPr lang="en-US" altLang="zh-CN" dirty="0"/>
              <a:t>Sparse Files</a:t>
            </a:r>
          </a:p>
          <a:p>
            <a:pPr lvl="1"/>
            <a:r>
              <a:rPr lang="en-US" altLang="zh-CN" dirty="0">
                <a:ea typeface="MS PGothic" pitchFamily="34" charset="-128"/>
              </a:rPr>
              <a:t>Focus on the file contain large sections of data composed of zeros</a:t>
            </a:r>
          </a:p>
          <a:p>
            <a:pPr lvl="1"/>
            <a:r>
              <a:rPr lang="en-US" altLang="zh-CN" dirty="0">
                <a:ea typeface="MS PGothic" pitchFamily="34" charset="-128"/>
              </a:rPr>
              <a:t>Store</a:t>
            </a:r>
          </a:p>
          <a:p>
            <a:pPr lvl="2"/>
            <a:r>
              <a:rPr lang="en-US" altLang="zh-CN" dirty="0">
                <a:ea typeface="MS PGothic" pitchFamily="34" charset="-128"/>
              </a:rPr>
              <a:t>Allocates disk clusters only for the data explicitly specified by the application</a:t>
            </a:r>
          </a:p>
          <a:p>
            <a:pPr lvl="2"/>
            <a:r>
              <a:rPr lang="en-US" altLang="zh-CN" dirty="0">
                <a:ea typeface="MS PGothic" pitchFamily="34" charset="-128"/>
              </a:rPr>
              <a:t>Non-specified ranges of the file are represented by non-allocated space on the disk</a:t>
            </a:r>
          </a:p>
          <a:p>
            <a:pPr lvl="1"/>
            <a:r>
              <a:rPr lang="en-US" altLang="zh-CN" dirty="0">
                <a:ea typeface="MS PGothic" pitchFamily="34" charset="-128"/>
              </a:rPr>
              <a:t>Read</a:t>
            </a:r>
          </a:p>
          <a:p>
            <a:pPr lvl="2"/>
            <a:r>
              <a:rPr lang="en-US" altLang="zh-CN" dirty="0">
                <a:ea typeface="MS PGothic" pitchFamily="34" charset="-128"/>
              </a:rPr>
              <a:t>From allocated ranges, return the data stored</a:t>
            </a:r>
          </a:p>
          <a:p>
            <a:pPr lvl="2"/>
            <a:r>
              <a:rPr lang="en-US" altLang="zh-CN" dirty="0">
                <a:ea typeface="MS PGothic" pitchFamily="34" charset="-128"/>
              </a:rPr>
              <a:t>From non-allocated ranges, return ZERO</a:t>
            </a:r>
          </a:p>
          <a:p>
            <a:pPr>
              <a:buFont typeface="Arial" charset="0"/>
              <a:buNone/>
            </a:pPr>
            <a:endParaRPr lang="en-US" altLang="zh-CN" sz="16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748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 idx="4294967295"/>
          </p:nvPr>
        </p:nvSpPr>
        <p:spPr>
          <a:xfrm>
            <a:off x="471487" y="160338"/>
            <a:ext cx="8229600" cy="796925"/>
          </a:xfrm>
        </p:spPr>
        <p:txBody>
          <a:bodyPr/>
          <a:lstStyle/>
          <a:p>
            <a:r>
              <a:rPr lang="en-US" altLang="zh-CN" dirty="0"/>
              <a:t>Sparse Files (cont.)</a:t>
            </a:r>
          </a:p>
        </p:txBody>
      </p:sp>
      <p:pic>
        <p:nvPicPr>
          <p:cNvPr id="113667" name="Picture 2" descr="D:\Work\TA\OS\OS-SS07\slides\sparse-file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143000"/>
            <a:ext cx="62103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0350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MBR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Mount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1538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4283" y="5008725"/>
            <a:ext cx="8065827" cy="805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4283" y="5008726"/>
            <a:ext cx="648261" cy="805218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MBR</a:t>
            </a:r>
          </a:p>
        </p:txBody>
      </p:sp>
      <p:sp>
        <p:nvSpPr>
          <p:cNvPr id="8" name="Rectangle 7"/>
          <p:cNvSpPr/>
          <p:nvPr/>
        </p:nvSpPr>
        <p:spPr>
          <a:xfrm>
            <a:off x="1412544" y="5008726"/>
            <a:ext cx="148760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  <a:p>
            <a:pPr algn="ctr"/>
            <a:r>
              <a:rPr lang="en-US" dirty="0"/>
              <a:t>(ext3)</a:t>
            </a:r>
          </a:p>
        </p:txBody>
      </p:sp>
      <p:sp>
        <p:nvSpPr>
          <p:cNvPr id="9" name="Rectangle 8"/>
          <p:cNvSpPr/>
          <p:nvPr/>
        </p:nvSpPr>
        <p:spPr>
          <a:xfrm>
            <a:off x="2900150" y="5008726"/>
            <a:ext cx="1185081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2</a:t>
            </a:r>
          </a:p>
          <a:p>
            <a:pPr algn="ctr"/>
            <a:r>
              <a:rPr lang="en-US" dirty="0"/>
              <a:t>(swap)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78574" y="5008726"/>
            <a:ext cx="2497539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3</a:t>
            </a:r>
          </a:p>
          <a:p>
            <a:pPr algn="ctr"/>
            <a:r>
              <a:rPr lang="en-US" dirty="0"/>
              <a:t>(NTFS)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85295" y="5008726"/>
            <a:ext cx="1944815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4</a:t>
            </a:r>
          </a:p>
          <a:p>
            <a:pPr algn="ctr"/>
            <a:r>
              <a:rPr lang="en-US" dirty="0"/>
              <a:t>(FAT32)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185371" y="1108422"/>
            <a:ext cx="4966659" cy="3632578"/>
          </a:xfrm>
          <a:prstGeom prst="wedgeRectCallout">
            <a:avLst>
              <a:gd name="adj1" fmla="val -33767"/>
              <a:gd name="adj2" fmla="val 60220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005"/>
            <a:ext cx="8229600" cy="1143000"/>
          </a:xfrm>
        </p:spPr>
        <p:txBody>
          <a:bodyPr/>
          <a:lstStyle/>
          <a:p>
            <a:r>
              <a:rPr lang="en-US" dirty="0"/>
              <a:t>The Master Boot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82054" y="1237587"/>
          <a:ext cx="4724401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3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Address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 (Bytes)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Hex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Dec.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0x000</a:t>
                      </a:r>
                    </a:p>
                  </a:txBody>
                  <a:tcP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Bootstrap code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0x1BE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 Entry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0x1CE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 Entry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0x1DE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 Entry 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0x1EE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  <a:r>
                        <a:rPr lang="en-US" baseline="0" dirty="0"/>
                        <a:t> Entry #4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0x1FE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Magic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Rectangular Callout 11"/>
          <p:cNvSpPr/>
          <p:nvPr/>
        </p:nvSpPr>
        <p:spPr>
          <a:xfrm>
            <a:off x="5464780" y="1534447"/>
            <a:ext cx="2717053" cy="1157113"/>
          </a:xfrm>
          <a:prstGeom prst="wedgeRectCallout">
            <a:avLst>
              <a:gd name="adj1" fmla="val -70359"/>
              <a:gd name="adj2" fmla="val 3675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Includes the starting LBA and length of the partition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94959" y="5220001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Disk 1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06235" y="5934497"/>
            <a:ext cx="8523875" cy="822661"/>
            <a:chOff x="306235" y="5934497"/>
            <a:chExt cx="8523875" cy="822661"/>
          </a:xfrm>
        </p:grpSpPr>
        <p:sp>
          <p:nvSpPr>
            <p:cNvPr id="14" name="Rectangle 13"/>
            <p:cNvSpPr/>
            <p:nvPr/>
          </p:nvSpPr>
          <p:spPr>
            <a:xfrm>
              <a:off x="764283" y="5934497"/>
              <a:ext cx="8065827" cy="805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4283" y="5934497"/>
              <a:ext cx="648261" cy="80521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MBR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76317" y="5934497"/>
              <a:ext cx="7151426" cy="805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Partition 1</a:t>
              </a:r>
            </a:p>
            <a:p>
              <a:pPr algn="ctr"/>
              <a:r>
                <a:rPr lang="en-US" dirty="0"/>
                <a:t>(NTFS)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94959" y="6145773"/>
              <a:ext cx="822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Disk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72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628"/>
            <a:ext cx="8229600" cy="1143000"/>
          </a:xfrm>
        </p:spPr>
        <p:txBody>
          <a:bodyPr/>
          <a:lstStyle/>
          <a:p>
            <a:r>
              <a:rPr lang="en-US" dirty="0"/>
              <a:t>Extended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7"/>
            <a:ext cx="8679977" cy="1351128"/>
          </a:xfrm>
        </p:spPr>
        <p:txBody>
          <a:bodyPr/>
          <a:lstStyle/>
          <a:p>
            <a:r>
              <a:rPr lang="en-US" dirty="0"/>
              <a:t>In some cases, you may want &gt;4 partitions</a:t>
            </a:r>
          </a:p>
          <a:p>
            <a:r>
              <a:rPr lang="en-US" dirty="0"/>
              <a:t>Modern </a:t>
            </a:r>
            <a:r>
              <a:rPr lang="en-US" dirty="0" err="1"/>
              <a:t>OSes</a:t>
            </a:r>
            <a:r>
              <a:rPr lang="en-US" dirty="0"/>
              <a:t> support extended partitions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1062" y="3673793"/>
            <a:ext cx="8065827" cy="805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89323" y="3673793"/>
            <a:ext cx="148760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  <a:p>
            <a:pPr algn="ctr"/>
            <a:r>
              <a:rPr lang="en-US" dirty="0"/>
              <a:t>(ext3)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6929" y="3673793"/>
            <a:ext cx="1185081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2</a:t>
            </a:r>
          </a:p>
          <a:p>
            <a:pPr algn="ctr"/>
            <a:r>
              <a:rPr lang="en-US" dirty="0"/>
              <a:t>(swap)</a:t>
            </a:r>
          </a:p>
        </p:txBody>
      </p:sp>
      <p:sp>
        <p:nvSpPr>
          <p:cNvPr id="9" name="Rectangle 8"/>
          <p:cNvSpPr/>
          <p:nvPr/>
        </p:nvSpPr>
        <p:spPr>
          <a:xfrm>
            <a:off x="4193937" y="3673793"/>
            <a:ext cx="3278809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3</a:t>
            </a:r>
          </a:p>
          <a:p>
            <a:pPr algn="ctr"/>
            <a:r>
              <a:rPr lang="en-US" dirty="0"/>
              <a:t>(Extended Partition)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88753" y="3673793"/>
            <a:ext cx="1218135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4</a:t>
            </a:r>
          </a:p>
          <a:p>
            <a:pPr algn="ctr"/>
            <a:r>
              <a:rPr lang="en-US" dirty="0"/>
              <a:t>(FAT32)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71738" y="3880708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Disk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37609" y="3673793"/>
            <a:ext cx="1350056" cy="8052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Partition 1</a:t>
            </a:r>
          </a:p>
          <a:p>
            <a:pPr algn="ctr"/>
            <a:r>
              <a:rPr lang="en-US" dirty="0"/>
              <a:t>(NTFS)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87665" y="3673793"/>
            <a:ext cx="1185081" cy="8052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Partition 2</a:t>
            </a:r>
          </a:p>
          <a:p>
            <a:pPr algn="ctr"/>
            <a:r>
              <a:rPr lang="en-US" dirty="0"/>
              <a:t>(NTFS)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38834" y="4702118"/>
            <a:ext cx="8679977" cy="2126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Extended partitions may use OS-specific partition table formats (meta-data)</a:t>
            </a:r>
          </a:p>
          <a:p>
            <a:pPr lvl="1"/>
            <a:r>
              <a:rPr lang="en-US" dirty="0"/>
              <a:t>Thus, other </a:t>
            </a:r>
            <a:r>
              <a:rPr lang="en-US" dirty="0" err="1"/>
              <a:t>OSes</a:t>
            </a:r>
            <a:r>
              <a:rPr lang="en-US" dirty="0"/>
              <a:t> may not be able to read the logical partitions</a:t>
            </a:r>
          </a:p>
        </p:txBody>
      </p:sp>
      <p:cxnSp>
        <p:nvCxnSpPr>
          <p:cNvPr id="17" name="Elbow Connector 16"/>
          <p:cNvCxnSpPr>
            <a:stCxn id="6" idx="0"/>
            <a:endCxn id="7" idx="0"/>
          </p:cNvCxnSpPr>
          <p:nvPr/>
        </p:nvCxnSpPr>
        <p:spPr>
          <a:xfrm rot="5400000" flipH="1" flipV="1">
            <a:off x="1599159" y="3139827"/>
            <a:ext cx="12700" cy="1067933"/>
          </a:xfrm>
          <a:prstGeom prst="bentConnector3">
            <a:avLst>
              <a:gd name="adj1" fmla="val 242818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0"/>
            <a:endCxn id="8" idx="0"/>
          </p:cNvCxnSpPr>
          <p:nvPr/>
        </p:nvCxnSpPr>
        <p:spPr>
          <a:xfrm rot="5400000" flipH="1" flipV="1">
            <a:off x="2267331" y="2471655"/>
            <a:ext cx="12700" cy="2404277"/>
          </a:xfrm>
          <a:prstGeom prst="bentConnector3">
            <a:avLst>
              <a:gd name="adj1" fmla="val 324966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/>
          <p:cNvSpPr/>
          <p:nvPr/>
        </p:nvSpPr>
        <p:spPr>
          <a:xfrm rot="5400000">
            <a:off x="5648799" y="1560611"/>
            <a:ext cx="369084" cy="327880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6" idx="0"/>
            <a:endCxn id="22" idx="1"/>
          </p:cNvCxnSpPr>
          <p:nvPr/>
        </p:nvCxnSpPr>
        <p:spPr>
          <a:xfrm rot="5400000" flipH="1" flipV="1">
            <a:off x="3120108" y="960560"/>
            <a:ext cx="658319" cy="4768148"/>
          </a:xfrm>
          <a:prstGeom prst="bentConnector3">
            <a:avLst>
              <a:gd name="adj1" fmla="val 13478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0"/>
            <a:endCxn id="10" idx="0"/>
          </p:cNvCxnSpPr>
          <p:nvPr/>
        </p:nvCxnSpPr>
        <p:spPr>
          <a:xfrm rot="5400000" flipH="1" flipV="1">
            <a:off x="4631507" y="107479"/>
            <a:ext cx="12700" cy="7132628"/>
          </a:xfrm>
          <a:prstGeom prst="bentConnector3">
            <a:avLst>
              <a:gd name="adj1" fmla="val 904832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41062" y="3673793"/>
            <a:ext cx="648261" cy="805218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MBR</a:t>
            </a:r>
          </a:p>
        </p:txBody>
      </p:sp>
      <p:cxnSp>
        <p:nvCxnSpPr>
          <p:cNvPr id="33" name="Elbow Connector 32"/>
          <p:cNvCxnSpPr>
            <a:stCxn id="12" idx="0"/>
            <a:endCxn id="13" idx="0"/>
          </p:cNvCxnSpPr>
          <p:nvPr/>
        </p:nvCxnSpPr>
        <p:spPr>
          <a:xfrm rot="5400000" flipH="1" flipV="1">
            <a:off x="5086031" y="3153536"/>
            <a:ext cx="6349" cy="1046864"/>
          </a:xfrm>
          <a:prstGeom prst="bentConnector3">
            <a:avLst>
              <a:gd name="adj1" fmla="val 3700567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2" idx="0"/>
            <a:endCxn id="14" idx="0"/>
          </p:cNvCxnSpPr>
          <p:nvPr/>
        </p:nvCxnSpPr>
        <p:spPr>
          <a:xfrm rot="5400000" flipH="1" flipV="1">
            <a:off x="5719815" y="2519752"/>
            <a:ext cx="6349" cy="2314433"/>
          </a:xfrm>
          <a:prstGeom prst="bentConnector3">
            <a:avLst>
              <a:gd name="adj1" fmla="val 5633753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06987" y="3680142"/>
            <a:ext cx="717572" cy="7988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Ext. Part.</a:t>
            </a:r>
          </a:p>
        </p:txBody>
      </p:sp>
    </p:spTree>
    <p:extLst>
      <p:ext uri="{BB962C8B-B14F-4D97-AF65-F5344CB8AC3E}">
        <p14:creationId xmlns:p14="http://schemas.microsoft.com/office/powerpoint/2010/main" val="14653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Types of Root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5" y="1112292"/>
            <a:ext cx="6339376" cy="5643349"/>
          </a:xfrm>
        </p:spPr>
        <p:txBody>
          <a:bodyPr>
            <a:normAutofit/>
          </a:bodyPr>
          <a:lstStyle/>
          <a:p>
            <a:r>
              <a:rPr lang="en-US" dirty="0"/>
              <a:t>Windows exposes a multi-rooted system</a:t>
            </a:r>
          </a:p>
          <a:p>
            <a:pPr lvl="1"/>
            <a:r>
              <a:rPr lang="en-US" dirty="0"/>
              <a:t>Each device and partition is assigned a letter</a:t>
            </a:r>
          </a:p>
          <a:p>
            <a:pPr lvl="1"/>
            <a:r>
              <a:rPr lang="en-US" dirty="0"/>
              <a:t>Internally, a single root is maintained</a:t>
            </a:r>
          </a:p>
          <a:p>
            <a:r>
              <a:rPr lang="en-US" dirty="0"/>
              <a:t>Linux has a single root</a:t>
            </a:r>
          </a:p>
          <a:p>
            <a:pPr lvl="1"/>
            <a:r>
              <a:rPr lang="en-US" dirty="0"/>
              <a:t>One partition is mounted as /</a:t>
            </a:r>
          </a:p>
          <a:p>
            <a:pPr lvl="1"/>
            <a:r>
              <a:rPr lang="en-US" dirty="0"/>
              <a:t>All other partitions are mounted somewhere under /</a:t>
            </a:r>
          </a:p>
          <a:p>
            <a:r>
              <a:rPr lang="en-US" dirty="0"/>
              <a:t>Typically, the partition containing the kernel is mounted as / or C: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3074" name="Picture 2" descr="D:\Classes\5600\assets\explorer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t="47353" r="65120" b="13602"/>
          <a:stretch/>
        </p:blipFill>
        <p:spPr bwMode="auto">
          <a:xfrm>
            <a:off x="6571388" y="1275581"/>
            <a:ext cx="2505147" cy="22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060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 a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068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the </a:t>
            </a:r>
            <a:r>
              <a:rPr lang="en-US" dirty="0">
                <a:solidFill>
                  <a:schemeClr val="accent1"/>
                </a:solidFill>
              </a:rPr>
              <a:t>super block </a:t>
            </a:r>
            <a:r>
              <a:rPr lang="en-US" dirty="0"/>
              <a:t>for the target file system</a:t>
            </a:r>
          </a:p>
          <a:p>
            <a:pPr marL="914400" lvl="1" indent="-514350"/>
            <a:r>
              <a:rPr lang="en-US" dirty="0"/>
              <a:t>Contains meta-data about the file system</a:t>
            </a:r>
          </a:p>
          <a:p>
            <a:pPr marL="914400" lvl="1" indent="-514350"/>
            <a:r>
              <a:rPr lang="en-US" dirty="0"/>
              <a:t>Version, size, locations of key structures on disk,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the </a:t>
            </a:r>
            <a:r>
              <a:rPr lang="en-US" dirty="0">
                <a:solidFill>
                  <a:schemeClr val="accent1"/>
                </a:solidFill>
              </a:rPr>
              <a:t>mount point </a:t>
            </a:r>
          </a:p>
          <a:p>
            <a:pPr marL="914400" lvl="1" indent="-514350"/>
            <a:r>
              <a:rPr lang="en-US" dirty="0"/>
              <a:t>On Windows: pick a drive letter</a:t>
            </a:r>
          </a:p>
          <a:p>
            <a:pPr marL="914400" lvl="1" indent="-514350"/>
            <a:r>
              <a:rPr lang="en-US" dirty="0"/>
              <a:t>On Linux: mount the new file system under a specific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7923" y="4906370"/>
            <a:ext cx="7697337" cy="14603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828800" algn="r"/>
                <a:tab pos="2517775" algn="r"/>
                <a:tab pos="3254375" algn="r"/>
                <a:tab pos="3998913" algn="r"/>
                <a:tab pos="4168775" algn="l"/>
              </a:tabLst>
            </a:pPr>
            <a:r>
              <a:rPr lang="en-US" sz="2000" dirty="0" err="1"/>
              <a:t>Filesystem</a:t>
            </a:r>
            <a:r>
              <a:rPr lang="en-US" sz="2000" dirty="0"/>
              <a:t>	Size	Used	Avail	Use%	Mounted on</a:t>
            </a:r>
          </a:p>
          <a:p>
            <a:pPr>
              <a:tabLst>
                <a:tab pos="1828800" algn="r"/>
                <a:tab pos="2517775" algn="r"/>
                <a:tab pos="3254375" algn="r"/>
                <a:tab pos="3998913" algn="r"/>
                <a:tab pos="4168775" algn="l"/>
              </a:tabLst>
            </a:pPr>
            <a:r>
              <a:rPr lang="en-US" sz="2000" dirty="0"/>
              <a:t>/</a:t>
            </a:r>
            <a:r>
              <a:rPr lang="en-US" sz="2000" dirty="0" err="1"/>
              <a:t>dev</a:t>
            </a:r>
            <a:r>
              <a:rPr lang="en-US" sz="2000" dirty="0"/>
              <a:t>/sda5	127G	86G	42G	68%	/media/</a:t>
            </a:r>
            <a:r>
              <a:rPr lang="en-US" sz="2000" dirty="0" err="1"/>
              <a:t>cbw</a:t>
            </a:r>
            <a:r>
              <a:rPr lang="en-US" sz="2000" dirty="0"/>
              <a:t>/Data</a:t>
            </a:r>
          </a:p>
          <a:p>
            <a:pPr>
              <a:tabLst>
                <a:tab pos="1828800" algn="r"/>
                <a:tab pos="2517775" algn="r"/>
                <a:tab pos="3254375" algn="r"/>
                <a:tab pos="3998913" algn="r"/>
                <a:tab pos="4168775" algn="l"/>
              </a:tabLst>
            </a:pPr>
            <a:r>
              <a:rPr lang="en-US" sz="2000" dirty="0"/>
              <a:t>/</a:t>
            </a:r>
            <a:r>
              <a:rPr lang="en-US" sz="2000" dirty="0" err="1"/>
              <a:t>dev</a:t>
            </a:r>
            <a:r>
              <a:rPr lang="en-US" sz="2000" dirty="0"/>
              <a:t>/sda4	61G	34G	27G	57%	/media/</a:t>
            </a:r>
            <a:r>
              <a:rPr lang="en-US" sz="2000" dirty="0" err="1"/>
              <a:t>cbw</a:t>
            </a:r>
            <a:r>
              <a:rPr lang="en-US" sz="2000" dirty="0"/>
              <a:t>/Windows</a:t>
            </a:r>
          </a:p>
          <a:p>
            <a:pPr>
              <a:tabLst>
                <a:tab pos="1828800" algn="r"/>
                <a:tab pos="2517775" algn="r"/>
                <a:tab pos="3254375" algn="r"/>
                <a:tab pos="3998913" algn="r"/>
                <a:tab pos="4168775" algn="l"/>
              </a:tabLst>
            </a:pPr>
            <a:r>
              <a:rPr lang="en-US" sz="2000" dirty="0"/>
              <a:t>/</a:t>
            </a:r>
            <a:r>
              <a:rPr lang="en-US" sz="2000" dirty="0" err="1"/>
              <a:t>dev</a:t>
            </a:r>
            <a:r>
              <a:rPr lang="en-US" sz="2000" dirty="0"/>
              <a:t>/sdb1	1.9G	352K	1.9G	1%	/media/</a:t>
            </a:r>
            <a:r>
              <a:rPr lang="en-US" sz="2000" dirty="0" err="1"/>
              <a:t>cbw</a:t>
            </a:r>
            <a:r>
              <a:rPr lang="en-US" sz="2000" dirty="0"/>
              <a:t>/NDSS-2013</a:t>
            </a:r>
          </a:p>
        </p:txBody>
      </p:sp>
    </p:spTree>
    <p:extLst>
      <p:ext uri="{BB962C8B-B14F-4D97-AF65-F5344CB8AC3E}">
        <p14:creationId xmlns:p14="http://schemas.microsoft.com/office/powerpoint/2010/main" val="928140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Classes\5600\assets\plug-in-usb-di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541" y="1737874"/>
            <a:ext cx="5116918" cy="403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6"/>
            <a:ext cx="8229600" cy="1143000"/>
          </a:xfrm>
        </p:spPr>
        <p:txBody>
          <a:bodyPr/>
          <a:lstStyle/>
          <a:p>
            <a:r>
              <a:rPr lang="en-US" dirty="0"/>
              <a:t>Mount isn't Just for Bootup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5" y="1153236"/>
            <a:ext cx="5104264" cy="5704764"/>
          </a:xfrm>
        </p:spPr>
        <p:txBody>
          <a:bodyPr>
            <a:normAutofit/>
          </a:bodyPr>
          <a:lstStyle/>
          <a:p>
            <a:r>
              <a:rPr lang="en-US" dirty="0"/>
              <a:t>When you plug storage devices into your running system, mount is executed in the background</a:t>
            </a:r>
          </a:p>
          <a:p>
            <a:r>
              <a:rPr lang="en-US" dirty="0"/>
              <a:t>Example: plugging in a USB stick</a:t>
            </a:r>
          </a:p>
          <a:p>
            <a:r>
              <a:rPr lang="en-US" dirty="0"/>
              <a:t>Why “safely eject” a device?</a:t>
            </a:r>
          </a:p>
          <a:p>
            <a:pPr lvl="1"/>
            <a:r>
              <a:rPr lang="en-US" dirty="0"/>
              <a:t>Flush cached writes to that device</a:t>
            </a:r>
          </a:p>
          <a:p>
            <a:pPr lvl="1"/>
            <a:r>
              <a:rPr lang="en-US" dirty="0"/>
              <a:t>Cleanly </a:t>
            </a:r>
            <a:r>
              <a:rPr lang="en-US" dirty="0" err="1"/>
              <a:t>unmount</a:t>
            </a:r>
            <a:r>
              <a:rPr lang="en-US" dirty="0"/>
              <a:t> the file system on that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4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>
          <a:xfrm>
            <a:off x="457200" y="132604"/>
            <a:ext cx="8229600" cy="796925"/>
          </a:xfrm>
        </p:spPr>
        <p:txBody>
          <a:bodyPr/>
          <a:lstStyle/>
          <a:p>
            <a:r>
              <a:rPr lang="en-US" altLang="zh-CN" dirty="0"/>
              <a:t>Organization of an FAT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2362200"/>
            <a:ext cx="3276600" cy="1905000"/>
          </a:xfrm>
          <a:ln>
            <a:solidFill>
              <a:srgbClr val="00B0F0"/>
            </a:solidFill>
          </a:ln>
        </p:spPr>
        <p:txBody>
          <a:bodyPr>
            <a:normAutofit fontScale="92500"/>
          </a:bodyPr>
          <a:lstStyle/>
          <a:p>
            <a:pPr>
              <a:buFont typeface="Arial" charset="0"/>
              <a:buNone/>
            </a:pPr>
            <a:r>
              <a:rPr lang="en-US" altLang="zh-CN" sz="2800" u="sng"/>
              <a:t>Boot Sector</a:t>
            </a:r>
          </a:p>
          <a:p>
            <a:pPr>
              <a:buFont typeface="Arial" charset="0"/>
              <a:buNone/>
            </a:pPr>
            <a:r>
              <a:rPr lang="en-US" altLang="zh-CN" sz="2400"/>
              <a:t>    - Layout of the volume</a:t>
            </a:r>
          </a:p>
          <a:p>
            <a:pPr>
              <a:buFont typeface="Arial" charset="0"/>
              <a:buNone/>
            </a:pPr>
            <a:r>
              <a:rPr lang="en-US" altLang="zh-CN" sz="2400"/>
              <a:t>    - File system structure</a:t>
            </a:r>
          </a:p>
          <a:p>
            <a:pPr>
              <a:buFont typeface="Arial" charset="0"/>
              <a:buNone/>
            </a:pPr>
            <a:r>
              <a:rPr lang="en-US" altLang="zh-CN" sz="2400"/>
              <a:t>    - Boot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295400"/>
            <a:ext cx="11430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  <a:t>Boot Sector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0" y="1295400"/>
            <a:ext cx="15240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  <a:t>Reserved</a:t>
            </a:r>
            <a:br>
              <a:rPr lang="en-US" b="1" dirty="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</a:br>
            <a:r>
              <a:rPr lang="en-US" b="1" dirty="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  <a:t>Sectors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0" y="1295400"/>
            <a:ext cx="9144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  <a:t>FAT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0" y="1295400"/>
            <a:ext cx="12192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  <a:t>Root Folder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38200" y="4343400"/>
            <a:ext cx="3276600" cy="9144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800" u="sng">
                <a:latin typeface="Calibri" pitchFamily="34" charset="0"/>
                <a:ea typeface="MS PGothic" pitchFamily="34" charset="-128"/>
              </a:rPr>
              <a:t>FAT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  <a:ea typeface="MS PGothic" pitchFamily="34" charset="-128"/>
              </a:rPr>
              <a:t>    - Original FAT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267200" y="2362200"/>
            <a:ext cx="4419600" cy="19050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800" u="sng">
                <a:latin typeface="Calibri" pitchFamily="34" charset="0"/>
                <a:ea typeface="MS PGothic" pitchFamily="34" charset="-128"/>
              </a:rPr>
              <a:t>Root Folder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  <a:ea typeface="MS PGothic" pitchFamily="34" charset="-128"/>
              </a:rPr>
              <a:t>    - Describes the files and folders </a:t>
            </a:r>
            <a:br>
              <a:rPr lang="en-US" altLang="zh-CN" sz="2400">
                <a:latin typeface="Calibri" pitchFamily="34" charset="0"/>
                <a:ea typeface="MS PGothic" pitchFamily="34" charset="-128"/>
              </a:rPr>
            </a:br>
            <a:r>
              <a:rPr lang="en-US" altLang="zh-CN" sz="2400">
                <a:latin typeface="Calibri" pitchFamily="34" charset="0"/>
                <a:ea typeface="MS PGothic" pitchFamily="34" charset="-128"/>
              </a:rPr>
              <a:t>  in the root of the partition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267200" y="4343400"/>
            <a:ext cx="4419600" cy="19050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800" u="sng">
                <a:latin typeface="Calibri" pitchFamily="34" charset="0"/>
                <a:ea typeface="MS PGothic" pitchFamily="34" charset="-128"/>
              </a:rPr>
              <a:t>Other Folder and All Files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  <a:ea typeface="MS PGothic" pitchFamily="34" charset="-128"/>
              </a:rPr>
              <a:t>    - C</a:t>
            </a:r>
            <a:r>
              <a:rPr lang="en-US" altLang="zh-CN" sz="2400">
                <a:latin typeface="Calibri" pitchFamily="34" charset="0"/>
              </a:rPr>
              <a:t>ontains the data for the files</a:t>
            </a:r>
            <a:br>
              <a:rPr lang="en-US" altLang="zh-CN" sz="2400">
                <a:latin typeface="Calibri" pitchFamily="34" charset="0"/>
              </a:rPr>
            </a:br>
            <a:r>
              <a:rPr lang="en-US" altLang="zh-CN" sz="2400">
                <a:latin typeface="Calibri" pitchFamily="34" charset="0"/>
              </a:rPr>
              <a:t>  and folders within the file </a:t>
            </a:r>
            <a:br>
              <a:rPr lang="en-US" altLang="zh-CN" sz="2400">
                <a:latin typeface="Calibri" pitchFamily="34" charset="0"/>
              </a:rPr>
            </a:br>
            <a:r>
              <a:rPr lang="en-US" altLang="zh-CN" sz="2400">
                <a:latin typeface="Calibri" pitchFamily="34" charset="0"/>
              </a:rPr>
              <a:t>  system.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62400" y="1295400"/>
            <a:ext cx="1371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  <a:t>FAT 2 </a:t>
            </a:r>
            <a:r>
              <a:rPr lang="en-US" sz="1400" b="1" dirty="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  <a:t>(Duplicate)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53200" y="1295400"/>
            <a:ext cx="22860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  <a:t>Other Folders and All Files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838200" y="5334000"/>
            <a:ext cx="3276600" cy="9144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800" u="sng">
                <a:latin typeface="Calibri" pitchFamily="34" charset="0"/>
                <a:ea typeface="MS PGothic" pitchFamily="34" charset="-128"/>
              </a:rPr>
              <a:t>FAT 2 </a:t>
            </a:r>
            <a:r>
              <a:rPr lang="en-US" altLang="zh-CN" sz="2400" u="sng">
                <a:latin typeface="Calibri" pitchFamily="34" charset="0"/>
                <a:ea typeface="MS PGothic" pitchFamily="34" charset="-128"/>
              </a:rPr>
              <a:t>(Duplicate)</a:t>
            </a:r>
            <a:endParaRPr lang="en-US" altLang="zh-CN" sz="2800" u="sng">
              <a:latin typeface="Calibri" pitchFamily="34" charset="0"/>
              <a:ea typeface="MS PGothic" pitchFamily="34" charset="-128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  <a:ea typeface="MS PGothic" pitchFamily="34" charset="-128"/>
              </a:rPr>
              <a:t>    - Backup copy of FAT</a:t>
            </a:r>
          </a:p>
        </p:txBody>
      </p:sp>
    </p:spTree>
    <p:extLst>
      <p:ext uri="{BB962C8B-B14F-4D97-AF65-F5344CB8AC3E}">
        <p14:creationId xmlns:p14="http://schemas.microsoft.com/office/powerpoint/2010/main" val="244337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1" grpId="0" build="p" animBg="1"/>
      <p:bldP spid="12" grpId="0" build="p" animBg="1"/>
      <p:bldP spid="13" grpId="0" build="p" animBg="1"/>
      <p:bldP spid="16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Please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FF0000"/>
                </a:solidFill>
              </a:rPr>
              <a:t>btrfs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describe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architecture,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ext4/fat/</a:t>
            </a:r>
            <a:r>
              <a:rPr kumimoji="1" lang="en-US" altLang="zh-CN" dirty="0" err="1"/>
              <a:t>ntfs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-US" altLang="zh-CN" dirty="0"/>
              <a:t>(optional)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ReiserFS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ZFS,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4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8411" y="5516779"/>
            <a:ext cx="794432" cy="7597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 Block</a:t>
            </a:r>
          </a:p>
        </p:txBody>
      </p:sp>
      <p:sp>
        <p:nvSpPr>
          <p:cNvPr id="6" name="Rectangle 5"/>
          <p:cNvSpPr/>
          <p:nvPr/>
        </p:nvSpPr>
        <p:spPr>
          <a:xfrm>
            <a:off x="3752631" y="551673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3301" y="5710286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Disk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20138" y="5516780"/>
            <a:ext cx="244644" cy="759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74388" y="5516823"/>
            <a:ext cx="244644" cy="759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22072" y="5516823"/>
            <a:ext cx="244644" cy="759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6322" y="5516866"/>
            <a:ext cx="244644" cy="759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31331" y="5516737"/>
            <a:ext cx="244644" cy="759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85581" y="5516780"/>
            <a:ext cx="244644" cy="759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33265" y="5516780"/>
            <a:ext cx="244644" cy="759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487515" y="5516823"/>
            <a:ext cx="244644" cy="759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03172" y="551673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032989" y="551673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83530" y="551673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334315" y="551673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984856" y="551673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14673" y="551673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265214" y="551673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ular Callout 30"/>
          <p:cNvSpPr/>
          <p:nvPr/>
        </p:nvSpPr>
        <p:spPr>
          <a:xfrm>
            <a:off x="175775" y="158890"/>
            <a:ext cx="5355756" cy="1533433"/>
          </a:xfrm>
          <a:prstGeom prst="wedgeRectCallout">
            <a:avLst>
              <a:gd name="adj1" fmla="val -33619"/>
              <a:gd name="adj2" fmla="val 293086"/>
            </a:avLst>
          </a:prstGeom>
          <a:solidFill>
            <a:schemeClr val="tx2"/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Stores basic info about the file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FAT version, location of boot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number of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Index of the root directory in the FAT</a:t>
            </a:r>
          </a:p>
        </p:txBody>
      </p:sp>
      <p:sp>
        <p:nvSpPr>
          <p:cNvPr id="32" name="Right Brace 31"/>
          <p:cNvSpPr/>
          <p:nvPr/>
        </p:nvSpPr>
        <p:spPr>
          <a:xfrm rot="16200000">
            <a:off x="2523298" y="4266816"/>
            <a:ext cx="391886" cy="1984892"/>
          </a:xfrm>
          <a:prstGeom prst="rightBrac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/>
          <p:cNvSpPr/>
          <p:nvPr/>
        </p:nvSpPr>
        <p:spPr>
          <a:xfrm rot="16200000">
            <a:off x="6153937" y="2731273"/>
            <a:ext cx="391886" cy="5055977"/>
          </a:xfrm>
          <a:prstGeom prst="rightBrac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ular Callout 33"/>
          <p:cNvSpPr/>
          <p:nvPr/>
        </p:nvSpPr>
        <p:spPr>
          <a:xfrm>
            <a:off x="3672002" y="3534770"/>
            <a:ext cx="5355756" cy="1394346"/>
          </a:xfrm>
          <a:prstGeom prst="wedgeRectCallout">
            <a:avLst>
              <a:gd name="adj1" fmla="val -2275"/>
              <a:gd name="adj2" fmla="val 64352"/>
            </a:avLst>
          </a:prstGeom>
          <a:solidFill>
            <a:schemeClr val="bg1">
              <a:lumMod val="5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Store file and directory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block is a fixed size (4KB – 64KB)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Files may span multiple blocks</a:t>
            </a:r>
          </a:p>
        </p:txBody>
      </p:sp>
      <p:sp>
        <p:nvSpPr>
          <p:cNvPr id="36" name="Rectangular Callout 35"/>
          <p:cNvSpPr/>
          <p:nvPr/>
        </p:nvSpPr>
        <p:spPr>
          <a:xfrm>
            <a:off x="1398581" y="1831075"/>
            <a:ext cx="5842976" cy="1394346"/>
          </a:xfrm>
          <a:prstGeom prst="wedgeRectCallout">
            <a:avLst>
              <a:gd name="adj1" fmla="val -26971"/>
              <a:gd name="adj2" fmla="val 176424"/>
            </a:avLst>
          </a:prstGeom>
          <a:solidFill>
            <a:schemeClr val="accent3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File allocation table (FAT)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Marks which blocks are free or in-use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Linked-list structure </a:t>
            </a:r>
            <a:r>
              <a:rPr lang="en-US" sz="2400" dirty="0"/>
              <a:t>to manage large files</a:t>
            </a:r>
          </a:p>
        </p:txBody>
      </p:sp>
    </p:spTree>
    <p:extLst>
      <p:ext uri="{BB962C8B-B14F-4D97-AF65-F5344CB8AC3E}">
        <p14:creationId xmlns:p14="http://schemas.microsoft.com/office/powerpoint/2010/main" val="62958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 idx="4294967295"/>
          </p:nvPr>
        </p:nvSpPr>
        <p:spPr>
          <a:xfrm>
            <a:off x="742950" y="285751"/>
            <a:ext cx="7486650" cy="828675"/>
          </a:xfrm>
        </p:spPr>
        <p:txBody>
          <a:bodyPr/>
          <a:lstStyle/>
          <a:p>
            <a:r>
              <a:rPr lang="en-US" altLang="zh-CN" dirty="0"/>
              <a:t>FAT Boot Sector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2910" y="1414462"/>
            <a:ext cx="8801100" cy="521493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FAT Boot Sector</a:t>
            </a:r>
            <a:endParaRPr lang="en-US" altLang="zh-CN" dirty="0"/>
          </a:p>
          <a:p>
            <a:pPr lvl="1"/>
            <a:r>
              <a:rPr lang="en-US" altLang="zh-CN" sz="2000" dirty="0">
                <a:ea typeface="MS PGothic" pitchFamily="34" charset="-128"/>
              </a:rPr>
              <a:t>Locate at the first logical sector of each partition</a:t>
            </a:r>
          </a:p>
          <a:p>
            <a:pPr lvl="1"/>
            <a:r>
              <a:rPr lang="en-US" altLang="zh-CN" sz="2000" dirty="0">
                <a:ea typeface="MS PGothic" pitchFamily="34" charset="-128"/>
              </a:rPr>
              <a:t>Created when you format a volume</a:t>
            </a:r>
          </a:p>
          <a:p>
            <a:pPr lvl="1"/>
            <a:r>
              <a:rPr lang="en-US" altLang="zh-CN" sz="2000" dirty="0">
                <a:ea typeface="MS PGothic" pitchFamily="34" charset="-128"/>
              </a:rPr>
              <a:t>End with a 2-byte sector marker (always 0x55AA)</a:t>
            </a:r>
          </a:p>
          <a:p>
            <a:pPr>
              <a:buFont typeface="Arial" charset="0"/>
              <a:buNone/>
            </a:pPr>
            <a:endParaRPr lang="en-US" altLang="zh-CN" sz="700" dirty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00"/>
                </a:solidFill>
              </a:rPr>
              <a:t>Component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ea typeface="MS PGothic" pitchFamily="34" charset="-128"/>
              </a:rPr>
              <a:t>An x86-based CP</a:t>
            </a:r>
            <a:r>
              <a:rPr lang="en-US" altLang="zh-CN" dirty="0">
                <a:solidFill>
                  <a:srgbClr val="000000"/>
                </a:solidFill>
              </a:rPr>
              <a:t>U jump instruction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ea typeface="MS PGothic" pitchFamily="34" charset="-128"/>
              </a:rPr>
              <a:t>Original Equipment Manufacturer Identification (OEM </a:t>
            </a:r>
            <a:r>
              <a:rPr lang="en-US" altLang="zh-CN" dirty="0">
                <a:solidFill>
                  <a:srgbClr val="000000"/>
                </a:solidFill>
              </a:rPr>
              <a:t>ID</a:t>
            </a:r>
            <a:r>
              <a:rPr lang="en-US" altLang="zh-CN" dirty="0">
                <a:solidFill>
                  <a:srgbClr val="000000"/>
                </a:solidFill>
                <a:ea typeface="MS PGothic" pitchFamily="34" charset="-128"/>
              </a:rPr>
              <a:t>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ea typeface="MS PGothic" pitchFamily="34" charset="-128"/>
              </a:rPr>
              <a:t>BIOS Parameter Block (BPB)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ea typeface="MS PGothic" pitchFamily="34" charset="-128"/>
              </a:rPr>
              <a:t>Extended BPB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ea typeface="MS PGothic" pitchFamily="34" charset="-128"/>
              </a:rPr>
              <a:t>Executable boot code</a:t>
            </a:r>
          </a:p>
          <a:p>
            <a:pPr>
              <a:buFont typeface="Arial" charset="0"/>
              <a:buNone/>
            </a:pPr>
            <a:endParaRPr lang="en-US" altLang="zh-CN" sz="2400" dirty="0"/>
          </a:p>
          <a:p>
            <a:pPr>
              <a:buFont typeface="Arial" charset="0"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8519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1014412" y="314325"/>
            <a:ext cx="7272337" cy="742950"/>
          </a:xfrm>
        </p:spPr>
        <p:txBody>
          <a:bodyPr/>
          <a:lstStyle/>
          <a:p>
            <a:r>
              <a:rPr lang="en-US" altLang="zh-CN" dirty="0"/>
              <a:t>FAT 1 and FAT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85788" y="1314450"/>
            <a:ext cx="8129587" cy="53149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File Allocation Table</a:t>
            </a:r>
            <a:r>
              <a:rPr lang="zh-CN" altLang="en-US" sz="3200" dirty="0"/>
              <a:t> </a:t>
            </a:r>
            <a:r>
              <a:rPr lang="en-US" altLang="zh-CN" sz="3200" dirty="0"/>
              <a:t>(FAT)</a:t>
            </a:r>
          </a:p>
          <a:p>
            <a:pPr lvl="1"/>
            <a:r>
              <a:rPr lang="en-US" altLang="zh-CN" sz="2800" dirty="0">
                <a:ea typeface="MS PGothic" pitchFamily="34" charset="-128"/>
              </a:rPr>
              <a:t>Identifies all clusters as</a:t>
            </a:r>
          </a:p>
          <a:p>
            <a:pPr lvl="2"/>
            <a:r>
              <a:rPr lang="en-US" altLang="zh-CN" sz="2400" dirty="0">
                <a:ea typeface="MS PGothic" pitchFamily="34" charset="-128"/>
              </a:rPr>
              <a:t>unused, cluster in use by a file, bad cluster, </a:t>
            </a:r>
            <a:br>
              <a:rPr lang="en-US" altLang="zh-CN" sz="2400" dirty="0">
                <a:ea typeface="MS PGothic" pitchFamily="34" charset="-128"/>
              </a:rPr>
            </a:br>
            <a:r>
              <a:rPr lang="en-US" altLang="zh-CN" sz="2400" dirty="0">
                <a:ea typeface="MS PGothic" pitchFamily="34" charset="-128"/>
              </a:rPr>
              <a:t>last cluster in a file</a:t>
            </a:r>
          </a:p>
          <a:p>
            <a:pPr lvl="1"/>
            <a:r>
              <a:rPr lang="en-US" altLang="zh-CN" sz="2800" dirty="0">
                <a:ea typeface="MS PGothic" pitchFamily="34" charset="-128"/>
              </a:rPr>
              <a:t>FAT</a:t>
            </a:r>
            <a:r>
              <a:rPr lang="zh-CN" altLang="en-US" sz="2800" dirty="0">
                <a:ea typeface="MS PGothic" pitchFamily="34" charset="-128"/>
              </a:rPr>
              <a:t> </a:t>
            </a:r>
            <a:r>
              <a:rPr lang="en-US" altLang="zh-CN" sz="2800" dirty="0">
                <a:ea typeface="MS PGothic" pitchFamily="34" charset="-128"/>
              </a:rPr>
              <a:t>2 is used for consistency-checking program</a:t>
            </a:r>
          </a:p>
          <a:p>
            <a:endParaRPr lang="en-US" altLang="zh-CN" sz="3200" dirty="0"/>
          </a:p>
          <a:p>
            <a:pPr>
              <a:buFont typeface="Arial" charset="0"/>
              <a:buNone/>
            </a:pPr>
            <a:endParaRPr lang="en-US" altLang="zh-CN" sz="3200" dirty="0"/>
          </a:p>
          <a:p>
            <a:pPr>
              <a:buFont typeface="Arial" charset="0"/>
              <a:buNone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61371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logfshare.com/wp-content/uploads/images/FAT32_C88E/image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83" y="1409816"/>
            <a:ext cx="10172700" cy="887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131763"/>
            <a:ext cx="8229600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A Sample of FAT</a:t>
            </a:r>
          </a:p>
        </p:txBody>
      </p:sp>
    </p:spTree>
    <p:extLst>
      <p:ext uri="{BB962C8B-B14F-4D97-AF65-F5344CB8AC3E}">
        <p14:creationId xmlns:p14="http://schemas.microsoft.com/office/powerpoint/2010/main" val="389446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 idx="4294967295"/>
          </p:nvPr>
        </p:nvSpPr>
        <p:spPr>
          <a:xfrm>
            <a:off x="790575" y="277813"/>
            <a:ext cx="7515225" cy="7715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File Processing on FAT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5775" y="1400174"/>
            <a:ext cx="8229600" cy="5229225"/>
          </a:xfrm>
        </p:spPr>
        <p:txBody>
          <a:bodyPr/>
          <a:lstStyle/>
          <a:p>
            <a:r>
              <a:rPr lang="en-US" altLang="zh-CN" dirty="0"/>
              <a:t>Store file information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FAT</a:t>
            </a:r>
            <a:endParaRPr lang="en-US" altLang="zh-CN" sz="3000" dirty="0"/>
          </a:p>
          <a:p>
            <a:pPr lvl="1"/>
            <a:r>
              <a:rPr lang="en-US" altLang="zh-CN" dirty="0">
                <a:ea typeface="MS PGothic" pitchFamily="34" charset="-128"/>
              </a:rPr>
              <a:t>Continues to store file info in the next available cluster</a:t>
            </a:r>
          </a:p>
          <a:p>
            <a:pPr lvl="2"/>
            <a:r>
              <a:rPr lang="en-US" altLang="zh-CN" dirty="0">
                <a:ea typeface="MS PGothic" pitchFamily="34" charset="-128"/>
              </a:rPr>
              <a:t>when the file requires space greater than the cluster</a:t>
            </a:r>
            <a:r>
              <a:rPr lang="en-US" altLang="ja-JP" dirty="0"/>
              <a:t>'</a:t>
            </a:r>
            <a:r>
              <a:rPr lang="en-US" altLang="zh-CN" dirty="0">
                <a:ea typeface="MS PGothic" pitchFamily="34" charset="-128"/>
              </a:rPr>
              <a:t>s size</a:t>
            </a:r>
          </a:p>
          <a:p>
            <a:pPr lvl="1"/>
            <a:endParaRPr lang="en-US" altLang="zh-CN" dirty="0">
              <a:ea typeface="MS PGothic" pitchFamily="34" charset="-128"/>
            </a:endParaRPr>
          </a:p>
          <a:p>
            <a:pPr lvl="1"/>
            <a:r>
              <a:rPr lang="en-US" altLang="zh-CN" dirty="0">
                <a:ea typeface="MS PGothic" pitchFamily="34" charset="-128"/>
              </a:rPr>
              <a:t>Three Files:  1 with (2-3-6-8), 2 with</a:t>
            </a:r>
            <a:r>
              <a:rPr lang="zh-CN" altLang="en-US" dirty="0">
                <a:ea typeface="MS PGothic" pitchFamily="34" charset="-128"/>
              </a:rPr>
              <a:t> </a:t>
            </a:r>
            <a:r>
              <a:rPr lang="en-US" altLang="zh-CN" dirty="0">
                <a:ea typeface="MS PGothic" pitchFamily="34" charset="-128"/>
              </a:rPr>
              <a:t>(4-5), 3 with (7)</a:t>
            </a:r>
          </a:p>
          <a:p>
            <a:endParaRPr lang="en-US" altLang="zh-CN" dirty="0"/>
          </a:p>
          <a:p>
            <a:pPr>
              <a:buFont typeface="Arial" charset="0"/>
              <a:buNone/>
            </a:pPr>
            <a:endParaRPr lang="en-US" altLang="zh-CN" dirty="0"/>
          </a:p>
          <a:p>
            <a:pPr>
              <a:buFont typeface="Arial" charset="0"/>
              <a:buNone/>
            </a:pPr>
            <a:endParaRPr lang="en-US" altLang="zh-CN" dirty="0"/>
          </a:p>
        </p:txBody>
      </p:sp>
      <p:pic>
        <p:nvPicPr>
          <p:cNvPr id="66564" name="Picture 2" descr="D:\Work\TA\OS\OS-SS07\slides\fat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014786"/>
            <a:ext cx="7315200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51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5318</TotalTime>
  <Words>2073</Words>
  <Application>Microsoft Macintosh PowerPoint</Application>
  <PresentationFormat>全屏显示(4:3)</PresentationFormat>
  <Paragraphs>493</Paragraphs>
  <Slides>40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宋体</vt:lpstr>
      <vt:lpstr>ＭＳ Ｐゴシック</vt:lpstr>
      <vt:lpstr>ＭＳ Ｐゴシック</vt:lpstr>
      <vt:lpstr>新細明體</vt:lpstr>
      <vt:lpstr>Arial</vt:lpstr>
      <vt:lpstr>Calibri</vt:lpstr>
      <vt:lpstr>Courier New</vt:lpstr>
      <vt:lpstr>Tahoma</vt:lpstr>
      <vt:lpstr>Times New Roman</vt:lpstr>
      <vt:lpstr>Verdana</vt:lpstr>
      <vt:lpstr>Wingdings</vt:lpstr>
      <vt:lpstr>CloudVisor-Austin</vt:lpstr>
      <vt:lpstr>FS: FAT32 &amp; NTFS</vt:lpstr>
      <vt:lpstr>FAT File System</vt:lpstr>
      <vt:lpstr>Clusters and Sectors</vt:lpstr>
      <vt:lpstr>Organization of an FAT Volume</vt:lpstr>
      <vt:lpstr>PowerPoint 演示文稿</vt:lpstr>
      <vt:lpstr>FAT Boot Sector</vt:lpstr>
      <vt:lpstr>FAT 1 and FAT 2</vt:lpstr>
      <vt:lpstr>PowerPoint 演示文稿</vt:lpstr>
      <vt:lpstr>File Processing on FAT Clusters</vt:lpstr>
      <vt:lpstr>FAT Root Folder</vt:lpstr>
      <vt:lpstr>File Naming</vt:lpstr>
      <vt:lpstr>File Naming (cont.)</vt:lpstr>
      <vt:lpstr>FAT32 Long File Name</vt:lpstr>
      <vt:lpstr>Short Name Generation</vt:lpstr>
      <vt:lpstr>Question</vt:lpstr>
      <vt:lpstr>File Name Search in ExFAT</vt:lpstr>
      <vt:lpstr>FAT: The Good and the Bad</vt:lpstr>
      <vt:lpstr>Lots of Seeking</vt:lpstr>
      <vt:lpstr>NTFS</vt:lpstr>
      <vt:lpstr>NTFS Clusters</vt:lpstr>
      <vt:lpstr>Organization of an NTFS Volume</vt:lpstr>
      <vt:lpstr>Master File Table</vt:lpstr>
      <vt:lpstr>PowerPoint 演示文稿</vt:lpstr>
      <vt:lpstr>Metadata Files in MFT</vt:lpstr>
      <vt:lpstr>Metadata Files in MFT (cont.)</vt:lpstr>
      <vt:lpstr>MFT Zone</vt:lpstr>
      <vt:lpstr>NTFS File Record Attributes</vt:lpstr>
      <vt:lpstr>PowerPoint 演示文稿</vt:lpstr>
      <vt:lpstr>File Naming</vt:lpstr>
      <vt:lpstr>Compression of Files and Folders</vt:lpstr>
      <vt:lpstr>Hard Links</vt:lpstr>
      <vt:lpstr>Sparse Files</vt:lpstr>
      <vt:lpstr>Sparse Files (cont.)</vt:lpstr>
      <vt:lpstr>MBR &amp; Mount</vt:lpstr>
      <vt:lpstr>The Master Boot Record</vt:lpstr>
      <vt:lpstr>Extended Partitions</vt:lpstr>
      <vt:lpstr>Types of Root File Systems</vt:lpstr>
      <vt:lpstr>Mounting a File System</vt:lpstr>
      <vt:lpstr>Mount isn't Just for Bootup</vt:lpstr>
      <vt:lpstr>Homework</vt:lpstr>
    </vt:vector>
  </TitlesOfParts>
  <Company>ppi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</dc:creator>
  <cp:lastModifiedBy>Yubin Xia</cp:lastModifiedBy>
  <cp:revision>172</cp:revision>
  <dcterms:created xsi:type="dcterms:W3CDTF">2010-11-18T04:24:51Z</dcterms:created>
  <dcterms:modified xsi:type="dcterms:W3CDTF">2019-04-25T01:56:33Z</dcterms:modified>
</cp:coreProperties>
</file>