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357" r:id="rId3"/>
    <p:sldId id="358" r:id="rId4"/>
    <p:sldId id="349" r:id="rId5"/>
    <p:sldId id="376" r:id="rId6"/>
    <p:sldId id="377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352" r:id="rId15"/>
    <p:sldId id="291" r:id="rId16"/>
    <p:sldId id="292" r:id="rId17"/>
    <p:sldId id="353" r:id="rId18"/>
    <p:sldId id="324" r:id="rId19"/>
    <p:sldId id="293" r:id="rId20"/>
    <p:sldId id="326" r:id="rId21"/>
    <p:sldId id="294" r:id="rId22"/>
    <p:sldId id="327" r:id="rId23"/>
    <p:sldId id="295" r:id="rId24"/>
    <p:sldId id="332" r:id="rId25"/>
    <p:sldId id="325" r:id="rId26"/>
    <p:sldId id="329" r:id="rId27"/>
    <p:sldId id="333" r:id="rId28"/>
    <p:sldId id="328" r:id="rId29"/>
    <p:sldId id="296" r:id="rId30"/>
    <p:sldId id="330" r:id="rId31"/>
    <p:sldId id="331" r:id="rId32"/>
    <p:sldId id="334" r:id="rId33"/>
    <p:sldId id="335" r:id="rId34"/>
    <p:sldId id="359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80" r:id="rId47"/>
    <p:sldId id="379" r:id="rId48"/>
    <p:sldId id="378" r:id="rId49"/>
    <p:sldId id="372" r:id="rId50"/>
    <p:sldId id="373" r:id="rId51"/>
    <p:sldId id="374" r:id="rId52"/>
    <p:sldId id="375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1191" autoAdjust="0"/>
  </p:normalViewPr>
  <p:slideViewPr>
    <p:cSldViewPr snapToObjects="1">
      <p:cViewPr varScale="1">
        <p:scale>
          <a:sx n="93" d="100"/>
          <a:sy n="93" d="100"/>
        </p:scale>
        <p:origin x="19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B4BA5-257B-4583-8C97-96697857DDA4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AD593-A6EC-4F33-B54C-96893824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AD593-A6EC-4F33-B54C-968938242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8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58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36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092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430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00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11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02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203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AD593-A6EC-4F33-B54C-9689382421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77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AD593-A6EC-4F33-B54C-9689382421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7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5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58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2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30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4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79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5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021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86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43629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7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DEA6-5D64-2948-B177-43DDCA03951F}" type="datetimeFigureOut">
              <a:rPr lang="en-US" smtClean="0"/>
              <a:pPr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Flash 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Yubin</a:t>
            </a:r>
            <a:r>
              <a:rPr lang="en-US" dirty="0"/>
              <a:t> Xia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Flash disk organization (2/2)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Flash cell: a floating gate transistor</a:t>
            </a:r>
          </a:p>
          <a:p>
            <a:pPr lvl="1"/>
            <a:r>
              <a:rPr lang="en-US" altLang="zh-CN" dirty="0"/>
              <a:t>The number of electrons on the floating gate determines the threshold voltage V</a:t>
            </a:r>
          </a:p>
          <a:p>
            <a:pPr lvl="1"/>
            <a:r>
              <a:rPr lang="en-US" altLang="zh-CN" dirty="0"/>
              <a:t>The threshold voltage represents a logical bit </a:t>
            </a:r>
            <a:br>
              <a:rPr lang="en-US" altLang="zh-CN" dirty="0"/>
            </a:br>
            <a:r>
              <a:rPr lang="en-US" altLang="zh-CN" dirty="0"/>
              <a:t>value (0 or 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45845" y="6075641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Devanagari" panose="02040503050201020203" pitchFamily="18" charset="0"/>
              </a:rPr>
              <a:t>(Multi-Level Cell, MLC)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9592" y="6089036"/>
            <a:ext cx="342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Devanagari" panose="02040503050201020203" pitchFamily="18" charset="0"/>
              </a:rPr>
              <a:t>(Single-Level Cell, SLC)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888" y="3857628"/>
            <a:ext cx="5190263" cy="206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 descr="D:\Work\TA\OS\OS-SS07\flas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8648" y="4653136"/>
            <a:ext cx="1965200" cy="1473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Comparisons of SLC and MLC Flashes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14488"/>
            <a:ext cx="8308358" cy="402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Flash disk characters 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Asymmetric</a:t>
            </a:r>
            <a:r>
              <a:rPr lang="en-US" altLang="zh-CN" sz="2400" dirty="0"/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read/write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/>
              <a:t>and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erase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/>
              <a:t>operations</a:t>
            </a:r>
          </a:p>
          <a:p>
            <a:pPr lvl="1"/>
            <a:r>
              <a:rPr lang="en-US" altLang="zh-CN" sz="2000" dirty="0"/>
              <a:t>A “</a:t>
            </a:r>
            <a:r>
              <a:rPr lang="en-US" altLang="zh-CN" sz="2000" b="1" dirty="0"/>
              <a:t>page</a:t>
            </a:r>
            <a:r>
              <a:rPr lang="en-US" altLang="zh-CN" sz="2000" dirty="0"/>
              <a:t>” is a unit of read/write (8-16KB)</a:t>
            </a:r>
          </a:p>
          <a:p>
            <a:pPr lvl="1"/>
            <a:r>
              <a:rPr lang="en-US" altLang="zh-CN" sz="2000" dirty="0"/>
              <a:t>A “</a:t>
            </a:r>
            <a:r>
              <a:rPr lang="en-US" altLang="zh-CN" sz="2000" b="1" dirty="0"/>
              <a:t>block</a:t>
            </a:r>
            <a:r>
              <a:rPr lang="en-US" altLang="zh-CN" sz="2000" dirty="0"/>
              <a:t>” is a unit of erase (4-8MB)</a:t>
            </a:r>
          </a:p>
          <a:p>
            <a:r>
              <a:rPr lang="en-US" altLang="zh-CN" sz="2400" dirty="0"/>
              <a:t>Physical restrictions</a:t>
            </a:r>
          </a:p>
          <a:p>
            <a:pPr lvl="1"/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Erase-before-write</a:t>
            </a:r>
            <a:r>
              <a:rPr lang="en-US" altLang="zh-CN" sz="2000" dirty="0"/>
              <a:t> restriction</a:t>
            </a:r>
          </a:p>
          <a:p>
            <a:pPr lvl="1"/>
            <a:r>
              <a:rPr lang="en-US" altLang="zh-CN" sz="2000" dirty="0"/>
              <a:t>The number of erase cycles allowed for each block is limited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1026" name="Picture 2" descr="https://flashdba.files.wordpress.com/2014/06/nand-flash-die-lay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289040"/>
            <a:ext cx="274855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ND-flash-page-upd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264405"/>
            <a:ext cx="4776465" cy="227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Flash disk characteristics (2/2)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86392"/>
            <a:ext cx="8715436" cy="5210960"/>
          </a:xfrm>
        </p:spPr>
        <p:txBody>
          <a:bodyPr>
            <a:normAutofit/>
          </a:bodyPr>
          <a:lstStyle/>
          <a:p>
            <a:r>
              <a:rPr lang="en-US" altLang="zh-CN" dirty="0"/>
              <a:t>Random access</a:t>
            </a:r>
          </a:p>
          <a:p>
            <a:pPr lvl="1"/>
            <a:r>
              <a:rPr lang="en-US" altLang="zh-CN" dirty="0"/>
              <a:t>Disk file system are optimized to avoid disk seeks whenever possible</a:t>
            </a:r>
          </a:p>
          <a:p>
            <a:pPr lvl="1"/>
            <a:r>
              <a:rPr lang="en-US" altLang="zh-CN" dirty="0"/>
              <a:t>Flash device impose no seek latency</a:t>
            </a:r>
          </a:p>
          <a:p>
            <a:pPr lvl="1"/>
            <a:endParaRPr lang="en-US" altLang="zh-CN" sz="1300" dirty="0"/>
          </a:p>
          <a:p>
            <a:r>
              <a:rPr lang="en-US" altLang="zh-CN" dirty="0"/>
              <a:t>Wear leaving</a:t>
            </a:r>
          </a:p>
          <a:p>
            <a:pPr lvl="1"/>
            <a:r>
              <a:rPr lang="en-US" altLang="zh-CN" dirty="0"/>
              <a:t>Flash device tend to wear out when a single block is repeatedly overwritten</a:t>
            </a:r>
          </a:p>
          <a:p>
            <a:pPr lvl="1"/>
            <a:r>
              <a:rPr lang="en-US" altLang="zh-CN" dirty="0"/>
              <a:t>Designed to spread out writes evenly</a:t>
            </a:r>
          </a:p>
          <a:p>
            <a:pPr lvl="1"/>
            <a:endParaRPr lang="en-US" altLang="zh-CN" sz="1300" dirty="0"/>
          </a:p>
          <a:p>
            <a:r>
              <a:rPr lang="en-US" altLang="zh-CN" dirty="0"/>
              <a:t>Heterogeneous cells</a:t>
            </a:r>
          </a:p>
          <a:p>
            <a:pPr lvl="1"/>
            <a:r>
              <a:rPr lang="en-US" altLang="zh-CN" dirty="0"/>
              <a:t>SLC (single level cell) and MLC (multi level cell)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for File Storage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784976" cy="5001419"/>
          </a:xfrm>
          <a:ln/>
        </p:spPr>
        <p:txBody>
          <a:bodyPr tIns="11199" anchor="t"/>
          <a:lstStyle/>
          <a:p>
            <a:pPr marL="391645" indent="-293733" algn="l">
              <a:buClr>
                <a:srgbClr val="0E594D"/>
              </a:buClr>
              <a:buSzPct val="45000"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endParaRPr lang="de-DE" sz="1300" b="0" dirty="0">
              <a:solidFill>
                <a:srgbClr val="000000"/>
              </a:solidFill>
            </a:endParaRPr>
          </a:p>
          <a:p>
            <a:pPr marL="0" indent="-136553">
              <a:buSzPct val="75000"/>
              <a:buNone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r>
              <a:rPr lang="de-DE" sz="2900" dirty="0" err="1">
                <a:solidFill>
                  <a:srgbClr val="000000"/>
                </a:solidFill>
              </a:rPr>
              <a:t>Simplest</a:t>
            </a:r>
            <a:r>
              <a:rPr lang="de-DE" sz="2900" dirty="0">
                <a:solidFill>
                  <a:srgbClr val="000000"/>
                </a:solidFill>
              </a:rPr>
              <a:t> </a:t>
            </a:r>
            <a:r>
              <a:rPr lang="de-DE" sz="2900" dirty="0" err="1">
                <a:solidFill>
                  <a:srgbClr val="000000"/>
                </a:solidFill>
              </a:rPr>
              <a:t>method</a:t>
            </a:r>
            <a:r>
              <a:rPr lang="de-DE" sz="2900" dirty="0">
                <a:solidFill>
                  <a:srgbClr val="000000"/>
                </a:solidFill>
              </a:rPr>
              <a:t> – </a:t>
            </a:r>
            <a:r>
              <a:rPr lang="de-DE" sz="2900" dirty="0" err="1">
                <a:solidFill>
                  <a:srgbClr val="000000"/>
                </a:solidFill>
              </a:rPr>
              <a:t>direct</a:t>
            </a:r>
            <a:r>
              <a:rPr lang="de-DE" sz="2900" dirty="0">
                <a:solidFill>
                  <a:srgbClr val="000000"/>
                </a:solidFill>
              </a:rPr>
              <a:t> 1:1 </a:t>
            </a:r>
            <a:r>
              <a:rPr lang="de-DE" sz="2900" dirty="0" err="1">
                <a:solidFill>
                  <a:srgbClr val="000000"/>
                </a:solidFill>
              </a:rPr>
              <a:t>mapping</a:t>
            </a:r>
            <a:endParaRPr lang="de-DE" sz="2900" dirty="0">
              <a:solidFill>
                <a:srgbClr val="000000"/>
              </a:solidFill>
            </a:endParaRPr>
          </a:p>
          <a:p>
            <a:pPr marL="384680" lvl="1" indent="0">
              <a:buSzPct val="45000"/>
              <a:buNone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r>
              <a:rPr lang="de-DE" sz="2600" dirty="0" err="1">
                <a:solidFill>
                  <a:srgbClr val="000000"/>
                </a:solidFill>
              </a:rPr>
              <a:t>Good</a:t>
            </a:r>
            <a:r>
              <a:rPr lang="de-DE" sz="2600" dirty="0">
                <a:solidFill>
                  <a:srgbClr val="000000"/>
                </a:solidFill>
              </a:rPr>
              <a:t> </a:t>
            </a:r>
            <a:r>
              <a:rPr lang="de-DE" sz="2600" dirty="0" err="1">
                <a:solidFill>
                  <a:srgbClr val="000000"/>
                </a:solidFill>
              </a:rPr>
              <a:t>for</a:t>
            </a:r>
            <a:r>
              <a:rPr lang="de-DE" sz="2600" dirty="0">
                <a:solidFill>
                  <a:srgbClr val="000000"/>
                </a:solidFill>
              </a:rPr>
              <a:t> </a:t>
            </a:r>
            <a:r>
              <a:rPr lang="de-DE" sz="2600" dirty="0" err="1">
                <a:solidFill>
                  <a:srgbClr val="000000"/>
                </a:solidFill>
              </a:rPr>
              <a:t>read-only</a:t>
            </a:r>
            <a:r>
              <a:rPr lang="de-DE" sz="2600" dirty="0">
                <a:solidFill>
                  <a:srgbClr val="000000"/>
                </a:solidFill>
              </a:rPr>
              <a:t> </a:t>
            </a:r>
            <a:r>
              <a:rPr lang="de-DE" sz="2600" dirty="0" err="1">
                <a:solidFill>
                  <a:srgbClr val="000000"/>
                </a:solidFill>
              </a:rPr>
              <a:t>operations</a:t>
            </a:r>
            <a:endParaRPr lang="de-DE" sz="2600" dirty="0">
              <a:solidFill>
                <a:srgbClr val="000000"/>
              </a:solidFill>
            </a:endParaRPr>
          </a:p>
          <a:p>
            <a:pPr marL="384680" lvl="1" indent="0">
              <a:buSzPct val="45000"/>
              <a:buNone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r>
              <a:rPr lang="de-DE" sz="2600" dirty="0" err="1">
                <a:solidFill>
                  <a:srgbClr val="000000"/>
                </a:solidFill>
              </a:rPr>
              <a:t>No</a:t>
            </a:r>
            <a:r>
              <a:rPr lang="de-DE" sz="2600" dirty="0">
                <a:solidFill>
                  <a:srgbClr val="000000"/>
                </a:solidFill>
              </a:rPr>
              <a:t> </a:t>
            </a:r>
            <a:r>
              <a:rPr lang="de-DE" sz="2600" dirty="0" err="1">
                <a:solidFill>
                  <a:srgbClr val="000000"/>
                </a:solidFill>
              </a:rPr>
              <a:t>wear</a:t>
            </a:r>
            <a:r>
              <a:rPr lang="de-DE" sz="2600" dirty="0">
                <a:solidFill>
                  <a:srgbClr val="000000"/>
                </a:solidFill>
              </a:rPr>
              <a:t> </a:t>
            </a:r>
            <a:r>
              <a:rPr lang="de-DE" sz="2600" dirty="0" err="1">
                <a:solidFill>
                  <a:srgbClr val="000000"/>
                </a:solidFill>
              </a:rPr>
              <a:t>levelling</a:t>
            </a:r>
            <a:endParaRPr lang="de-DE" sz="2600" dirty="0">
              <a:solidFill>
                <a:srgbClr val="000000"/>
              </a:solidFill>
            </a:endParaRPr>
          </a:p>
          <a:p>
            <a:pPr marL="384680" lvl="1" indent="0">
              <a:buSzPct val="45000"/>
              <a:buNone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r>
              <a:rPr lang="de-DE" sz="2600" dirty="0" err="1">
                <a:solidFill>
                  <a:srgbClr val="000000"/>
                </a:solidFill>
              </a:rPr>
              <a:t>Very</a:t>
            </a:r>
            <a:r>
              <a:rPr lang="de-DE" sz="2600" dirty="0">
                <a:solidFill>
                  <a:srgbClr val="000000"/>
                </a:solidFill>
              </a:rPr>
              <a:t> </a:t>
            </a:r>
            <a:r>
              <a:rPr lang="de-DE" sz="2600" dirty="0" err="1">
                <a:solidFill>
                  <a:srgbClr val="000000"/>
                </a:solidFill>
              </a:rPr>
              <a:t>unsafe</a:t>
            </a:r>
            <a:r>
              <a:rPr lang="de-DE" sz="2600" dirty="0">
                <a:solidFill>
                  <a:srgbClr val="000000"/>
                </a:solidFill>
              </a:rPr>
              <a:t> ( on power </a:t>
            </a:r>
            <a:r>
              <a:rPr lang="de-DE" sz="2600" dirty="0" err="1">
                <a:solidFill>
                  <a:srgbClr val="000000"/>
                </a:solidFill>
              </a:rPr>
              <a:t>loss</a:t>
            </a:r>
            <a:r>
              <a:rPr lang="de-DE" sz="2600" dirty="0">
                <a:solidFill>
                  <a:srgbClr val="000000"/>
                </a:solidFill>
              </a:rPr>
              <a:t> )</a:t>
            </a:r>
          </a:p>
          <a:p>
            <a:pPr marL="384680" lvl="1" indent="0">
              <a:buSzPct val="45000"/>
              <a:buNone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endParaRPr lang="de-DE" sz="1200" dirty="0">
              <a:solidFill>
                <a:srgbClr val="000000"/>
              </a:solidFill>
            </a:endParaRPr>
          </a:p>
          <a:p>
            <a:pPr marL="0" indent="-136553">
              <a:buSzPct val="75000"/>
              <a:buNone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r>
              <a:rPr lang="de-DE" sz="2900" dirty="0">
                <a:solidFill>
                  <a:srgbClr val="000000"/>
                </a:solidFill>
              </a:rPr>
              <a:t>Flash Translation Layer (FTL) keeps track of sectors</a:t>
            </a:r>
          </a:p>
          <a:p>
            <a:pPr marL="384680" lvl="1" indent="0">
              <a:buSzPct val="45000"/>
              <a:buNone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r>
              <a:rPr lang="de-DE" sz="2600" dirty="0" err="1">
                <a:solidFill>
                  <a:srgbClr val="000000"/>
                </a:solidFill>
              </a:rPr>
              <a:t>Suitable</a:t>
            </a:r>
            <a:r>
              <a:rPr lang="de-DE" sz="2600" dirty="0">
                <a:solidFill>
                  <a:srgbClr val="000000"/>
                </a:solidFill>
              </a:rPr>
              <a:t> </a:t>
            </a:r>
            <a:r>
              <a:rPr lang="de-DE" sz="2600" dirty="0" err="1">
                <a:solidFill>
                  <a:srgbClr val="000000"/>
                </a:solidFill>
              </a:rPr>
              <a:t>for</a:t>
            </a:r>
            <a:r>
              <a:rPr lang="de-DE" sz="2600" dirty="0">
                <a:solidFill>
                  <a:srgbClr val="000000"/>
                </a:solidFill>
              </a:rPr>
              <a:t> a </a:t>
            </a:r>
            <a:r>
              <a:rPr lang="de-DE" sz="2600" dirty="0" err="1">
                <a:solidFill>
                  <a:srgbClr val="000000"/>
                </a:solidFill>
              </a:rPr>
              <a:t>writable</a:t>
            </a:r>
            <a:r>
              <a:rPr lang="de-DE" sz="2600" dirty="0">
                <a:solidFill>
                  <a:srgbClr val="000000"/>
                </a:solidFill>
              </a:rPr>
              <a:t> FS</a:t>
            </a:r>
          </a:p>
          <a:p>
            <a:pPr marL="384680" lvl="1" indent="0">
              <a:buSzPct val="45000"/>
              <a:buNone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r>
              <a:rPr lang="de-DE" sz="2600" dirty="0">
                <a:solidFill>
                  <a:srgbClr val="000000"/>
                </a:solidFill>
              </a:rPr>
              <a:t>Wear levelling, Reliable operation; </a:t>
            </a:r>
            <a:endParaRPr lang="de-DE" sz="2600" dirty="0">
              <a:solidFill>
                <a:srgbClr val="DC2300"/>
              </a:solidFill>
            </a:endParaRPr>
          </a:p>
          <a:p>
            <a:pPr marL="384680" lvl="1" indent="0">
              <a:buSzPct val="45000"/>
              <a:buNone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r>
              <a:rPr lang="de-DE" sz="2600" dirty="0">
                <a:solidFill>
                  <a:srgbClr val="000000"/>
                </a:solidFill>
              </a:rPr>
              <a:t>But, one journalling FS on top of the other</a:t>
            </a:r>
          </a:p>
        </p:txBody>
      </p:sp>
    </p:spTree>
    <p:extLst>
      <p:ext uri="{BB962C8B-B14F-4D97-AF65-F5344CB8AC3E}">
        <p14:creationId xmlns:p14="http://schemas.microsoft.com/office/powerpoint/2010/main" val="980445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real flash file system study - flexFS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Consumers want to have a storage system with high performance, high capacity, and high endurance</a:t>
            </a:r>
          </a:p>
          <a:p>
            <a:r>
              <a:rPr lang="en-US" dirty="0"/>
              <a:t>HOW ??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4426" y="3501008"/>
            <a:ext cx="4438774" cy="308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/>
              <a:t>Flexible Cell Programming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2736"/>
            <a:ext cx="8579296" cy="5073427"/>
          </a:xfrm>
        </p:spPr>
        <p:txBody>
          <a:bodyPr/>
          <a:lstStyle/>
          <a:p>
            <a:r>
              <a:rPr lang="en-US" dirty="0"/>
              <a:t>Heterogeneous - Makes it possible to take benefits of two different types of NAND flash memory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2214554"/>
            <a:ext cx="515590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1" y="4472361"/>
            <a:ext cx="3071834" cy="224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364088" y="5385990"/>
            <a:ext cx="3485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Flexible Cell Programming: </a:t>
            </a:r>
          </a:p>
          <a:p>
            <a:r>
              <a:rPr lang="en-US" altLang="zh-CN" dirty="0"/>
              <a:t>A writing method of MLC flash memory that allows each memory cell to be used as SLC or MLC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856984" cy="4525963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(1) MLC programming method</a:t>
            </a:r>
          </a:p>
          <a:p>
            <a:pPr lvl="1"/>
            <a:r>
              <a:rPr kumimoji="1" lang="en-US" altLang="zh-CN" sz="2000" dirty="0"/>
              <a:t>Uses all four values of cell by writing data to both LSB and MSB bits</a:t>
            </a:r>
          </a:p>
          <a:p>
            <a:pPr lvl="1"/>
            <a:r>
              <a:rPr kumimoji="1" lang="en-US" altLang="zh-CN" sz="2000" dirty="0"/>
              <a:t>Low performance / High capacity (2 bits per cell)</a:t>
            </a:r>
          </a:p>
          <a:p>
            <a:pPr lvl="1"/>
            <a:endParaRPr kumimoji="1" lang="en-US" altLang="zh-CN" sz="2000" dirty="0"/>
          </a:p>
          <a:p>
            <a:r>
              <a:rPr kumimoji="1" lang="en-US" altLang="zh-CN" sz="2400" dirty="0"/>
              <a:t>(2) SLC programming method</a:t>
            </a:r>
          </a:p>
          <a:p>
            <a:pPr lvl="1"/>
            <a:r>
              <a:rPr kumimoji="1" lang="en-US" altLang="zh-CN" sz="2000" dirty="0"/>
              <a:t>Uses only two values of cell by writing data to LSB bit (or MSB bit)</a:t>
            </a:r>
          </a:p>
          <a:p>
            <a:pPr lvl="1"/>
            <a:r>
              <a:rPr kumimoji="1" lang="en-US" altLang="zh-CN" sz="2000" dirty="0"/>
              <a:t>High performance / Low capacity (1 bit per cell)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581128"/>
            <a:ext cx="7308304" cy="201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342784"/>
            <a:ext cx="8229600" cy="1043608"/>
          </a:xfrm>
        </p:spPr>
        <p:txBody>
          <a:bodyPr/>
          <a:lstStyle/>
          <a:p>
            <a:r>
              <a:rPr lang="en-US" altLang="zh-CN" dirty="0"/>
              <a:t>The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116" y="1729176"/>
            <a:ext cx="8535322" cy="4274856"/>
          </a:xfrm>
        </p:spPr>
        <p:txBody>
          <a:bodyPr>
            <a:normAutofit/>
          </a:bodyPr>
          <a:lstStyle/>
          <a:p>
            <a:r>
              <a:rPr lang="en-US" altLang="zh-CN" dirty="0"/>
              <a:t>Proposes a flash file system called </a:t>
            </a:r>
            <a:r>
              <a:rPr lang="en-US" altLang="zh-CN" dirty="0" err="1"/>
              <a:t>FlexFS</a:t>
            </a:r>
            <a:endParaRPr lang="en-US" altLang="zh-CN" dirty="0"/>
          </a:p>
          <a:p>
            <a:pPr lvl="1"/>
            <a:r>
              <a:rPr lang="en-US" altLang="zh-CN" dirty="0"/>
              <a:t>Exploits </a:t>
            </a:r>
            <a:r>
              <a:rPr lang="en-US" altLang="zh-CN" dirty="0">
                <a:solidFill>
                  <a:srgbClr val="FF0000"/>
                </a:solidFill>
              </a:rPr>
              <a:t>flexible cell programming</a:t>
            </a:r>
            <a:endParaRPr lang="en-US" altLang="zh-CN" dirty="0"/>
          </a:p>
          <a:p>
            <a:pPr lvl="1"/>
            <a:r>
              <a:rPr lang="en-US" altLang="zh-CN" dirty="0"/>
              <a:t>Provides the </a:t>
            </a:r>
            <a:r>
              <a:rPr lang="en-US" altLang="zh-CN" dirty="0">
                <a:solidFill>
                  <a:srgbClr val="FF0000"/>
                </a:solidFill>
              </a:rPr>
              <a:t>high performance</a:t>
            </a:r>
            <a:r>
              <a:rPr lang="en-US" altLang="zh-CN" dirty="0"/>
              <a:t> of SLC flash memory and the </a:t>
            </a:r>
            <a:r>
              <a:rPr lang="en-US" altLang="zh-CN" dirty="0">
                <a:solidFill>
                  <a:srgbClr val="FF0000"/>
                </a:solidFill>
              </a:rPr>
              <a:t>capacity</a:t>
            </a:r>
            <a:r>
              <a:rPr lang="en-US" altLang="zh-CN" dirty="0"/>
              <a:t> of MLC flash memory</a:t>
            </a:r>
          </a:p>
          <a:p>
            <a:pPr lvl="1"/>
            <a:r>
              <a:rPr lang="en-US" altLang="zh-CN" dirty="0"/>
              <a:t>Provides a mechanism that copes with a poor </a:t>
            </a:r>
            <a:r>
              <a:rPr lang="en-US" altLang="zh-CN" dirty="0">
                <a:solidFill>
                  <a:srgbClr val="FF0000"/>
                </a:solidFill>
              </a:rPr>
              <a:t>wear</a:t>
            </a:r>
            <a:r>
              <a:rPr lang="en-US" altLang="zh-CN" dirty="0"/>
              <a:t> characteristic of MLC flash memory</a:t>
            </a:r>
          </a:p>
          <a:p>
            <a:pPr lvl="1"/>
            <a:r>
              <a:rPr lang="en-US" altLang="zh-CN" dirty="0"/>
              <a:t>Designed for mobile systems, such as mobile phones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96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Architecture of </a:t>
            </a:r>
            <a:r>
              <a:rPr lang="en-US" altLang="zh-CN" dirty="0" err="1"/>
              <a:t>FlexFS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5800" y="1556792"/>
            <a:ext cx="4648200" cy="494404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Flash Manager</a:t>
            </a:r>
          </a:p>
          <a:p>
            <a:pPr lvl="1"/>
            <a:r>
              <a:rPr lang="en-US" altLang="zh-CN" sz="2000" dirty="0"/>
              <a:t>Manages heterogeneous cells</a:t>
            </a:r>
          </a:p>
          <a:p>
            <a:r>
              <a:rPr lang="en-US" altLang="zh-CN" sz="2400" dirty="0"/>
              <a:t>Performance manager</a:t>
            </a:r>
          </a:p>
          <a:p>
            <a:pPr lvl="1"/>
            <a:r>
              <a:rPr lang="en-US" altLang="zh-CN" sz="2000" dirty="0"/>
              <a:t>Exploits I/O characteristics</a:t>
            </a:r>
          </a:p>
          <a:p>
            <a:pPr lvl="1"/>
            <a:r>
              <a:rPr lang="en-US" altLang="zh-CN" sz="2000" dirty="0"/>
              <a:t>To achieve the high performance and high capacity</a:t>
            </a:r>
          </a:p>
          <a:p>
            <a:r>
              <a:rPr lang="en-US" altLang="zh-CN" sz="2400" dirty="0"/>
              <a:t>Wear manager</a:t>
            </a:r>
          </a:p>
          <a:p>
            <a:pPr lvl="1"/>
            <a:r>
              <a:rPr lang="en-US" altLang="zh-CN" sz="2000" dirty="0"/>
              <a:t>Guarantees a reasonable lifetime</a:t>
            </a:r>
          </a:p>
          <a:p>
            <a:pPr lvl="1"/>
            <a:r>
              <a:rPr lang="en-US" altLang="zh-CN" sz="2000" dirty="0"/>
              <a:t>Distributes erase cycles evenly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939" y="1371600"/>
            <a:ext cx="4413607" cy="49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1827"/>
            <a:ext cx="8229600" cy="778098"/>
          </a:xfrm>
        </p:spPr>
        <p:txBody>
          <a:bodyPr>
            <a:noAutofit/>
          </a:bodyPr>
          <a:lstStyle/>
          <a:p>
            <a:r>
              <a:rPr lang="en-US" sz="3200" dirty="0"/>
              <a:t>Rev</a:t>
            </a:r>
            <a:r>
              <a:rPr lang="en-US" altLang="zh-CN" sz="3200" dirty="0"/>
              <a:t>iew:</a:t>
            </a:r>
            <a:r>
              <a:rPr lang="zh-CN" altLang="en-US" sz="3200" dirty="0"/>
              <a:t> </a:t>
            </a:r>
            <a:r>
              <a:rPr lang="en-US" sz="3200" dirty="0"/>
              <a:t>Transaction Semantics in xv6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51917"/>
            <a:ext cx="8640960" cy="5145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begin_trans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need to indicate which group of writes must be atomic! </a:t>
            </a:r>
          </a:p>
          <a:p>
            <a:pPr marL="457200" lvl="1" indent="0">
              <a:buNone/>
            </a:pPr>
            <a:r>
              <a:rPr lang="en-US" dirty="0"/>
              <a:t>lock -- xv6 allows only one transaction at a time</a:t>
            </a:r>
          </a:p>
          <a:p>
            <a:pPr marL="0" indent="0">
              <a:buNone/>
            </a:pPr>
            <a:r>
              <a:rPr lang="en-US" dirty="0" err="1"/>
              <a:t>log_write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record sector # </a:t>
            </a:r>
          </a:p>
          <a:p>
            <a:pPr marL="457200" lvl="1" indent="0">
              <a:buNone/>
            </a:pPr>
            <a:r>
              <a:rPr lang="en-US" dirty="0"/>
              <a:t>append buffer content to log </a:t>
            </a:r>
          </a:p>
          <a:p>
            <a:pPr marL="457200" lvl="1" indent="0">
              <a:buNone/>
            </a:pPr>
            <a:r>
              <a:rPr lang="en-US" dirty="0"/>
              <a:t>leave modified block in buffer cache (but do not write) </a:t>
            </a:r>
          </a:p>
          <a:p>
            <a:pPr marL="0" indent="0">
              <a:buNone/>
            </a:pPr>
            <a:r>
              <a:rPr lang="en-US" dirty="0" err="1"/>
              <a:t>commit_trans</a:t>
            </a:r>
            <a:r>
              <a:rPr lang="en-US" dirty="0"/>
              <a:t>(): </a:t>
            </a:r>
          </a:p>
          <a:p>
            <a:pPr marL="457200" lvl="1" indent="0">
              <a:buNone/>
            </a:pPr>
            <a:r>
              <a:rPr lang="en-US" dirty="0"/>
              <a:t>record "done" and sector #s in log </a:t>
            </a:r>
          </a:p>
          <a:p>
            <a:pPr marL="457200" lvl="1" indent="0">
              <a:buNone/>
            </a:pPr>
            <a:r>
              <a:rPr lang="en-US" dirty="0"/>
              <a:t>do the writes </a:t>
            </a:r>
          </a:p>
          <a:p>
            <a:pPr marL="457200" lvl="1" indent="0">
              <a:buNone/>
            </a:pPr>
            <a:r>
              <a:rPr lang="en-US" dirty="0"/>
              <a:t>erase "done" from log </a:t>
            </a:r>
          </a:p>
          <a:p>
            <a:pPr marL="0" indent="0">
              <a:buNone/>
            </a:pPr>
            <a:r>
              <a:rPr lang="en-US" dirty="0"/>
              <a:t>recovery: </a:t>
            </a:r>
          </a:p>
          <a:p>
            <a:pPr marL="457200" lvl="1" indent="0">
              <a:buNone/>
            </a:pPr>
            <a:r>
              <a:rPr lang="en-US" dirty="0"/>
              <a:t>if log says "done": copy blocks from log to real locations on disk</a:t>
            </a:r>
          </a:p>
        </p:txBody>
      </p:sp>
    </p:spTree>
    <p:extLst>
      <p:ext uri="{BB962C8B-B14F-4D97-AF65-F5344CB8AC3E}">
        <p14:creationId xmlns:p14="http://schemas.microsoft.com/office/powerpoint/2010/main" val="99867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Overall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916832"/>
            <a:ext cx="474345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888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762"/>
            <a:ext cx="9144000" cy="796908"/>
          </a:xfrm>
        </p:spPr>
        <p:txBody>
          <a:bodyPr>
            <a:noAutofit/>
          </a:bodyPr>
          <a:lstStyle/>
          <a:p>
            <a:r>
              <a:rPr lang="en-US" altLang="zh-CN" sz="4400" dirty="0" err="1"/>
              <a:t>FlexFS</a:t>
            </a:r>
            <a:r>
              <a:rPr lang="en-US" altLang="zh-CN" sz="4400" dirty="0"/>
              <a:t> - Flash Manager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143536"/>
          </a:xfrm>
        </p:spPr>
        <p:txBody>
          <a:bodyPr/>
          <a:lstStyle/>
          <a:p>
            <a:r>
              <a:rPr lang="en-US" altLang="zh-CN" dirty="0"/>
              <a:t>Handles Heterogeneous Cells</a:t>
            </a:r>
          </a:p>
          <a:p>
            <a:pPr lvl="1"/>
            <a:r>
              <a:rPr lang="en-US" altLang="zh-CN" dirty="0"/>
              <a:t>Three types of flash memory block: SLC block, MLC block, and free block</a:t>
            </a:r>
          </a:p>
          <a:p>
            <a:pPr lvl="1"/>
            <a:r>
              <a:rPr lang="en-US" altLang="zh-CN" dirty="0"/>
              <a:t>Manages them as two regions and one free block pool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486276"/>
            <a:ext cx="6886594" cy="330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31" y="1916832"/>
            <a:ext cx="45815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Overall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29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9992" y="2072597"/>
            <a:ext cx="4386260" cy="362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FlexFS</a:t>
            </a:r>
            <a:r>
              <a:rPr lang="en-US" altLang="zh-CN" dirty="0"/>
              <a:t> – Performance 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892" y="1844824"/>
            <a:ext cx="5629252" cy="40699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Manages SLC and MLC regions</a:t>
            </a:r>
          </a:p>
          <a:p>
            <a:pPr lvl="1"/>
            <a:r>
              <a:rPr lang="en-US" altLang="zh-CN" sz="2000" dirty="0"/>
              <a:t>Provide SLC performance and MLC capacity</a:t>
            </a:r>
          </a:p>
          <a:p>
            <a:pPr lvl="1"/>
            <a:r>
              <a:rPr lang="en-US" altLang="zh-CN" sz="2000" dirty="0"/>
              <a:t>Exploits I/O characteristics, </a:t>
            </a:r>
            <a:br>
              <a:rPr lang="en-US" altLang="zh-CN" sz="2000" dirty="0"/>
            </a:br>
            <a:r>
              <a:rPr lang="en-US" altLang="zh-CN" sz="2000" dirty="0"/>
              <a:t>such as idle time and locality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Three key techniques</a:t>
            </a:r>
          </a:p>
          <a:p>
            <a:pPr lvl="1"/>
            <a:r>
              <a:rPr lang="en-US" altLang="zh-CN" sz="2000" dirty="0"/>
              <a:t>Dynamic allocation</a:t>
            </a:r>
          </a:p>
          <a:p>
            <a:pPr lvl="1"/>
            <a:r>
              <a:rPr lang="en-US" altLang="zh-CN" sz="2000" dirty="0"/>
              <a:t>Background migration</a:t>
            </a:r>
          </a:p>
          <a:p>
            <a:pPr lvl="1"/>
            <a:r>
              <a:rPr lang="en-US" altLang="zh-CN" sz="2000" dirty="0"/>
              <a:t>Locality-aware data management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Approach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83" y="1628800"/>
            <a:ext cx="70961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54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Migration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1556792"/>
            <a:ext cx="66198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09" y="4310211"/>
            <a:ext cx="67341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4571999" y="3699917"/>
            <a:ext cx="504057" cy="610294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613543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Allocation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CN" dirty="0"/>
              <a:t>Distributes the incoming data across two regions depending on </a:t>
            </a:r>
            <a:r>
              <a:rPr lang="el-GR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256" y="1810558"/>
            <a:ext cx="4896544" cy="69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220072" y="2996952"/>
            <a:ext cx="114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input 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5866731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is the time required to copy a single page from SLC to MLC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is the number of pages in SLC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is the idle time of next time window predicted</a:t>
            </a:r>
          </a:p>
        </p:txBody>
      </p:sp>
    </p:spTree>
    <p:extLst>
      <p:ext uri="{BB962C8B-B14F-4D97-AF65-F5344CB8AC3E}">
        <p14:creationId xmlns:p14="http://schemas.microsoft.com/office/powerpoint/2010/main" val="2330777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89" y="2060848"/>
            <a:ext cx="7499175" cy="4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Locality-aware Data Management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06956"/>
            <a:ext cx="8229600" cy="45259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 migration for hot data is unnecessary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2080" y="2060848"/>
            <a:ext cx="324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2Q-based locality detection</a:t>
            </a:r>
            <a:r>
              <a:rPr lang="zh-CN" altLang="en-US" b="1" baseline="3000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*</a:t>
            </a:r>
            <a:endParaRPr lang="zh-CN" altLang="en-US" b="1" baseline="30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40152" y="2395736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00199" y="602128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E. O’Neil, P. O’Neil, and G.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Weikum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, “The LRU-K Page Replacement Algorithm for Database Disk Buffering,” In Proceedings of the Conference on Management of Data (SIGMOD ’93), May 1993.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47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31" y="1916832"/>
            <a:ext cx="45434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Overall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44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 err="1"/>
              <a:t>FlexFS</a:t>
            </a:r>
            <a:r>
              <a:rPr lang="en-US" altLang="zh-CN" dirty="0"/>
              <a:t>– wearing rate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24744"/>
            <a:ext cx="7931224" cy="5001419"/>
          </a:xfrm>
        </p:spPr>
        <p:txBody>
          <a:bodyPr/>
          <a:lstStyle/>
          <a:p>
            <a:r>
              <a:rPr lang="en-US" altLang="zh-CN" dirty="0"/>
              <a:t>How FlexFS control the wearing rate</a:t>
            </a:r>
          </a:p>
          <a:p>
            <a:pPr lvl="1"/>
            <a:r>
              <a:rPr lang="en-US" altLang="zh-CN" dirty="0"/>
              <a:t>The wearing rate is directly proportional to </a:t>
            </a:r>
            <a:r>
              <a:rPr lang="el-GR" altLang="zh-CN" dirty="0">
                <a:solidFill>
                  <a:srgbClr val="FF0000"/>
                </a:solidFill>
                <a:ea typeface="方正姚体"/>
              </a:rPr>
              <a:t>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714620"/>
            <a:ext cx="6667496" cy="367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Review:</a:t>
            </a:r>
            <a:r>
              <a:rPr lang="zh-CN" altLang="en-US" sz="3200" dirty="0"/>
              <a:t> </a:t>
            </a:r>
            <a:r>
              <a:rPr lang="en-US" sz="3200" dirty="0"/>
              <a:t>Committing a transaction to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363272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open a new transaction, for subsequent </a:t>
            </a:r>
            <a:r>
              <a:rPr lang="en-US" dirty="0" err="1"/>
              <a:t>syscalls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mark transaction as done </a:t>
            </a:r>
          </a:p>
          <a:p>
            <a:pPr marL="0" indent="0">
              <a:buNone/>
            </a:pPr>
            <a:r>
              <a:rPr lang="en-US" dirty="0"/>
              <a:t>wait for in-progress </a:t>
            </a:r>
            <a:r>
              <a:rPr lang="en-US" dirty="0" err="1"/>
              <a:t>syscalls</a:t>
            </a:r>
            <a:r>
              <a:rPr lang="en-US" dirty="0"/>
              <a:t> to stop() </a:t>
            </a:r>
          </a:p>
          <a:p>
            <a:pPr marL="457200" lvl="1" indent="0">
              <a:buNone/>
            </a:pPr>
            <a:r>
              <a:rPr lang="en-US" dirty="0"/>
              <a:t>(maybe it starts writing blocks, then waits, then writes again if needed) </a:t>
            </a:r>
          </a:p>
          <a:p>
            <a:pPr marL="0" indent="0">
              <a:buNone/>
            </a:pPr>
            <a:r>
              <a:rPr lang="en-US" dirty="0"/>
              <a:t>write descriptor to log on disk w/ list of block #s </a:t>
            </a:r>
          </a:p>
          <a:p>
            <a:pPr marL="0" indent="0">
              <a:buNone/>
            </a:pPr>
            <a:r>
              <a:rPr lang="en-US" dirty="0"/>
              <a:t>write each block from cache to log on disk </a:t>
            </a:r>
          </a:p>
          <a:p>
            <a:pPr marL="0" indent="0">
              <a:buNone/>
            </a:pPr>
            <a:r>
              <a:rPr lang="en-US" dirty="0"/>
              <a:t>wait for all log writes to finish </a:t>
            </a:r>
          </a:p>
          <a:p>
            <a:pPr marL="0" indent="0">
              <a:buNone/>
            </a:pPr>
            <a:r>
              <a:rPr lang="en-US" dirty="0"/>
              <a:t>append the commit record </a:t>
            </a:r>
          </a:p>
          <a:p>
            <a:pPr marL="457200" lvl="1" indent="0">
              <a:buNone/>
            </a:pPr>
            <a:r>
              <a:rPr lang="en-US" dirty="0"/>
              <a:t>now cached blocks allowed to go to homes on disk (but not forced)</a:t>
            </a:r>
          </a:p>
        </p:txBody>
      </p:sp>
    </p:spTree>
    <p:extLst>
      <p:ext uri="{BB962C8B-B14F-4D97-AF65-F5344CB8AC3E}">
        <p14:creationId xmlns:p14="http://schemas.microsoft.com/office/powerpoint/2010/main" val="520280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Wearing Rate Control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42" y="2132856"/>
            <a:ext cx="68770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277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92" y="2060848"/>
            <a:ext cx="697230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Wearing Rate 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657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Propose a new file system for MLC NAND flash memory</a:t>
            </a:r>
          </a:p>
          <a:p>
            <a:pPr lvl="1"/>
            <a:r>
              <a:rPr lang="en-US" altLang="zh-CN" dirty="0"/>
              <a:t>Exploits the flexible cell programming to achieve the SLC </a:t>
            </a:r>
            <a:r>
              <a:rPr lang="en-US" altLang="zh-CN" dirty="0">
                <a:solidFill>
                  <a:srgbClr val="FF0000"/>
                </a:solidFill>
              </a:rPr>
              <a:t>performance</a:t>
            </a:r>
            <a:r>
              <a:rPr lang="en-US" altLang="zh-CN" dirty="0"/>
              <a:t> and MLC </a:t>
            </a:r>
            <a:r>
              <a:rPr lang="en-US" altLang="zh-CN" dirty="0">
                <a:solidFill>
                  <a:srgbClr val="FF0000"/>
                </a:solidFill>
              </a:rPr>
              <a:t>capacity</a:t>
            </a:r>
            <a:r>
              <a:rPr lang="en-US" altLang="zh-CN" dirty="0"/>
              <a:t> while ensuring a reasonable </a:t>
            </a:r>
            <a:r>
              <a:rPr lang="en-US" altLang="zh-CN" dirty="0">
                <a:solidFill>
                  <a:srgbClr val="FF0000"/>
                </a:solidFill>
              </a:rPr>
              <a:t>lifetime</a:t>
            </a:r>
          </a:p>
          <a:p>
            <a:pPr lvl="1"/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4"/>
            <a:ext cx="32480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8723" y="4044280"/>
            <a:ext cx="3071834" cy="224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0606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Solution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502"/>
            <a:ext cx="8229600" cy="4525963"/>
          </a:xfrm>
        </p:spPr>
        <p:txBody>
          <a:bodyPr/>
          <a:lstStyle/>
          <a:p>
            <a:r>
              <a:rPr lang="en-US" altLang="zh-CN" dirty="0"/>
              <a:t>SLC/MLC hybrid storage </a:t>
            </a:r>
            <a:r>
              <a:rPr lang="en-US" altLang="zh-CN" sz="1800" i="1" baseline="30000" dirty="0"/>
              <a:t>[Chang et al (2008), Park et al (2008), </a:t>
            </a:r>
            <a:r>
              <a:rPr lang="en-US" altLang="zh-CN" sz="1800" i="1" baseline="30000" dirty="0" err="1"/>
              <a:t>Im</a:t>
            </a:r>
            <a:r>
              <a:rPr lang="en-US" altLang="zh-CN" sz="1800" i="1" baseline="30000" dirty="0"/>
              <a:t> et al (2009)]</a:t>
            </a:r>
            <a:endParaRPr lang="en-US" altLang="zh-CN" sz="2400" i="1" baseline="30000" dirty="0"/>
          </a:p>
          <a:p>
            <a:pPr lvl="1"/>
            <a:r>
              <a:rPr lang="en-US" altLang="zh-CN" dirty="0"/>
              <a:t>Composed of a single SLC chip and many MLC chips</a:t>
            </a:r>
          </a:p>
          <a:p>
            <a:pPr lvl="1"/>
            <a:r>
              <a:rPr lang="en-US" altLang="zh-CN" dirty="0"/>
              <a:t>Uses the SLC chip as a write buffer for MLC chips</a:t>
            </a:r>
          </a:p>
          <a:p>
            <a:pPr lvl="2"/>
            <a:r>
              <a:rPr lang="en-US" altLang="zh-CN" dirty="0"/>
              <a:t>Redirects frequently accessed small data into the SLC chip</a:t>
            </a:r>
          </a:p>
          <a:p>
            <a:pPr lvl="2"/>
            <a:r>
              <a:rPr lang="en-US" altLang="zh-CN" dirty="0"/>
              <a:t>Redirects bulk data into the MLC chips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01008"/>
            <a:ext cx="6488706" cy="2574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87524" y="623731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If using this design for an FS, which data should be put to SLC? Which to MLC?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43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Log-based File Systems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05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Reevaluating Disk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556792"/>
            <a:ext cx="8823279" cy="4768945"/>
          </a:xfrm>
        </p:spPr>
        <p:txBody>
          <a:bodyPr/>
          <a:lstStyle/>
          <a:p>
            <a:r>
              <a:rPr lang="en-US" dirty="0"/>
              <a:t>How has computer hardware been evolving?</a:t>
            </a:r>
          </a:p>
          <a:p>
            <a:pPr lvl="1"/>
            <a:r>
              <a:rPr lang="en-US" dirty="0"/>
              <a:t>RAM has become cheaper and grown larger :)</a:t>
            </a:r>
          </a:p>
          <a:p>
            <a:pPr lvl="1"/>
            <a:r>
              <a:rPr lang="en-US" dirty="0"/>
              <a:t>Random access seek times have remained very slow :(</a:t>
            </a:r>
          </a:p>
          <a:p>
            <a:r>
              <a:rPr lang="en-US" dirty="0"/>
              <a:t>This changing dynamic alters how disks are used</a:t>
            </a:r>
          </a:p>
          <a:p>
            <a:pPr lvl="1"/>
            <a:r>
              <a:rPr lang="en-US" dirty="0"/>
              <a:t>More data can be cached in RAM = less disk reads</a:t>
            </a:r>
          </a:p>
          <a:p>
            <a:pPr lvl="1"/>
            <a:r>
              <a:rPr lang="en-US" dirty="0"/>
              <a:t>Thus, writes will dominate disk I/O</a:t>
            </a:r>
          </a:p>
          <a:p>
            <a:r>
              <a:rPr lang="en-US" dirty="0"/>
              <a:t>Can we create a file system that is optimized for sequential writes?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5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Log-structured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buffer all writes (including meta-data) in memory</a:t>
            </a:r>
          </a:p>
          <a:p>
            <a:pPr lvl="1"/>
            <a:r>
              <a:rPr lang="en-US" dirty="0"/>
              <a:t>Write these long segments to disk sequentially</a:t>
            </a:r>
          </a:p>
          <a:p>
            <a:pPr lvl="1"/>
            <a:r>
              <a:rPr lang="en-US" dirty="0"/>
              <a:t>Treat the disk as a circular buffer, i.e. don’t overwrite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All writes are large and sequential</a:t>
            </a:r>
          </a:p>
          <a:p>
            <a:r>
              <a:rPr lang="en-US" dirty="0"/>
              <a:t>Big question:</a:t>
            </a:r>
          </a:p>
          <a:p>
            <a:pPr lvl="1"/>
            <a:r>
              <a:rPr lang="en-US" dirty="0"/>
              <a:t>How do you manage meta-data and maintain structure in this kind of design?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79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4276" y="3759962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the Disk as a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55" y="1146327"/>
            <a:ext cx="8679977" cy="1726528"/>
          </a:xfrm>
        </p:spPr>
        <p:txBody>
          <a:bodyPr/>
          <a:lstStyle/>
          <a:p>
            <a:r>
              <a:rPr lang="en-US" dirty="0"/>
              <a:t>Same concept as data journaling</a:t>
            </a:r>
          </a:p>
          <a:p>
            <a:pPr lvl="1"/>
            <a:r>
              <a:rPr lang="en-US" dirty="0"/>
              <a:t>Data and meta-data get appended to a log</a:t>
            </a:r>
          </a:p>
          <a:p>
            <a:pPr lvl="1"/>
            <a:r>
              <a:rPr lang="en-US" dirty="0"/>
              <a:t>Stale data isn’t overwritten, its replaced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77082" y="4078521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Disk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1948" y="3759962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Block 1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2700" y="3759962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Block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9804" y="3759962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inode</a:t>
            </a:r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80432" y="3759961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Block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81184" y="3759961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inode</a:t>
            </a:r>
            <a:endParaRPr lang="en-US" dirty="0"/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3" name="Freeform 12"/>
          <p:cNvSpPr/>
          <p:nvPr/>
        </p:nvSpPr>
        <p:spPr>
          <a:xfrm>
            <a:off x="2562073" y="3595934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227100" y="3604905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51382" y="3391288"/>
            <a:ext cx="1746913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1812" y="3759962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Block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32564" y="3759962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inode</a:t>
            </a:r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Freeform 18"/>
          <p:cNvSpPr/>
          <p:nvPr/>
        </p:nvSpPr>
        <p:spPr>
          <a:xfrm>
            <a:off x="5914453" y="3595844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593076" y="3118513"/>
            <a:ext cx="4157599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1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7104" y="2586255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7104" y="4308146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Giant Log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2" y="1153236"/>
            <a:ext cx="8679977" cy="709683"/>
          </a:xfrm>
        </p:spPr>
        <p:txBody>
          <a:bodyPr/>
          <a:lstStyle/>
          <a:p>
            <a:r>
              <a:rPr lang="en-US" dirty="0"/>
              <a:t>LFS buffers writes in-memory into chunks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2827" y="5618328"/>
            <a:ext cx="8905166" cy="107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Chunks get appended to the log once they are sufficiently large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54254" y="2904814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Memory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46982" y="4626706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Disk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4776" y="258625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Block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5528" y="258625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Block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66280" y="258625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Block 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67032" y="258625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Block 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7784" y="2586255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inode</a:t>
            </a:r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8412" y="2586254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Block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19164" y="2586254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inode</a:t>
            </a:r>
            <a:endParaRPr lang="en-US" dirty="0"/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4" name="Freeform 23"/>
          <p:cNvSpPr/>
          <p:nvPr/>
        </p:nvSpPr>
        <p:spPr>
          <a:xfrm>
            <a:off x="1828800" y="1944760"/>
            <a:ext cx="3521122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743200" y="2067496"/>
            <a:ext cx="2606722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603009" y="2217671"/>
            <a:ext cx="1746913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500053" y="2422227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165080" y="2431198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0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typical file system, the </a:t>
            </a:r>
            <a:r>
              <a:rPr lang="en-US" dirty="0" err="1"/>
              <a:t>inodes</a:t>
            </a:r>
            <a:r>
              <a:rPr lang="en-US" dirty="0"/>
              <a:t> are stored at fixed locations (relatively easy to find)</a:t>
            </a:r>
          </a:p>
          <a:p>
            <a:r>
              <a:rPr lang="en-US" dirty="0"/>
              <a:t>How do you find </a:t>
            </a:r>
            <a:r>
              <a:rPr lang="en-US" dirty="0" err="1"/>
              <a:t>inodes</a:t>
            </a:r>
            <a:r>
              <a:rPr lang="en-US" dirty="0"/>
              <a:t> in the log?</a:t>
            </a:r>
          </a:p>
          <a:p>
            <a:pPr lvl="1"/>
            <a:r>
              <a:rPr lang="en-US" dirty="0"/>
              <a:t>Remember, there may be multiple copies of a given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Solution: add a level of indirection</a:t>
            </a:r>
          </a:p>
          <a:p>
            <a:pPr lvl="1"/>
            <a:r>
              <a:rPr lang="en-US" dirty="0"/>
              <a:t>The traditional </a:t>
            </a:r>
            <a:r>
              <a:rPr lang="en-US" dirty="0" err="1">
                <a:solidFill>
                  <a:schemeClr val="accent1"/>
                </a:solidFill>
              </a:rPr>
              <a:t>inode</a:t>
            </a:r>
            <a:r>
              <a:rPr lang="en-US" dirty="0">
                <a:solidFill>
                  <a:schemeClr val="accent1"/>
                </a:solidFill>
              </a:rPr>
              <a:t> map </a:t>
            </a:r>
            <a:r>
              <a:rPr lang="en-US" dirty="0"/>
              <a:t>can be broken into pieces</a:t>
            </a:r>
          </a:p>
          <a:p>
            <a:pPr lvl="1"/>
            <a:r>
              <a:rPr lang="en-US" dirty="0"/>
              <a:t>When a portion of the </a:t>
            </a:r>
            <a:r>
              <a:rPr lang="en-US" dirty="0" err="1"/>
              <a:t>inode</a:t>
            </a:r>
            <a:r>
              <a:rPr lang="en-US" dirty="0"/>
              <a:t> map is updated, write it to the log!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37"/>
            <a:ext cx="8229600" cy="88028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Review: Ordered Mode vs </a:t>
            </a:r>
            <a:r>
              <a:rPr lang="en-US" sz="3200" dirty="0" err="1"/>
              <a:t>Journaled</a:t>
            </a:r>
            <a:r>
              <a:rPr lang="en-US" sz="3200" dirty="0"/>
              <a:t>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363272" cy="5616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journaling file content is slow, every data block written twice </a:t>
            </a:r>
          </a:p>
          <a:p>
            <a:pPr marL="0" indent="0">
              <a:buNone/>
            </a:pPr>
            <a:r>
              <a:rPr lang="en-US" dirty="0"/>
              <a:t>perhaps not needed to keep FS internally consistent </a:t>
            </a:r>
          </a:p>
          <a:p>
            <a:pPr marL="0" indent="0">
              <a:buNone/>
            </a:pPr>
            <a:r>
              <a:rPr lang="en-US" dirty="0"/>
              <a:t>can we just lazily write file content blocks? </a:t>
            </a:r>
          </a:p>
          <a:p>
            <a:pPr marL="0" indent="0">
              <a:buNone/>
            </a:pPr>
            <a:r>
              <a:rPr lang="en-US" dirty="0"/>
              <a:t>no: </a:t>
            </a:r>
          </a:p>
          <a:p>
            <a:pPr marL="457200" lvl="1" indent="0">
              <a:buNone/>
            </a:pPr>
            <a:r>
              <a:rPr lang="en-US" dirty="0"/>
              <a:t>if metadata updated first, crash may leave file pointing to blocks with someone else's data </a:t>
            </a:r>
          </a:p>
          <a:p>
            <a:pPr marL="0" indent="0">
              <a:buNone/>
            </a:pPr>
            <a:r>
              <a:rPr lang="en-US" dirty="0"/>
              <a:t>ext3 ordered mode: </a:t>
            </a:r>
          </a:p>
          <a:p>
            <a:pPr marL="457200" lvl="1" indent="0">
              <a:buNone/>
            </a:pPr>
            <a:r>
              <a:rPr lang="en-US" dirty="0"/>
              <a:t>write content block to disk before committing </a:t>
            </a:r>
            <a:r>
              <a:rPr lang="en-US" dirty="0" err="1"/>
              <a:t>inode</a:t>
            </a:r>
            <a:r>
              <a:rPr lang="en-US" dirty="0"/>
              <a:t> w/ new block # </a:t>
            </a:r>
          </a:p>
          <a:p>
            <a:pPr marL="457200" lvl="1" indent="0">
              <a:buNone/>
            </a:pPr>
            <a:r>
              <a:rPr lang="en-US" dirty="0"/>
              <a:t>thus won't see stale data if there's a crash </a:t>
            </a:r>
          </a:p>
          <a:p>
            <a:pPr marL="0" indent="0">
              <a:buNone/>
            </a:pPr>
            <a:r>
              <a:rPr lang="en-US" dirty="0"/>
              <a:t>most people use ext3 ordered mode</a:t>
            </a:r>
          </a:p>
        </p:txBody>
      </p:sp>
    </p:spTree>
    <p:extLst>
      <p:ext uri="{BB962C8B-B14F-4D97-AF65-F5344CB8AC3E}">
        <p14:creationId xmlns:p14="http://schemas.microsoft.com/office/powerpoint/2010/main" val="28653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87104" y="1801495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87104" y="3523386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Giant Log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69792" y="1801495"/>
            <a:ext cx="750628" cy="10372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inode</a:t>
            </a:r>
            <a:endParaRPr lang="en-US" dirty="0"/>
          </a:p>
          <a:p>
            <a:pPr algn="ctr"/>
            <a:r>
              <a:rPr lang="en-US" dirty="0"/>
              <a:t>map</a:t>
            </a:r>
          </a:p>
          <a:p>
            <a:pPr algn="ctr"/>
            <a:r>
              <a:rPr lang="en-US" dirty="0"/>
              <a:t>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4254" y="2120054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Memory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46982" y="3841946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4776" y="180149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Block 1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5528" y="180149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Block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166280" y="180149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Block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7032" y="180149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Block 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7784" y="1801495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inode</a:t>
            </a:r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8412" y="1801494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Block 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19164" y="1801494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inode</a:t>
            </a:r>
            <a:endParaRPr lang="en-US" dirty="0"/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4" name="Freeform 13"/>
          <p:cNvSpPr/>
          <p:nvPr/>
        </p:nvSpPr>
        <p:spPr>
          <a:xfrm>
            <a:off x="1828800" y="1160000"/>
            <a:ext cx="3521122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743200" y="1282736"/>
            <a:ext cx="2606722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603009" y="1432911"/>
            <a:ext cx="1746913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500053" y="1637467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165080" y="1646438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951681" y="1628453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349921" y="1255488"/>
            <a:ext cx="2437981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238834" y="4960960"/>
            <a:ext cx="8679977" cy="1801505"/>
          </a:xfrm>
        </p:spPr>
        <p:txBody>
          <a:bodyPr/>
          <a:lstStyle/>
          <a:p>
            <a:r>
              <a:rPr lang="en-US" dirty="0"/>
              <a:t>New problem: the </a:t>
            </a:r>
            <a:r>
              <a:rPr lang="en-US" dirty="0" err="1"/>
              <a:t>inode</a:t>
            </a:r>
            <a:r>
              <a:rPr lang="en-US" dirty="0"/>
              <a:t> map is scattered throughout the log</a:t>
            </a:r>
          </a:p>
          <a:p>
            <a:pPr lvl="1"/>
            <a:r>
              <a:rPr lang="en-US" dirty="0"/>
              <a:t>How do we find the most up-to-date pieces?</a:t>
            </a:r>
          </a:p>
        </p:txBody>
      </p:sp>
    </p:spTree>
    <p:extLst>
      <p:ext uri="{BB962C8B-B14F-4D97-AF65-F5344CB8AC3E}">
        <p14:creationId xmlns:p14="http://schemas.microsoft.com/office/powerpoint/2010/main" val="20261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00894" y="5117901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Checkpoint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54" y="1353497"/>
            <a:ext cx="8679977" cy="2784143"/>
          </a:xfrm>
        </p:spPr>
        <p:txBody>
          <a:bodyPr/>
          <a:lstStyle/>
          <a:p>
            <a:r>
              <a:rPr lang="en-US" dirty="0"/>
              <a:t>The superblock in LFS contains pointers to all of the up-to-date </a:t>
            </a:r>
            <a:r>
              <a:rPr lang="en-US" dirty="0" err="1"/>
              <a:t>inode</a:t>
            </a:r>
            <a:r>
              <a:rPr lang="en-US" dirty="0"/>
              <a:t> maps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checkpoint region</a:t>
            </a:r>
            <a:r>
              <a:rPr lang="en-US" dirty="0"/>
              <a:t> is always cached in memory</a:t>
            </a:r>
          </a:p>
          <a:p>
            <a:pPr lvl="1"/>
            <a:r>
              <a:rPr lang="en-US" dirty="0"/>
              <a:t>Written periodically to disk, say ~30 seconds</a:t>
            </a:r>
          </a:p>
          <a:p>
            <a:pPr lvl="1"/>
            <a:r>
              <a:rPr lang="en-US" dirty="0"/>
              <a:t>Only part of LFS that isn’t maintained in the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48646" y="5124726"/>
            <a:ext cx="704067" cy="10372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inode</a:t>
            </a:r>
            <a:endParaRPr lang="en-US" sz="1600" dirty="0"/>
          </a:p>
          <a:p>
            <a:pPr algn="ctr"/>
            <a:r>
              <a:rPr lang="en-US" sz="1600" dirty="0"/>
              <a:t>map</a:t>
            </a:r>
          </a:p>
          <a:p>
            <a:pPr algn="ctr"/>
            <a:r>
              <a:rPr lang="en-US" sz="1600" dirty="0"/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140464" y="5436460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6039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Block 1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6941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Block 2</a:t>
            </a:r>
          </a:p>
        </p:txBody>
      </p:sp>
      <p:sp>
        <p:nvSpPr>
          <p:cNvPr id="9" name="Rectangle 8"/>
          <p:cNvSpPr/>
          <p:nvPr/>
        </p:nvSpPr>
        <p:spPr>
          <a:xfrm>
            <a:off x="4587843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Block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8745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Block 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24219" y="5124716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inode</a:t>
            </a:r>
            <a:endParaRPr lang="en-US" sz="1600" dirty="0"/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95843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Block 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66745" y="5124716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inode</a:t>
            </a:r>
            <a:endParaRPr lang="en-US" sz="1600" dirty="0"/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14" name="Freeform 13"/>
          <p:cNvSpPr/>
          <p:nvPr/>
        </p:nvSpPr>
        <p:spPr>
          <a:xfrm>
            <a:off x="3612366" y="4476406"/>
            <a:ext cx="2671253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252392" y="4599142"/>
            <a:ext cx="2036371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872283" y="4762965"/>
            <a:ext cx="1387748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66157" y="4962844"/>
            <a:ext cx="722606" cy="127762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878503" y="4933610"/>
            <a:ext cx="724053" cy="138616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602555" y="4989270"/>
            <a:ext cx="698123" cy="7867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288763" y="4585494"/>
            <a:ext cx="2063714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0894" y="5124716"/>
            <a:ext cx="704067" cy="103723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</a:t>
            </a:r>
          </a:p>
        </p:txBody>
      </p:sp>
      <p:sp>
        <p:nvSpPr>
          <p:cNvPr id="23" name="Freeform 22"/>
          <p:cNvSpPr/>
          <p:nvPr/>
        </p:nvSpPr>
        <p:spPr>
          <a:xfrm flipH="1">
            <a:off x="1203325" y="4101152"/>
            <a:ext cx="7149152" cy="989454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29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00894" y="5349917"/>
            <a:ext cx="7997588" cy="1044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a File in 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54" y="1196752"/>
            <a:ext cx="8679977" cy="3388838"/>
          </a:xfrm>
        </p:spPr>
        <p:txBody>
          <a:bodyPr/>
          <a:lstStyle/>
          <a:p>
            <a:r>
              <a:rPr lang="en-US" dirty="0"/>
              <a:t>Suppose you want to read </a:t>
            </a:r>
            <a:r>
              <a:rPr lang="en-US" dirty="0" err="1"/>
              <a:t>inode</a:t>
            </a:r>
            <a:r>
              <a:rPr lang="en-US" dirty="0"/>
              <a:t>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Look up </a:t>
            </a:r>
            <a:r>
              <a:rPr lang="en-US" dirty="0" err="1"/>
              <a:t>inode</a:t>
            </a:r>
            <a:r>
              <a:rPr lang="en-US" dirty="0"/>
              <a:t> 1 in the checkpoint region</a:t>
            </a:r>
          </a:p>
          <a:p>
            <a:pPr marL="1371600" lvl="2" indent="-514350"/>
            <a:r>
              <a:rPr lang="en-US" dirty="0" err="1"/>
              <a:t>inode</a:t>
            </a:r>
            <a:r>
              <a:rPr lang="en-US" dirty="0"/>
              <a:t> map containing </a:t>
            </a:r>
            <a:r>
              <a:rPr lang="en-US" dirty="0" err="1"/>
              <a:t>inode</a:t>
            </a:r>
            <a:r>
              <a:rPr lang="en-US" dirty="0"/>
              <a:t> 1 is in sector </a:t>
            </a:r>
            <a:r>
              <a:rPr lang="en-US" i="1" dirty="0"/>
              <a:t>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inode</a:t>
            </a:r>
            <a:r>
              <a:rPr lang="en-US" dirty="0"/>
              <a:t> map at sector </a:t>
            </a:r>
            <a:r>
              <a:rPr lang="en-US" i="1" dirty="0"/>
              <a:t>X</a:t>
            </a:r>
          </a:p>
          <a:p>
            <a:pPr marL="1371600" lvl="2" indent="-514350"/>
            <a:r>
              <a:rPr lang="en-US" dirty="0" err="1"/>
              <a:t>inode</a:t>
            </a:r>
            <a:r>
              <a:rPr lang="en-US" dirty="0"/>
              <a:t> 1 is in sector </a:t>
            </a:r>
            <a:r>
              <a:rPr lang="en-US" i="1" dirty="0"/>
              <a:t>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 </a:t>
            </a:r>
            <a:r>
              <a:rPr lang="en-US" dirty="0" err="1"/>
              <a:t>inode</a:t>
            </a:r>
            <a:r>
              <a:rPr lang="en-US" dirty="0"/>
              <a:t> 1</a:t>
            </a:r>
          </a:p>
          <a:p>
            <a:pPr marL="1371600" lvl="2" indent="-514350"/>
            <a:r>
              <a:rPr lang="en-US" dirty="0"/>
              <a:t>File data is in sectors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48646" y="5356742"/>
            <a:ext cx="704067" cy="10372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inode</a:t>
            </a:r>
            <a:endParaRPr lang="en-US" sz="1600" dirty="0"/>
          </a:p>
          <a:p>
            <a:pPr algn="ctr"/>
            <a:r>
              <a:rPr lang="en-US" sz="1600" dirty="0"/>
              <a:t>map</a:t>
            </a:r>
          </a:p>
          <a:p>
            <a:pPr algn="ctr"/>
            <a:r>
              <a:rPr lang="en-US" sz="1600" dirty="0"/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140464" y="5668476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6039" y="5350675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Block 1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6941" y="5351433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Block 2</a:t>
            </a:r>
          </a:p>
        </p:txBody>
      </p:sp>
      <p:sp>
        <p:nvSpPr>
          <p:cNvPr id="9" name="Rectangle 8"/>
          <p:cNvSpPr/>
          <p:nvPr/>
        </p:nvSpPr>
        <p:spPr>
          <a:xfrm>
            <a:off x="4587843" y="5352191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Block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8745" y="5352949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Block 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24219" y="5353707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inode</a:t>
            </a:r>
            <a:endParaRPr lang="en-US" sz="1600" dirty="0"/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95843" y="5354465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Block 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66745" y="5355223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inode</a:t>
            </a:r>
            <a:endParaRPr lang="en-US" sz="1600" dirty="0"/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14" name="Freeform 13"/>
          <p:cNvSpPr/>
          <p:nvPr/>
        </p:nvSpPr>
        <p:spPr>
          <a:xfrm>
            <a:off x="3612366" y="4708422"/>
            <a:ext cx="2671253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252392" y="4831158"/>
            <a:ext cx="2036371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872283" y="4994981"/>
            <a:ext cx="1387748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66157" y="5194860"/>
            <a:ext cx="722606" cy="127762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878503" y="5165626"/>
            <a:ext cx="724053" cy="138616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602555" y="5221286"/>
            <a:ext cx="698123" cy="7867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288763" y="4817510"/>
            <a:ext cx="2063714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0894" y="5355981"/>
            <a:ext cx="704067" cy="103723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</a:t>
            </a:r>
          </a:p>
        </p:txBody>
      </p:sp>
      <p:sp>
        <p:nvSpPr>
          <p:cNvPr id="23" name="Freeform 22"/>
          <p:cNvSpPr/>
          <p:nvPr/>
        </p:nvSpPr>
        <p:spPr>
          <a:xfrm flipH="1">
            <a:off x="1203325" y="4333168"/>
            <a:ext cx="7149152" cy="989454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96250" y="4544175"/>
            <a:ext cx="614149" cy="7301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4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0.77448 -0.00069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1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448 -0.00069 L 0.55798 0.0004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in 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2" y="1426190"/>
            <a:ext cx="9034818" cy="2511187"/>
          </a:xfrm>
        </p:spPr>
        <p:txBody>
          <a:bodyPr/>
          <a:lstStyle/>
          <a:p>
            <a:r>
              <a:rPr lang="en-US" dirty="0"/>
              <a:t>Directories are stored just like in typical file systems</a:t>
            </a:r>
          </a:p>
          <a:p>
            <a:pPr lvl="1"/>
            <a:r>
              <a:rPr lang="en-US" dirty="0"/>
              <a:t>Directory data stored in a file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points to the directory file</a:t>
            </a:r>
          </a:p>
          <a:p>
            <a:pPr lvl="1"/>
            <a:r>
              <a:rPr lang="en-US" dirty="0"/>
              <a:t>Directory file contains name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inode</a:t>
            </a:r>
            <a:r>
              <a:rPr lang="en-US" dirty="0">
                <a:sym typeface="Wingdings" panose="05000000000000000000" pitchFamily="2" charset="2"/>
              </a:rPr>
              <a:t> mappings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0894" y="5349917"/>
            <a:ext cx="7997588" cy="1044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48646" y="5356742"/>
            <a:ext cx="704067" cy="10372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inode</a:t>
            </a:r>
            <a:endParaRPr lang="en-US" sz="1600" dirty="0"/>
          </a:p>
          <a:p>
            <a:pPr algn="ctr"/>
            <a:r>
              <a:rPr lang="en-US" sz="1600" dirty="0"/>
              <a:t>map</a:t>
            </a:r>
          </a:p>
          <a:p>
            <a:pPr algn="ctr"/>
            <a:r>
              <a:rPr lang="en-US" sz="1600" dirty="0"/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140464" y="5668476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Disk</a:t>
            </a:r>
          </a:p>
        </p:txBody>
      </p:sp>
      <p:sp>
        <p:nvSpPr>
          <p:cNvPr id="8" name="Rectangle 7"/>
          <p:cNvSpPr/>
          <p:nvPr/>
        </p:nvSpPr>
        <p:spPr>
          <a:xfrm>
            <a:off x="3246039" y="5350675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Block 1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6941" y="5351433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Block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7843" y="5352191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Block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8745" y="5352949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Block 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24219" y="5353707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inode</a:t>
            </a:r>
            <a:endParaRPr lang="en-US" sz="1600" dirty="0"/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95843" y="5354465"/>
            <a:ext cx="670902" cy="10372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Dir</a:t>
            </a:r>
            <a:r>
              <a:rPr lang="en-US" sz="1600" dirty="0"/>
              <a:t> Data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66745" y="5355223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inode</a:t>
            </a:r>
            <a:endParaRPr lang="en-US" sz="1600" dirty="0"/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15" name="Freeform 14"/>
          <p:cNvSpPr/>
          <p:nvPr/>
        </p:nvSpPr>
        <p:spPr>
          <a:xfrm>
            <a:off x="3612366" y="4708422"/>
            <a:ext cx="2671253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252392" y="4831158"/>
            <a:ext cx="2036371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872283" y="4994981"/>
            <a:ext cx="1387748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566157" y="5194860"/>
            <a:ext cx="722606" cy="127762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878503" y="5165626"/>
            <a:ext cx="724053" cy="138616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602555" y="5221286"/>
            <a:ext cx="698123" cy="7867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288763" y="4817510"/>
            <a:ext cx="2063714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0894" y="5355981"/>
            <a:ext cx="704067" cy="103723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</a:t>
            </a:r>
          </a:p>
        </p:txBody>
      </p:sp>
      <p:sp>
        <p:nvSpPr>
          <p:cNvPr id="23" name="Freeform 22"/>
          <p:cNvSpPr/>
          <p:nvPr/>
        </p:nvSpPr>
        <p:spPr>
          <a:xfrm flipH="1">
            <a:off x="1203325" y="4333168"/>
            <a:ext cx="7149152" cy="989454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80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time, the log is going to fill up with stale data</a:t>
            </a:r>
          </a:p>
          <a:p>
            <a:pPr lvl="1"/>
            <a:r>
              <a:rPr lang="en-US" dirty="0"/>
              <a:t>Highly fragmented: live data mixed with stale data</a:t>
            </a:r>
          </a:p>
          <a:p>
            <a:r>
              <a:rPr lang="en-US" dirty="0"/>
              <a:t>Periodically, the log must be garbage collected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4277" y="4387759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77081" y="4706318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1949" y="4387759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Block 1</a:t>
            </a:r>
          </a:p>
        </p:txBody>
      </p:sp>
      <p:sp>
        <p:nvSpPr>
          <p:cNvPr id="8" name="Rectangle 7"/>
          <p:cNvSpPr/>
          <p:nvPr/>
        </p:nvSpPr>
        <p:spPr>
          <a:xfrm>
            <a:off x="2142701" y="4387759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Block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29805" y="4387759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inode</a:t>
            </a:r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0433" y="4387758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Block 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81185" y="4387758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inode</a:t>
            </a:r>
            <a:endParaRPr lang="en-US" dirty="0"/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2" name="Freeform 11"/>
          <p:cNvSpPr/>
          <p:nvPr/>
        </p:nvSpPr>
        <p:spPr>
          <a:xfrm>
            <a:off x="2562074" y="4223731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227101" y="4232702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651383" y="4019085"/>
            <a:ext cx="1746913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31813" y="4387759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Block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32565" y="4387759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inode</a:t>
            </a:r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Freeform 16"/>
          <p:cNvSpPr/>
          <p:nvPr/>
        </p:nvSpPr>
        <p:spPr>
          <a:xfrm>
            <a:off x="5914454" y="4223641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593077" y="3746310"/>
            <a:ext cx="4157599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1160062" y="4374110"/>
            <a:ext cx="1064525" cy="106452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in LFS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4277" y="5486423"/>
            <a:ext cx="7997588" cy="51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28679" y="5560359"/>
            <a:ext cx="898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7823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D1.1</a:t>
            </a:r>
          </a:p>
        </p:txBody>
      </p:sp>
      <p:sp>
        <p:nvSpPr>
          <p:cNvPr id="8" name="Rectangle 7"/>
          <p:cNvSpPr/>
          <p:nvPr/>
        </p:nvSpPr>
        <p:spPr>
          <a:xfrm>
            <a:off x="1699141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D1.2</a:t>
            </a:r>
          </a:p>
        </p:txBody>
      </p:sp>
      <p:sp>
        <p:nvSpPr>
          <p:cNvPr id="9" name="Rectangle 8"/>
          <p:cNvSpPr/>
          <p:nvPr/>
        </p:nvSpPr>
        <p:spPr>
          <a:xfrm>
            <a:off x="2190463" y="5486423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17495" y="5486421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D2.1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2466" y="5486422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i2</a:t>
            </a:r>
          </a:p>
        </p:txBody>
      </p:sp>
      <p:sp>
        <p:nvSpPr>
          <p:cNvPr id="12" name="Freeform 11"/>
          <p:cNvSpPr/>
          <p:nvPr/>
        </p:nvSpPr>
        <p:spPr>
          <a:xfrm rot="21171217">
            <a:off x="1931152" y="5151870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453482" y="5117749"/>
            <a:ext cx="996284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85145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D1.1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76463" y="5486423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i1</a:t>
            </a:r>
          </a:p>
        </p:txBody>
      </p:sp>
      <p:sp>
        <p:nvSpPr>
          <p:cNvPr id="18" name="Freeform 17"/>
          <p:cNvSpPr/>
          <p:nvPr/>
        </p:nvSpPr>
        <p:spPr>
          <a:xfrm>
            <a:off x="2034592" y="4873517"/>
            <a:ext cx="2497542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 rot="21171217">
            <a:off x="4197103" y="5151872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85895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D3.1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77213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D3.2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68531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D3.3</a:t>
            </a:r>
          </a:p>
        </p:txBody>
      </p:sp>
      <p:sp>
        <p:nvSpPr>
          <p:cNvPr id="24" name="Left Brace 23"/>
          <p:cNvSpPr/>
          <p:nvPr/>
        </p:nvSpPr>
        <p:spPr>
          <a:xfrm rot="16200000">
            <a:off x="2069610" y="4842996"/>
            <a:ext cx="191069" cy="2733507"/>
          </a:xfrm>
          <a:prstGeom prst="leftBrace">
            <a:avLst>
              <a:gd name="adj1" fmla="val 66477"/>
              <a:gd name="adj2" fmla="val 50000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Left Brace 24"/>
          <p:cNvSpPr/>
          <p:nvPr/>
        </p:nvSpPr>
        <p:spPr>
          <a:xfrm rot="16200000">
            <a:off x="4891034" y="4824212"/>
            <a:ext cx="191069" cy="2771071"/>
          </a:xfrm>
          <a:prstGeom prst="leftBrace">
            <a:avLst>
              <a:gd name="adj1" fmla="val 66477"/>
              <a:gd name="adj2" fmla="val 50000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04668" y="6314158"/>
            <a:ext cx="132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Cluster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26092" y="6314158"/>
            <a:ext cx="132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Cluster 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4277" y="3775900"/>
            <a:ext cx="7997588" cy="51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141036" y="3856701"/>
            <a:ext cx="1230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21476" y="3775902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D1.1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12794" y="3775902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D1.2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04116" y="3775902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31148" y="3775900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D2.1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36119" y="3775901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i2</a:t>
            </a:r>
          </a:p>
        </p:txBody>
      </p:sp>
      <p:sp>
        <p:nvSpPr>
          <p:cNvPr id="35" name="Freeform 34"/>
          <p:cNvSpPr/>
          <p:nvPr/>
        </p:nvSpPr>
        <p:spPr>
          <a:xfrm rot="21171217">
            <a:off x="1944805" y="3441349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467135" y="3407228"/>
            <a:ext cx="996284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1148607" y="3718311"/>
            <a:ext cx="637055" cy="637055"/>
          </a:xfrm>
          <a:prstGeom prst="mathMultiply">
            <a:avLst/>
          </a:prstGeom>
          <a:solidFill>
            <a:srgbClr val="C0504D">
              <a:alpha val="5019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Multiply 36"/>
          <p:cNvSpPr/>
          <p:nvPr/>
        </p:nvSpPr>
        <p:spPr>
          <a:xfrm>
            <a:off x="2090304" y="3718310"/>
            <a:ext cx="637055" cy="637055"/>
          </a:xfrm>
          <a:prstGeom prst="mathMultiply">
            <a:avLst/>
          </a:prstGeom>
          <a:solidFill>
            <a:srgbClr val="C0504D">
              <a:alpha val="5019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 rot="21171217">
            <a:off x="2860517" y="5151874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 rot="21171217">
            <a:off x="2871949" y="3441350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95159" y="5485068"/>
            <a:ext cx="508671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D1.2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290428" y="5489807"/>
            <a:ext cx="508671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D2.1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798292" y="5489808"/>
            <a:ext cx="42389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i2</a:t>
            </a:r>
          </a:p>
        </p:txBody>
      </p:sp>
      <p:sp>
        <p:nvSpPr>
          <p:cNvPr id="43" name="Freeform 42"/>
          <p:cNvSpPr/>
          <p:nvPr/>
        </p:nvSpPr>
        <p:spPr>
          <a:xfrm rot="21171217">
            <a:off x="7531916" y="5156298"/>
            <a:ext cx="490459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07724" y="5489808"/>
            <a:ext cx="42389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i1</a:t>
            </a:r>
          </a:p>
        </p:txBody>
      </p:sp>
      <p:sp>
        <p:nvSpPr>
          <p:cNvPr id="45" name="Freeform 44"/>
          <p:cNvSpPr/>
          <p:nvPr/>
        </p:nvSpPr>
        <p:spPr>
          <a:xfrm>
            <a:off x="4326092" y="4861953"/>
            <a:ext cx="4100807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7009830" y="4849606"/>
            <a:ext cx="1417070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8388" y="3775902"/>
            <a:ext cx="409432" cy="51861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98391" y="5489808"/>
            <a:ext cx="409432" cy="51861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9199" y="5489808"/>
            <a:ext cx="409432" cy="51861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372104" y="5482987"/>
            <a:ext cx="423892" cy="51861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52" name="Rectangular Callout 51"/>
          <p:cNvSpPr/>
          <p:nvPr/>
        </p:nvSpPr>
        <p:spPr>
          <a:xfrm>
            <a:off x="764277" y="4563029"/>
            <a:ext cx="2261966" cy="620976"/>
          </a:xfrm>
          <a:prstGeom prst="wedgeRectCallout">
            <a:avLst>
              <a:gd name="adj1" fmla="val -36438"/>
              <a:gd name="adj2" fmla="val 74730"/>
            </a:avLst>
          </a:prstGeom>
          <a:solidFill>
            <a:schemeClr val="accent5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Summary block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14725" y="1114429"/>
            <a:ext cx="9034818" cy="2511187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cluster has a summary block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the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mapping for each block in the cluster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 check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liveness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the GC reads each file with blocks in the cluster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If the current info doesn’t match the summary, blocks are stale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ular Callout 46"/>
          <p:cNvSpPr/>
          <p:nvPr/>
        </p:nvSpPr>
        <p:spPr>
          <a:xfrm>
            <a:off x="474253" y="1809591"/>
            <a:ext cx="3432411" cy="1418120"/>
          </a:xfrm>
          <a:prstGeom prst="wedgeRectCallout">
            <a:avLst>
              <a:gd name="adj1" fmla="val 98"/>
              <a:gd name="adj2" fmla="val 7857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blocks are stale?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Pointers from other clusters are invisible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906664" y="5317820"/>
            <a:ext cx="1079904" cy="81004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4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3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7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3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5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6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9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8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1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4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19" grpId="0" animBg="1"/>
      <p:bldP spid="19" grpId="1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2" grpId="0" animBg="1"/>
      <p:bldP spid="52" grpId="1" animBg="1"/>
      <p:bldP spid="53" grpId="0" build="p"/>
      <p:bldP spid="47" grpId="0" animBg="1"/>
      <p:bldP spid="47" grpId="1" animBg="1"/>
      <p:bldP spid="5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Segment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For each data block in the segment, the summary describes:</a:t>
            </a:r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dirty="0" err="1">
                <a:solidFill>
                  <a:srgbClr val="C00000"/>
                </a:solidFill>
              </a:rPr>
              <a:t>inode</a:t>
            </a:r>
            <a:r>
              <a:rPr lang="en-US" altLang="zh-CN" sz="2000" dirty="0">
                <a:solidFill>
                  <a:srgbClr val="C00000"/>
                </a:solidFill>
              </a:rPr>
              <a:t> number N </a:t>
            </a:r>
            <a:r>
              <a:rPr lang="en-US" altLang="zh-CN" sz="2000" dirty="0"/>
              <a:t>of the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that owns the block</a:t>
            </a:r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C00000"/>
                </a:solidFill>
              </a:rPr>
              <a:t>offset F</a:t>
            </a:r>
            <a:r>
              <a:rPr lang="en-US" altLang="zh-CN" sz="2000" dirty="0"/>
              <a:t> of the block inside the </a:t>
            </a:r>
            <a:r>
              <a:rPr lang="en-US" altLang="zh-CN" sz="2000" dirty="0" err="1"/>
              <a:t>inode’s</a:t>
            </a:r>
            <a:r>
              <a:rPr lang="en-US" altLang="zh-CN" sz="2000" dirty="0"/>
              <a:t> data region (e.g., “this block is at byte offset 4096”)</a:t>
            </a:r>
          </a:p>
          <a:p>
            <a:r>
              <a:rPr lang="en-US" altLang="zh-CN" sz="2400" dirty="0"/>
              <a:t>Using the summary, the cleaner determines whether a data block is live by: </a:t>
            </a:r>
          </a:p>
          <a:p>
            <a:pPr lvl="1"/>
            <a:r>
              <a:rPr lang="en-US" altLang="zh-CN" sz="2000" dirty="0"/>
              <a:t>reading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N (either from the buffer cache or from disk via the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map) </a:t>
            </a:r>
          </a:p>
          <a:p>
            <a:pPr lvl="1"/>
            <a:r>
              <a:rPr lang="en-US" altLang="zh-CN" sz="2000" dirty="0"/>
              <a:t>finding the appropriate data pointer for offset F, and seeing whether that pointer points to the data block in the segment being examined </a:t>
            </a:r>
          </a:p>
        </p:txBody>
      </p:sp>
    </p:spTree>
    <p:extLst>
      <p:ext uri="{BB962C8B-B14F-4D97-AF65-F5344CB8AC3E}">
        <p14:creationId xmlns:p14="http://schemas.microsoft.com/office/powerpoint/2010/main" val="1779775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Segment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When live data blocks are written to a new segment, the cleaner must also write new versions of the corresponding </a:t>
            </a:r>
            <a:r>
              <a:rPr lang="en-US" altLang="zh-CN" sz="2400" dirty="0" err="1"/>
              <a:t>inodes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imap</a:t>
            </a:r>
            <a:r>
              <a:rPr lang="en-US" altLang="zh-CN" sz="2400" dirty="0"/>
              <a:t> entries 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map indicates which </a:t>
            </a:r>
            <a:r>
              <a:rPr lang="en-US" altLang="zh-CN" sz="2400" dirty="0" err="1"/>
              <a:t>inodes</a:t>
            </a:r>
            <a:r>
              <a:rPr lang="en-US" altLang="zh-CN" sz="2400" dirty="0"/>
              <a:t> are live, and each on-disk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contains the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number </a:t>
            </a:r>
          </a:p>
          <a:p>
            <a:pPr lvl="1"/>
            <a:r>
              <a:rPr lang="en-US" altLang="zh-CN" sz="2000" dirty="0"/>
              <a:t>So, when the cleaner finds </a:t>
            </a:r>
            <a:r>
              <a:rPr lang="en-US" altLang="zh-CN" sz="2000" dirty="0" err="1"/>
              <a:t>inodes</a:t>
            </a:r>
            <a:r>
              <a:rPr lang="en-US" altLang="zh-CN" sz="2000" dirty="0"/>
              <a:t> in an old segment, the cleaner can check the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map to see whether the </a:t>
            </a:r>
            <a:r>
              <a:rPr lang="en-US" altLang="zh-CN" sz="2000" dirty="0" err="1"/>
              <a:t>inodes</a:t>
            </a:r>
            <a:r>
              <a:rPr lang="en-US" altLang="zh-CN" sz="2000" dirty="0"/>
              <a:t> should be written to a new segment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7190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3AAE-BCA4-EB4C-9A3A-3548BFC2B724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LFS Failure Recovery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Checkpoint and roll-forward</a:t>
            </a:r>
          </a:p>
          <a:p>
            <a:pPr>
              <a:lnSpc>
                <a:spcPct val="90000"/>
              </a:lnSpc>
            </a:pPr>
            <a:r>
              <a:rPr lang="en-US" altLang="zh-CN"/>
              <a:t>Recovery is very fast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No fsck, no need to check the entire disk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Recover the last checkpoint, and see how much data written after the checkpoint you can recover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Some data written after a checkpoint may be lost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Seconds versus hours</a:t>
            </a:r>
          </a:p>
          <a:p>
            <a:pPr lvl="1">
              <a:lnSpc>
                <a:spcPct val="9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222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 Whose Time Has 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50320" cy="4984969"/>
          </a:xfrm>
        </p:spPr>
        <p:txBody>
          <a:bodyPr/>
          <a:lstStyle/>
          <a:p>
            <a:r>
              <a:rPr lang="en-US" dirty="0"/>
              <a:t>LFS seems like a </a:t>
            </a:r>
            <a:r>
              <a:rPr lang="en-US" i="1" dirty="0"/>
              <a:t>very</a:t>
            </a:r>
            <a:r>
              <a:rPr lang="en-US" dirty="0"/>
              <a:t> </a:t>
            </a:r>
            <a:r>
              <a:rPr lang="en-US" i="1" dirty="0"/>
              <a:t>strange</a:t>
            </a:r>
            <a:r>
              <a:rPr lang="en-US" dirty="0"/>
              <a:t> design</a:t>
            </a:r>
          </a:p>
          <a:p>
            <a:pPr lvl="1"/>
            <a:r>
              <a:rPr lang="en-US" dirty="0"/>
              <a:t>Totally unlike traditional file system structures</a:t>
            </a:r>
          </a:p>
          <a:p>
            <a:pPr lvl="1"/>
            <a:r>
              <a:rPr lang="en-US" dirty="0"/>
              <a:t>Doesn’t map well to our ideas about directory hierarchies</a:t>
            </a:r>
          </a:p>
          <a:p>
            <a:r>
              <a:rPr lang="en-US" dirty="0"/>
              <a:t>Initially, people did not like LFS</a:t>
            </a:r>
          </a:p>
          <a:p>
            <a:r>
              <a:rPr lang="en-US" dirty="0"/>
              <a:t>However, today its features are widely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9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Similar Problem in NV-RAM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using NV-RAM as disk</a:t>
            </a:r>
          </a:p>
          <a:p>
            <a:pPr lvl="1"/>
            <a:r>
              <a:rPr lang="en-US" altLang="zh-CN" dirty="0"/>
              <a:t>CPU Cache now becomes the memory</a:t>
            </a:r>
          </a:p>
          <a:p>
            <a:pPr lvl="1"/>
            <a:r>
              <a:rPr lang="en-US" altLang="zh-CN" dirty="0"/>
              <a:t>Crash will lose data in cache (not written back)</a:t>
            </a:r>
          </a:p>
        </p:txBody>
      </p:sp>
      <p:grpSp>
        <p:nvGrpSpPr>
          <p:cNvPr id="4" name="组 56"/>
          <p:cNvGrpSpPr/>
          <p:nvPr/>
        </p:nvGrpSpPr>
        <p:grpSpPr>
          <a:xfrm>
            <a:off x="5796136" y="3429000"/>
            <a:ext cx="1982982" cy="972197"/>
            <a:chOff x="5895989" y="3068960"/>
            <a:chExt cx="1982982" cy="972197"/>
          </a:xfrm>
        </p:grpSpPr>
        <p:sp>
          <p:nvSpPr>
            <p:cNvPr id="5" name="圆角矩形 4"/>
            <p:cNvSpPr/>
            <p:nvPr/>
          </p:nvSpPr>
          <p:spPr>
            <a:xfrm>
              <a:off x="5895989" y="3645024"/>
              <a:ext cx="1982982" cy="396133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2000" dirty="0">
                  <a:solidFill>
                    <a:schemeClr val="accent1"/>
                  </a:solidFill>
                </a:rPr>
                <a:t>LLC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175711" y="3320899"/>
              <a:ext cx="1423538" cy="396133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2000" dirty="0">
                  <a:solidFill>
                    <a:schemeClr val="accent1"/>
                  </a:solidFill>
                </a:rPr>
                <a:t>L2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427739" y="3068960"/>
              <a:ext cx="919482" cy="32412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altLang="zh-CN" sz="2000" dirty="0">
                  <a:solidFill>
                    <a:schemeClr val="accent1"/>
                  </a:solidFill>
                </a:rPr>
                <a:t>L1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364088" y="4658179"/>
            <a:ext cx="2963552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/>
              <a:t>Memory</a:t>
            </a:r>
          </a:p>
          <a:p>
            <a:pPr algn="ctr"/>
            <a:r>
              <a:rPr lang="en-US" altLang="zh-CN" dirty="0"/>
              <a:t>(NVM)</a:t>
            </a:r>
            <a:endParaRPr lang="zh-CN" altLang="en-US" dirty="0"/>
          </a:p>
        </p:txBody>
      </p:sp>
      <p:sp>
        <p:nvSpPr>
          <p:cNvPr id="9" name="罐形 5"/>
          <p:cNvSpPr/>
          <p:nvPr/>
        </p:nvSpPr>
        <p:spPr>
          <a:xfrm>
            <a:off x="5375312" y="5702384"/>
            <a:ext cx="2952327" cy="82296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/>
              <a:t>Disk Storage</a:t>
            </a:r>
            <a:endParaRPr lang="zh-CN" altLang="en-US" dirty="0"/>
          </a:p>
        </p:txBody>
      </p:sp>
      <p:grpSp>
        <p:nvGrpSpPr>
          <p:cNvPr id="10" name="组 18"/>
          <p:cNvGrpSpPr/>
          <p:nvPr/>
        </p:nvGrpSpPr>
        <p:grpSpPr>
          <a:xfrm>
            <a:off x="1243534" y="3464915"/>
            <a:ext cx="1982982" cy="972197"/>
            <a:chOff x="5895989" y="3068960"/>
            <a:chExt cx="1982982" cy="972197"/>
          </a:xfrm>
        </p:grpSpPr>
        <p:sp>
          <p:nvSpPr>
            <p:cNvPr id="11" name="圆角矩形 10"/>
            <p:cNvSpPr/>
            <p:nvPr/>
          </p:nvSpPr>
          <p:spPr>
            <a:xfrm>
              <a:off x="5895989" y="3645024"/>
              <a:ext cx="1982982" cy="396133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2000" dirty="0">
                  <a:solidFill>
                    <a:schemeClr val="accent1"/>
                  </a:solidFill>
                </a:rPr>
                <a:t>LLC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175711" y="3321077"/>
              <a:ext cx="1423538" cy="396133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2000" dirty="0">
                  <a:solidFill>
                    <a:schemeClr val="accent1"/>
                  </a:solidFill>
                </a:rPr>
                <a:t>L2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427739" y="3068960"/>
              <a:ext cx="919482" cy="32412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altLang="zh-CN" sz="2000" dirty="0">
                  <a:solidFill>
                    <a:schemeClr val="accent1"/>
                  </a:solidFill>
                </a:rPr>
                <a:t>L1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39478" y="4586171"/>
            <a:ext cx="2963552" cy="822960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>
                <a:solidFill>
                  <a:srgbClr val="366092"/>
                </a:solidFill>
              </a:rPr>
              <a:t>Memory</a:t>
            </a:r>
          </a:p>
          <a:p>
            <a:pPr algn="ctr"/>
            <a:r>
              <a:rPr lang="en-US" altLang="zh-CN" dirty="0">
                <a:solidFill>
                  <a:srgbClr val="366092"/>
                </a:solidFill>
              </a:rPr>
              <a:t>(DRAM)</a:t>
            </a:r>
            <a:endParaRPr lang="zh-CN" altLang="en-US" dirty="0">
              <a:solidFill>
                <a:srgbClr val="366092"/>
              </a:solidFill>
            </a:endParaRPr>
          </a:p>
        </p:txBody>
      </p:sp>
      <p:sp>
        <p:nvSpPr>
          <p:cNvPr id="15" name="罐形 12"/>
          <p:cNvSpPr/>
          <p:nvPr/>
        </p:nvSpPr>
        <p:spPr>
          <a:xfrm>
            <a:off x="750702" y="5630376"/>
            <a:ext cx="2952327" cy="82296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/>
              <a:t>Disk Storage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5904968"/>
            <a:ext cx="402435" cy="404351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331641" y="5904969"/>
            <a:ext cx="402435" cy="404351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835697" y="5904969"/>
            <a:ext cx="402435" cy="404351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19" name="直线连接符 26"/>
          <p:cNvCxnSpPr/>
          <p:nvPr/>
        </p:nvCxnSpPr>
        <p:spPr>
          <a:xfrm>
            <a:off x="251520" y="5541873"/>
            <a:ext cx="3944342" cy="1127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28"/>
          <p:cNvCxnSpPr/>
          <p:nvPr/>
        </p:nvCxnSpPr>
        <p:spPr>
          <a:xfrm>
            <a:off x="4860032" y="4545035"/>
            <a:ext cx="3944342" cy="1127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259632" y="4752840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763689" y="4752841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267745" y="4752841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465709" y="4841464"/>
            <a:ext cx="402435" cy="404351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897757" y="4841464"/>
            <a:ext cx="402435" cy="404351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329805" y="4841464"/>
            <a:ext cx="402435" cy="404351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516216" y="3501008"/>
            <a:ext cx="216024" cy="260335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6948264" y="3501008"/>
            <a:ext cx="216024" cy="260335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164288" y="3789040"/>
            <a:ext cx="216024" cy="260335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977876" y="4835436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409925" y="4841464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841973" y="4852777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289244" y="4725144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793301" y="4725145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297357" y="4725145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1433260" y="4824848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1937317" y="4824849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441373" y="4824849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948264" y="4797152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7380313" y="4803180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7812361" y="4814493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1 0.15751 " pathEditMode="relative" ptsTypes="AA"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1 0.15751 " pathEditMode="relative" ptsTypes="AA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1 0.15751 " pathEditMode="relative" ptsTypes="AA">
                                      <p:cBhvr>
                                        <p:cTn id="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704 0.15775 " pathEditMode="relative" ptsTypes="AA">
                                      <p:cBhvr>
                                        <p:cTn id="7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704 0.15775 " pathEditMode="relative" ptsTypes="AA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704 0.15775 " pathEditMode="relative" ptsTypes="AA">
                                      <p:cBhvr>
                                        <p:cTn id="8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04 0.01968 0.00209 0.02965 0.00643 0.04748 C 0.00643 0.04795 0.00938 0.05976 0.00973 0.06022 C 0.01633 0.06902 0.0231 0.07922 0.02744 0.09057 C 0.0297 0.10539 0.03074 0.1186 0.03717 0.13134 C 0.04273 0.15473 0.0337 0.11906 0.04203 0.14431 C 0.04325 0.14825 0.04359 0.15311 0.04516 0.15728 C 0.0462 0.16006 0.04724 0.16284 0.04846 0.16585 C 0.05037 0.17628 0.05558 0.18346 0.05818 0.19388 C 0.05922 0.19805 0.06009 0.20245 0.06131 0.20685 C 0.06183 0.20894 0.06305 0.21334 0.06305 0.21334 " pathEditMode="relative" ptsTypes="ffffffffffA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0.01784 0.00052 0.0359 0.00156 0.05397 C 0.00295 0.08246 0.01997 0.10123 0.029 0.12509 C 0.03317 0.13644 0.03647 0.14871 0.04203 0.1596 C 0.04498 0.17188 0.05193 0.1823 0.05644 0.19388 C 0.05835 0.19898 0.05818 0.20454 0.06131 0.20917 " pathEditMode="relative" ptsTypes="fffffA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0.01343 0 0.02733 0.00174 0.04077 C 0.00226 0.0447 0.00504 0.04795 0.0066 0.05165 C 0.0158 0.07389 0.03022 0.09173 0.04377 0.10979 C 0.05037 0.12809 0.04255 0.1091 0.05175 0.12485 C 0.05887 0.13713 0.06183 0.1501 0.07121 0.15937 C 0.07329 0.1684 0.07589 0.16794 0.08076 0.17442 " pathEditMode="relative" ptsTypes="ffffffA">
                                      <p:cBhvr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501 -0.11328 -0.05002 -0.22655 -0.07746 -0.22632 C -0.1049 -0.22609 -0.15006 -0.03591 -0.16464 0.00208 " pathEditMode="relative" ptsTypes="aaA">
                                      <p:cBhvr>
                                        <p:cTn id="1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501 -0.11328 -0.05002 -0.22655 -0.07746 -0.22632 C -0.1049 -0.22609 -0.15006 -0.03591 -0.16464 0.00208 " pathEditMode="relative" ptsTypes="aaA">
                                      <p:cBhvr>
                                        <p:cTn id="1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501 -0.11328 -0.05002 -0.22655 -0.07746 -0.22632 C -0.1049 -0.22609 -0.15006 -0.03591 -0.16464 0.00208 " pathEditMode="relative" ptsTypes="aaA">
                                      <p:cBhvr>
                                        <p:cTn id="1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Systems </a:t>
            </a:r>
            <a:r>
              <a:rPr lang="en-US" dirty="0"/>
              <a:t>for SSDs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379259" cy="5178378"/>
          </a:xfrm>
        </p:spPr>
        <p:txBody>
          <a:bodyPr>
            <a:normAutofit/>
          </a:bodyPr>
          <a:lstStyle/>
          <a:p>
            <a:r>
              <a:rPr lang="en-US" dirty="0"/>
              <a:t>Let’s </a:t>
            </a:r>
            <a:r>
              <a:rPr lang="en-US" dirty="0" err="1"/>
              <a:t>revist</a:t>
            </a:r>
            <a:r>
              <a:rPr lang="en-US" dirty="0"/>
              <a:t> SSD hardware constraints</a:t>
            </a:r>
          </a:p>
          <a:p>
            <a:pPr lvl="1"/>
            <a:r>
              <a:rPr lang="en-US" dirty="0"/>
              <a:t>To implement wear leveling, writes must be spread across the blocks of flash</a:t>
            </a:r>
          </a:p>
          <a:p>
            <a:pPr lvl="1"/>
            <a:r>
              <a:rPr lang="en-US" dirty="0"/>
              <a:t>Periodically, old blocks need to be garbage collected to prevent write-amplification</a:t>
            </a:r>
          </a:p>
          <a:p>
            <a:r>
              <a:rPr lang="en-US" dirty="0"/>
              <a:t>Does this sounds familiar?</a:t>
            </a:r>
          </a:p>
          <a:p>
            <a:r>
              <a:rPr lang="en-US" dirty="0"/>
              <a:t>LFS is the ideal file system for SSDs!</a:t>
            </a:r>
          </a:p>
          <a:p>
            <a:r>
              <a:rPr lang="en-US" dirty="0"/>
              <a:t>Internally, SSDs manage all files in a LFS</a:t>
            </a:r>
          </a:p>
          <a:p>
            <a:pPr lvl="1"/>
            <a:r>
              <a:rPr lang="en-US" dirty="0"/>
              <a:t>This is transparent to the OS and end-users</a:t>
            </a:r>
          </a:p>
          <a:p>
            <a:pPr lvl="1"/>
            <a:r>
              <a:rPr lang="en-US" dirty="0"/>
              <a:t>Ideal for wear-leveling and avoiding write-amplification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3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file systems incorporate ideas from LFS</a:t>
            </a:r>
          </a:p>
          <a:p>
            <a:r>
              <a:rPr lang="en-US" dirty="0"/>
              <a:t>Copy-on-write sema</a:t>
            </a:r>
            <a:r>
              <a:rPr lang="en-US" altLang="zh-CN" dirty="0"/>
              <a:t>n</a:t>
            </a:r>
            <a:r>
              <a:rPr lang="en-US" dirty="0"/>
              <a:t>tics</a:t>
            </a:r>
          </a:p>
          <a:p>
            <a:pPr lvl="1"/>
            <a:r>
              <a:rPr lang="en-US" dirty="0"/>
              <a:t>Updated data is written to empty space on disk, rather than overwriting the original data</a:t>
            </a:r>
          </a:p>
          <a:p>
            <a:pPr lvl="1"/>
            <a:r>
              <a:rPr lang="en-US" dirty="0"/>
              <a:t>Helps prevent data corruption, improves sequential write performance</a:t>
            </a:r>
          </a:p>
          <a:p>
            <a:r>
              <a:rPr lang="en-US" dirty="0"/>
              <a:t>Pioneered by LFS, now used in ZFS and </a:t>
            </a:r>
            <a:r>
              <a:rPr lang="en-US" dirty="0" err="1"/>
              <a:t>btrfs</a:t>
            </a:r>
            <a:endParaRPr lang="en-US" dirty="0"/>
          </a:p>
          <a:p>
            <a:pPr lvl="1"/>
            <a:r>
              <a:rPr lang="en-US" dirty="0" err="1"/>
              <a:t>btrfs</a:t>
            </a:r>
            <a:r>
              <a:rPr lang="en-US" dirty="0"/>
              <a:t> will probably be the next default file system in Linux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90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LFS keeps old copies of data by default</a:t>
            </a:r>
          </a:p>
          <a:p>
            <a:r>
              <a:rPr lang="en-US" dirty="0"/>
              <a:t>Old versions of files may be useful!</a:t>
            </a:r>
          </a:p>
          <a:p>
            <a:pPr lvl="1"/>
            <a:r>
              <a:rPr lang="en-US" dirty="0"/>
              <a:t>Example: accidental file deletion</a:t>
            </a:r>
          </a:p>
          <a:p>
            <a:pPr lvl="1"/>
            <a:r>
              <a:rPr lang="en-US" dirty="0"/>
              <a:t>Example: accidentally doing </a:t>
            </a:r>
            <a:r>
              <a:rPr lang="en-US" i="1" dirty="0"/>
              <a:t>open(file, ‘w’) </a:t>
            </a:r>
            <a:r>
              <a:rPr lang="en-US" dirty="0"/>
              <a:t>on a file full of data</a:t>
            </a:r>
          </a:p>
          <a:p>
            <a:r>
              <a:rPr lang="en-US" dirty="0"/>
              <a:t>Turn LFS flaw into a virtue</a:t>
            </a:r>
          </a:p>
          <a:p>
            <a:r>
              <a:rPr lang="en-US" dirty="0"/>
              <a:t>Many modern file systems are </a:t>
            </a:r>
            <a:r>
              <a:rPr lang="en-US" dirty="0">
                <a:solidFill>
                  <a:schemeClr val="accent1"/>
                </a:solidFill>
              </a:rPr>
              <a:t>versioned</a:t>
            </a:r>
          </a:p>
          <a:p>
            <a:pPr lvl="1"/>
            <a:r>
              <a:rPr lang="en-US" dirty="0"/>
              <a:t>Old copies of data are exposed to the user</a:t>
            </a:r>
          </a:p>
          <a:p>
            <a:pPr lvl="1"/>
            <a:r>
              <a:rPr lang="en-US" dirty="0"/>
              <a:t>The user may roll-back a file to recover old versions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sz="1500" dirty="0"/>
              <a:t>[CCS’17] </a:t>
            </a:r>
            <a:r>
              <a:rPr lang="en-US" altLang="zh-CN" sz="1500" dirty="0" err="1"/>
              <a:t>FlashGuard</a:t>
            </a:r>
            <a:r>
              <a:rPr lang="en-US" altLang="zh-CN" sz="1500" dirty="0"/>
              <a:t>: Leveraging Intrinsic Flash Properties to Defend Against Encryption Ransomware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3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Similar Problem in NV-RAM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 has instructions to flush cache to memory</a:t>
            </a:r>
          </a:p>
          <a:p>
            <a:pPr lvl="1"/>
            <a:r>
              <a:rPr lang="en-US" altLang="zh-CN" dirty="0" err="1"/>
              <a:t>Clflush</a:t>
            </a:r>
            <a:r>
              <a:rPr lang="en-US" altLang="zh-CN" dirty="0"/>
              <a:t>: cache line flush</a:t>
            </a:r>
          </a:p>
          <a:p>
            <a:pPr lvl="1"/>
            <a:r>
              <a:rPr lang="en-US" altLang="zh-CN" dirty="0" err="1"/>
              <a:t>Clflushopt</a:t>
            </a:r>
            <a:r>
              <a:rPr lang="en-US" altLang="zh-CN" dirty="0"/>
              <a:t>: a similar version </a:t>
            </a:r>
          </a:p>
          <a:p>
            <a:pPr lvl="1"/>
            <a:r>
              <a:rPr lang="en-US" altLang="zh-CN" dirty="0" err="1"/>
              <a:t>Clwb</a:t>
            </a:r>
            <a:r>
              <a:rPr lang="en-US" altLang="zh-CN" dirty="0"/>
              <a:t>: cache line write back</a:t>
            </a:r>
          </a:p>
          <a:p>
            <a:pPr lvl="1"/>
            <a:r>
              <a:rPr lang="en-US" altLang="zh-CN" dirty="0" err="1"/>
              <a:t>Pcommit</a:t>
            </a:r>
            <a:r>
              <a:rPr lang="en-US" altLang="zh-CN" dirty="0"/>
              <a:t>: Persistency commit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242175" cy="1362075"/>
          </a:xfrm>
        </p:spPr>
        <p:txBody>
          <a:bodyPr/>
          <a:lstStyle/>
          <a:p>
            <a:r>
              <a:rPr lang="en-US" dirty="0"/>
              <a:t>INTRO TO FLASH FILE SYSTEM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flash file system?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Flash file system is designed for storing files on flash memory devices</a:t>
            </a:r>
          </a:p>
          <a:p>
            <a:endParaRPr lang="en-US" altLang="zh-CN" dirty="0"/>
          </a:p>
          <a:p>
            <a:r>
              <a:rPr lang="en-US" altLang="zh-CN" dirty="0"/>
              <a:t>Can traditional file systems be used on flash file system?</a:t>
            </a:r>
          </a:p>
          <a:p>
            <a:pPr lvl="1"/>
            <a:r>
              <a:rPr lang="en-US" altLang="zh-CN" dirty="0"/>
              <a:t>Of course, NO.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So, what is the big difference between flash disk and magnetic disk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Flash disk organization 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Flash disk organization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b="1" dirty="0"/>
              <a:t>chip</a:t>
            </a:r>
            <a:r>
              <a:rPr lang="en-US" altLang="zh-CN" dirty="0"/>
              <a:t> (e.g. 1GB) =&gt; </a:t>
            </a:r>
            <a:r>
              <a:rPr lang="en-US" altLang="zh-CN" b="1" dirty="0"/>
              <a:t>blocks</a:t>
            </a:r>
            <a:r>
              <a:rPr lang="en-US" altLang="zh-CN" dirty="0"/>
              <a:t> (e.g. 512KB) =&gt;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b="1" dirty="0"/>
              <a:t>pages</a:t>
            </a:r>
            <a:r>
              <a:rPr lang="en-US" altLang="zh-CN" dirty="0"/>
              <a:t> (e.g. 4KB) =&gt; </a:t>
            </a:r>
            <a:r>
              <a:rPr lang="en-US" altLang="zh-CN" b="1" dirty="0"/>
              <a:t>cells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802" y="3162628"/>
            <a:ext cx="864791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1111</TotalTime>
  <Words>2404</Words>
  <Application>Microsoft Macintosh PowerPoint</Application>
  <PresentationFormat>全屏显示(4:3)</PresentationFormat>
  <Paragraphs>465</Paragraphs>
  <Slides>52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方正姚体</vt:lpstr>
      <vt:lpstr>宋体</vt:lpstr>
      <vt:lpstr>Adobe Devanagari</vt:lpstr>
      <vt:lpstr>Arial</vt:lpstr>
      <vt:lpstr>Calibri</vt:lpstr>
      <vt:lpstr>Verdana</vt:lpstr>
      <vt:lpstr>Wingdings</vt:lpstr>
      <vt:lpstr>CloudVisor-Austin</vt:lpstr>
      <vt:lpstr>Flash FS</vt:lpstr>
      <vt:lpstr>Review: Transaction Semantics in xv6</vt:lpstr>
      <vt:lpstr>Review: Committing a transaction to disk</vt:lpstr>
      <vt:lpstr>Review: Ordered Mode vs Journaled Mode</vt:lpstr>
      <vt:lpstr>Similar Problem in NV-RAM</vt:lpstr>
      <vt:lpstr>Similar Problem in NV-RAM</vt:lpstr>
      <vt:lpstr>INTRO TO FLASH FILE SYSTEM</vt:lpstr>
      <vt:lpstr>What is flash file system?</vt:lpstr>
      <vt:lpstr>Flash disk organization (1/2)</vt:lpstr>
      <vt:lpstr>Flash disk organization (2/2)</vt:lpstr>
      <vt:lpstr>Comparisons of SLC and MLC Flashes</vt:lpstr>
      <vt:lpstr>Flash disk characters (1/2)</vt:lpstr>
      <vt:lpstr>Flash disk characteristics (2/2)</vt:lpstr>
      <vt:lpstr>Flash for File Storage</vt:lpstr>
      <vt:lpstr>A real flash file system study - flexFS</vt:lpstr>
      <vt:lpstr>Flexible Cell Programming</vt:lpstr>
      <vt:lpstr>Background</vt:lpstr>
      <vt:lpstr>The Approach</vt:lpstr>
      <vt:lpstr>Architecture of FlexFS</vt:lpstr>
      <vt:lpstr>Overall Architecture</vt:lpstr>
      <vt:lpstr>FlexFS - Flash Manager</vt:lpstr>
      <vt:lpstr>Overall Architecture</vt:lpstr>
      <vt:lpstr>FlexFS – Performance Manager</vt:lpstr>
      <vt:lpstr>Baseline Approach</vt:lpstr>
      <vt:lpstr>Background Migration</vt:lpstr>
      <vt:lpstr>Dynamic Allocation</vt:lpstr>
      <vt:lpstr>Locality-aware Data Management</vt:lpstr>
      <vt:lpstr>Overall Architecture</vt:lpstr>
      <vt:lpstr>FlexFS– wearing rate control</vt:lpstr>
      <vt:lpstr>Wearing Rate Control</vt:lpstr>
      <vt:lpstr>Wearing Rate Control</vt:lpstr>
      <vt:lpstr>Conclusion</vt:lpstr>
      <vt:lpstr>Other Solution</vt:lpstr>
      <vt:lpstr>Log-based File Systems</vt:lpstr>
      <vt:lpstr>Reevaluating Disk Performance</vt:lpstr>
      <vt:lpstr>Log-structured File System</vt:lpstr>
      <vt:lpstr>Treating the Disk as a Log</vt:lpstr>
      <vt:lpstr>Buffering Writes</vt:lpstr>
      <vt:lpstr>How to Find inodes</vt:lpstr>
      <vt:lpstr>inode Maps</vt:lpstr>
      <vt:lpstr>The Checkpoint Region</vt:lpstr>
      <vt:lpstr>How to Read a File in LFS</vt:lpstr>
      <vt:lpstr>Directories in LFS</vt:lpstr>
      <vt:lpstr>Garbage</vt:lpstr>
      <vt:lpstr>Garbage Collection in LFS</vt:lpstr>
      <vt:lpstr>Segment Summary</vt:lpstr>
      <vt:lpstr>Segment Summary</vt:lpstr>
      <vt:lpstr>LFS Failure Recovery</vt:lpstr>
      <vt:lpstr>An Idea Whose Time Has Come</vt:lpstr>
      <vt:lpstr>File Systems for SSDs</vt:lpstr>
      <vt:lpstr>Copy-on-write</vt:lpstr>
      <vt:lpstr>Versioning File Systems</vt:lpstr>
    </vt:vector>
  </TitlesOfParts>
  <Company>ppi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FS Implementation</dc:title>
  <dc:creator>mac</dc:creator>
  <cp:lastModifiedBy>Yubin Xia</cp:lastModifiedBy>
  <cp:revision>85</cp:revision>
  <dcterms:created xsi:type="dcterms:W3CDTF">2009-10-20T04:35:54Z</dcterms:created>
  <dcterms:modified xsi:type="dcterms:W3CDTF">2019-04-30T01:58:06Z</dcterms:modified>
</cp:coreProperties>
</file>