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278" r:id="rId3"/>
    <p:sldId id="279" r:id="rId4"/>
    <p:sldId id="359" r:id="rId5"/>
    <p:sldId id="361" r:id="rId6"/>
    <p:sldId id="362" r:id="rId7"/>
    <p:sldId id="391" r:id="rId8"/>
    <p:sldId id="392" r:id="rId9"/>
    <p:sldId id="393" r:id="rId10"/>
    <p:sldId id="394" r:id="rId11"/>
    <p:sldId id="395" r:id="rId12"/>
    <p:sldId id="396" r:id="rId13"/>
    <p:sldId id="400" r:id="rId14"/>
    <p:sldId id="305" r:id="rId15"/>
    <p:sldId id="349" r:id="rId16"/>
    <p:sldId id="350" r:id="rId17"/>
    <p:sldId id="351" r:id="rId18"/>
    <p:sldId id="352" r:id="rId19"/>
    <p:sldId id="257" r:id="rId20"/>
    <p:sldId id="258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316" r:id="rId32"/>
    <p:sldId id="353" r:id="rId33"/>
    <p:sldId id="364" r:id="rId34"/>
    <p:sldId id="365" r:id="rId35"/>
    <p:sldId id="366" r:id="rId36"/>
    <p:sldId id="367" r:id="rId37"/>
    <p:sldId id="368" r:id="rId38"/>
    <p:sldId id="369" r:id="rId39"/>
    <p:sldId id="420" r:id="rId40"/>
    <p:sldId id="421" r:id="rId41"/>
    <p:sldId id="422" r:id="rId42"/>
    <p:sldId id="425" r:id="rId43"/>
    <p:sldId id="430" r:id="rId44"/>
    <p:sldId id="431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6"/>
    <p:restoredTop sz="85532" autoAdjust="0"/>
  </p:normalViewPr>
  <p:slideViewPr>
    <p:cSldViewPr snapToGrid="0" snapToObjects="1">
      <p:cViewPr varScale="1">
        <p:scale>
          <a:sx n="104" d="100"/>
          <a:sy n="104" d="100"/>
        </p:scale>
        <p:origin x="1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C4EF-D7F6-E748-B343-D0965F302B1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591F-34CA-7A45-96A8-171D4093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60E548-E2DD-0B47-AAD4-61B3A898BF10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凡是可能出錯的事必定會出錯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 Constructs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 err="1"/>
              <a:t>Zhaoguo</a:t>
            </a:r>
            <a:r>
              <a:rPr lang="zh-CN" altLang="en-US" dirty="0"/>
              <a:t> </a:t>
            </a:r>
            <a:r>
              <a:rPr lang="en-US" altLang="zh-CN"/>
              <a:t>Wang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563" y="5988553"/>
            <a:ext cx="833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adjusted from.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Elsa L Gunter (UIUC), </a:t>
            </a:r>
            <a:r>
              <a:rPr lang="en-US" dirty="0"/>
              <a:t>Jonathan Walpole (PSU)</a:t>
            </a:r>
          </a:p>
          <a:p>
            <a:r>
              <a:rPr lang="en-US" dirty="0"/>
              <a:t>Paul </a:t>
            </a:r>
            <a:r>
              <a:rPr lang="en-US" dirty="0" err="1"/>
              <a:t>McKenney</a:t>
            </a:r>
            <a:r>
              <a:rPr lang="en-US" dirty="0"/>
              <a:t> (IBM) Tom Hart (University of Toronto)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waiting: 0</a:t>
            </a:r>
          </a:p>
          <a:p>
            <a:pPr algn="ctr"/>
            <a:r>
              <a:rPr kumimoji="1" lang="en-US" altLang="zh-CN" dirty="0"/>
              <a:t>next: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waiting: 0</a:t>
            </a:r>
          </a:p>
          <a:p>
            <a:pPr algn="ctr"/>
            <a:r>
              <a:rPr kumimoji="1" lang="en-US" altLang="zh-CN" dirty="0"/>
              <a:t>next: NULL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3"/>
            <a:endCxn id="8" idx="1"/>
          </p:cNvCxnSpPr>
          <p:nvPr/>
        </p:nvCxnSpPr>
        <p:spPr>
          <a:xfrm>
            <a:off x="2843808" y="39690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Previous node is not NULL</a:t>
            </a:r>
          </a:p>
          <a:p>
            <a:r>
              <a:rPr kumimoji="1" lang="en-US" altLang="zh-CN" dirty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Wait until lock holder</a:t>
            </a:r>
          </a:p>
          <a:p>
            <a:r>
              <a:rPr kumimoji="1" lang="en-US" altLang="zh-CN" dirty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41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mcs_lock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waiting: 0</a:t>
            </a:r>
          </a:p>
          <a:p>
            <a:pPr algn="ctr"/>
            <a:r>
              <a:rPr kumimoji="1" lang="en-US" altLang="zh-CN" dirty="0"/>
              <a:t>next: NULL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Previous node is not NULL</a:t>
            </a:r>
          </a:p>
          <a:p>
            <a:r>
              <a:rPr kumimoji="1" lang="en-US" altLang="zh-CN" dirty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Wait until lock holder</a:t>
            </a:r>
          </a:p>
          <a:p>
            <a:r>
              <a:rPr kumimoji="1" lang="en-US" altLang="zh-CN" dirty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Using scalable locks: FOPS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88" b="363"/>
          <a:stretch/>
        </p:blipFill>
        <p:spPr>
          <a:xfrm>
            <a:off x="467544" y="1340768"/>
            <a:ext cx="7859216" cy="5290300"/>
          </a:xfrm>
        </p:spPr>
      </p:pic>
    </p:spTree>
    <p:extLst>
      <p:ext uri="{BB962C8B-B14F-4D97-AF65-F5344CB8AC3E}">
        <p14:creationId xmlns:p14="http://schemas.microsoft.com/office/powerpoint/2010/main" val="421444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Read-write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Lock-free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Motivating Example: Calendar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Goal: online calendar for a class</a:t>
            </a:r>
          </a:p>
          <a:p>
            <a:pPr marL="400050" lvl="1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Lots of people may read it at the same time</a:t>
            </a:r>
          </a:p>
          <a:p>
            <a:pPr marL="400050" lvl="1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Only one person updates it (Prof, TAs)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Shared data</a:t>
            </a:r>
          </a:p>
          <a:p>
            <a:pPr marL="400050" lvl="1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map&lt;date,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listOfEvents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&gt;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EventMap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listOfEvents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(date)</a:t>
            </a:r>
          </a:p>
          <a:p>
            <a:pPr marL="400050" lvl="1" indent="0">
              <a:buNone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3424AE-858A-7947-BEA5-4F40BA4684A6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26C5A2-393F-AD45-9BF8-4886E9B1CB44}" type="slidenum">
              <a:rPr lang="en-US" sz="1400">
                <a:latin typeface="Tahoma" charset="0"/>
              </a:rPr>
              <a:pPr eaLnBrk="1" hangingPunct="1"/>
              <a:t>15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5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Code – Single Threaded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GetEvents(date) { 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List events = EventMap.find(date).copy();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AddEvent(data, newEvent) { 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EventMap.find(date) += newEvent;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E1B0D3-6487-D34E-BAB3-BA26BF768A70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7E26E0-3AA1-2640-84B5-9C94B3638BE8}" type="slidenum">
              <a:rPr lang="en-US" sz="1400">
                <a:latin typeface="Tahoma" charset="0"/>
              </a:rPr>
              <a:pPr eaLnBrk="1" hangingPunct="1"/>
              <a:t>16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4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Inefficient Multi-threaded code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554" cy="4924706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List events 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(date).copy();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+=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E7A1BD-8737-2D43-8761-86FFF8CE5619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14EB31-D58F-B642-8B5E-097B0F616B2C}" type="slidenum">
              <a:rPr lang="en-US" sz="1400">
                <a:latin typeface="Tahoma" charset="0"/>
              </a:rPr>
              <a:pPr eaLnBrk="1" hangingPunct="1"/>
              <a:t>17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to do with reader – writer locks?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List events 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(date).copy();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+=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78FC6E-06F3-634A-9ECF-2EA3A2BA8A6F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8E635-3B81-8248-897B-A83EE51488A6}" type="slidenum">
              <a:rPr lang="en-US" sz="1400">
                <a:latin typeface="Tahoma" charset="0"/>
              </a:rPr>
              <a:pPr eaLnBrk="1" hangingPunct="1"/>
              <a:t>18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0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 definition: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 that will be read and written by multiple threads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Allow multiple readers to access shared data when no threads are writing data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A thread can write shared data only when no other thread is reading or writing the shared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AD3B1B-C942-9748-B1D7-4F83F53AF6F1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EFB371-1AFE-BD45-A374-82CA5C118D65}" type="slidenum">
              <a:rPr lang="en-US" sz="1400">
                <a:latin typeface="Tahoma" charset="0"/>
              </a:rPr>
              <a:pPr eaLnBrk="1" hangingPunct="1"/>
              <a:t>19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3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MCS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Read-write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Lock-free coordination </a:t>
            </a:r>
          </a:p>
        </p:txBody>
      </p:sp>
    </p:spTree>
    <p:extLst>
      <p:ext uri="{BB962C8B-B14F-4D97-AF65-F5344CB8AC3E}">
        <p14:creationId xmlns:p14="http://schemas.microsoft.com/office/powerpoint/2010/main" val="218281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Interface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Many threads can be in between a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readStart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Only one thread can be between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writierFinish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9E54B6-7CAA-2544-9F89-B9D48579696F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889C1-33DF-6842-AE29-428B93431418}" type="slidenum">
              <a:rPr lang="en-US" sz="1400">
                <a:latin typeface="Tahoma" charset="0"/>
              </a:rPr>
              <a:pPr eaLnBrk="1" hangingPunct="1"/>
              <a:t>20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to do with reader – writer locks?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List events 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(date).copy();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+=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020DAD-BF19-BD48-A83F-B7ABD72C8226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AC575-AF41-2148-A2B1-06D3BC098831}" type="slidenum">
              <a:rPr lang="en-US" sz="1400">
                <a:latin typeface="Tahoma" charset="0"/>
              </a:rPr>
              <a:pPr eaLnBrk="1" hangingPunct="1"/>
              <a:t>21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Additional Layer of Synchronization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EDA9F-FB81-5E42-B458-81147F1D779C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8BC37-DEE7-7541-8545-68767033BB49}" type="slidenum">
              <a:rPr lang="en-US" sz="1400">
                <a:latin typeface="Tahoma" charset="0"/>
              </a:rPr>
              <a:pPr eaLnBrk="1" hangingPunct="1"/>
              <a:t>22</a:t>
            </a:fld>
            <a:endParaRPr lang="en-US" sz="1400">
              <a:latin typeface="Tahom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48006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Low-level atomic operations provided by hardware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37338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High-level synchronization provided by software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26670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   Even higher-level    synchronization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0" y="16002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   Concurrent programs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Central 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DCA71A-D73A-714D-BDC8-03C3F072391B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FD163-8F9B-1D41-A470-CE2B254AC4E6}" type="slidenum">
              <a:rPr lang="en-US" sz="1400">
                <a:latin typeface="Tahoma" charset="0"/>
              </a:rPr>
              <a:pPr eaLnBrk="1" hangingPunct="1"/>
              <a:t>23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4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Central 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   </a:t>
            </a:r>
            <a:r>
              <a:rPr lang="en-US" dirty="0" err="1">
                <a:latin typeface="Tahoma" charset="0"/>
                <a:ea typeface="ＭＳ Ｐゴシック" charset="0"/>
              </a:rPr>
              <a:t>NumReaders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NumWriters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B4DDC4-9952-E342-9CEA-B9F6E427B044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632D0A-B7CF-2646-AF68-38277E497514}" type="slidenum">
              <a:rPr lang="en-US" sz="1400">
                <a:latin typeface="Tahoma" charset="0"/>
              </a:rPr>
              <a:pPr eaLnBrk="1" hangingPunct="1"/>
              <a:t>24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Central 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   </a:t>
            </a:r>
            <a:r>
              <a:rPr lang="en-US" dirty="0" err="1">
                <a:latin typeface="Tahoma" charset="0"/>
                <a:ea typeface="ＭＳ Ｐゴシック" charset="0"/>
              </a:rPr>
              <a:t>NumReaders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NumWriters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readerStart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writers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writerStart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readers or writes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C894F5-ABC4-F74C-BB68-4E5D0A6077C4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5147D1-AD1D-0F43-9FA4-B51CB9CD1686}" type="slidenum">
              <a:rPr lang="en-US" sz="1400">
                <a:latin typeface="Tahoma" charset="0"/>
              </a:rPr>
              <a:pPr eaLnBrk="1" hangingPunct="1"/>
              <a:t>25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5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Central 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   </a:t>
            </a:r>
            <a:r>
              <a:rPr lang="en-US" dirty="0" err="1">
                <a:latin typeface="Tahoma" charset="0"/>
                <a:ea typeface="ＭＳ Ｐゴシック" charset="0"/>
              </a:rPr>
              <a:t>NumReaders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NumWriters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readerStart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writers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writerStart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readers or writes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  <a:p>
            <a:pPr marL="914400" lvl="2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One: </a:t>
            </a:r>
            <a:r>
              <a:rPr lang="en-US" dirty="0" err="1">
                <a:latin typeface="Tahoma" charset="0"/>
                <a:ea typeface="ＭＳ Ｐゴシック" charset="0"/>
              </a:rPr>
              <a:t>condRW</a:t>
            </a:r>
            <a:r>
              <a:rPr lang="en-US" dirty="0">
                <a:latin typeface="Tahoma" charset="0"/>
                <a:ea typeface="ＭＳ Ｐゴシック" charset="0"/>
              </a:rPr>
              <a:t> (no readers or writers)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38EFB-1A10-9648-8925-6E399A7F9EE1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4DBE9-D8E8-034D-94BD-9464FC8C5F52}" type="slidenum">
              <a:rPr lang="en-US" sz="1400">
                <a:latin typeface="Tahoma" charset="0"/>
              </a:rPr>
              <a:pPr eaLnBrk="1" hangingPunct="1"/>
              <a:t>26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2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Implementation</a:t>
            </a:r>
          </a:p>
        </p:txBody>
      </p:sp>
      <p:sp>
        <p:nvSpPr>
          <p:cNvPr id="37891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7892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F1AD5C-443D-B343-AE9C-21118DEE10E4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22605D-EBC7-F149-8401-17DE8F91B401}" type="slidenum">
              <a:rPr lang="en-US" sz="1400">
                <a:latin typeface="Tahoma" charset="0"/>
              </a:rPr>
              <a:pPr eaLnBrk="1" hangingPunct="1"/>
              <a:t>27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61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Implementation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while(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&gt; 0){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  wait(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condRW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++;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8916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29298" cy="452596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--;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broadcast(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condWR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2A390D-BF4B-C24D-81ED-D0492813E1C8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FDF73-083D-D04A-B0C8-6B0ACF036487}" type="slidenum">
              <a:rPr lang="en-US" sz="1400">
                <a:latin typeface="Tahoma" charset="0"/>
              </a:rPr>
              <a:pPr eaLnBrk="1" hangingPunct="1"/>
              <a:t>28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9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Implementation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while(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&gt; 0||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       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&gt;0){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  wait(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condRW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++;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9940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--;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broadcast(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condWR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40FF9C-F163-764B-B479-57D03C6495A2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EF5266-ABC5-F84C-AA03-D68B0C43BBF6}" type="slidenum">
              <a:rPr lang="en-US" sz="1400">
                <a:latin typeface="Tahoma" charset="0"/>
              </a:rPr>
              <a:pPr eaLnBrk="1" hangingPunct="1"/>
              <a:t>29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scalability?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does N times as much work on N cores as it could on 1 core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Scalability may be limited by Amdahl's Law: </a:t>
            </a:r>
          </a:p>
          <a:p>
            <a:pPr marL="457200" lvl="1" indent="0">
              <a:buNone/>
            </a:pPr>
            <a:r>
              <a:rPr lang="en-US" dirty="0"/>
              <a:t>Locks, shared data structures, ... Shared hardware (DRAM, NIC, ...)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Better Implementation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while(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&gt; 0){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  wait(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condRW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++;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0964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--.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if(</a:t>
            </a:r>
            <a:r>
              <a:rPr lang="en-US" sz="2200" dirty="0" err="1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== 0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  signal(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condWR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8B2C9A-6B86-5E4A-94EA-77D7F4706477}" type="datetime1">
              <a:rPr lang="en-US" sz="1400">
                <a:latin typeface="Tahoma" charset="0"/>
              </a:rPr>
              <a:pPr eaLnBrk="1" hangingPunct="1"/>
              <a:t>5/13/19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78F2D7-CE27-024E-A37B-72DCDAB150C6}" type="slidenum">
              <a:rPr lang="en-US" sz="1400">
                <a:latin typeface="Tahoma" charset="0"/>
              </a:rPr>
              <a:pPr eaLnBrk="1" hangingPunct="1"/>
              <a:t>30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58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Scalability of reader/writer locking</a:t>
            </a:r>
          </a:p>
        </p:txBody>
      </p: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599040" y="1769946"/>
            <a:ext cx="7305120" cy="3123692"/>
            <a:chOff x="416" y="1469"/>
            <a:chExt cx="5073" cy="2366"/>
          </a:xfrm>
        </p:grpSpPr>
        <p:grpSp>
          <p:nvGrpSpPr>
            <p:cNvPr id="293913" name="Group 25"/>
            <p:cNvGrpSpPr>
              <a:grpSpLocks/>
            </p:cNvGrpSpPr>
            <p:nvPr/>
          </p:nvGrpSpPr>
          <p:grpSpPr bwMode="auto">
            <a:xfrm>
              <a:off x="416" y="1469"/>
              <a:ext cx="5073" cy="2366"/>
              <a:chOff x="416" y="1469"/>
              <a:chExt cx="5073" cy="2366"/>
            </a:xfrm>
          </p:grpSpPr>
          <p:sp>
            <p:nvSpPr>
              <p:cNvPr id="293892" name="Line 4"/>
              <p:cNvSpPr>
                <a:spLocks noChangeShapeType="1"/>
              </p:cNvSpPr>
              <p:nvPr/>
            </p:nvSpPr>
            <p:spPr bwMode="auto">
              <a:xfrm>
                <a:off x="1159" y="1613"/>
                <a:ext cx="43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93" name="Text Box 5"/>
              <p:cNvSpPr txBox="1">
                <a:spLocks noChangeArrowheads="1"/>
              </p:cNvSpPr>
              <p:nvPr/>
            </p:nvSpPr>
            <p:spPr bwMode="auto">
              <a:xfrm>
                <a:off x="416" y="1469"/>
                <a:ext cx="720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000000"/>
                    </a:solidFill>
                    <a:latin typeface="Comic Sans MS" charset="0"/>
                  </a:rPr>
                  <a:t>CPU 0</a:t>
                </a:r>
              </a:p>
            </p:txBody>
          </p:sp>
          <p:sp>
            <p:nvSpPr>
              <p:cNvPr id="293894" name="Line 6"/>
              <p:cNvSpPr>
                <a:spLocks noChangeShapeType="1"/>
              </p:cNvSpPr>
              <p:nvPr/>
            </p:nvSpPr>
            <p:spPr bwMode="auto">
              <a:xfrm>
                <a:off x="1159" y="3629"/>
                <a:ext cx="433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95" name="Text Box 7"/>
              <p:cNvSpPr txBox="1">
                <a:spLocks noChangeArrowheads="1"/>
              </p:cNvSpPr>
              <p:nvPr/>
            </p:nvSpPr>
            <p:spPr bwMode="auto">
              <a:xfrm>
                <a:off x="426" y="3485"/>
                <a:ext cx="686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000000"/>
                    </a:solidFill>
                    <a:latin typeface="Comic Sans MS" charset="0"/>
                  </a:rPr>
                  <a:t>CPU 1</a:t>
                </a:r>
              </a:p>
            </p:txBody>
          </p:sp>
          <p:sp>
            <p:nvSpPr>
              <p:cNvPr id="293896" name="Rectangle 8"/>
              <p:cNvSpPr>
                <a:spLocks noChangeArrowheads="1"/>
              </p:cNvSpPr>
              <p:nvPr/>
            </p:nvSpPr>
            <p:spPr bwMode="auto">
              <a:xfrm>
                <a:off x="2311" y="3581"/>
                <a:ext cx="576" cy="96"/>
              </a:xfrm>
              <a:prstGeom prst="rect">
                <a:avLst/>
              </a:prstGeom>
              <a:solidFill>
                <a:srgbClr val="D5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897" name="Rectangle 9"/>
              <p:cNvSpPr>
                <a:spLocks noChangeArrowheads="1"/>
              </p:cNvSpPr>
              <p:nvPr/>
            </p:nvSpPr>
            <p:spPr bwMode="auto">
              <a:xfrm>
                <a:off x="3511" y="1565"/>
                <a:ext cx="576" cy="96"/>
              </a:xfrm>
              <a:prstGeom prst="rect">
                <a:avLst/>
              </a:prstGeom>
              <a:solidFill>
                <a:srgbClr val="D5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899" name="Line 11"/>
              <p:cNvSpPr>
                <a:spLocks noChangeShapeType="1"/>
              </p:cNvSpPr>
              <p:nvPr/>
            </p:nvSpPr>
            <p:spPr bwMode="auto">
              <a:xfrm>
                <a:off x="1303" y="1613"/>
                <a:ext cx="528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1" name="Line 13"/>
              <p:cNvSpPr>
                <a:spLocks noChangeShapeType="1"/>
              </p:cNvSpPr>
              <p:nvPr/>
            </p:nvSpPr>
            <p:spPr bwMode="auto">
              <a:xfrm flipH="1">
                <a:off x="2311" y="1613"/>
                <a:ext cx="720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2" name="Line 14"/>
              <p:cNvSpPr>
                <a:spLocks noChangeShapeType="1"/>
              </p:cNvSpPr>
              <p:nvPr/>
            </p:nvSpPr>
            <p:spPr bwMode="auto">
              <a:xfrm>
                <a:off x="3511" y="1613"/>
                <a:ext cx="528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3" name="Line 15"/>
              <p:cNvSpPr>
                <a:spLocks noChangeShapeType="1"/>
              </p:cNvSpPr>
              <p:nvPr/>
            </p:nvSpPr>
            <p:spPr bwMode="auto">
              <a:xfrm flipH="1">
                <a:off x="4519" y="1613"/>
                <a:ext cx="720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4" name="Line 16"/>
              <p:cNvSpPr>
                <a:spLocks noChangeShapeType="1"/>
              </p:cNvSpPr>
              <p:nvPr/>
            </p:nvSpPr>
            <p:spPr bwMode="auto">
              <a:xfrm>
                <a:off x="1831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5" name="Line 17"/>
              <p:cNvSpPr>
                <a:spLocks noChangeShapeType="1"/>
              </p:cNvSpPr>
              <p:nvPr/>
            </p:nvSpPr>
            <p:spPr bwMode="auto">
              <a:xfrm>
                <a:off x="2071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6" name="Line 18"/>
              <p:cNvSpPr>
                <a:spLocks noChangeShapeType="1"/>
              </p:cNvSpPr>
              <p:nvPr/>
            </p:nvSpPr>
            <p:spPr bwMode="auto">
              <a:xfrm>
                <a:off x="2311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7" name="Line 19"/>
              <p:cNvSpPr>
                <a:spLocks noChangeShapeType="1"/>
              </p:cNvSpPr>
              <p:nvPr/>
            </p:nvSpPr>
            <p:spPr bwMode="auto">
              <a:xfrm>
                <a:off x="4039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8" name="Line 20"/>
              <p:cNvSpPr>
                <a:spLocks noChangeShapeType="1"/>
              </p:cNvSpPr>
              <p:nvPr/>
            </p:nvSpPr>
            <p:spPr bwMode="auto">
              <a:xfrm>
                <a:off x="4279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9" name="Line 21"/>
              <p:cNvSpPr>
                <a:spLocks noChangeShapeType="1"/>
              </p:cNvSpPr>
              <p:nvPr/>
            </p:nvSpPr>
            <p:spPr bwMode="auto">
              <a:xfrm>
                <a:off x="4519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0" name="Line 22"/>
              <p:cNvSpPr>
                <a:spLocks noChangeShapeType="1"/>
              </p:cNvSpPr>
              <p:nvPr/>
            </p:nvSpPr>
            <p:spPr bwMode="auto">
              <a:xfrm>
                <a:off x="3031" y="151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1" name="Line 23"/>
              <p:cNvSpPr>
                <a:spLocks noChangeShapeType="1"/>
              </p:cNvSpPr>
              <p:nvPr/>
            </p:nvSpPr>
            <p:spPr bwMode="auto">
              <a:xfrm>
                <a:off x="3271" y="151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2" name="Line 24"/>
              <p:cNvSpPr>
                <a:spLocks noChangeShapeType="1"/>
              </p:cNvSpPr>
              <p:nvPr/>
            </p:nvSpPr>
            <p:spPr bwMode="auto">
              <a:xfrm>
                <a:off x="3511" y="151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3914" name="Text Box 26"/>
            <p:cNvSpPr txBox="1">
              <a:spLocks noChangeArrowheads="1"/>
            </p:cNvSpPr>
            <p:nvPr/>
          </p:nvSpPr>
          <p:spPr bwMode="auto">
            <a:xfrm rot="16200000">
              <a:off x="1403" y="2769"/>
              <a:ext cx="12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read-acquire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memory barrier</a:t>
              </a:r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 rot="16200000">
              <a:off x="3611" y="2771"/>
              <a:ext cx="12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read-acquire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memory barrier</a:t>
              </a:r>
            </a:p>
          </p:txBody>
        </p:sp>
        <p:sp>
          <p:nvSpPr>
            <p:cNvPr id="293916" name="Text Box 28"/>
            <p:cNvSpPr txBox="1">
              <a:spLocks noChangeArrowheads="1"/>
            </p:cNvSpPr>
            <p:nvPr/>
          </p:nvSpPr>
          <p:spPr bwMode="auto">
            <a:xfrm rot="16200000">
              <a:off x="2593" y="2093"/>
              <a:ext cx="129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rtl="1"/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read-acquire</a:t>
              </a:r>
            </a:p>
            <a:p>
              <a:pPr algn="r" rtl="1"/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memory barrier</a:t>
              </a:r>
            </a:p>
          </p:txBody>
        </p:sp>
        <p:sp>
          <p:nvSpPr>
            <p:cNvPr id="293917" name="Text Box 29"/>
            <p:cNvSpPr txBox="1">
              <a:spLocks noChangeArrowheads="1"/>
            </p:cNvSpPr>
            <p:nvPr/>
          </p:nvSpPr>
          <p:spPr bwMode="auto">
            <a:xfrm rot="16200000">
              <a:off x="2306" y="3025"/>
              <a:ext cx="66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critical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section</a:t>
              </a:r>
            </a:p>
          </p:txBody>
        </p:sp>
        <p:sp>
          <p:nvSpPr>
            <p:cNvPr id="293918" name="Text Box 30"/>
            <p:cNvSpPr txBox="1">
              <a:spLocks noChangeArrowheads="1"/>
            </p:cNvSpPr>
            <p:nvPr/>
          </p:nvSpPr>
          <p:spPr bwMode="auto">
            <a:xfrm rot="16200000">
              <a:off x="3527" y="1729"/>
              <a:ext cx="66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critical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section</a:t>
              </a:r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1053" y="2503"/>
              <a:ext cx="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b="1">
                  <a:solidFill>
                    <a:srgbClr val="313789"/>
                  </a:solidFill>
                  <a:latin typeface="Comic Sans MS" charset="0"/>
                </a:rPr>
                <a:t>lock</a:t>
              </a:r>
            </a:p>
          </p:txBody>
        </p:sp>
      </p:grpSp>
      <p:sp>
        <p:nvSpPr>
          <p:cNvPr id="293921" name="Text Box 33"/>
          <p:cNvSpPr txBox="1">
            <a:spLocks noChangeArrowheads="1"/>
          </p:cNvSpPr>
          <p:nvPr/>
        </p:nvSpPr>
        <p:spPr bwMode="auto">
          <a:xfrm>
            <a:off x="839520" y="5181664"/>
            <a:ext cx="7925760" cy="858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2936" tIns="41469" rIns="82936" bIns="41469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500" i="1">
                <a:solidFill>
                  <a:srgbClr val="000000"/>
                </a:solidFill>
                <a:latin typeface="Comic Sans MS" charset="0"/>
              </a:rPr>
              <a:t>Reader/writer locking does not scale due to critical</a:t>
            </a:r>
          </a:p>
          <a:p>
            <a:r>
              <a:rPr lang="en-US" sz="2500" i="1">
                <a:solidFill>
                  <a:srgbClr val="000000"/>
                </a:solidFill>
                <a:latin typeface="Comic Sans MS" charset="0"/>
              </a:rPr>
              <a:t>section efficiency!</a:t>
            </a:r>
          </a:p>
        </p:txBody>
      </p:sp>
    </p:spTree>
    <p:extLst>
      <p:ext uri="{BB962C8B-B14F-4D97-AF65-F5344CB8AC3E}">
        <p14:creationId xmlns:p14="http://schemas.microsoft.com/office/powerpoint/2010/main" val="1690650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Reader/writer spin locks (</a:t>
            </a:r>
            <a:r>
              <a:rPr lang="en-US" dirty="0" err="1"/>
              <a:t>rwlock</a:t>
            </a:r>
            <a:r>
              <a:rPr lang="en-US" dirty="0"/>
              <a:t>) in Linux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53796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-110" charset="2"/>
              <a:buNone/>
            </a:pPr>
            <a:endParaRPr lang="en-US" sz="1800" b="1" dirty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1800" b="1" dirty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>
                <a:latin typeface="Courier New" pitchFamily="-110" charset="0"/>
              </a:rPr>
              <a:t>rwlock_t</a:t>
            </a:r>
            <a:r>
              <a:rPr lang="en-US" sz="1800" b="1" dirty="0">
                <a:latin typeface="Courier New" pitchFamily="-110" charset="0"/>
              </a:rPr>
              <a:t> </a:t>
            </a:r>
            <a:r>
              <a:rPr lang="en-US" sz="1800" b="1" dirty="0" err="1">
                <a:latin typeface="Courier New" pitchFamily="-110" charset="0"/>
              </a:rPr>
              <a:t>mr_rwlock</a:t>
            </a:r>
            <a:r>
              <a:rPr lang="en-US" sz="1800" b="1" dirty="0">
                <a:latin typeface="Courier New" pitchFamily="-110" charset="0"/>
              </a:rPr>
              <a:t> = RW_LOCK_UNLOCKED;</a:t>
            </a:r>
          </a:p>
          <a:p>
            <a:pPr eaLnBrk="1" hangingPunct="1">
              <a:buFont typeface="Wingdings" pitchFamily="-110" charset="2"/>
              <a:buNone/>
            </a:pPr>
            <a:endParaRPr lang="en-US" sz="1800" b="1" dirty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>
                <a:latin typeface="Courier New" pitchFamily="-110" charset="0"/>
              </a:rPr>
              <a:t>read_lock</a:t>
            </a:r>
            <a:r>
              <a:rPr lang="en-US" sz="1800" b="1" dirty="0">
                <a:latin typeface="Courier New" pitchFamily="-110" charset="0"/>
              </a:rPr>
              <a:t>(&amp;</a:t>
            </a:r>
            <a:r>
              <a:rPr lang="en-US" sz="1800" b="1" dirty="0" err="1">
                <a:latin typeface="Courier New" pitchFamily="-110" charset="0"/>
              </a:rPr>
              <a:t>mr_rwlock</a:t>
            </a:r>
            <a:r>
              <a:rPr lang="en-US" sz="1800" b="1" dirty="0">
                <a:latin typeface="Courier New" pitchFamily="-110" charset="0"/>
              </a:rPr>
              <a:t>);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>
                <a:latin typeface="Courier New" pitchFamily="-110" charset="0"/>
              </a:rPr>
              <a:t>/* critical section (read only) ... */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>
                <a:latin typeface="Courier New" pitchFamily="-110" charset="0"/>
              </a:rPr>
              <a:t>read_unlock</a:t>
            </a:r>
            <a:r>
              <a:rPr lang="en-US" sz="1800" b="1" dirty="0">
                <a:latin typeface="Courier New" pitchFamily="-110" charset="0"/>
              </a:rPr>
              <a:t>(&amp;</a:t>
            </a:r>
            <a:r>
              <a:rPr lang="en-US" sz="1800" b="1" dirty="0" err="1">
                <a:latin typeface="Courier New" pitchFamily="-110" charset="0"/>
              </a:rPr>
              <a:t>mr_rwlock</a:t>
            </a:r>
            <a:r>
              <a:rPr lang="en-US" sz="1800" b="1" dirty="0">
                <a:latin typeface="Courier New" pitchFamily="-110" charset="0"/>
              </a:rPr>
              <a:t>);</a:t>
            </a:r>
          </a:p>
          <a:p>
            <a:pPr eaLnBrk="1" hangingPunct="1">
              <a:buFont typeface="Wingdings" pitchFamily="-110" charset="2"/>
              <a:buNone/>
            </a:pPr>
            <a:endParaRPr lang="en-US" sz="1800" b="1" dirty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>
                <a:latin typeface="Courier New" pitchFamily="-110" charset="0"/>
              </a:rPr>
              <a:t>write_lock</a:t>
            </a:r>
            <a:r>
              <a:rPr lang="en-US" sz="1800" b="1" dirty="0">
                <a:latin typeface="Courier New" pitchFamily="-110" charset="0"/>
              </a:rPr>
              <a:t>(&amp;</a:t>
            </a:r>
            <a:r>
              <a:rPr lang="en-US" sz="1800" b="1" dirty="0" err="1">
                <a:latin typeface="Courier New" pitchFamily="-110" charset="0"/>
              </a:rPr>
              <a:t>mr_rwlock</a:t>
            </a:r>
            <a:r>
              <a:rPr lang="en-US" sz="1800" b="1" dirty="0">
                <a:latin typeface="Courier New" pitchFamily="-110" charset="0"/>
              </a:rPr>
              <a:t>);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>
                <a:latin typeface="Courier New" pitchFamily="-110" charset="0"/>
              </a:rPr>
              <a:t>/* critical section (read and write) ... */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>
                <a:latin typeface="Courier New" pitchFamily="-110" charset="0"/>
              </a:rPr>
              <a:t>write_unlock</a:t>
            </a:r>
            <a:r>
              <a:rPr lang="en-US" sz="1800" b="1" dirty="0">
                <a:latin typeface="Courier New" pitchFamily="-110" charset="0"/>
              </a:rPr>
              <a:t>(&amp;</a:t>
            </a:r>
            <a:r>
              <a:rPr lang="en-US" sz="1800" b="1" dirty="0" err="1">
                <a:latin typeface="Courier New" pitchFamily="-110" charset="0"/>
              </a:rPr>
              <a:t>mr_rwlock</a:t>
            </a:r>
            <a:r>
              <a:rPr lang="en-US" sz="1800" b="1" dirty="0">
                <a:latin typeface="Courier New" pitchFamily="-110" charset="0"/>
              </a:rPr>
              <a:t>);</a:t>
            </a:r>
            <a:r>
              <a:rPr lang="en-US" sz="2000" b="1" dirty="0">
                <a:latin typeface="Courier New" pitchFamily="-11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733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</a:t>
            </a:r>
            <a:r>
              <a:rPr lang="en-US" dirty="0" err="1"/>
              <a:t>rwlock</a:t>
            </a:r>
            <a:r>
              <a:rPr lang="en-US" dirty="0"/>
              <a:t>?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0"/>
          </p:cNvCxnSpPr>
          <p:nvPr/>
        </p:nvCxnSpPr>
        <p:spPr>
          <a:xfrm flipV="1">
            <a:off x="2506648" y="4084939"/>
            <a:ext cx="0" cy="36004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372522" y="4756808"/>
            <a:ext cx="648072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28606" y="4756808"/>
            <a:ext cx="216024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2668666" y="4756808"/>
            <a:ext cx="144016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956698" y="4756808"/>
            <a:ext cx="504056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272622" y="3609459"/>
            <a:ext cx="468052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138496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876578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578656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242832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509407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Reading</a:t>
            </a:r>
          </a:p>
          <a:p>
            <a:pPr marL="457200" lvl="1" indent="0">
              <a:buNone/>
            </a:pPr>
            <a:r>
              <a:rPr lang="en-US" altLang="zh-CN" sz="1800" dirty="0"/>
              <a:t>Counter -&gt; #readers</a:t>
            </a:r>
          </a:p>
          <a:p>
            <a:pPr marL="0" indent="0">
              <a:buNone/>
            </a:pPr>
            <a:r>
              <a:rPr lang="en-US" altLang="zh-CN" sz="2400" dirty="0"/>
              <a:t>Writing</a:t>
            </a:r>
          </a:p>
          <a:p>
            <a:pPr marL="457200" lvl="1" indent="0">
              <a:buNone/>
            </a:pPr>
            <a:r>
              <a:rPr lang="en-US" altLang="zh-CN" sz="1800" dirty="0"/>
              <a:t>Counter = -1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804570" y="4444979"/>
            <a:ext cx="1404156" cy="64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Counter = </a:t>
            </a:r>
            <a:r>
              <a:rPr lang="en-US" altLang="zh-CN" sz="3200" b="1" dirty="0"/>
              <a:t>0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1804570" y="4444979"/>
            <a:ext cx="1404156" cy="64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Counter = </a:t>
            </a: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30" name="矩形 29"/>
          <p:cNvSpPr/>
          <p:nvPr/>
        </p:nvSpPr>
        <p:spPr>
          <a:xfrm>
            <a:off x="1804570" y="4444979"/>
            <a:ext cx="1404156" cy="64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Counter = </a:t>
            </a: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31" name="椭圆 30"/>
          <p:cNvSpPr/>
          <p:nvPr/>
        </p:nvSpPr>
        <p:spPr>
          <a:xfrm>
            <a:off x="1138496" y="5645877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876578" y="5645877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Traditional RW lock performance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99" y="1295527"/>
            <a:ext cx="5858905" cy="53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95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Reader Lock Acquisition</a:t>
            </a:r>
          </a:p>
          <a:p>
            <a:pPr marL="457200" lvl="1" indent="0">
              <a:buNone/>
            </a:pPr>
            <a:r>
              <a:rPr lang="en-US" altLang="zh-CN" dirty="0" err="1"/>
              <a:t>add_and_fetch</a:t>
            </a:r>
            <a:r>
              <a:rPr lang="en-US" altLang="zh-CN" dirty="0"/>
              <a:t>(&amp;counter)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Need to wait for message (current #reader)</a:t>
            </a:r>
          </a:p>
          <a:p>
            <a:pPr marL="0" indent="0">
              <a:buNone/>
            </a:pPr>
            <a:r>
              <a:rPr lang="en-US" altLang="zh-CN" dirty="0"/>
              <a:t>Need to send message (next reader)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Acquisition serialized by messages!!</a:t>
            </a:r>
          </a:p>
          <a:p>
            <a:pPr marL="68580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Occupies a great deal of message bandwidth!! </a:t>
            </a:r>
          </a:p>
        </p:txBody>
      </p:sp>
    </p:spTree>
    <p:extLst>
      <p:ext uri="{BB962C8B-B14F-4D97-AF65-F5344CB8AC3E}">
        <p14:creationId xmlns:p14="http://schemas.microsoft.com/office/powerpoint/2010/main" val="347009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Idea 1</a:t>
            </a:r>
          </a:p>
          <a:p>
            <a:pPr marL="457200" lvl="1" indent="0">
              <a:buNone/>
            </a:pPr>
            <a:r>
              <a:rPr lang="en-US" altLang="zh-CN" dirty="0"/>
              <a:t>Reduce time to wait for message (GOLL)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Idea 2</a:t>
            </a:r>
          </a:p>
          <a:p>
            <a:pPr marL="457200" lvl="1" indent="0">
              <a:buNone/>
            </a:pPr>
            <a:r>
              <a:rPr lang="en-US" altLang="zh-CN" dirty="0"/>
              <a:t>Reduce #message (BR lock)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26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55517" cy="50059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Reduce time to wait for message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0491" y="2420888"/>
            <a:ext cx="2572388" cy="2903908"/>
            <a:chOff x="2573778" y="3032406"/>
            <a:chExt cx="2572388" cy="2903908"/>
          </a:xfrm>
        </p:grpSpPr>
        <p:cxnSp>
          <p:nvCxnSpPr>
            <p:cNvPr id="29" name="直接连接符 28"/>
            <p:cNvCxnSpPr/>
            <p:nvPr/>
          </p:nvCxnSpPr>
          <p:spPr>
            <a:xfrm flipH="1" flipV="1">
              <a:off x="3941930" y="3448496"/>
              <a:ext cx="1" cy="37384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2915816" y="4581128"/>
              <a:ext cx="63007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5" name="直接连接符 4"/>
            <p:cNvCxnSpPr>
              <a:stCxn id="4" idx="0"/>
            </p:cNvCxnSpPr>
            <p:nvPr/>
          </p:nvCxnSpPr>
          <p:spPr>
            <a:xfrm flipV="1">
              <a:off x="3230851" y="4207287"/>
              <a:ext cx="549061" cy="37384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07804" y="5013176"/>
              <a:ext cx="324036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3311860" y="5013176"/>
              <a:ext cx="252028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247964" y="5013176"/>
              <a:ext cx="234026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4678114" y="5013176"/>
              <a:ext cx="217922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707904" y="3032406"/>
              <a:ext cx="468052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573778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11860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013938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678114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47964" y="4581128"/>
              <a:ext cx="63007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17894" y="3775239"/>
              <a:ext cx="63007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27" name="直接连接符 26"/>
            <p:cNvCxnSpPr>
              <a:stCxn id="24" idx="0"/>
            </p:cNvCxnSpPr>
            <p:nvPr/>
          </p:nvCxnSpPr>
          <p:spPr>
            <a:xfrm flipH="1" flipV="1">
              <a:off x="4135508" y="4207288"/>
              <a:ext cx="427491" cy="37384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632849" y="3833348"/>
            <a:ext cx="1709429" cy="183935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987601" y="3872842"/>
            <a:ext cx="1709429" cy="183935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35596" y="2887636"/>
            <a:ext cx="1709429" cy="183935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142555" y="5903535"/>
            <a:ext cx="45802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Waiting domain is split into pieces</a:t>
            </a:r>
          </a:p>
          <a:p>
            <a:r>
              <a:rPr lang="en-US" altLang="zh-CN" sz="2400" dirty="0"/>
              <a:t>Reduce #remote messages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172528" y="3969610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30491" y="4816974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568573" y="4816974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74607" y="3172270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87083" y="3969610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25" grpId="0" animBg="1"/>
      <p:bldP spid="32" grpId="0" animBg="1"/>
      <p:bldP spid="33" grpId="0" animBg="1"/>
      <p:bldP spid="38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Reduce #message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9452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4487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50571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60461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98543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5504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33041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081013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27974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102981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850953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97914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>
            <a:stCxn id="4" idx="0"/>
            <a:endCxn id="7" idx="4"/>
          </p:cNvCxnSpPr>
          <p:nvPr/>
        </p:nvCxnSpPr>
        <p:spPr>
          <a:xfrm flipV="1">
            <a:off x="1794487" y="3140968"/>
            <a:ext cx="1134126" cy="10446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</p:cNvCxnSpPr>
          <p:nvPr/>
        </p:nvCxnSpPr>
        <p:spPr>
          <a:xfrm flipV="1">
            <a:off x="2560539" y="3066592"/>
            <a:ext cx="358456" cy="11190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0"/>
          </p:cNvCxnSpPr>
          <p:nvPr/>
        </p:nvCxnSpPr>
        <p:spPr>
          <a:xfrm flipH="1" flipV="1">
            <a:off x="2918995" y="3066592"/>
            <a:ext cx="424014" cy="11190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</p:cNvCxnSpPr>
          <p:nvPr/>
        </p:nvCxnSpPr>
        <p:spPr>
          <a:xfrm flipH="1" flipV="1">
            <a:off x="2918995" y="3066592"/>
            <a:ext cx="1193954" cy="11190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694587" y="2636912"/>
            <a:ext cx="468052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142555" y="5903535"/>
            <a:ext cx="5303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No reader messages if there’s no writer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9133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RCU Synchronization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Why throughput drops?</a:t>
            </a:r>
            <a:endParaRPr lang="zh-CN" alt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420813"/>
            <a:ext cx="4819650" cy="2571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0081" y="4503092"/>
            <a:ext cx="324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Now it takes 121 cycles!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894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basic idea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2870"/>
            <a:ext cx="8192881" cy="4344712"/>
          </a:xfrm>
        </p:spPr>
        <p:txBody>
          <a:bodyPr/>
          <a:lstStyle/>
          <a:p>
            <a:r>
              <a:rPr lang="en-US" sz="2200" dirty="0"/>
              <a:t>Writers create new versions</a:t>
            </a:r>
          </a:p>
          <a:p>
            <a:pPr lvl="1"/>
            <a:r>
              <a:rPr lang="en-US" sz="1800" dirty="0"/>
              <a:t>Using locking or NBS to synchronize with each other</a:t>
            </a:r>
          </a:p>
          <a:p>
            <a:pPr lvl="1"/>
            <a:r>
              <a:rPr lang="en-US" sz="1800" dirty="0"/>
              <a:t>Register </a:t>
            </a:r>
            <a:r>
              <a:rPr lang="en-US" sz="1800" i="1" dirty="0"/>
              <a:t>call-backs</a:t>
            </a:r>
            <a:r>
              <a:rPr lang="en-US" sz="1800" dirty="0"/>
              <a:t> to destroy old versions when safe</a:t>
            </a:r>
          </a:p>
          <a:p>
            <a:pPr lvl="2"/>
            <a:r>
              <a:rPr lang="en-US" sz="1600" dirty="0" err="1"/>
              <a:t>call_rcu</a:t>
            </a:r>
            <a:r>
              <a:rPr lang="en-US" sz="1600" dirty="0"/>
              <a:t>() primitive registers a call back with a </a:t>
            </a:r>
            <a:r>
              <a:rPr lang="en-US" sz="1600" dirty="0" err="1"/>
              <a:t>reclaimer</a:t>
            </a:r>
            <a:endParaRPr lang="en-US" sz="1600" dirty="0"/>
          </a:p>
          <a:p>
            <a:pPr lvl="1"/>
            <a:r>
              <a:rPr lang="en-US" sz="1800" dirty="0"/>
              <a:t>Call-backs are deferred and memory reclaimed in batches</a:t>
            </a:r>
          </a:p>
          <a:p>
            <a:pPr lvl="4"/>
            <a:endParaRPr lang="en-US" sz="1600" dirty="0"/>
          </a:p>
          <a:p>
            <a:r>
              <a:rPr lang="en-US" sz="2200" dirty="0"/>
              <a:t>Readers do not use synchronization</a:t>
            </a:r>
          </a:p>
          <a:p>
            <a:pPr lvl="1"/>
            <a:r>
              <a:rPr lang="en-US" sz="1800" dirty="0"/>
              <a:t>While they hold a reference to a version it will not be destroyed</a:t>
            </a:r>
          </a:p>
          <a:p>
            <a:pPr lvl="1"/>
            <a:r>
              <a:rPr lang="en-US" sz="1800" dirty="0"/>
              <a:t>Completion of read-side critical sections is “inferred” by the </a:t>
            </a:r>
            <a:r>
              <a:rPr lang="en-US" sz="1800" dirty="0" err="1"/>
              <a:t>reclaimer</a:t>
            </a:r>
            <a:r>
              <a:rPr lang="en-US" sz="1800" dirty="0"/>
              <a:t> from observation of quiescent states</a:t>
            </a:r>
          </a:p>
        </p:txBody>
      </p:sp>
    </p:spTree>
    <p:extLst>
      <p:ext uri="{BB962C8B-B14F-4D97-AF65-F5344CB8AC3E}">
        <p14:creationId xmlns:p14="http://schemas.microsoft.com/office/powerpoint/2010/main" val="1090213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Publish-Subscribe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insertion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reader-writer synchronization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Wait for pre-existing readers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deletion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change – wait for readers –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safe memory reclamation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Maintain multiple versions of update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for readers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RCU Overview</a:t>
            </a:r>
          </a:p>
        </p:txBody>
      </p:sp>
    </p:spTree>
    <p:extLst>
      <p:ext uri="{BB962C8B-B14F-4D97-AF65-F5344CB8AC3E}">
        <p14:creationId xmlns:p14="http://schemas.microsoft.com/office/powerpoint/2010/main" val="89593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RCU – List Update– Basic Strategy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2247900" cy="352425"/>
          </a:xfr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2305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343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2324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200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2381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12"/>
          <p:cNvSpPr txBox="1">
            <a:spLocks noChangeArrowheads="1"/>
          </p:cNvSpPr>
          <p:nvPr/>
        </p:nvSpPr>
        <p:spPr bwMode="auto">
          <a:xfrm>
            <a:off x="5867400" y="6257925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u="sng">
                <a:latin typeface="Lucida Sans Unicode" charset="0"/>
              </a:rPr>
              <a:t>RCU Semantics: A First Attempt</a:t>
            </a:r>
          </a:p>
          <a:p>
            <a:pPr eaLnBrk="1" hangingPunct="1"/>
            <a:r>
              <a:rPr lang="en-US" sz="1400">
                <a:latin typeface="Lucida Sans Unicode" charset="0"/>
              </a:rPr>
              <a:t>McKenney &amp; Walpole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0" y="1676400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Starting List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33800" y="2390775"/>
            <a:ext cx="939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New Node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43400" y="3305175"/>
            <a:ext cx="2008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Copy B to B</a:t>
            </a:r>
            <a:r>
              <a:rPr lang="ja-JP" altLang="en-US" sz="1200">
                <a:latin typeface="Lucida Sans Unicode" charset="0"/>
              </a:rPr>
              <a:t>’</a:t>
            </a:r>
            <a:r>
              <a:rPr lang="en-US" sz="1200">
                <a:latin typeface="Lucida Sans Unicode" charset="0"/>
              </a:rPr>
              <a:t> and Modify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38725" y="4143375"/>
            <a:ext cx="151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Move A.Next to B</a:t>
            </a:r>
            <a:r>
              <a:rPr lang="ja-JP" altLang="en-US" sz="1200">
                <a:latin typeface="Lucida Sans Unicode" charset="0"/>
              </a:rPr>
              <a:t>’</a:t>
            </a:r>
            <a:endParaRPr lang="en-US" sz="1200">
              <a:latin typeface="Lucida Sans Unicode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38800" y="4905375"/>
            <a:ext cx="296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B still visible, but not for new readers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57950" y="5438775"/>
            <a:ext cx="2293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Readers complete, remove B</a:t>
            </a:r>
          </a:p>
        </p:txBody>
      </p:sp>
    </p:spTree>
    <p:extLst>
      <p:ext uri="{BB962C8B-B14F-4D97-AF65-F5344CB8AC3E}">
        <p14:creationId xmlns:p14="http://schemas.microsoft.com/office/powerpoint/2010/main" val="2743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quiescent states</a:t>
            </a:r>
          </a:p>
          <a:p>
            <a:pPr lvl="1"/>
            <a:r>
              <a:rPr lang="en-US" dirty="0"/>
              <a:t>Context switch (non-preemptive kernels)</a:t>
            </a:r>
          </a:p>
          <a:p>
            <a:pPr lvl="1"/>
            <a:r>
              <a:rPr lang="en-US" dirty="0"/>
              <a:t>Voluntary context switch (preemptive kernels)</a:t>
            </a:r>
          </a:p>
          <a:p>
            <a:pPr lvl="1"/>
            <a:r>
              <a:rPr lang="en-US" dirty="0"/>
              <a:t>Kernel entry/exit</a:t>
            </a:r>
          </a:p>
          <a:p>
            <a:pPr lvl="1"/>
            <a:r>
              <a:rPr lang="en-US" dirty="0"/>
              <a:t>Blocking call</a:t>
            </a:r>
          </a:p>
          <a:p>
            <a:pPr lvl="4"/>
            <a:endParaRPr lang="en-US" dirty="0"/>
          </a:p>
          <a:p>
            <a:r>
              <a:rPr lang="en-US" dirty="0"/>
              <a:t>Grace periods</a:t>
            </a:r>
          </a:p>
          <a:p>
            <a:pPr lvl="1"/>
            <a:r>
              <a:rPr lang="en-US" dirty="0"/>
              <a:t>A period during which every CPU has gone through a quiescent state</a:t>
            </a:r>
          </a:p>
          <a:p>
            <a:endParaRPr lang="en-US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Quiescent states and grace periods</a:t>
            </a:r>
          </a:p>
        </p:txBody>
      </p:sp>
    </p:spTree>
    <p:extLst>
      <p:ext uri="{BB962C8B-B14F-4D97-AF65-F5344CB8AC3E}">
        <p14:creationId xmlns:p14="http://schemas.microsoft.com/office/powerpoint/2010/main" val="83535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Read-Copy Update Performance</a:t>
            </a:r>
          </a:p>
        </p:txBody>
      </p:sp>
      <p:pic>
        <p:nvPicPr>
          <p:cNvPr id="5" name="Picture 4" descr="屏幕快照 2012-04-01 下午12.09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9" y="1554755"/>
            <a:ext cx="7039635" cy="52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9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Synchronization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synchronization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lock-free, “optimistic” synchronization</a:t>
            </a:r>
          </a:p>
          <a:p>
            <a:pPr lvl="1"/>
            <a:r>
              <a:rPr lang="en-US" dirty="0"/>
              <a:t>Execute the critical section unconstrained, and check at the end to see if you were the only one</a:t>
            </a:r>
          </a:p>
          <a:p>
            <a:pPr lvl="1"/>
            <a:r>
              <a:rPr lang="en-US" dirty="0"/>
              <a:t>If so, continue. If not roll back and retry</a:t>
            </a:r>
          </a:p>
          <a:p>
            <a:pPr lvl="4"/>
            <a:endParaRPr lang="en-US" dirty="0"/>
          </a:p>
          <a:p>
            <a:r>
              <a:rPr lang="en-US" dirty="0"/>
              <a:t>Synthesis uses no locks at all!</a:t>
            </a:r>
          </a:p>
          <a:p>
            <a:pPr lvl="4"/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89D55730-A7F3-476E-9858-7E2800526FA6}" type="slidenum">
              <a:rPr lang="en-US" sz="1400">
                <a:solidFill>
                  <a:srgbClr val="497E18"/>
                </a:solidFill>
              </a:rPr>
              <a:pPr eaLnBrk="1" hangingPunct="1"/>
              <a:t>46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7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is pessimistic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Murphy's law: “If it can go wrong, it will...”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concurrent programming:</a:t>
            </a:r>
          </a:p>
          <a:p>
            <a:pPr lvl="1">
              <a:defRPr/>
            </a:pPr>
            <a:r>
              <a:rPr lang="en-US" dirty="0"/>
              <a:t>“If we can have a race condition, we will...”</a:t>
            </a:r>
          </a:p>
          <a:p>
            <a:pPr lvl="1">
              <a:defRPr/>
            </a:pPr>
            <a:r>
              <a:rPr lang="en-US" dirty="0"/>
              <a:t>“If another thread could mess us up, it will...”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Solution:</a:t>
            </a:r>
          </a:p>
          <a:p>
            <a:pPr lvl="1">
              <a:defRPr/>
            </a:pPr>
            <a:r>
              <a:rPr lang="en-US" dirty="0"/>
              <a:t>Hide the resources behind locked doors</a:t>
            </a:r>
          </a:p>
          <a:p>
            <a:pPr lvl="1">
              <a:defRPr/>
            </a:pPr>
            <a:r>
              <a:rPr lang="en-US" dirty="0"/>
              <a:t>Make everyone wait until we're done</a:t>
            </a:r>
          </a:p>
          <a:p>
            <a:pPr lvl="1">
              <a:defRPr/>
            </a:pPr>
            <a:r>
              <a:rPr lang="en-US" dirty="0"/>
              <a:t>That is...if there was anyone at all</a:t>
            </a:r>
          </a:p>
          <a:p>
            <a:pPr lvl="1">
              <a:defRPr/>
            </a:pPr>
            <a:r>
              <a:rPr lang="en-US" dirty="0"/>
              <a:t>We pay the same cost either way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1E1410F4-1456-4ED7-86A0-AD0E0C45EFAF}" type="slidenum">
              <a:rPr lang="en-US" sz="1400">
                <a:solidFill>
                  <a:srgbClr val="497E18"/>
                </a:solidFill>
              </a:rPr>
              <a:pPr eaLnBrk="1" hangingPunct="1"/>
              <a:t>47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51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common case is often little or no contention</a:t>
            </a:r>
          </a:p>
          <a:p>
            <a:pPr lvl="1">
              <a:defRPr/>
            </a:pPr>
            <a:r>
              <a:rPr lang="en-US" dirty="0"/>
              <a:t>Or at least it should be!</a:t>
            </a:r>
          </a:p>
          <a:p>
            <a:pPr lvl="1">
              <a:defRPr/>
            </a:pPr>
            <a:r>
              <a:rPr lang="en-US" dirty="0"/>
              <a:t>Do we really need to shut out the whole world?</a:t>
            </a:r>
          </a:p>
          <a:p>
            <a:pPr lvl="1">
              <a:defRPr/>
            </a:pPr>
            <a:r>
              <a:rPr lang="en-US" dirty="0"/>
              <a:t>Why not proceed optimistically and only incur cost if we encounter contention?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If there's little contention, there's no starvation</a:t>
            </a:r>
          </a:p>
          <a:p>
            <a:pPr lvl="1">
              <a:defRPr/>
            </a:pPr>
            <a:r>
              <a:rPr lang="en-US" dirty="0"/>
              <a:t>So we don’t need to be “wait-free” which guarantees no starvation</a:t>
            </a:r>
          </a:p>
          <a:p>
            <a:pPr lvl="1">
              <a:defRPr/>
            </a:pPr>
            <a:r>
              <a:rPr lang="en-US" dirty="0"/>
              <a:t>Lock-free is easier and cheaper than wait-free</a:t>
            </a:r>
          </a:p>
          <a:p>
            <a:pPr marL="2286000" lvl="5" indent="0">
              <a:buNone/>
              <a:defRPr/>
            </a:pPr>
            <a:r>
              <a:rPr lang="en-US" dirty="0"/>
              <a:t>	</a:t>
            </a:r>
          </a:p>
          <a:p>
            <a:pPr>
              <a:defRPr/>
            </a:pPr>
            <a:r>
              <a:rPr lang="en-US" dirty="0"/>
              <a:t>Small critical sections really help performance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FE2A4A83-9F9E-42E3-946D-FAD913A2EA02}" type="slidenum">
              <a:rPr lang="en-US" sz="1400">
                <a:solidFill>
                  <a:srgbClr val="497E18"/>
                </a:solidFill>
              </a:rPr>
              <a:pPr eaLnBrk="1" hangingPunct="1"/>
              <a:t>48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457200" indent="-457200">
              <a:defRPr/>
            </a:pPr>
            <a:r>
              <a:rPr lang="en-US" dirty="0"/>
              <a:t>Copy</a:t>
            </a:r>
          </a:p>
          <a:p>
            <a:pPr marL="857250" lvl="1" indent="-457200">
              <a:defRPr/>
            </a:pPr>
            <a:r>
              <a:rPr lang="en-US" dirty="0"/>
              <a:t>Write down any state we need in order to retry</a:t>
            </a:r>
          </a:p>
          <a:p>
            <a:pPr marL="2171700" lvl="5" indent="0">
              <a:buNone/>
              <a:defRPr/>
            </a:pPr>
            <a:r>
              <a:rPr lang="en-US" dirty="0"/>
              <a:t>	</a:t>
            </a:r>
          </a:p>
          <a:p>
            <a:pPr marL="457200" indent="-457200">
              <a:defRPr/>
            </a:pPr>
            <a:r>
              <a:rPr lang="en-US" dirty="0"/>
              <a:t>Do the work</a:t>
            </a:r>
          </a:p>
          <a:p>
            <a:pPr marL="857250" lvl="1" indent="-457200">
              <a:defRPr/>
            </a:pPr>
            <a:r>
              <a:rPr lang="en-US" dirty="0"/>
              <a:t>Perform the computation</a:t>
            </a:r>
          </a:p>
          <a:p>
            <a:pPr marL="2171700" lvl="5" indent="0">
              <a:buNone/>
              <a:defRPr/>
            </a:pPr>
            <a:r>
              <a:rPr lang="en-US" dirty="0"/>
              <a:t>	</a:t>
            </a:r>
          </a:p>
          <a:p>
            <a:pPr marL="457200" indent="-457200">
              <a:defRPr/>
            </a:pPr>
            <a:r>
              <a:rPr lang="en-US" dirty="0"/>
              <a:t>Atomically “test and commit” or retry</a:t>
            </a:r>
          </a:p>
          <a:p>
            <a:pPr lvl="1">
              <a:defRPr/>
            </a:pPr>
            <a:r>
              <a:rPr lang="en-US" sz="1800" dirty="0"/>
              <a:t>Compare saved assumptions with the actual state of the world</a:t>
            </a:r>
          </a:p>
          <a:p>
            <a:pPr lvl="1">
              <a:defRPr/>
            </a:pPr>
            <a:r>
              <a:rPr lang="en-US" sz="1800" dirty="0"/>
              <a:t>If different, </a:t>
            </a:r>
            <a:r>
              <a:rPr lang="en-US" sz="1800" i="1" dirty="0"/>
              <a:t>undo work</a:t>
            </a:r>
            <a:r>
              <a:rPr lang="en-US" sz="1800" dirty="0"/>
              <a:t>, and </a:t>
            </a:r>
            <a:r>
              <a:rPr lang="en-US" sz="1800" i="1" dirty="0"/>
              <a:t>start over </a:t>
            </a:r>
            <a:r>
              <a:rPr lang="en-US" sz="1800" dirty="0"/>
              <a:t>with new state</a:t>
            </a:r>
          </a:p>
          <a:p>
            <a:pPr lvl="1">
              <a:defRPr/>
            </a:pPr>
            <a:r>
              <a:rPr lang="en-US" sz="1800" dirty="0"/>
              <a:t>If preconditions still hold, commit the results and continue</a:t>
            </a:r>
          </a:p>
          <a:p>
            <a:pPr lvl="1">
              <a:defRPr/>
            </a:pPr>
            <a:r>
              <a:rPr lang="en-US" sz="1800" dirty="0"/>
              <a:t>This is where the work becomes visible to the world (ideally)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FC38636-F756-4CD6-AE05-36F149DBA4BE}" type="slidenum">
              <a:rPr lang="en-US" sz="1400">
                <a:solidFill>
                  <a:srgbClr val="497E18"/>
                </a:solidFill>
              </a:rPr>
              <a:pPr eaLnBrk="1" hangingPunct="1"/>
              <a:t>49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Recap: Directory-based cache 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Shared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52028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56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Read response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79613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09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D663A3C5-C41D-4EF0-B586-F19CF9005527}" type="slidenum">
              <a:rPr lang="en-US" sz="1400">
                <a:solidFill>
                  <a:srgbClr val="497E18"/>
                </a:solidFill>
              </a:rPr>
              <a:pPr eaLnBrk="1" hangingPunct="1"/>
              <a:t>50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1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AED203F6-BB47-466B-AD5E-660EC538C147}" type="slidenum">
              <a:rPr lang="en-US" sz="1400">
                <a:solidFill>
                  <a:srgbClr val="497E18"/>
                </a:solidFill>
              </a:rPr>
              <a:pPr eaLnBrk="1" hangingPunct="1"/>
              <a:t>51</a:t>
            </a:fld>
            <a:endParaRPr lang="en-US" sz="1400">
              <a:solidFill>
                <a:srgbClr val="497E18"/>
              </a:solidFill>
            </a:endParaRP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914400" y="2590800"/>
            <a:ext cx="533400" cy="158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/>
          <p:cNvCxnSpPr>
            <a:cxnSpLocks noChangeShapeType="1"/>
          </p:cNvCxnSpPr>
          <p:nvPr/>
        </p:nvCxnSpPr>
        <p:spPr bwMode="auto">
          <a:xfrm rot="16200000" flipH="1">
            <a:off x="762000" y="2743200"/>
            <a:ext cx="1676400" cy="1371600"/>
          </a:xfrm>
          <a:prstGeom prst="bentConnector3">
            <a:avLst>
              <a:gd name="adj1" fmla="val 100667"/>
            </a:avLst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Box 23"/>
          <p:cNvSpPr txBox="1">
            <a:spLocks noChangeArrowheads="1"/>
          </p:cNvSpPr>
          <p:nvPr/>
        </p:nvSpPr>
        <p:spPr bwMode="auto">
          <a:xfrm>
            <a:off x="228600" y="2971800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2701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497E18"/>
                </a:solidFill>
                <a:latin typeface="Times New Roman" pitchFamily="-110" charset="0"/>
                <a:cs typeface="Times New Roman" pitchFamily="-110" charset="0"/>
              </a:rPr>
              <a:t>CS510 - Concurrent Systems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8907E5BA-B18B-4754-90E3-DA2154AE2892}" type="slidenum">
              <a:rPr lang="en-US" sz="1400">
                <a:solidFill>
                  <a:srgbClr val="497E18"/>
                </a:solidFill>
              </a:rPr>
              <a:pPr eaLnBrk="1" hangingPunct="1"/>
              <a:t>52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2743200"/>
            <a:ext cx="1066800" cy="381000"/>
          </a:xfrm>
          <a:prstGeom prst="rect">
            <a:avLst/>
          </a:prstGeom>
          <a:solidFill>
            <a:srgbClr val="3366FF">
              <a:alpha val="3803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76400" y="3124200"/>
            <a:ext cx="1066800" cy="304800"/>
          </a:xfrm>
          <a:prstGeom prst="rect">
            <a:avLst/>
          </a:prstGeom>
          <a:solidFill>
            <a:srgbClr val="3366FF">
              <a:alpha val="3803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6400" y="3429000"/>
            <a:ext cx="838200" cy="304800"/>
          </a:xfrm>
          <a:prstGeom prst="rect">
            <a:avLst/>
          </a:prstGeom>
          <a:solidFill>
            <a:srgbClr val="3366FF">
              <a:alpha val="3803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48000" y="2743200"/>
            <a:ext cx="457200" cy="381000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0175" y="2971800"/>
            <a:ext cx="1344613" cy="523875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Locals -</a:t>
            </a:r>
          </a:p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won’t change!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83050" y="2133600"/>
            <a:ext cx="1631950" cy="5238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i="1" dirty="0">
                <a:solidFill>
                  <a:schemeClr val="lt1"/>
                </a:solidFill>
                <a:latin typeface="+mn-lt"/>
                <a:cs typeface="+mn-cs"/>
              </a:rPr>
              <a:t>Global - may change any time!</a:t>
            </a:r>
          </a:p>
        </p:txBody>
      </p:sp>
      <p:cxnSp>
        <p:nvCxnSpPr>
          <p:cNvPr id="20" name="Straight Arrow Connector 19"/>
          <p:cNvCxnSpPr>
            <a:cxnSpLocks noChangeShapeType="1"/>
            <a:stCxn id="16" idx="3"/>
            <a:endCxn id="13" idx="1"/>
          </p:cNvCxnSpPr>
          <p:nvPr/>
        </p:nvCxnSpPr>
        <p:spPr bwMode="auto">
          <a:xfrm>
            <a:off x="1474788" y="3233738"/>
            <a:ext cx="201612" cy="428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16" idx="3"/>
            <a:endCxn id="14" idx="1"/>
          </p:cNvCxnSpPr>
          <p:nvPr/>
        </p:nvCxnSpPr>
        <p:spPr bwMode="auto">
          <a:xfrm>
            <a:off x="1474788" y="3233738"/>
            <a:ext cx="201612" cy="3476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6" idx="3"/>
            <a:endCxn id="12" idx="1"/>
          </p:cNvCxnSpPr>
          <p:nvPr/>
        </p:nvCxnSpPr>
        <p:spPr bwMode="auto">
          <a:xfrm flipV="1">
            <a:off x="1474788" y="2933700"/>
            <a:ext cx="201612" cy="3000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18" idx="1"/>
            <a:endCxn id="15" idx="3"/>
          </p:cNvCxnSpPr>
          <p:nvPr/>
        </p:nvCxnSpPr>
        <p:spPr bwMode="auto">
          <a:xfrm rot="10800000" flipV="1">
            <a:off x="3505200" y="2395538"/>
            <a:ext cx="577850" cy="538162"/>
          </a:xfrm>
          <a:prstGeom prst="straightConnector1">
            <a:avLst/>
          </a:prstGeom>
          <a:noFill/>
          <a:ln w="25400">
            <a:solidFill>
              <a:srgbClr val="FF0000">
                <a:alpha val="59999"/>
              </a:srgb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362200" y="3733800"/>
            <a:ext cx="3657600" cy="381000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586288" y="4572000"/>
            <a:ext cx="1793875" cy="73818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“Atomic”</a:t>
            </a:r>
          </a:p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read-modify-write</a:t>
            </a:r>
          </a:p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instruction</a:t>
            </a: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rot="10800000">
            <a:off x="4191000" y="4119563"/>
            <a:ext cx="1295400" cy="452437"/>
          </a:xfrm>
          <a:prstGeom prst="straightConnector1">
            <a:avLst/>
          </a:prstGeom>
          <a:noFill/>
          <a:ln w="25400">
            <a:solidFill>
              <a:srgbClr val="FF0000">
                <a:alpha val="59999"/>
              </a:srgb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4784725" y="2879725"/>
            <a:ext cx="1066800" cy="641350"/>
          </a:xfrm>
          <a:prstGeom prst="straightConnector1">
            <a:avLst/>
          </a:prstGeom>
          <a:noFill/>
          <a:ln w="25400">
            <a:solidFill>
              <a:srgbClr val="FF0000">
                <a:alpha val="59999"/>
              </a:srgb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4352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 – single word Compare and Swap</a:t>
            </a:r>
          </a:p>
          <a:p>
            <a:pPr lvl="1"/>
            <a:r>
              <a:rPr lang="en-US"/>
              <a:t>An atomic read-modify-write instruction</a:t>
            </a:r>
          </a:p>
          <a:p>
            <a:pPr lvl="1"/>
            <a:r>
              <a:rPr lang="en-US"/>
              <a:t>Semantics of the single atomic instruction are:</a:t>
            </a:r>
          </a:p>
          <a:p>
            <a:pPr lvl="4">
              <a:buFontTx/>
              <a:buNone/>
            </a:pPr>
            <a:endParaRPr lang="en-US"/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CAS(copy, update, mem_addr)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	if (*mem_addr == copy) {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		*mem_addr = update;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		return SUCCESS;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	} else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		return FAIL;</a:t>
            </a:r>
          </a:p>
          <a:p>
            <a:pPr lvl="2">
              <a:buFontTx/>
              <a:buNone/>
            </a:pPr>
            <a:r>
              <a:rPr lang="en-US" sz="1800" i="0">
                <a:latin typeface="Courier" pitchFamily="-110" charset="0"/>
              </a:rPr>
              <a:t>}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EC2D7A74-CC4F-4780-977D-1A81E0297283}" type="slidenum">
              <a:rPr lang="en-US" sz="1400">
                <a:solidFill>
                  <a:srgbClr val="497E18"/>
                </a:solidFill>
              </a:rPr>
              <a:pPr eaLnBrk="1" hangingPunct="1"/>
              <a:t>53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06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4D14E78-249F-4CF8-98AE-4F5421A185F2}" type="slidenum">
              <a:rPr lang="en-US" sz="1400">
                <a:solidFill>
                  <a:srgbClr val="497E18"/>
                </a:solidFill>
              </a:rPr>
              <a:pPr eaLnBrk="1" hangingPunct="1"/>
              <a:t>54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2743200"/>
            <a:ext cx="20574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16" name="Straight Arrow Connector 15"/>
          <p:cNvCxnSpPr>
            <a:cxnSpLocks noChangeShapeType="1"/>
            <a:endCxn id="9" idx="1"/>
          </p:cNvCxnSpPr>
          <p:nvPr/>
        </p:nvCxnSpPr>
        <p:spPr bwMode="auto">
          <a:xfrm flipV="1">
            <a:off x="1349375" y="2933700"/>
            <a:ext cx="327025" cy="2714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81000" y="2743200"/>
            <a:ext cx="9683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Copy</a:t>
            </a:r>
          </a:p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global</a:t>
            </a:r>
          </a:p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to local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71800" y="3733800"/>
            <a:ext cx="9906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817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08F3DE3E-54F0-4133-989A-F77CFDE5B07E}" type="slidenum">
              <a:rPr lang="en-US" sz="1400">
                <a:solidFill>
                  <a:srgbClr val="497E18"/>
                </a:solidFill>
              </a:rPr>
              <a:pPr eaLnBrk="1" hangingPunct="1"/>
              <a:t>55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0" y="3124200"/>
            <a:ext cx="3200400" cy="6096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304800" y="3287713"/>
            <a:ext cx="1138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Do Work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7655" idx="3"/>
            <a:endCxn id="10" idx="1"/>
          </p:cNvCxnSpPr>
          <p:nvPr/>
        </p:nvCxnSpPr>
        <p:spPr bwMode="auto">
          <a:xfrm flipV="1">
            <a:off x="1443038" y="3429000"/>
            <a:ext cx="233362" cy="44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14800" y="3733800"/>
            <a:ext cx="1066800" cy="3810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00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579FD25-E019-44A2-9CC8-C92CF4D52E00}" type="slidenum">
              <a:rPr lang="en-US" sz="1400">
                <a:solidFill>
                  <a:srgbClr val="497E18"/>
                </a:solidFill>
              </a:rPr>
              <a:pPr eaLnBrk="1" hangingPunct="1"/>
              <a:t>56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76400" y="3733800"/>
            <a:ext cx="5791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886200"/>
            <a:ext cx="6891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Test</a:t>
            </a:r>
          </a:p>
        </p:txBody>
      </p:sp>
      <p:cxnSp>
        <p:nvCxnSpPr>
          <p:cNvPr id="26" name="Straight Arrow Connector 25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1069975" y="4070350"/>
            <a:ext cx="606425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10200" y="3733800"/>
            <a:ext cx="533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40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stack pop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DD9921EA-2B7E-48DD-94CC-0A569CC97FEC}" type="slidenum">
              <a:rPr lang="en-US" sz="1400">
                <a:solidFill>
                  <a:srgbClr val="497E18"/>
                </a:solidFill>
              </a:rPr>
              <a:pPr eaLnBrk="1" hangingPunct="1"/>
              <a:t>57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2743200"/>
            <a:ext cx="57912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0" y="3124200"/>
            <a:ext cx="5791200" cy="6096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76400" y="3733800"/>
            <a:ext cx="5791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743200"/>
            <a:ext cx="6887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Copy</a:t>
            </a:r>
          </a:p>
        </p:txBody>
      </p:sp>
      <p:sp>
        <p:nvSpPr>
          <p:cNvPr id="29706" name="TextBox 12"/>
          <p:cNvSpPr txBox="1">
            <a:spLocks noChangeArrowheads="1"/>
          </p:cNvSpPr>
          <p:nvPr/>
        </p:nvSpPr>
        <p:spPr bwMode="auto">
          <a:xfrm>
            <a:off x="304800" y="3287713"/>
            <a:ext cx="1138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Do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886200"/>
            <a:ext cx="6891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Test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2" idx="3"/>
            <a:endCxn id="9" idx="1"/>
          </p:cNvCxnSpPr>
          <p:nvPr/>
        </p:nvCxnSpPr>
        <p:spPr bwMode="auto">
          <a:xfrm>
            <a:off x="1069975" y="2927350"/>
            <a:ext cx="606425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29706" idx="3"/>
            <a:endCxn id="10" idx="1"/>
          </p:cNvCxnSpPr>
          <p:nvPr/>
        </p:nvCxnSpPr>
        <p:spPr bwMode="auto">
          <a:xfrm flipV="1">
            <a:off x="1443038" y="3429000"/>
            <a:ext cx="233362" cy="44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1069975" y="4070350"/>
            <a:ext cx="606425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7786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made it work?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It works because we can atomically commit the new stack pointer value and compare the old stack pointer with the one at commit time</a:t>
            </a:r>
          </a:p>
          <a:p>
            <a:pPr lvl="4"/>
            <a:endParaRPr lang="en-US"/>
          </a:p>
          <a:p>
            <a:r>
              <a:rPr lang="en-US"/>
              <a:t>This allows us to verify no other thread has accessed the stack concurrently with our operation</a:t>
            </a:r>
          </a:p>
          <a:p>
            <a:pPr lvl="1"/>
            <a:r>
              <a:rPr lang="en-US"/>
              <a:t>i.e. since we took the copy</a:t>
            </a:r>
          </a:p>
          <a:p>
            <a:pPr lvl="1"/>
            <a:r>
              <a:rPr lang="en-US"/>
              <a:t>Well, at least we know the address in the stack pointer is the same as it was when we started</a:t>
            </a:r>
          </a:p>
          <a:p>
            <a:pPr lvl="2"/>
            <a:r>
              <a:rPr lang="en-US" sz="1800"/>
              <a:t>Does this guarantee there was no concurrent activity?</a:t>
            </a:r>
          </a:p>
          <a:p>
            <a:pPr lvl="2"/>
            <a:r>
              <a:rPr lang="en-US" sz="1800"/>
              <a:t>Does it matter?</a:t>
            </a:r>
          </a:p>
          <a:p>
            <a:pPr lvl="2"/>
            <a:r>
              <a:rPr lang="en-US" sz="1800"/>
              <a:t>We have to be careful !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214D23E8-9686-410C-998E-6E29A63313F3}" type="slidenum">
              <a:rPr lang="en-US" sz="1400">
                <a:solidFill>
                  <a:srgbClr val="497E18"/>
                </a:solidFill>
              </a:rPr>
              <a:pPr eaLnBrk="1" hangingPunct="1"/>
              <a:t>58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5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push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	== FAIL)</a:t>
            </a:r>
            <a:r>
              <a:rPr lang="x-none" sz="1800">
                <a:latin typeface="Courier" pitchFamily="-110" charset="0"/>
              </a:rPr>
              <a:t>‏</a:t>
            </a:r>
            <a:r>
              <a:rPr lang="en-US" sz="180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}</a:t>
            </a:r>
          </a:p>
          <a:p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13CEA27-9A90-4DF6-94CB-A13AF580C017}" type="slidenum">
              <a:rPr lang="en-US" sz="1400">
                <a:solidFill>
                  <a:srgbClr val="497E18"/>
                </a:solidFill>
              </a:rPr>
              <a:pPr eaLnBrk="1" hangingPunct="1"/>
              <a:t>59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6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10" name="文本框 9"/>
          <p:cNvSpPr txBox="1"/>
          <p:nvPr/>
        </p:nvSpPr>
        <p:spPr>
          <a:xfrm>
            <a:off x="277211" y="344867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  <a:latin typeface="Tahoma"/>
                <a:ea typeface="+mj-ea"/>
                <a:cs typeface="Tahoma"/>
              </a:rPr>
              <a:t>Recap: Allocate a ticket 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343784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push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	== FAIL)</a:t>
            </a:r>
            <a:r>
              <a:rPr lang="x-none" sz="1800">
                <a:latin typeface="Courier" pitchFamily="-110" charset="0"/>
              </a:rPr>
              <a:t>‏</a:t>
            </a:r>
            <a:r>
              <a:rPr lang="en-US" sz="180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}</a:t>
            </a:r>
          </a:p>
          <a:p>
            <a:endParaRPr lang="en-US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F32CA16C-5463-4EF7-837C-B615359E9853}" type="slidenum">
              <a:rPr lang="en-US" sz="1400">
                <a:solidFill>
                  <a:srgbClr val="497E18"/>
                </a:solidFill>
              </a:rPr>
              <a:pPr eaLnBrk="1" hangingPunct="1"/>
              <a:t>60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2438400"/>
            <a:ext cx="18288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3962400" y="19050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Copy</a:t>
            </a:r>
          </a:p>
        </p:txBody>
      </p:sp>
      <p:cxnSp>
        <p:nvCxnSpPr>
          <p:cNvPr id="11" name="Straight Arrow Connector 10"/>
          <p:cNvCxnSpPr>
            <a:cxnSpLocks noChangeShapeType="1"/>
            <a:endCxn id="8" idx="3"/>
          </p:cNvCxnSpPr>
          <p:nvPr/>
        </p:nvCxnSpPr>
        <p:spPr bwMode="auto">
          <a:xfrm rot="10800000" flipV="1">
            <a:off x="3352800" y="2286000"/>
            <a:ext cx="838200" cy="3429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3015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push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	== FAIL)</a:t>
            </a:r>
            <a:r>
              <a:rPr lang="x-none" sz="1800">
                <a:latin typeface="Courier" pitchFamily="-110" charset="0"/>
              </a:rPr>
              <a:t>‏</a:t>
            </a:r>
            <a:r>
              <a:rPr lang="en-US" sz="180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}</a:t>
            </a:r>
          </a:p>
          <a:p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4184BA17-FDAD-4AD4-B9D3-DE23043B13DE}" type="slidenum">
              <a:rPr lang="en-US" sz="1400">
                <a:solidFill>
                  <a:srgbClr val="497E18"/>
                </a:solidFill>
              </a:rPr>
              <a:pPr eaLnBrk="1" hangingPunct="1"/>
              <a:t>61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2895600" cy="6096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5105400" y="2133600"/>
            <a:ext cx="113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Do Work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4419600" y="2514600"/>
            <a:ext cx="1219200" cy="609600"/>
          </a:xfrm>
          <a:prstGeom prst="straightConnector1">
            <a:avLst/>
          </a:prstGeom>
          <a:noFill/>
          <a:ln w="25400">
            <a:solidFill>
              <a:srgbClr val="5A9C1E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059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push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	== FAIL)</a:t>
            </a:r>
            <a:r>
              <a:rPr lang="x-none" sz="1800">
                <a:latin typeface="Courier" pitchFamily="-110" charset="0"/>
              </a:rPr>
              <a:t>‏</a:t>
            </a:r>
            <a:r>
              <a:rPr lang="en-US" sz="180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}</a:t>
            </a:r>
          </a:p>
          <a:p>
            <a:endParaRPr lang="en-US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4F8DA042-59B7-4497-88AB-85E637A0BDED}" type="slidenum">
              <a:rPr lang="en-US" sz="1400">
                <a:solidFill>
                  <a:srgbClr val="497E18"/>
                </a:solidFill>
              </a:rPr>
              <a:pPr eaLnBrk="1" hangingPunct="1"/>
              <a:t>62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3429000"/>
            <a:ext cx="70866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1981200"/>
            <a:ext cx="11326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Test and</a:t>
            </a:r>
          </a:p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commit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257800" y="2667000"/>
            <a:ext cx="1828800" cy="76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9898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push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if(</a:t>
            </a:r>
            <a:r>
              <a:rPr lang="en-US" sz="1800">
                <a:solidFill>
                  <a:srgbClr val="FF0000"/>
                </a:solidFill>
                <a:latin typeface="Courier" pitchFamily="-110" charset="0"/>
              </a:rPr>
              <a:t>CAS2</a:t>
            </a:r>
            <a:r>
              <a:rPr lang="en-US" sz="1800">
                <a:latin typeface="Courier" pitchFamily="-110" charset="0"/>
              </a:rPr>
              <a:t>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			== FAIL)</a:t>
            </a:r>
            <a:r>
              <a:rPr lang="x-none" sz="1800">
                <a:latin typeface="Courier" pitchFamily="-110" charset="0"/>
              </a:rPr>
              <a:t>‏</a:t>
            </a:r>
            <a:r>
              <a:rPr lang="en-US" sz="180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>
                <a:latin typeface="Courier" pitchFamily="-110" charset="0"/>
              </a:rPr>
              <a:t>}</a:t>
            </a:r>
          </a:p>
          <a:p>
            <a:pPr>
              <a:buFont typeface="Wingdings" pitchFamily="-110" charset="2"/>
              <a:buNone/>
            </a:pPr>
            <a:endParaRPr lang="en-US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C4F3F3EB-5E01-4387-99BC-3FDD8F6EAF70}" type="slidenum">
              <a:rPr lang="en-US" sz="1400">
                <a:solidFill>
                  <a:srgbClr val="497E18"/>
                </a:solidFill>
              </a:rPr>
              <a:pPr eaLnBrk="1" hangingPunct="1"/>
              <a:t>63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2362200" y="4648200"/>
            <a:ext cx="4768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Note: this is a </a:t>
            </a:r>
            <a:r>
              <a:rPr lang="en-US" sz="1800" b="1">
                <a:solidFill>
                  <a:srgbClr val="FF0000"/>
                </a:solidFill>
              </a:rPr>
              <a:t>double </a:t>
            </a:r>
            <a:r>
              <a:rPr lang="en-US" sz="1800">
                <a:solidFill>
                  <a:srgbClr val="FF0000"/>
                </a:solidFill>
              </a:rPr>
              <a:t>compare and swap!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Its needed to atomically update both the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new item and the new stack pointer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1676400" y="4191000"/>
            <a:ext cx="1066800" cy="152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81400" y="3429000"/>
            <a:ext cx="11430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90800" y="3429000"/>
            <a:ext cx="9144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5850" name="TextBox 16"/>
          <p:cNvSpPr txBox="1">
            <a:spLocks noChangeArrowheads="1"/>
          </p:cNvSpPr>
          <p:nvPr/>
        </p:nvSpPr>
        <p:spPr bwMode="auto">
          <a:xfrm>
            <a:off x="4267200" y="2590800"/>
            <a:ext cx="1541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Unnecessary</a:t>
            </a:r>
          </a:p>
        </p:txBody>
      </p:sp>
      <p:cxnSp>
        <p:nvCxnSpPr>
          <p:cNvPr id="19" name="Straight Arrow Connector 18"/>
          <p:cNvCxnSpPr>
            <a:cxnSpLocks noChangeShapeType="1"/>
            <a:endCxn id="15" idx="0"/>
          </p:cNvCxnSpPr>
          <p:nvPr/>
        </p:nvCxnSpPr>
        <p:spPr bwMode="auto">
          <a:xfrm rot="10800000" flipV="1">
            <a:off x="4152900" y="2971800"/>
            <a:ext cx="64770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6172201" y="3352800"/>
            <a:ext cx="304800" cy="31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Elbow Connector 23"/>
          <p:cNvCxnSpPr>
            <a:cxnSpLocks noChangeShapeType="1"/>
          </p:cNvCxnSpPr>
          <p:nvPr/>
        </p:nvCxnSpPr>
        <p:spPr bwMode="auto">
          <a:xfrm>
            <a:off x="6324600" y="3200400"/>
            <a:ext cx="1752600" cy="304800"/>
          </a:xfrm>
          <a:prstGeom prst="bentConnector3">
            <a:avLst>
              <a:gd name="adj1" fmla="val 99880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5335588" y="3962400"/>
            <a:ext cx="303212" cy="158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/>
          <p:cNvCxnSpPr>
            <a:cxnSpLocks noChangeShapeType="1"/>
          </p:cNvCxnSpPr>
          <p:nvPr/>
        </p:nvCxnSpPr>
        <p:spPr bwMode="auto">
          <a:xfrm flipV="1">
            <a:off x="5486400" y="3657600"/>
            <a:ext cx="1600200" cy="457200"/>
          </a:xfrm>
          <a:prstGeom prst="bentConnector3">
            <a:avLst>
              <a:gd name="adj1" fmla="val 100509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56" name="TextBox 31"/>
          <p:cNvSpPr txBox="1">
            <a:spLocks noChangeArrowheads="1"/>
          </p:cNvSpPr>
          <p:nvPr/>
        </p:nvSpPr>
        <p:spPr bwMode="auto">
          <a:xfrm>
            <a:off x="4343400" y="1828800"/>
            <a:ext cx="110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Compare</a:t>
            </a:r>
          </a:p>
        </p:txBody>
      </p:sp>
      <p:cxnSp>
        <p:nvCxnSpPr>
          <p:cNvPr id="37" name="Straight Connector 36"/>
          <p:cNvCxnSpPr>
            <a:cxnSpLocks noChangeShapeType="1"/>
            <a:stCxn id="16" idx="0"/>
            <a:endCxn id="35856" idx="2"/>
          </p:cNvCxnSpPr>
          <p:nvPr/>
        </p:nvCxnSpPr>
        <p:spPr bwMode="auto">
          <a:xfrm rot="5400000" flipH="1" flipV="1">
            <a:off x="3356769" y="1889919"/>
            <a:ext cx="1230312" cy="184785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4876800" y="2209800"/>
            <a:ext cx="2209800" cy="11430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3780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class</a:t>
            </a:r>
          </a:p>
          <a:p>
            <a:pPr marL="457200" lvl="1" indent="0">
              <a:buNone/>
            </a:pPr>
            <a:r>
              <a:rPr lang="en-US" dirty="0"/>
              <a:t>Concurrency bugs, race detection</a:t>
            </a:r>
          </a:p>
        </p:txBody>
      </p:sp>
    </p:spTree>
    <p:extLst>
      <p:ext uri="{BB962C8B-B14F-4D97-AF65-F5344CB8AC3E}">
        <p14:creationId xmlns:p14="http://schemas.microsoft.com/office/powerpoint/2010/main" val="95699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mcs_lock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14286" y="3023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79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waiting: 0</a:t>
            </a:r>
          </a:p>
          <a:p>
            <a:pPr algn="ctr"/>
            <a:r>
              <a:rPr kumimoji="1" lang="en-US" altLang="zh-CN" dirty="0"/>
              <a:t>next: NULL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3" idx="0"/>
          </p:cNvCxnSpPr>
          <p:nvPr/>
        </p:nvCxnSpPr>
        <p:spPr>
          <a:xfrm>
            <a:off x="2123728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3848" y="1844824"/>
            <a:ext cx="51059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Use compare and swap to change</a:t>
            </a:r>
          </a:p>
          <a:p>
            <a:r>
              <a:rPr kumimoji="1" lang="en-US" altLang="zh-CN" sz="2800" dirty="0" err="1"/>
              <a:t>mcs_lock</a:t>
            </a:r>
            <a:r>
              <a:rPr kumimoji="1" lang="en-US" altLang="zh-CN" sz="2800" dirty="0"/>
              <a:t> point to self node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Check previous node</a:t>
            </a:r>
          </a:p>
          <a:p>
            <a:r>
              <a:rPr kumimoji="1" lang="en-US" altLang="zh-CN" sz="2800" dirty="0"/>
              <a:t>NULL in this case, no need to wait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596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waiting: 0</a:t>
            </a:r>
          </a:p>
          <a:p>
            <a:pPr algn="ctr"/>
            <a:r>
              <a:rPr kumimoji="1" lang="en-US" altLang="zh-CN" dirty="0"/>
              <a:t>next: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waiting: 1</a:t>
            </a:r>
          </a:p>
          <a:p>
            <a:pPr algn="ctr"/>
            <a:r>
              <a:rPr kumimoji="1" lang="en-US" altLang="zh-CN" dirty="0"/>
              <a:t>next: NULL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3"/>
            <a:endCxn id="8" idx="1"/>
          </p:cNvCxnSpPr>
          <p:nvPr/>
        </p:nvCxnSpPr>
        <p:spPr>
          <a:xfrm>
            <a:off x="2843808" y="39690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Previous node is not NULL</a:t>
            </a:r>
          </a:p>
          <a:p>
            <a:r>
              <a:rPr kumimoji="1" lang="en-US" altLang="zh-CN" dirty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Wait until lock holder</a:t>
            </a:r>
          </a:p>
          <a:p>
            <a:r>
              <a:rPr kumimoji="1" lang="en-US" altLang="zh-CN" dirty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602393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2194</TotalTime>
  <Words>2473</Words>
  <Application>Microsoft Macintosh PowerPoint</Application>
  <PresentationFormat>On-screen Show (4:3)</PresentationFormat>
  <Paragraphs>657</Paragraphs>
  <Slides>64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Comic Sans MS</vt:lpstr>
      <vt:lpstr>Courier</vt:lpstr>
      <vt:lpstr>Courier New</vt:lpstr>
      <vt:lpstr>Lucida Sans Unicode</vt:lpstr>
      <vt:lpstr>Tahoma</vt:lpstr>
      <vt:lpstr>Times New Roman</vt:lpstr>
      <vt:lpstr>Wingdings</vt:lpstr>
      <vt:lpstr>CloudVisor-Austin</vt:lpstr>
      <vt:lpstr>Synchronization Constructs</vt:lpstr>
      <vt:lpstr>Outline</vt:lpstr>
      <vt:lpstr>Recap: What is scalability? </vt:lpstr>
      <vt:lpstr>Recap: Why throughput drops?</vt:lpstr>
      <vt:lpstr>Recap: Directory-based cache coherence</vt:lpstr>
      <vt:lpstr>PowerPoint Presentation</vt:lpstr>
      <vt:lpstr>General idea of MCS lock</vt:lpstr>
      <vt:lpstr>General idea of MCS lock</vt:lpstr>
      <vt:lpstr>General idea of MCS lock</vt:lpstr>
      <vt:lpstr>General idea of MCS lock</vt:lpstr>
      <vt:lpstr>General idea of MCS lock</vt:lpstr>
      <vt:lpstr>Using scalable locks: FOPS</vt:lpstr>
      <vt:lpstr>Synchronization Constructs</vt:lpstr>
      <vt:lpstr>Reader-writer Lock</vt:lpstr>
      <vt:lpstr>Motivating Example: Calendar</vt:lpstr>
      <vt:lpstr>Basic Code – Single Threaded</vt:lpstr>
      <vt:lpstr>Inefficient Multi-threaded code</vt:lpstr>
      <vt:lpstr>How to do with reader – writer locks?</vt:lpstr>
      <vt:lpstr>Reader – Writer Locks</vt:lpstr>
      <vt:lpstr>Interface</vt:lpstr>
      <vt:lpstr>How to do with reader – writer locks?</vt:lpstr>
      <vt:lpstr>Additional Layer of Synchronization</vt:lpstr>
      <vt:lpstr>Reader – Writer Locks using Monitors</vt:lpstr>
      <vt:lpstr>Reader – Writer Locks using Monitors</vt:lpstr>
      <vt:lpstr>Reader – Writer Locks using Monitors</vt:lpstr>
      <vt:lpstr>Reader – Writer Locks using Monitors</vt:lpstr>
      <vt:lpstr>Basic Implementation</vt:lpstr>
      <vt:lpstr>Basic Implementation</vt:lpstr>
      <vt:lpstr>Basic Implementation</vt:lpstr>
      <vt:lpstr>Better Implementation</vt:lpstr>
      <vt:lpstr>Scalability of reader/writer locking</vt:lpstr>
      <vt:lpstr>Reader/writer spin locks (rwlock) in Linux</vt:lpstr>
      <vt:lpstr>Scalability of rwlock?</vt:lpstr>
      <vt:lpstr>Traditional RW lock performance</vt:lpstr>
      <vt:lpstr>Problem</vt:lpstr>
      <vt:lpstr>Solutions</vt:lpstr>
      <vt:lpstr>GOLL</vt:lpstr>
      <vt:lpstr>BR lock</vt:lpstr>
      <vt:lpstr>RCU Synchronization</vt:lpstr>
      <vt:lpstr>Overview of the basic idea</vt:lpstr>
      <vt:lpstr>RCU Overview</vt:lpstr>
      <vt:lpstr>RCU – List Update– Basic Strategy</vt:lpstr>
      <vt:lpstr>Quiescent states and grace periods</vt:lpstr>
      <vt:lpstr>Read-Copy Update Performance</vt:lpstr>
      <vt:lpstr>Lock-free Synchronization</vt:lpstr>
      <vt:lpstr>Optimistic synchronization</vt:lpstr>
      <vt:lpstr>Locking is pessimistic</vt:lpstr>
      <vt:lpstr>Optimistic synchronization</vt:lpstr>
      <vt:lpstr>How does it work?</vt:lpstr>
      <vt:lpstr>Example – stack pop</vt:lpstr>
      <vt:lpstr>Example – stack pop</vt:lpstr>
      <vt:lpstr>Example – stack pop</vt:lpstr>
      <vt:lpstr>CAS</vt:lpstr>
      <vt:lpstr>Example – stack pop</vt:lpstr>
      <vt:lpstr>Example – stack pop</vt:lpstr>
      <vt:lpstr>Example – stack pop</vt:lpstr>
      <vt:lpstr>Example – stack pop</vt:lpstr>
      <vt:lpstr>What made it work?</vt:lpstr>
      <vt:lpstr>Stack push</vt:lpstr>
      <vt:lpstr>Stack push</vt:lpstr>
      <vt:lpstr>Stack push</vt:lpstr>
      <vt:lpstr>Stack push</vt:lpstr>
      <vt:lpstr>Stack push</vt:lpstr>
      <vt:lpstr>Thanks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Locking</dc:title>
  <dc:creator>Haibo CHen</dc:creator>
  <cp:lastModifiedBy>Microsoft Office User</cp:lastModifiedBy>
  <cp:revision>259</cp:revision>
  <dcterms:created xsi:type="dcterms:W3CDTF">2012-04-01T02:47:07Z</dcterms:created>
  <dcterms:modified xsi:type="dcterms:W3CDTF">2019-05-13T23:59:02Z</dcterms:modified>
</cp:coreProperties>
</file>