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57"/>
  </p:notesMasterIdLst>
  <p:sldIdLst>
    <p:sldId id="256" r:id="rId3"/>
    <p:sldId id="409" r:id="rId4"/>
    <p:sldId id="410" r:id="rId5"/>
    <p:sldId id="411" r:id="rId6"/>
    <p:sldId id="412" r:id="rId7"/>
    <p:sldId id="345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257" r:id="rId35"/>
    <p:sldId id="258" r:id="rId36"/>
    <p:sldId id="259" r:id="rId37"/>
    <p:sldId id="260" r:id="rId38"/>
    <p:sldId id="34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3"/>
    <p:restoredTop sz="67382" autoAdjust="0"/>
  </p:normalViewPr>
  <p:slideViewPr>
    <p:cSldViewPr snapToGrid="0" snapToObjects="1">
      <p:cViewPr varScale="1">
        <p:scale>
          <a:sx n="83" d="100"/>
          <a:sy n="83" d="100"/>
        </p:scale>
        <p:origin x="25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0934A-9B20-6F4B-865C-5072580D2CE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2A00D-2D18-5043-A0D1-D35E9D85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5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7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55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D16CF-C712-493E-A95A-BF2F95C4F62F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39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/>
              <a:t>In the definition of deadlock we assume the set of processes contains at least two processes.</a:t>
            </a:r>
          </a:p>
          <a:p>
            <a:pPr lvl="1"/>
            <a:r>
              <a:rPr lang="en-US" altLang="zh-CN" dirty="0"/>
              <a:t>—	A single process can deadlock itself, however, this is most likely a programmer error and there is little that the OS can do here. </a:t>
            </a:r>
          </a:p>
          <a:p>
            <a:endParaRPr lang="en-US" altLang="zh-CN" dirty="0"/>
          </a:p>
          <a:p>
            <a:pPr>
              <a:spcAft>
                <a:spcPts val="568"/>
              </a:spcAft>
            </a:pPr>
            <a:r>
              <a:rPr lang="en-US" altLang="zh-CN" dirty="0"/>
              <a:t>Contrast deadlock with starvation (in the context of scheduling):</a:t>
            </a:r>
          </a:p>
          <a:p>
            <a:pPr lvl="1">
              <a:spcAft>
                <a:spcPts val="568"/>
              </a:spcAft>
            </a:pPr>
            <a:r>
              <a:rPr lang="en-US" altLang="zh-CN" dirty="0"/>
              <a:t>—	When processes are deadlocked they are all in the </a:t>
            </a:r>
            <a:r>
              <a:rPr lang="en-US" altLang="zh-CN" i="1" dirty="0"/>
              <a:t>waiting</a:t>
            </a:r>
            <a:r>
              <a:rPr lang="en-US" altLang="zh-CN" dirty="0"/>
              <a:t> state.</a:t>
            </a:r>
          </a:p>
          <a:p>
            <a:pPr lvl="1">
              <a:spcAft>
                <a:spcPts val="568"/>
              </a:spcAft>
            </a:pPr>
            <a:r>
              <a:rPr lang="en-US" altLang="zh-CN" dirty="0"/>
              <a:t>—	When a process is being starved it is continually in the </a:t>
            </a:r>
            <a:r>
              <a:rPr lang="en-US" altLang="zh-CN" i="1" dirty="0"/>
              <a:t>ready</a:t>
            </a:r>
            <a:r>
              <a:rPr lang="en-US" altLang="zh-CN" dirty="0"/>
              <a:t> state.</a:t>
            </a:r>
          </a:p>
          <a:p>
            <a:pPr lvl="1">
              <a:spcAft>
                <a:spcPts val="568"/>
              </a:spcAft>
            </a:pPr>
            <a:r>
              <a:rPr lang="en-US" altLang="zh-CN" dirty="0"/>
              <a:t>—	Moreover, unlike deadlock, it is possible for a starved process to make the transition to the </a:t>
            </a:r>
            <a:r>
              <a:rPr lang="en-US" altLang="zh-CN" i="1" dirty="0"/>
              <a:t>running</a:t>
            </a:r>
            <a:r>
              <a:rPr lang="en-US" altLang="zh-CN" dirty="0"/>
              <a:t> state. It’s just that entities in the system are conspiring to ensure that this transition never occurs.</a:t>
            </a:r>
          </a:p>
          <a:p>
            <a:pPr lvl="1"/>
            <a:r>
              <a:rPr lang="en-US" altLang="zh-CN" dirty="0"/>
              <a:t>—	When processes deadlock, it is a provable certainty that a state transition can never occur.</a:t>
            </a:r>
          </a:p>
          <a:p>
            <a:endParaRPr lang="zh-CN" altLang="en-US" dirty="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75062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0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51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4FB0-F643-4A4C-9896-D3F7F9575C08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42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>
                <a:latin typeface="Times New Roman" charset="0"/>
              </a:rPr>
              <a:t>For allocation edges, the edge is from a resource node (and not from an instance of the resource), to a process node.</a:t>
            </a:r>
          </a:p>
          <a:p>
            <a:pPr lvl="1"/>
            <a:r>
              <a:rPr lang="en-US" altLang="zh-CN">
                <a:latin typeface="Times New Roman" charset="0"/>
              </a:rPr>
              <a:t>—	Resource instances are not nodes.  They are an annotation.</a:t>
            </a:r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FF8D2-CA1F-4C15-B1D6-6ED709BD5380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43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Are these serially reusable or consumable resources?</a:t>
            </a:r>
          </a:p>
          <a:p>
            <a:pPr lvl="1"/>
            <a:r>
              <a:rPr lang="en-US" altLang="zh-CN" dirty="0">
                <a:latin typeface="Times New Roman" charset="0"/>
              </a:rPr>
              <a:t>—	Serially reusable!  There are reused serially by processes.</a:t>
            </a:r>
          </a:p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How do you read this graph?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3 memory frames are allocated to the PostScript interpreter.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The frame buffer is allocated to the visualization process.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The visualization process is requesting memory.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The PostScript interpreter is requesting the frame buffer.</a:t>
            </a:r>
          </a:p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This system is deadlocked.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A set of processes are waiting for an event that can only be generated by another process in the set.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But note that not all the processes are waiting for the same event.</a:t>
            </a:r>
            <a:br>
              <a:rPr lang="en-US" altLang="zh-CN" dirty="0">
                <a:latin typeface="Times New Roman" charset="0"/>
              </a:rPr>
            </a:br>
            <a:r>
              <a:rPr lang="en-US" altLang="zh-CN" dirty="0">
                <a:latin typeface="Times New Roman" charset="0"/>
              </a:rPr>
              <a:t>(There are several events (2 in this case) that can </a:t>
            </a:r>
            <a:r>
              <a:rPr lang="en-US" altLang="zh-CN" dirty="0" err="1">
                <a:latin typeface="Times New Roman" charset="0"/>
              </a:rPr>
              <a:t>undeadlock</a:t>
            </a:r>
            <a:r>
              <a:rPr lang="en-US" altLang="zh-CN" dirty="0">
                <a:latin typeface="Times New Roman" charset="0"/>
              </a:rPr>
              <a:t> the system.)</a:t>
            </a:r>
          </a:p>
        </p:txBody>
      </p:sp>
      <p:sp>
        <p:nvSpPr>
          <p:cNvPr id="43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9537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B4F7E-56A7-46BC-801C-069432256E56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44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>
                <a:latin typeface="Times New Roman" charset="0"/>
              </a:rPr>
              <a:t>This Theorem says that a cycle in a resource allocation graph is a necessary condition for deadlock to occur.</a:t>
            </a:r>
          </a:p>
          <a:p>
            <a:endParaRPr lang="en-US" altLang="zh-CN" dirty="0">
              <a:latin typeface="Times New Roman" charset="0"/>
            </a:endParaRPr>
          </a:p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In this example, these processes are not deadlocked.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The memory request can be satisfied.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Thus a cycle is not a sufficient condition for deadlock.</a:t>
            </a:r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62887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D403B-B388-4261-BF6C-C660854FEB64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45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>
                <a:latin typeface="Times New Roman" charset="0"/>
              </a:rPr>
              <a:t>For the special case of single-unit resources, a cycle is a necessary and sufficient condition for deadlock.</a:t>
            </a:r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774DC-1539-49DC-A015-565572212E02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46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>
                <a:latin typeface="Times New Roman" charset="0"/>
              </a:rPr>
              <a:t>The precise conditions for deadlock can be expressed in terms of a graph (</a:t>
            </a:r>
            <a:r>
              <a:rPr lang="en-US" altLang="zh-CN" i="1" dirty="0">
                <a:latin typeface="Times New Roman" charset="0"/>
              </a:rPr>
              <a:t>cliques</a:t>
            </a:r>
            <a:r>
              <a:rPr lang="en-US" altLang="zh-CN" dirty="0">
                <a:latin typeface="Times New Roman" charset="0"/>
              </a:rPr>
              <a:t> and </a:t>
            </a:r>
            <a:r>
              <a:rPr lang="en-US" altLang="zh-CN" i="1" dirty="0">
                <a:latin typeface="Times New Roman" charset="0"/>
              </a:rPr>
              <a:t>knots</a:t>
            </a:r>
            <a:r>
              <a:rPr lang="en-US" altLang="zh-CN" dirty="0">
                <a:latin typeface="Times New Roman" charset="0"/>
              </a:rPr>
              <a:t>).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For our purposes we’ll use a more operational definition of deadlock.</a:t>
            </a:r>
          </a:p>
          <a:p>
            <a:endParaRPr lang="en-US" altLang="zh-CN" dirty="0">
              <a:latin typeface="Times New Roman" charset="0"/>
            </a:endParaRPr>
          </a:p>
          <a:p>
            <a:r>
              <a:rPr lang="en-US" altLang="zh-CN" dirty="0">
                <a:latin typeface="Times New Roman" charset="0"/>
              </a:rPr>
              <a:t>Note that circular waiting does not imply hold-and-wait (that is, we need both conditions).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Circular waiting does not imply that any resources have actually been allocated (that any process actually holds a resource).</a:t>
            </a:r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29DD8-9BFB-48C7-8CF4-520F7F177E7E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47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Deadlock prevention: Guarantee (by the design of the system) that deadlock can never occur.</a:t>
            </a:r>
          </a:p>
          <a:p>
            <a:pPr lvl="1"/>
            <a:r>
              <a:rPr lang="en-US" altLang="zh-CN" dirty="0">
                <a:latin typeface="Times New Roman" charset="0"/>
              </a:rPr>
              <a:t>— Thus one need not worry how resources are allocated.</a:t>
            </a:r>
          </a:p>
          <a:p>
            <a:pPr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How easy/hard is this to do?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Prevention is not likely to be possible in general.</a:t>
            </a:r>
          </a:p>
          <a:p>
            <a:pPr lvl="1">
              <a:spcAft>
                <a:spcPts val="568"/>
              </a:spcAft>
            </a:pPr>
            <a:r>
              <a:rPr lang="en-US" altLang="zh-CN" dirty="0">
                <a:latin typeface="Times New Roman" charset="0"/>
              </a:rPr>
              <a:t>—	Mutual exclusion and non-preemptive use are properties that are inherent to the resource and the OS can’t change.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At best the OS can only effect the hold-and-wait and circular waiting conditions.</a:t>
            </a:r>
          </a:p>
          <a:p>
            <a:pPr lvl="1"/>
            <a:endParaRPr lang="en-US" altLang="zh-CN" dirty="0">
              <a:latin typeface="Times New Roman" charset="0"/>
            </a:endParaRPr>
          </a:p>
          <a:p>
            <a:r>
              <a:rPr lang="en-US" altLang="zh-CN" dirty="0">
                <a:latin typeface="Times New Roman" charset="0"/>
              </a:rPr>
              <a:t>Deadlock avoidance: Deadlock will be possible but we’ll continually check to ensure that it does not occur.</a:t>
            </a:r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520B2-629C-4B12-A0CE-F1E3B2AFCD05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48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>
                <a:latin typeface="Times New Roman" charset="0"/>
              </a:rPr>
              <a:t>Where to start when aborting processes?</a:t>
            </a:r>
          </a:p>
          <a:p>
            <a:pPr lvl="1"/>
            <a:r>
              <a:rPr lang="en-US" altLang="zh-CN" dirty="0">
                <a:latin typeface="Times New Roman" charset="0"/>
              </a:rPr>
              <a:t>—	Low priority processes.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Processes with the most resources allocated.</a:t>
            </a:r>
          </a:p>
          <a:p>
            <a:r>
              <a:rPr lang="en-US" altLang="zh-CN" dirty="0">
                <a:latin typeface="Times New Roman" charset="0"/>
              </a:rPr>
              <a:t>Similar set of issues when trying to stop a system from thrashing…</a:t>
            </a:r>
          </a:p>
          <a:p>
            <a:endParaRPr lang="en-US" altLang="zh-CN" dirty="0">
              <a:latin typeface="Times New Roman" charset="0"/>
            </a:endParaRPr>
          </a:p>
          <a:p>
            <a:r>
              <a:rPr lang="en-US" altLang="zh-CN" dirty="0">
                <a:latin typeface="Times New Roman" charset="0"/>
              </a:rPr>
              <a:t>A new approach is to checkpoint processes periodically and then “roll back” processes to the point of their last checkpoint rather than abort them completely.</a:t>
            </a:r>
          </a:p>
          <a:p>
            <a:pPr lvl="1"/>
            <a:r>
              <a:rPr lang="en-US" altLang="zh-CN" dirty="0">
                <a:latin typeface="Times New Roman" charset="0"/>
              </a:rPr>
              <a:t>—	A roll-back is a form of partial abort.</a:t>
            </a:r>
          </a:p>
        </p:txBody>
      </p:sp>
      <p:sp>
        <p:nvSpPr>
          <p:cNvPr id="481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10574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38745-C730-4E52-B71C-5B50EE334CCE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49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>
                <a:latin typeface="Times New Roman" charset="0"/>
              </a:rPr>
              <a:t>Where to start when aborting processes?</a:t>
            </a:r>
          </a:p>
          <a:p>
            <a:pPr lvl="1"/>
            <a:r>
              <a:rPr lang="en-US" altLang="zh-CN">
                <a:latin typeface="Times New Roman" charset="0"/>
              </a:rPr>
              <a:t>—	Low priority processes.</a:t>
            </a:r>
          </a:p>
          <a:p>
            <a:pPr lvl="1"/>
            <a:r>
              <a:rPr lang="en-US" altLang="zh-CN">
                <a:latin typeface="Times New Roman" charset="0"/>
              </a:rPr>
              <a:t>—	Processes with the most resources allocated.</a:t>
            </a:r>
          </a:p>
          <a:p>
            <a:r>
              <a:rPr lang="en-US" altLang="zh-CN">
                <a:latin typeface="Times New Roman" charset="0"/>
              </a:rPr>
              <a:t>Similar set of issues when trying to stop a system from thrashing…</a:t>
            </a:r>
          </a:p>
          <a:p>
            <a:endParaRPr lang="en-US" altLang="zh-CN">
              <a:latin typeface="Times New Roman" charset="0"/>
            </a:endParaRPr>
          </a:p>
          <a:p>
            <a:r>
              <a:rPr lang="en-US" altLang="zh-CN">
                <a:latin typeface="Times New Roman" charset="0"/>
              </a:rPr>
              <a:t>A new approach is to checkpoint processes periodically and then “roll back” processes to the point of their last checkpoint rather than abort them completely.</a:t>
            </a:r>
          </a:p>
          <a:p>
            <a:pPr lvl="1"/>
            <a:r>
              <a:rPr lang="en-US" altLang="zh-CN">
                <a:latin typeface="Times New Roman" charset="0"/>
              </a:rPr>
              <a:t>—	A roll-back is a form of partial abort.</a:t>
            </a: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6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59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BE73-784C-474C-8D6A-A3C522869D6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5F19-C34D-6F49-A13B-F1D2DF4AEFC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9581-1FFF-CC40-9B26-8EDD080B0EA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8BA3-CE76-FB47-A164-F1634AE2EE2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40C5-54AC-D543-8594-F2C7E4FE5D5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C491-7EDA-3941-A054-1DD0E5DA08B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CB82-FD76-814D-B9BA-5592981E0CF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4BFF-75B4-114F-AA23-EB4C285AEED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936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6861-9C9C-9E49-BC47-C149E070754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8D7B-884F-2641-829A-C2A200CF094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1D87-F143-2446-990E-D654F38507E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2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1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7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7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7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en-US" dirty="0"/>
              <a:t> &amp; </a:t>
            </a:r>
            <a:r>
              <a:rPr lang="en-US" dirty="0" err="1"/>
              <a:t>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Yubin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4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3434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971800" y="3429000"/>
            <a:ext cx="5334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695450" y="3448050"/>
            <a:ext cx="5334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057400"/>
            <a:ext cx="403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0 (memory)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reads 0 to %reg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increments %reg to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reads 1 to %reg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increments %reg to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stores %reg to v (v = 2)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(memory)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16621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0"/>
          <p:cNvCxnSpPr/>
          <p:nvPr/>
        </p:nvCxnSpPr>
        <p:spPr>
          <a:xfrm rot="5400000">
            <a:off x="16621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05000" y="3581400"/>
            <a:ext cx="12192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20"/>
          <p:cNvCxnSpPr/>
          <p:nvPr/>
        </p:nvCxnSpPr>
        <p:spPr>
          <a:xfrm rot="5400000">
            <a:off x="28813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20"/>
          <p:cNvCxnSpPr/>
          <p:nvPr/>
        </p:nvCxnSpPr>
        <p:spPr>
          <a:xfrm rot="5400000">
            <a:off x="2882965" y="4098989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400300" y="4686300"/>
            <a:ext cx="1066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057400"/>
            <a:ext cx="403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0 (memory)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reads 0 to %reg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reads 0 to %reg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increments %reg to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increments %reg to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(memory)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35814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81200" y="35814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81200" y="3886200"/>
            <a:ext cx="990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981200" y="38862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1200" y="4191000"/>
            <a:ext cx="1066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362200" y="4648200"/>
            <a:ext cx="1143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Race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  <a:endParaRPr lang="en-US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two concurrent threads access a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threads use no explicit mechanism to prevent the accesses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from being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simultaneous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Remove Race Condition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3109452"/>
            <a:ext cx="1752600" cy="131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6548" y="3094704"/>
            <a:ext cx="1814052" cy="13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91200" y="1600200"/>
            <a:ext cx="307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Sections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2209800" y="2057400"/>
            <a:ext cx="3657600" cy="106680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00600" y="2057400"/>
            <a:ext cx="1066800" cy="106680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Remove Race Condition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1200" y="1600200"/>
            <a:ext cx="3284874" cy="1557349"/>
          </a:xfrm>
        </p:spPr>
        <p:txBody>
          <a:bodyPr wrap="none">
            <a:spAutoFit/>
          </a:bodyPr>
          <a:lstStyle/>
          <a:p>
            <a:pPr marL="0">
              <a:buNone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Mutually-exclusive</a:t>
            </a:r>
          </a:p>
          <a:p>
            <a:pPr marL="0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&amp; unlock</a:t>
            </a:r>
          </a:p>
          <a:p>
            <a:pPr marL="0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85408"/>
            <a:ext cx="1752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2785408"/>
            <a:ext cx="1828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8404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674346" y="1868954"/>
            <a:ext cx="57560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2950696" y="1849904"/>
            <a:ext cx="57560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933700" y="4381500"/>
            <a:ext cx="6096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657350" y="4400550"/>
            <a:ext cx="6096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09700" y="2476500"/>
            <a:ext cx="1143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1752600" y="3200400"/>
            <a:ext cx="533400" cy="1259305"/>
          </a:xfrm>
          <a:custGeom>
            <a:avLst/>
            <a:gdLst>
              <a:gd name="connsiteX0" fmla="*/ 0 w 425116"/>
              <a:gd name="connsiteY0" fmla="*/ 0 h 1427747"/>
              <a:gd name="connsiteX1" fmla="*/ 385011 w 425116"/>
              <a:gd name="connsiteY1" fmla="*/ 417095 h 1427747"/>
              <a:gd name="connsiteX2" fmla="*/ 240632 w 425116"/>
              <a:gd name="connsiteY2" fmla="*/ 1427747 h 14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116" h="1427747">
                <a:moveTo>
                  <a:pt x="0" y="0"/>
                </a:moveTo>
                <a:cubicBezTo>
                  <a:pt x="172453" y="89568"/>
                  <a:pt x="344906" y="179137"/>
                  <a:pt x="385011" y="417095"/>
                </a:cubicBezTo>
                <a:cubicBezTo>
                  <a:pt x="425116" y="655053"/>
                  <a:pt x="332874" y="1041400"/>
                  <a:pt x="240632" y="1427747"/>
                </a:cubicBezTo>
              </a:path>
            </a:pathLst>
          </a:cu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V="1">
            <a:off x="2054525" y="3276601"/>
            <a:ext cx="993475" cy="11831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775284" y="3276600"/>
            <a:ext cx="272716" cy="1263316"/>
          </a:xfrm>
          <a:custGeom>
            <a:avLst/>
            <a:gdLst>
              <a:gd name="connsiteX0" fmla="*/ 256674 w 256674"/>
              <a:gd name="connsiteY0" fmla="*/ 0 h 1459832"/>
              <a:gd name="connsiteX1" fmla="*/ 0 w 256674"/>
              <a:gd name="connsiteY1" fmla="*/ 882316 h 1459832"/>
              <a:gd name="connsiteX2" fmla="*/ 256674 w 256674"/>
              <a:gd name="connsiteY2" fmla="*/ 1459832 h 145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74" h="1459832">
                <a:moveTo>
                  <a:pt x="256674" y="0"/>
                </a:moveTo>
                <a:cubicBezTo>
                  <a:pt x="128337" y="319505"/>
                  <a:pt x="0" y="639011"/>
                  <a:pt x="0" y="882316"/>
                </a:cubicBezTo>
                <a:cubicBezTo>
                  <a:pt x="0" y="1125621"/>
                  <a:pt x="128337" y="1292726"/>
                  <a:pt x="256674" y="1459832"/>
                </a:cubicBezTo>
              </a:path>
            </a:pathLst>
          </a:cu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2476500" y="48387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Race 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3733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Thread-1</a:t>
            </a:r>
          </a:p>
          <a:p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OpenInputStream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PostEvent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...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file: nsSocketTransport.cc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12192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Thread-2</a:t>
            </a:r>
          </a:p>
          <a:p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ProcessCurrentURL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WaitEvent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AsyncRead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file: nsImapProtocol.cpp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6248400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Data race bug in Mozilla</a:t>
            </a:r>
          </a:p>
        </p:txBody>
      </p:sp>
    </p:spTree>
    <p:extLst>
      <p:ext uri="{BB962C8B-B14F-4D97-AF65-F5344CB8AC3E}">
        <p14:creationId xmlns:p14="http://schemas.microsoft.com/office/powerpoint/2010/main" val="2332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Race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Two major categories: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Happens-before based</a:t>
            </a:r>
            <a:endParaRPr lang="en-US" sz="1200" dirty="0"/>
          </a:p>
          <a:p>
            <a:pPr lvl="1"/>
            <a:r>
              <a:rPr lang="en-US" dirty="0"/>
              <a:t>Lockset based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Based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Happens-before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happens-before</a:t>
            </a:r>
            <a:r>
              <a:rPr lang="en-US" dirty="0"/>
              <a:t> relation is a means 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ordering</a:t>
            </a:r>
            <a:r>
              <a:rPr lang="en-US" dirty="0"/>
              <a:t> events based on the causal relationship of pairs of events in a concurrent system </a:t>
            </a:r>
          </a:p>
          <a:p>
            <a:pPr lvl="1"/>
            <a:r>
              <a:rPr lang="en-US" dirty="0"/>
              <a:t>denoted: </a:t>
            </a:r>
          </a:p>
          <a:p>
            <a:pPr lvl="1"/>
            <a:r>
              <a:rPr lang="en-US" dirty="0"/>
              <a:t>Formulated by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Leslie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Lamport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strict </a:t>
            </a:r>
            <a:r>
              <a:rPr lang="en-US" dirty="0">
                <a:solidFill>
                  <a:srgbClr val="FF0000"/>
                </a:solidFill>
              </a:rPr>
              <a:t>partial order </a:t>
            </a:r>
            <a:r>
              <a:rPr lang="en-US" dirty="0"/>
              <a:t>on events</a:t>
            </a:r>
          </a:p>
          <a:p>
            <a:pPr lvl="1"/>
            <a:r>
              <a:rPr lang="en-US" dirty="0"/>
              <a:t>without using physical clocks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5128" y="2891592"/>
            <a:ext cx="457200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Work\TA\OS\OS-SS07\slides\misc\Leslie_Lampo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013200"/>
            <a:ext cx="2133600" cy="284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6248400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*Times, Clocks, and Ordering of Events in a Distributed  System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Survey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Bug detection needs to look at order-violation bugs and multi-variable concurrency bugs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Testing can target at more realistic interleaving coverage goals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Fixing concurrency bugs is not trivial and not easy to get right</a:t>
            </a:r>
          </a:p>
          <a:p>
            <a:pPr marL="457200" lvl="1" indent="0">
              <a:buNone/>
            </a:pPr>
            <a:r>
              <a:rPr lang="en-US" altLang="zh-CN" dirty="0"/>
              <a:t>Support from automated tools is needed</a:t>
            </a:r>
          </a:p>
        </p:txBody>
      </p:sp>
    </p:spTree>
    <p:extLst>
      <p:ext uri="{BB962C8B-B14F-4D97-AF65-F5344CB8AC3E}">
        <p14:creationId xmlns:p14="http://schemas.microsoft.com/office/powerpoint/2010/main" val="11402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Rules in HB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For the events A and B,</a:t>
            </a:r>
          </a:p>
          <a:p>
            <a:pPr marL="811213" indent="-811213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HB1</a:t>
            </a:r>
            <a:r>
              <a:rPr lang="en-US" sz="2400" dirty="0"/>
              <a:t>: On the </a:t>
            </a:r>
            <a:r>
              <a:rPr lang="en-US" sz="2400" dirty="0">
                <a:solidFill>
                  <a:srgbClr val="FF0000"/>
                </a:solidFill>
              </a:rPr>
              <a:t>same</a:t>
            </a:r>
            <a:r>
              <a:rPr lang="en-US" sz="2400" dirty="0"/>
              <a:t> sequential thread,  </a:t>
            </a:r>
            <a:br>
              <a:rPr lang="en-US" sz="2400" dirty="0"/>
            </a:br>
            <a:r>
              <a:rPr lang="en-US" sz="2400" dirty="0"/>
              <a:t>A    B if A executes before B.</a:t>
            </a:r>
            <a:endParaRPr lang="en-US" sz="2400" dirty="0">
              <a:solidFill>
                <a:srgbClr val="0070C0"/>
              </a:solidFill>
            </a:endParaRPr>
          </a:p>
          <a:p>
            <a:pPr marL="811213" indent="-811213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HB2</a:t>
            </a:r>
            <a:r>
              <a:rPr lang="en-US" sz="2400" dirty="0"/>
              <a:t>: On the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r>
              <a:rPr lang="en-US" sz="2400" dirty="0"/>
              <a:t> threads,  </a:t>
            </a:r>
            <a:br>
              <a:rPr lang="en-US" sz="2400" dirty="0"/>
            </a:br>
            <a:r>
              <a:rPr lang="en-US" sz="2400" dirty="0"/>
              <a:t>A    B if there is a synchronization that dictates A precedes B.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HB3</a:t>
            </a:r>
            <a:r>
              <a:rPr lang="en-US" sz="2400" dirty="0"/>
              <a:t>: If A    B and B    C  then A    C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0704" y="2300748"/>
            <a:ext cx="336756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70704" y="3184064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891516" y="5556242"/>
            <a:ext cx="2142346" cy="7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05102" y="5699912"/>
            <a:ext cx="714380" cy="5715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mic Sans MS" pitchFamily="66" charset="0"/>
              </a:rPr>
              <a:t>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4567535"/>
            <a:ext cx="2502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SAME Thread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2439" y="4567535"/>
            <a:ext cx="2498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DIFF Threads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05564" y="5771350"/>
            <a:ext cx="2643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synchronization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 dictates</a:t>
            </a:r>
          </a:p>
        </p:txBody>
      </p:sp>
      <p:sp>
        <p:nvSpPr>
          <p:cNvPr id="14" name="Oval 13"/>
          <p:cNvSpPr/>
          <p:nvPr/>
        </p:nvSpPr>
        <p:spPr>
          <a:xfrm>
            <a:off x="2605102" y="4842656"/>
            <a:ext cx="714380" cy="571504"/>
          </a:xfrm>
          <a:prstGeom prst="ellipse">
            <a:avLst/>
          </a:prstGeom>
          <a:solidFill>
            <a:srgbClr val="FF5B5B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mic Sans MS" pitchFamily="66" charset="0"/>
              </a:rPr>
              <a:t>R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3605234" y="5557036"/>
            <a:ext cx="2143140" cy="15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19614" y="5842788"/>
            <a:ext cx="714380" cy="5715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mic Sans MS" pitchFamily="66" charset="0"/>
              </a:rPr>
              <a:t>W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4722" y="5557036"/>
            <a:ext cx="2142346" cy="7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48308" y="4771218"/>
            <a:ext cx="714380" cy="571504"/>
          </a:xfrm>
          <a:prstGeom prst="ellipse">
            <a:avLst/>
          </a:prstGeom>
          <a:solidFill>
            <a:srgbClr val="FF5B5B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mic Sans MS" pitchFamily="66" charset="0"/>
              </a:rPr>
              <a:t>R</a:t>
            </a:r>
          </a:p>
        </p:txBody>
      </p:sp>
      <p:sp>
        <p:nvSpPr>
          <p:cNvPr id="19" name="Diamond 18"/>
          <p:cNvSpPr/>
          <p:nvPr/>
        </p:nvSpPr>
        <p:spPr>
          <a:xfrm>
            <a:off x="4605366" y="5628474"/>
            <a:ext cx="142876" cy="14287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5534060" y="5414160"/>
            <a:ext cx="142876" cy="14287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3"/>
          </p:cNvCxnSpPr>
          <p:nvPr/>
        </p:nvCxnSpPr>
        <p:spPr>
          <a:xfrm rot="16200000" flipV="1">
            <a:off x="5676936" y="5485598"/>
            <a:ext cx="500066" cy="50006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3"/>
          </p:cNvCxnSpPr>
          <p:nvPr/>
        </p:nvCxnSpPr>
        <p:spPr>
          <a:xfrm rot="10800000">
            <a:off x="4748242" y="5699912"/>
            <a:ext cx="1428760" cy="28575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5128408"/>
            <a:ext cx="1857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execution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0556" y="4023852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40748" y="4047325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21988" y="4071747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6" grpId="0" animBg="1"/>
      <p:bldP spid="18" grpId="0" animBg="1"/>
      <p:bldP spid="19" grpId="0" animBg="1"/>
      <p:bldP spid="20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HB based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1.a pair of accesses to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memory location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3.neither one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happens-before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the other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35814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95287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971800" y="4038600"/>
            <a:ext cx="1828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3352800"/>
            <a:ext cx="3853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HB relation !! </a:t>
            </a:r>
          </a:p>
        </p:txBody>
      </p:sp>
      <p:cxnSp>
        <p:nvCxnSpPr>
          <p:cNvPr id="17" name="Curved Connector 20"/>
          <p:cNvCxnSpPr/>
          <p:nvPr/>
        </p:nvCxnSpPr>
        <p:spPr>
          <a:xfrm rot="5400000">
            <a:off x="28051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20"/>
          <p:cNvCxnSpPr/>
          <p:nvPr/>
        </p:nvCxnSpPr>
        <p:spPr>
          <a:xfrm rot="5400000">
            <a:off x="2805177" y="40528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?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1905000" y="3581400"/>
            <a:ext cx="1066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27660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971800" y="3429000"/>
            <a:ext cx="1828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2514600"/>
            <a:ext cx="3853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HB relation !! </a:t>
            </a:r>
          </a:p>
        </p:txBody>
      </p:sp>
      <p:cxnSp>
        <p:nvCxnSpPr>
          <p:cNvPr id="18" name="Curved Connector 20"/>
          <p:cNvCxnSpPr/>
          <p:nvPr/>
        </p:nvCxnSpPr>
        <p:spPr>
          <a:xfrm rot="5400000">
            <a:off x="16621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0"/>
          <p:cNvCxnSpPr/>
          <p:nvPr/>
        </p:nvCxnSpPr>
        <p:spPr>
          <a:xfrm rot="5400000">
            <a:off x="16621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85408"/>
            <a:ext cx="1752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2785408"/>
            <a:ext cx="1828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8404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674346" y="1868954"/>
            <a:ext cx="57560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2950696" y="1849904"/>
            <a:ext cx="57560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933700" y="4381500"/>
            <a:ext cx="6096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657350" y="4400550"/>
            <a:ext cx="6096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85900" y="2552700"/>
            <a:ext cx="1143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20"/>
          <p:cNvCxnSpPr/>
          <p:nvPr/>
        </p:nvCxnSpPr>
        <p:spPr>
          <a:xfrm rot="5400000">
            <a:off x="1736789" y="34432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17383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0"/>
          <p:cNvCxnSpPr/>
          <p:nvPr/>
        </p:nvCxnSpPr>
        <p:spPr>
          <a:xfrm rot="5400000">
            <a:off x="17383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0"/>
          <p:cNvCxnSpPr/>
          <p:nvPr/>
        </p:nvCxnSpPr>
        <p:spPr>
          <a:xfrm rot="5400000">
            <a:off x="1814577" y="43576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71800" y="3124200"/>
            <a:ext cx="1828800" cy="32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2971800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 relation !</a:t>
            </a:r>
          </a:p>
        </p:txBody>
      </p:sp>
      <p:cxnSp>
        <p:nvCxnSpPr>
          <p:cNvPr id="37" name="Curved Connector 20"/>
          <p:cNvCxnSpPr/>
          <p:nvPr/>
        </p:nvCxnSpPr>
        <p:spPr>
          <a:xfrm rot="5400000">
            <a:off x="2805177" y="34432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0"/>
          <p:cNvCxnSpPr/>
          <p:nvPr/>
        </p:nvCxnSpPr>
        <p:spPr>
          <a:xfrm rot="5400000">
            <a:off x="28051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0"/>
          <p:cNvCxnSpPr/>
          <p:nvPr/>
        </p:nvCxnSpPr>
        <p:spPr>
          <a:xfrm rot="5400000">
            <a:off x="2805177" y="40528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20"/>
          <p:cNvCxnSpPr/>
          <p:nvPr/>
        </p:nvCxnSpPr>
        <p:spPr>
          <a:xfrm rot="5400000">
            <a:off x="2805177" y="43576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400300" y="49149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9" idx="1"/>
          </p:cNvCxnSpPr>
          <p:nvPr/>
        </p:nvCxnSpPr>
        <p:spPr>
          <a:xfrm rot="5400000" flipH="1" flipV="1">
            <a:off x="1832810" y="3433012"/>
            <a:ext cx="128738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Pros and Cons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/>
              <a:t>Pros:</a:t>
            </a:r>
          </a:p>
          <a:p>
            <a:pPr lvl="1">
              <a:buNone/>
            </a:pPr>
            <a:r>
              <a:rPr lang="en-US" dirty="0"/>
              <a:t>Detect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data race</a:t>
            </a:r>
          </a:p>
          <a:p>
            <a:pPr lvl="1">
              <a:buNone/>
            </a:pPr>
            <a:endParaRPr lang="en-US" sz="800" dirty="0"/>
          </a:p>
          <a:p>
            <a:pPr>
              <a:buNone/>
            </a:pPr>
            <a:r>
              <a:rPr lang="en-US" sz="3600" u="sng" dirty="0"/>
              <a:t>Cons:</a:t>
            </a:r>
          </a:p>
          <a:p>
            <a:pPr lvl="1">
              <a:buNone/>
            </a:pPr>
            <a:r>
              <a:rPr lang="en-US" dirty="0"/>
              <a:t>Difficult to implement efficiently</a:t>
            </a:r>
          </a:p>
          <a:p>
            <a:pPr lvl="2"/>
            <a:r>
              <a:rPr lang="en-US" dirty="0"/>
              <a:t>Each thread, shared-memory location, and concurrent access</a:t>
            </a:r>
          </a:p>
          <a:p>
            <a:pPr lvl="1">
              <a:buNone/>
            </a:pPr>
            <a:r>
              <a:rPr lang="en-US" dirty="0"/>
              <a:t>Depend on the interleaving produced by </a:t>
            </a:r>
            <a:br>
              <a:rPr lang="en-US" dirty="0"/>
            </a:br>
            <a:r>
              <a:rPr lang="en-US" dirty="0"/>
              <a:t>the scheduler</a:t>
            </a:r>
          </a:p>
          <a:p>
            <a:pPr lvl="2"/>
            <a:r>
              <a:rPr lang="en-US" dirty="0"/>
              <a:t>Miss data 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297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Lockset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lock: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1.a synchronization object used 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mutual exclusion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2.a lock is either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available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owned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by a thread.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3.the operations on a lock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Lockset based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1.a pair of accesses to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memory location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lock protects all accesses to the same 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0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Lockset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Locking Discipline</a:t>
            </a:r>
            <a:endParaRPr lang="en-US" sz="1200" dirty="0"/>
          </a:p>
          <a:p>
            <a:pPr lvl="1"/>
            <a:r>
              <a:rPr lang="en-US" altLang="ko-KR" dirty="0"/>
              <a:t>A programming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r>
              <a:rPr lang="en-US" altLang="ko-KR" dirty="0"/>
              <a:t> that ensures the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absence</a:t>
            </a:r>
            <a:r>
              <a:rPr lang="en-US" altLang="ko-KR" dirty="0"/>
              <a:t> of data races</a:t>
            </a:r>
          </a:p>
          <a:p>
            <a:pPr lvl="2"/>
            <a:r>
              <a:rPr lang="en-US" altLang="ko-KR" dirty="0"/>
              <a:t>e.g. “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every variable shared between threads is protected by a mutual exclusion lock</a:t>
            </a:r>
            <a:r>
              <a:rPr lang="en-US" altLang="ko-KR" dirty="0"/>
              <a:t>”</a:t>
            </a:r>
          </a:p>
          <a:p>
            <a:pPr>
              <a:buNone/>
            </a:pPr>
            <a:endParaRPr lang="en-US" altLang="ko-KR" sz="800" dirty="0"/>
          </a:p>
          <a:p>
            <a:pPr>
              <a:buNone/>
            </a:pPr>
            <a:r>
              <a:rPr lang="en-US" altLang="ko-KR" dirty="0"/>
              <a:t>Principle</a:t>
            </a:r>
          </a:p>
          <a:p>
            <a:pPr lvl="1"/>
            <a:r>
              <a:rPr lang="en-US" altLang="ko-KR" dirty="0"/>
              <a:t>Check all shared memory accesses follow </a:t>
            </a:r>
            <a:br>
              <a:rPr lang="en-US" altLang="ko-KR" dirty="0"/>
            </a:br>
            <a:r>
              <a:rPr lang="en-US" altLang="ko-KR" dirty="0"/>
              <a:t>a consistent lock discipline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monitors</a:t>
            </a:r>
            <a:r>
              <a:rPr lang="en-US" altLang="ko-KR" dirty="0"/>
              <a:t> all reads and writes, and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  <a:r>
              <a:rPr lang="en-US" altLang="ko-KR" dirty="0"/>
              <a:t> the protection relation from the execution history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9ECC-6359-4841-A18D-874FDD8E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6E61-3A68-AC4C-90F2-56D6444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Error handlers</a:t>
            </a:r>
          </a:p>
          <a:p>
            <a:r>
              <a:rPr kumimoji="1" lang="en-US" altLang="zh-CN" dirty="0"/>
              <a:t>C-P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miner</a:t>
            </a:r>
          </a:p>
          <a:p>
            <a:r>
              <a:rPr kumimoji="1" lang="en-US" altLang="zh-CN" dirty="0" err="1"/>
              <a:t>iComment</a:t>
            </a:r>
            <a:endParaRPr kumimoji="1" lang="en-US" altLang="zh-CN" dirty="0"/>
          </a:p>
          <a:p>
            <a:r>
              <a:rPr kumimoji="1" lang="en-US" altLang="zh-CN" dirty="0"/>
              <a:t>Invariable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34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Algorithm of Lockset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summary:</a:t>
            </a: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1.Let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 the set of locks held by thread t 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2.For each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initialize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the set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 locks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11213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3.On each access to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by thread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nn-NO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nn-N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):= C(</a:t>
            </a:r>
            <a:r>
              <a:rPr lang="nn-N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  <a:r>
              <a:rPr lang="nn-N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∩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locks_held(</a:t>
            </a:r>
            <a:r>
              <a:rPr lang="nn-N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br>
              <a:rPr lang="nn-NO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)={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then issue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warning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9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1752600"/>
            <a:ext cx="335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lock(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lock(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ock(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1066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Programs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800" b="1" u="sng" dirty="0" err="1"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  C(v) 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1495926"/>
            <a:ext cx="220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1447800"/>
            <a:ext cx="2209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2133600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667000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1800" y="3244516"/>
            <a:ext cx="3657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3733800"/>
            <a:ext cx="5181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95600" y="4315326"/>
            <a:ext cx="381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800" y="4875212"/>
            <a:ext cx="5562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5426242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1800" y="5987716"/>
            <a:ext cx="3657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62800" y="5715000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Warning!!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276600" y="6509084"/>
            <a:ext cx="5257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Three Challenges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/>
              <a:t>#1 </a:t>
            </a:r>
            <a:r>
              <a:rPr lang="en-US" altLang="ko-KR" dirty="0"/>
              <a:t>Initialization</a:t>
            </a:r>
            <a:endParaRPr lang="en-US" sz="1200" dirty="0"/>
          </a:p>
          <a:p>
            <a:pPr lvl="1"/>
            <a:r>
              <a:rPr lang="en-US" altLang="ko-KR" dirty="0"/>
              <a:t>Shared variables are frequently initialized without holding a lock</a:t>
            </a:r>
          </a:p>
          <a:p>
            <a:pPr lvl="1"/>
            <a:endParaRPr lang="en-US" altLang="ko-KR" sz="2000" dirty="0"/>
          </a:p>
          <a:p>
            <a:pPr>
              <a:buNone/>
            </a:pPr>
            <a:r>
              <a:rPr lang="en-US" altLang="ko-KR" sz="2800" dirty="0"/>
              <a:t>#2 </a:t>
            </a:r>
            <a:r>
              <a:rPr lang="en-US" altLang="ko-KR" dirty="0"/>
              <a:t>Read-only Shared Variable</a:t>
            </a:r>
          </a:p>
          <a:p>
            <a:pPr lvl="1"/>
            <a:r>
              <a:rPr lang="en-US" altLang="ko-KR" dirty="0"/>
              <a:t>write once and read all the time without lock</a:t>
            </a:r>
          </a:p>
          <a:p>
            <a:pPr lvl="1"/>
            <a:endParaRPr lang="en-US" altLang="ko-KR" sz="2000" dirty="0"/>
          </a:p>
          <a:p>
            <a:pPr>
              <a:buNone/>
            </a:pPr>
            <a:r>
              <a:rPr lang="en-US" sz="2800" dirty="0"/>
              <a:t>#3 </a:t>
            </a:r>
            <a:r>
              <a:rPr lang="en-US" dirty="0"/>
              <a:t>Read-Write Lock</a:t>
            </a:r>
          </a:p>
        </p:txBody>
      </p:sp>
    </p:spTree>
    <p:extLst>
      <p:ext uri="{BB962C8B-B14F-4D97-AF65-F5344CB8AC3E}">
        <p14:creationId xmlns:p14="http://schemas.microsoft.com/office/powerpoint/2010/main" val="57627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Solution to </a:t>
            </a:r>
            <a:r>
              <a:rPr lang="en-US" altLang="zh-CN" sz="3600" dirty="0"/>
              <a:t>#</a:t>
            </a:r>
            <a:r>
              <a:rPr lang="en-US" altLang="zh-CN" sz="4000" dirty="0"/>
              <a:t>1 and </a:t>
            </a:r>
            <a:r>
              <a:rPr lang="en-US" altLang="zh-CN" sz="3600" dirty="0"/>
              <a:t>#</a:t>
            </a:r>
            <a:r>
              <a:rPr lang="en-US" altLang="zh-CN" sz="4000" dirty="0"/>
              <a:t>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Delay the refinement until the shared variable has been initialized</a:t>
            </a:r>
          </a:p>
          <a:p>
            <a:pPr lvl="1"/>
            <a:r>
              <a:rPr lang="en-US" dirty="0"/>
              <a:t>No </a:t>
            </a:r>
            <a:r>
              <a:rPr lang="en-US" altLang="ko-KR" dirty="0"/>
              <a:t>easy way to know when initialization is done</a:t>
            </a:r>
          </a:p>
          <a:p>
            <a:pPr lvl="1"/>
            <a:r>
              <a:rPr lang="en-US" dirty="0"/>
              <a:t>Heuristic way: the first time to be accessed by the 2</a:t>
            </a:r>
            <a:r>
              <a:rPr lang="en-US" baseline="30000" dirty="0"/>
              <a:t>nd</a:t>
            </a:r>
            <a:r>
              <a:rPr lang="en-US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1433578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Solution to </a:t>
            </a:r>
            <a:r>
              <a:rPr lang="en-US" altLang="zh-CN" sz="3600" dirty="0"/>
              <a:t>#</a:t>
            </a:r>
            <a:r>
              <a:rPr lang="en-US" altLang="zh-CN" sz="4000" dirty="0"/>
              <a:t>1 and </a:t>
            </a:r>
            <a:r>
              <a:rPr lang="en-US" altLang="zh-CN" sz="3600" dirty="0"/>
              <a:t>#</a:t>
            </a:r>
            <a:r>
              <a:rPr lang="en-US" altLang="zh-CN" sz="4000" dirty="0"/>
              <a:t>2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8" idx="5"/>
            <a:endCxn id="7" idx="1"/>
          </p:cNvCxnSpPr>
          <p:nvPr/>
        </p:nvCxnSpPr>
        <p:spPr>
          <a:xfrm rot="16200000" flipH="1">
            <a:off x="3288552" y="2002397"/>
            <a:ext cx="661896" cy="10244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6"/>
            <a:endCxn id="7" idx="0"/>
          </p:cNvCxnSpPr>
          <p:nvPr/>
        </p:nvCxnSpPr>
        <p:spPr>
          <a:xfrm flipH="1" flipV="1">
            <a:off x="4724400" y="2667000"/>
            <a:ext cx="838200" cy="609600"/>
          </a:xfrm>
          <a:prstGeom prst="curvedConnector4">
            <a:avLst>
              <a:gd name="adj1" fmla="val -27273"/>
              <a:gd name="adj2" fmla="val 198026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7"/>
          </p:cNvCxnSpPr>
          <p:nvPr/>
        </p:nvCxnSpPr>
        <p:spPr>
          <a:xfrm rot="5400000">
            <a:off x="2640852" y="3488297"/>
            <a:ext cx="1271496" cy="17102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  <a:endCxn id="10" idx="2"/>
          </p:cNvCxnSpPr>
          <p:nvPr/>
        </p:nvCxnSpPr>
        <p:spPr>
          <a:xfrm flipV="1">
            <a:off x="2667000" y="5372100"/>
            <a:ext cx="16002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8"/>
          <p:cNvCxnSpPr>
            <a:stCxn id="10" idx="5"/>
            <a:endCxn id="10" idx="3"/>
          </p:cNvCxnSpPr>
          <p:nvPr/>
        </p:nvCxnSpPr>
        <p:spPr>
          <a:xfrm rot="5400000">
            <a:off x="5105400" y="5237396"/>
            <a:ext cx="1588" cy="1185394"/>
          </a:xfrm>
          <a:prstGeom prst="curvedConnector3">
            <a:avLst>
              <a:gd name="adj1" fmla="val 46545921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973732">
            <a:off x="3390005" y="1366966"/>
            <a:ext cx="2514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or write</a:t>
            </a:r>
          </a:p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 </a:t>
            </a: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400" b="1" baseline="300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9257560">
            <a:off x="1991002" y="3617978"/>
            <a:ext cx="2082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by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 rot="20942230">
            <a:off x="1111109" y="6189574"/>
            <a:ext cx="1022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 rot="21347364">
            <a:off x="2908909" y="4933890"/>
            <a:ext cx="1022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 rot="945886">
            <a:off x="3354570" y="5813591"/>
            <a:ext cx="1453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or write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6" name="Straight Arrow Connector 65"/>
          <p:cNvCxnSpPr>
            <a:stCxn id="7" idx="4"/>
            <a:endCxn id="10" idx="0"/>
          </p:cNvCxnSpPr>
          <p:nvPr/>
        </p:nvCxnSpPr>
        <p:spPr>
          <a:xfrm rot="16200000" flipH="1">
            <a:off x="4495800" y="4114800"/>
            <a:ext cx="8382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21247988">
            <a:off x="5139271" y="3838224"/>
            <a:ext cx="2082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by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15000" y="990600"/>
            <a:ext cx="3429000" cy="1258907"/>
            <a:chOff x="5715000" y="990600"/>
            <a:chExt cx="3429000" cy="1258907"/>
          </a:xfrm>
        </p:grpSpPr>
        <p:sp>
          <p:nvSpPr>
            <p:cNvPr id="77" name="Rectangle 76"/>
            <p:cNvSpPr/>
            <p:nvPr/>
          </p:nvSpPr>
          <p:spPr>
            <a:xfrm>
              <a:off x="5791200" y="1295400"/>
              <a:ext cx="3352800" cy="954107"/>
            </a:xfrm>
            <a:prstGeom prst="rect">
              <a:avLst/>
            </a:prstGeom>
          </p:spPr>
          <p:txBody>
            <a:bodyPr wrap="square" rIns="0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the variable is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NEW</a:t>
              </a:r>
              <a:r>
                <a:rPr lang="en-US" altLang="ko-KR" sz="1400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 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and has not yet been referenced by any thread.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15000" y="990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1.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86200" y="2667000"/>
            <a:ext cx="1676400" cy="1219200"/>
            <a:chOff x="3886200" y="2667000"/>
            <a:chExt cx="1676400" cy="1219200"/>
          </a:xfrm>
        </p:grpSpPr>
        <p:sp>
          <p:nvSpPr>
            <p:cNvPr id="7" name="Oval 6"/>
            <p:cNvSpPr/>
            <p:nvPr/>
          </p:nvSpPr>
          <p:spPr>
            <a:xfrm>
              <a:off x="3886200" y="26670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Exclusive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1148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2.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96000" y="2438400"/>
            <a:ext cx="3048000" cy="1228130"/>
            <a:chOff x="6096000" y="2438400"/>
            <a:chExt cx="3048000" cy="1228130"/>
          </a:xfrm>
        </p:grpSpPr>
        <p:sp>
          <p:nvSpPr>
            <p:cNvPr id="78" name="Rectangle 77"/>
            <p:cNvSpPr/>
            <p:nvPr/>
          </p:nvSpPr>
          <p:spPr>
            <a:xfrm>
              <a:off x="6172200" y="2743200"/>
              <a:ext cx="2971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the variable has been accessed by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ONE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 thread only. Not update C(v)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96000" y="2438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2.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2" name="Curved Connector 18"/>
          <p:cNvCxnSpPr>
            <a:stCxn id="9" idx="4"/>
            <a:endCxn id="9" idx="2"/>
          </p:cNvCxnSpPr>
          <p:nvPr/>
        </p:nvCxnSpPr>
        <p:spPr>
          <a:xfrm rot="5400000" flipH="1">
            <a:off x="1104900" y="5295900"/>
            <a:ext cx="609600" cy="838200"/>
          </a:xfrm>
          <a:prstGeom prst="curvedConnector4">
            <a:avLst>
              <a:gd name="adj1" fmla="val -37500"/>
              <a:gd name="adj2" fmla="val 184689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90600" y="4800600"/>
            <a:ext cx="1676400" cy="1219200"/>
            <a:chOff x="990600" y="4800600"/>
            <a:chExt cx="1676400" cy="1219200"/>
          </a:xfrm>
        </p:grpSpPr>
        <p:sp>
          <p:nvSpPr>
            <p:cNvPr id="9" name="Oval 8"/>
            <p:cNvSpPr/>
            <p:nvPr/>
          </p:nvSpPr>
          <p:spPr>
            <a:xfrm>
              <a:off x="990600" y="48006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Shared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19200" y="4872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3.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0" y="2586335"/>
            <a:ext cx="3429000" cy="1299865"/>
            <a:chOff x="0" y="2586335"/>
            <a:chExt cx="3429000" cy="1299865"/>
          </a:xfrm>
        </p:grpSpPr>
        <p:sp>
          <p:nvSpPr>
            <p:cNvPr id="79" name="Rectangle 78"/>
            <p:cNvSpPr/>
            <p:nvPr/>
          </p:nvSpPr>
          <p:spPr>
            <a:xfrm>
              <a:off x="76200" y="2932093"/>
              <a:ext cx="33528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C(v) is updated, but data races are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NOT</a:t>
              </a:r>
              <a:r>
                <a:rPr lang="en-US" altLang="ko-KR" sz="1200" b="1" spc="-150" dirty="0">
                  <a:solidFill>
                    <a:prstClr val="black"/>
                  </a:solidFill>
                  <a:latin typeface="Courier New" pitchFamily="49" charset="0"/>
                  <a:ea typeface="맑은 고딕"/>
                  <a:cs typeface="Courier New" pitchFamily="49" charset="0"/>
                </a:rPr>
                <a:t> 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reported even if C(v) is empty.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0" y="2586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3.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267200" y="4719935"/>
            <a:ext cx="1676400" cy="1299865"/>
            <a:chOff x="4267200" y="4719935"/>
            <a:chExt cx="1676400" cy="1299865"/>
          </a:xfrm>
        </p:grpSpPr>
        <p:sp>
          <p:nvSpPr>
            <p:cNvPr id="10" name="Oval 9"/>
            <p:cNvSpPr/>
            <p:nvPr/>
          </p:nvSpPr>
          <p:spPr>
            <a:xfrm>
              <a:off x="4267200" y="4724400"/>
              <a:ext cx="1676400" cy="12954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Shared-</a:t>
              </a:r>
              <a:b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</a:br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Modified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4.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676400" y="1143000"/>
            <a:ext cx="1676400" cy="1219200"/>
            <a:chOff x="1676400" y="1143000"/>
            <a:chExt cx="1676400" cy="1219200"/>
          </a:xfrm>
        </p:grpSpPr>
        <p:sp>
          <p:nvSpPr>
            <p:cNvPr id="8" name="Oval 7"/>
            <p:cNvSpPr/>
            <p:nvPr/>
          </p:nvSpPr>
          <p:spPr>
            <a:xfrm>
              <a:off x="1676400" y="11430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Virgin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05000" y="1219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1.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1143000" y="1066800"/>
            <a:ext cx="778903" cy="254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6019800" y="5177135"/>
            <a:ext cx="3124200" cy="1299865"/>
            <a:chOff x="6019800" y="5177135"/>
            <a:chExt cx="3124200" cy="1299865"/>
          </a:xfrm>
        </p:grpSpPr>
        <p:sp>
          <p:nvSpPr>
            <p:cNvPr id="80" name="Rectangle 79"/>
            <p:cNvSpPr/>
            <p:nvPr/>
          </p:nvSpPr>
          <p:spPr>
            <a:xfrm>
              <a:off x="6096000" y="5553670"/>
              <a:ext cx="3048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C(v) is updated, and data races are reported if C(v) is empty.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19800" y="517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4.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0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63" grpId="0"/>
      <p:bldP spid="64" grpId="0"/>
      <p:bldP spid="65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Solution to </a:t>
            </a:r>
            <a:r>
              <a:rPr lang="en-US" altLang="zh-CN" sz="3600" dirty="0"/>
              <a:t>#</a:t>
            </a:r>
            <a:r>
              <a:rPr lang="en-US" altLang="zh-CN" sz="4000" dirty="0"/>
              <a:t>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the algorithm:</a:t>
            </a:r>
          </a:p>
          <a:p>
            <a:pPr marL="811213" lvl="1" indent="-45720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1.Let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 and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write_locks_held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be the set of locks held in any mode and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mode by thread t</a:t>
            </a:r>
          </a:p>
          <a:p>
            <a:pPr marL="811213" lvl="1" indent="-45720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2.For each v, initialize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 and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 the set of all locks</a:t>
            </a:r>
          </a:p>
          <a:p>
            <a:pPr marL="811213" lvl="1" indent="-45720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3.On each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 v by thread t,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nn-NO" sz="2400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Cr(v):= Cr(v) ∩ locks_held(t)</a:t>
            </a:r>
            <a:br>
              <a:rPr lang="nn-NO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Cr(v)={ }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then issue a warning</a:t>
            </a:r>
            <a:endParaRPr lang="en-US" sz="2400" b="1" dirty="0"/>
          </a:p>
          <a:p>
            <a:pPr marL="811213" lvl="1" indent="-45720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4.On each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 v by thread t,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nn-NO" sz="2400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nn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(v):= </a:t>
            </a:r>
            <a:r>
              <a:rPr lang="nn-N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nn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 </a:t>
            </a:r>
            <a:r>
              <a:rPr lang="nn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∩</a:t>
            </a:r>
            <a:r>
              <a:rPr lang="nn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write_locks_held</a:t>
            </a:r>
            <a:r>
              <a:rPr lang="nn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</a:t>
            </a:r>
            <a:br>
              <a:rPr lang="nn-NO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(v)={ }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then issue a warning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200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Pros and Cons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/>
              <a:t>Pros:</a:t>
            </a:r>
          </a:p>
          <a:p>
            <a:pPr lvl="1">
              <a:buNone/>
            </a:pPr>
            <a:r>
              <a:rPr lang="en-US" dirty="0"/>
              <a:t>More efficient way to detect data race</a:t>
            </a:r>
          </a:p>
          <a:p>
            <a:pPr lvl="1">
              <a:buNone/>
            </a:pPr>
            <a:r>
              <a:rPr lang="en-US" dirty="0"/>
              <a:t>Predict data race that have not manifest</a:t>
            </a:r>
          </a:p>
          <a:p>
            <a:pPr lvl="1">
              <a:buNone/>
            </a:pPr>
            <a:endParaRPr lang="en-US" sz="800" dirty="0"/>
          </a:p>
          <a:p>
            <a:pPr>
              <a:buNone/>
            </a:pPr>
            <a:r>
              <a:rPr lang="en-US" sz="3600" u="sng" dirty="0"/>
              <a:t>Cons:</a:t>
            </a:r>
          </a:p>
          <a:p>
            <a:pPr lvl="1">
              <a:buNone/>
            </a:pPr>
            <a:r>
              <a:rPr lang="en-US" dirty="0"/>
              <a:t>Exists report false positive</a:t>
            </a:r>
          </a:p>
          <a:p>
            <a:pPr lvl="2"/>
            <a:r>
              <a:rPr lang="en-US" dirty="0"/>
              <a:t>Memory reuse</a:t>
            </a:r>
          </a:p>
          <a:p>
            <a:pPr lvl="1">
              <a:buNone/>
            </a:pPr>
            <a:r>
              <a:rPr lang="en-US" dirty="0"/>
              <a:t>Limits the synchronization method to lock</a:t>
            </a:r>
          </a:p>
        </p:txBody>
      </p:sp>
    </p:spTree>
    <p:extLst>
      <p:ext uri="{BB962C8B-B14F-4D97-AF65-F5344CB8AC3E}">
        <p14:creationId xmlns:p14="http://schemas.microsoft.com/office/powerpoint/2010/main" val="3750631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419"/>
            <a:ext cx="8229600" cy="1143000"/>
          </a:xfrm>
        </p:spPr>
        <p:txBody>
          <a:bodyPr/>
          <a:lstStyle/>
          <a:p>
            <a:r>
              <a:rPr lang="en-US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4255729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deadlock</a:t>
            </a:r>
            <a:endParaRPr lang="zh-TW" altLang="en-US" dirty="0"/>
          </a:p>
        </p:txBody>
      </p:sp>
      <p:pic>
        <p:nvPicPr>
          <p:cNvPr id="7" name="内容占位符 6" descr="job-recrui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928670"/>
            <a:ext cx="3214710" cy="3673954"/>
          </a:xfrm>
        </p:spPr>
      </p:pic>
      <p:sp>
        <p:nvSpPr>
          <p:cNvPr id="8" name="云形 7"/>
          <p:cNvSpPr/>
          <p:nvPr/>
        </p:nvSpPr>
        <p:spPr>
          <a:xfrm>
            <a:off x="3428992" y="857232"/>
            <a:ext cx="4214842" cy="12144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white"/>
                </a:solidFill>
                <a:latin typeface="Calibri"/>
                <a:ea typeface="新細明體"/>
              </a:rPr>
              <a:t>This guy has no experience!!!</a:t>
            </a:r>
            <a:endParaRPr lang="zh-TW" altLang="en-US" sz="2400" dirty="0">
              <a:solidFill>
                <a:prstClr val="white"/>
              </a:solidFill>
              <a:latin typeface="Calibri"/>
              <a:ea typeface="新細明體"/>
            </a:endParaRPr>
          </a:p>
        </p:txBody>
      </p:sp>
      <p:pic>
        <p:nvPicPr>
          <p:cNvPr id="9" name="图片 8" descr="stu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214686"/>
            <a:ext cx="3357586" cy="3290097"/>
          </a:xfrm>
          <a:prstGeom prst="rect">
            <a:avLst/>
          </a:prstGeom>
        </p:spPr>
      </p:pic>
      <p:sp>
        <p:nvSpPr>
          <p:cNvPr id="10" name="云形 9"/>
          <p:cNvSpPr/>
          <p:nvPr/>
        </p:nvSpPr>
        <p:spPr>
          <a:xfrm>
            <a:off x="4714876" y="2428868"/>
            <a:ext cx="4214842" cy="12144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prstClr val="white"/>
                </a:solidFill>
                <a:latin typeface="Calibri"/>
                <a:ea typeface="新細明體"/>
              </a:rPr>
              <a:t>How can I get experiences without a job!!!</a:t>
            </a:r>
            <a:endParaRPr lang="zh-TW" altLang="en-US" sz="2400" dirty="0">
              <a:solidFill>
                <a:prstClr val="white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703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1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Deadlock Definition</a:t>
            </a:r>
          </a:p>
        </p:txBody>
      </p:sp>
      <p:sp>
        <p:nvSpPr>
          <p:cNvPr id="43011" name="Rectangle 42"/>
          <p:cNvSpPr>
            <a:spLocks noGrp="1" noChangeArrowheads="1"/>
          </p:cNvSpPr>
          <p:nvPr>
            <p:ph idx="1"/>
          </p:nvPr>
        </p:nvSpPr>
        <p:spPr>
          <a:xfrm>
            <a:off x="214282" y="785794"/>
            <a:ext cx="8472518" cy="53403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A set of processes is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deadlocked</a:t>
            </a:r>
            <a:r>
              <a:rPr lang="en-US" altLang="zh-CN" dirty="0">
                <a:ea typeface="宋体" charset="-122"/>
              </a:rPr>
              <a:t> when 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every process in the set is waiting for an event that can only be generated by some process in the set</a:t>
            </a:r>
          </a:p>
        </p:txBody>
      </p:sp>
      <p:pic>
        <p:nvPicPr>
          <p:cNvPr id="39" name="Picture 4" descr="http://www.cs.rpi.edu/academics/courses/fall04/os/c10/gridlo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357430"/>
            <a:ext cx="42100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035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55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Checking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03582"/>
            <a:ext cx="7467600" cy="1444752"/>
          </a:xfrm>
        </p:spPr>
        <p:txBody>
          <a:bodyPr>
            <a:normAutofit/>
          </a:bodyPr>
          <a:lstStyle/>
          <a:p>
            <a:r>
              <a:rPr lang="en-US" sz="2200" dirty="0"/>
              <a:t>How does kernel get to function pointer?</a:t>
            </a:r>
          </a:p>
          <a:p>
            <a:pPr lvl="1"/>
            <a:r>
              <a:rPr lang="en-US" sz="1900" dirty="0"/>
              <a:t>Start at global root (symbol)</a:t>
            </a:r>
          </a:p>
          <a:p>
            <a:pPr lvl="1"/>
            <a:r>
              <a:rPr lang="en-US" sz="1900" dirty="0"/>
              <a:t>Traverse graph of data structures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41695" y="3951788"/>
            <a:ext cx="3292105" cy="369333"/>
            <a:chOff x="644358" y="1653309"/>
            <a:chExt cx="3292105" cy="369333"/>
          </a:xfrm>
        </p:grpSpPr>
        <p:sp>
          <p:nvSpPr>
            <p:cNvPr id="4" name="Oval 3"/>
            <p:cNvSpPr/>
            <p:nvPr/>
          </p:nvSpPr>
          <p:spPr>
            <a:xfrm>
              <a:off x="644358" y="1676400"/>
              <a:ext cx="346242" cy="3462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1653309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task_struct *current_task</a:t>
              </a:r>
            </a:p>
          </p:txBody>
        </p:sp>
      </p:grpSp>
      <p:sp>
        <p:nvSpPr>
          <p:cNvPr id="6" name="Snip Single Corner Rectangle 5"/>
          <p:cNvSpPr/>
          <p:nvPr/>
        </p:nvSpPr>
        <p:spPr>
          <a:xfrm>
            <a:off x="517895" y="1933787"/>
            <a:ext cx="205740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219200" y="3167692"/>
            <a:ext cx="205740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3124200" y="2124287"/>
            <a:ext cx="248504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629400" y="2629250"/>
            <a:ext cx="1905000" cy="2121932"/>
            <a:chOff x="6629400" y="2754868"/>
            <a:chExt cx="1905000" cy="2121932"/>
          </a:xfrm>
        </p:grpSpPr>
        <p:sp>
          <p:nvSpPr>
            <p:cNvPr id="36" name="Rectangle 35"/>
            <p:cNvSpPr/>
            <p:nvPr/>
          </p:nvSpPr>
          <p:spPr>
            <a:xfrm>
              <a:off x="6713918" y="3124200"/>
              <a:ext cx="1820482" cy="1752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readdir:</a:t>
              </a:r>
            </a:p>
            <a:p>
              <a:r>
                <a:rPr lang="en-US" dirty="0"/>
                <a:t>  push %ebp</a:t>
              </a:r>
            </a:p>
            <a:p>
              <a:r>
                <a:rPr lang="en-US" dirty="0"/>
                <a:t>  …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9400" y="2754868"/>
              <a:ext cx="139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Kernel text</a:t>
              </a:r>
            </a:p>
          </p:txBody>
        </p:sp>
      </p:grpSp>
      <p:sp>
        <p:nvSpPr>
          <p:cNvPr id="30" name="Snip Single Corner Rectangle 29"/>
          <p:cNvSpPr/>
          <p:nvPr/>
        </p:nvSpPr>
        <p:spPr>
          <a:xfrm>
            <a:off x="3810000" y="3358192"/>
            <a:ext cx="2522918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Curved Connector 44"/>
          <p:cNvCxnSpPr>
            <a:stCxn id="30" idx="0"/>
          </p:cNvCxnSpPr>
          <p:nvPr/>
        </p:nvCxnSpPr>
        <p:spPr>
          <a:xfrm flipV="1">
            <a:off x="6332918" y="3167692"/>
            <a:ext cx="381000" cy="419100"/>
          </a:xfrm>
          <a:prstGeom prst="curvedConnector2">
            <a:avLst/>
          </a:prstGeom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41695" y="1552787"/>
            <a:ext cx="2090949" cy="2999948"/>
            <a:chOff x="441695" y="1678405"/>
            <a:chExt cx="2090949" cy="2999948"/>
          </a:xfrm>
        </p:grpSpPr>
        <p:sp>
          <p:nvSpPr>
            <p:cNvPr id="7" name="TextBox 6"/>
            <p:cNvSpPr txBox="1"/>
            <p:nvPr/>
          </p:nvSpPr>
          <p:spPr>
            <a:xfrm>
              <a:off x="441695" y="1678405"/>
              <a:ext cx="209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task_struct</a:t>
              </a:r>
            </a:p>
          </p:txBody>
        </p:sp>
        <p:cxnSp>
          <p:nvCxnSpPr>
            <p:cNvPr id="13" name="Curved Connector 12"/>
            <p:cNvCxnSpPr>
              <a:stCxn id="4" idx="2"/>
              <a:endCxn id="6" idx="2"/>
            </p:cNvCxnSpPr>
            <p:nvPr/>
          </p:nvCxnSpPr>
          <p:spPr>
            <a:xfrm rot="10800000" flipH="1">
              <a:off x="441695" y="2692740"/>
              <a:ext cx="76200" cy="1985613"/>
            </a:xfrm>
            <a:prstGeom prst="curvedConnector3">
              <a:avLst>
                <a:gd name="adj1" fmla="val -300000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7896" y="2109173"/>
              <a:ext cx="2001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files_struct *files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43000" y="2243640"/>
            <a:ext cx="2073592" cy="1233905"/>
            <a:chOff x="1143000" y="2692739"/>
            <a:chExt cx="2073592" cy="1233905"/>
          </a:xfrm>
        </p:grpSpPr>
        <p:sp>
          <p:nvSpPr>
            <p:cNvPr id="11" name="TextBox 10"/>
            <p:cNvSpPr txBox="1"/>
            <p:nvPr/>
          </p:nvSpPr>
          <p:spPr>
            <a:xfrm>
              <a:off x="1143000" y="2912310"/>
              <a:ext cx="207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files_struct</a:t>
              </a:r>
            </a:p>
          </p:txBody>
        </p:sp>
        <p:cxnSp>
          <p:nvCxnSpPr>
            <p:cNvPr id="16" name="Curved Connector 15"/>
            <p:cNvCxnSpPr>
              <a:stCxn id="6" idx="0"/>
              <a:endCxn id="10" idx="2"/>
            </p:cNvCxnSpPr>
            <p:nvPr/>
          </p:nvCxnSpPr>
          <p:spPr>
            <a:xfrm flipH="1">
              <a:off x="1219200" y="2692739"/>
              <a:ext cx="1356095" cy="1233905"/>
            </a:xfrm>
            <a:prstGeom prst="curvedConnector5">
              <a:avLst>
                <a:gd name="adj1" fmla="val -16857"/>
                <a:gd name="adj2" fmla="val 50000"/>
                <a:gd name="adj3" fmla="val 116857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257968" y="3343078"/>
              <a:ext cx="102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**fd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48000" y="1743287"/>
            <a:ext cx="2473827" cy="2057739"/>
            <a:chOff x="3048000" y="1868905"/>
            <a:chExt cx="2473827" cy="2057739"/>
          </a:xfrm>
        </p:grpSpPr>
        <p:sp>
          <p:nvSpPr>
            <p:cNvPr id="19" name="TextBox 18"/>
            <p:cNvSpPr txBox="1"/>
            <p:nvPr/>
          </p:nvSpPr>
          <p:spPr>
            <a:xfrm>
              <a:off x="3048000" y="1868905"/>
              <a:ext cx="1218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</a:t>
              </a:r>
            </a:p>
          </p:txBody>
        </p:sp>
        <p:cxnSp>
          <p:nvCxnSpPr>
            <p:cNvPr id="21" name="Curved Connector 20"/>
            <p:cNvCxnSpPr>
              <a:stCxn id="10" idx="0"/>
              <a:endCxn id="18" idx="2"/>
            </p:cNvCxnSpPr>
            <p:nvPr/>
          </p:nvCxnSpPr>
          <p:spPr>
            <a:xfrm flipH="1" flipV="1">
              <a:off x="3124200" y="2883239"/>
              <a:ext cx="152400" cy="1043405"/>
            </a:xfrm>
            <a:prstGeom prst="curvedConnector5">
              <a:avLst>
                <a:gd name="adj1" fmla="val -150000"/>
                <a:gd name="adj2" fmla="val 50000"/>
                <a:gd name="adj3" fmla="val 250000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4253" y="229383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file_operations *f_op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33800" y="2434140"/>
            <a:ext cx="2585984" cy="1233905"/>
            <a:chOff x="3733800" y="2883239"/>
            <a:chExt cx="2585984" cy="1233905"/>
          </a:xfrm>
        </p:grpSpPr>
        <p:cxnSp>
          <p:nvCxnSpPr>
            <p:cNvPr id="35" name="Curved Connector 34"/>
            <p:cNvCxnSpPr>
              <a:stCxn id="18" idx="0"/>
              <a:endCxn id="30" idx="2"/>
            </p:cNvCxnSpPr>
            <p:nvPr/>
          </p:nvCxnSpPr>
          <p:spPr>
            <a:xfrm flipH="1">
              <a:off x="3810000" y="2883239"/>
              <a:ext cx="1799240" cy="1233905"/>
            </a:xfrm>
            <a:prstGeom prst="curvedConnector5">
              <a:avLst>
                <a:gd name="adj1" fmla="val -12705"/>
                <a:gd name="adj2" fmla="val 50000"/>
                <a:gd name="adj3" fmla="val 112705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33800" y="3102810"/>
              <a:ext cx="2454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file_operations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10000" y="3521910"/>
              <a:ext cx="250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(*readdir)(file*,…)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7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Deadlock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329642" cy="49831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Circular waiting for resources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Thread A owns Res 1 and is waiting for Res 2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Thread B owns Res 2 and is waiting for Res 1</a:t>
            </a:r>
          </a:p>
          <a:p>
            <a:pPr marL="0" indent="0">
              <a:buNone/>
            </a:pPr>
            <a:endParaRPr lang="zh-CN" altLang="en-US" dirty="0">
              <a:ea typeface="宋体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332038" y="2584450"/>
            <a:ext cx="3935412" cy="2597150"/>
            <a:chOff x="1429" y="1743"/>
            <a:chExt cx="2510" cy="1657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Res 2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09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Res 1</a:t>
              </a: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Thread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Thread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 rot="5400000">
              <a:off x="3024" y="1935"/>
              <a:ext cx="469" cy="51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7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8" name="AutoShape 13"/>
            <p:cNvSpPr>
              <a:spLocks noChangeArrowheads="1"/>
            </p:cNvSpPr>
            <p:nvPr/>
          </p:nvSpPr>
          <p:spPr bwMode="auto">
            <a:xfrm rot="-5400000">
              <a:off x="1923" y="2704"/>
              <a:ext cx="469" cy="51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1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Wait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For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1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Wait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For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2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Owned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By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2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Owned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89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Four requirements for Deadlock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715436" cy="5357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Mutual exclusion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Only one thread at a time can use a resource.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Hold and wait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Thread holding at least one resource is waiting to acquire additional resources held by other threads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No preemption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Resources are released only voluntarily by the thread holding the resource, after thread is finished with it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Circular wait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There exists a set {T1, …, </a:t>
            </a:r>
            <a:r>
              <a:rPr lang="en-US" altLang="zh-CN" dirty="0" err="1">
                <a:ea typeface="宋体" charset="-122"/>
              </a:rPr>
              <a:t>Tn</a:t>
            </a:r>
            <a:r>
              <a:rPr lang="en-US" altLang="zh-CN" dirty="0">
                <a:ea typeface="宋体" charset="-122"/>
              </a:rPr>
              <a:t>} of waiting threads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T1 is waiting for a resource that is held by T2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T2 is waiting for a resource that is held by T3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…</a:t>
            </a:r>
          </a:p>
          <a:p>
            <a:pPr marL="914400" lvl="2" indent="0">
              <a:buNone/>
            </a:pPr>
            <a:r>
              <a:rPr lang="en-US" altLang="zh-CN" sz="2000" dirty="0" err="1">
                <a:ea typeface="宋体" charset="-122"/>
              </a:rPr>
              <a:t>Tn</a:t>
            </a:r>
            <a:r>
              <a:rPr lang="en-US" altLang="zh-CN" sz="2000" dirty="0">
                <a:ea typeface="宋体" charset="-122"/>
              </a:rPr>
              <a:t> is waiting for a resource that is held by T1</a:t>
            </a:r>
          </a:p>
        </p:txBody>
      </p:sp>
    </p:spTree>
    <p:extLst>
      <p:ext uri="{BB962C8B-B14F-4D97-AF65-F5344CB8AC3E}">
        <p14:creationId xmlns:p14="http://schemas.microsoft.com/office/powerpoint/2010/main" val="36072068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87583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A Graph Theoretic Model of Deadlock</a:t>
            </a:r>
          </a:p>
        </p:txBody>
      </p:sp>
      <p:sp>
        <p:nvSpPr>
          <p:cNvPr id="446497" name="Rectangle 33"/>
          <p:cNvSpPr>
            <a:spLocks noGrp="1" noChangeArrowheads="1"/>
          </p:cNvSpPr>
          <p:nvPr>
            <p:ph idx="1"/>
          </p:nvPr>
        </p:nvSpPr>
        <p:spPr>
          <a:xfrm>
            <a:off x="214282" y="785794"/>
            <a:ext cx="8701118" cy="25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Basic components of any resource allocation problem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Processes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resources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Model the state of a computer system as a directed graph (called resource allocation graph, or RAG)</a:t>
            </a:r>
          </a:p>
          <a:p>
            <a:pPr marL="457200" lvl="1" indent="0">
              <a:buNone/>
            </a:pPr>
            <a:r>
              <a:rPr lang="en-US" altLang="zh-CN" i="1" dirty="0">
                <a:ea typeface="宋体" charset="-122"/>
              </a:rPr>
              <a:t>G</a:t>
            </a:r>
            <a:r>
              <a:rPr lang="en-US" altLang="zh-CN" dirty="0">
                <a:ea typeface="宋体" charset="-122"/>
              </a:rPr>
              <a:t> = (</a:t>
            </a:r>
            <a:r>
              <a:rPr lang="en-US" altLang="zh-CN" i="1" dirty="0">
                <a:solidFill>
                  <a:schemeClr val="hlink"/>
                </a:solidFill>
                <a:ea typeface="宋体" charset="-122"/>
              </a:rPr>
              <a:t>V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solidFill>
                  <a:schemeClr val="hlink"/>
                </a:solidFill>
                <a:ea typeface="宋体" charset="-122"/>
              </a:rPr>
              <a:t>E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6250" y="5324475"/>
            <a:ext cx="533400" cy="1027113"/>
            <a:chOff x="1100" y="3354"/>
            <a:chExt cx="336" cy="647"/>
          </a:xfrm>
        </p:grpSpPr>
        <p:sp>
          <p:nvSpPr>
            <p:cNvPr id="446469" name="Oval 5"/>
            <p:cNvSpPr>
              <a:spLocks noChangeArrowheads="1"/>
            </p:cNvSpPr>
            <p:nvPr/>
          </p:nvSpPr>
          <p:spPr bwMode="auto">
            <a:xfrm>
              <a:off x="1100" y="3354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5" name="Rectangle 6"/>
            <p:cNvSpPr>
              <a:spLocks noChangeArrowheads="1"/>
            </p:cNvSpPr>
            <p:nvPr/>
          </p:nvSpPr>
          <p:spPr bwMode="auto">
            <a:xfrm>
              <a:off x="1135" y="3715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13550" y="5324475"/>
            <a:ext cx="533400" cy="1027113"/>
            <a:chOff x="4292" y="3354"/>
            <a:chExt cx="336" cy="647"/>
          </a:xfrm>
        </p:grpSpPr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4292" y="3354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3" name="Rectangle 9"/>
            <p:cNvSpPr>
              <a:spLocks noChangeArrowheads="1"/>
            </p:cNvSpPr>
            <p:nvPr/>
          </p:nvSpPr>
          <p:spPr bwMode="auto">
            <a:xfrm>
              <a:off x="4316" y="3715"/>
              <a:ext cx="28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k</a:t>
              </a:r>
            </a:p>
          </p:txBody>
        </p:sp>
      </p:grpSp>
      <p:sp>
        <p:nvSpPr>
          <p:cNvPr id="446474" name="Line 10"/>
          <p:cNvSpPr>
            <a:spLocks noChangeShapeType="1"/>
          </p:cNvSpPr>
          <p:nvPr/>
        </p:nvSpPr>
        <p:spPr bwMode="auto">
          <a:xfrm flipV="1">
            <a:off x="2298700" y="5486400"/>
            <a:ext cx="187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2597150" y="5584825"/>
            <a:ext cx="1077913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request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edge</a:t>
            </a:r>
          </a:p>
        </p:txBody>
      </p:sp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5021263" y="5584825"/>
            <a:ext cx="1414462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allocation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edge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84650" y="5156200"/>
            <a:ext cx="508000" cy="1401763"/>
            <a:chOff x="2636" y="3248"/>
            <a:chExt cx="320" cy="883"/>
          </a:xfrm>
        </p:grpSpPr>
        <p:sp>
          <p:nvSpPr>
            <p:cNvPr id="6167" name="Rectangle 14"/>
            <p:cNvSpPr>
              <a:spLocks noChangeArrowheads="1"/>
            </p:cNvSpPr>
            <p:nvPr/>
          </p:nvSpPr>
          <p:spPr bwMode="auto">
            <a:xfrm>
              <a:off x="2663" y="3845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446479" name="Rectangle 15"/>
            <p:cNvSpPr>
              <a:spLocks noChangeArrowheads="1"/>
            </p:cNvSpPr>
            <p:nvPr/>
          </p:nvSpPr>
          <p:spPr bwMode="auto">
            <a:xfrm>
              <a:off x="2636" y="3248"/>
              <a:ext cx="320" cy="5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9" name="Oval 16"/>
            <p:cNvSpPr>
              <a:spLocks noChangeArrowheads="1"/>
            </p:cNvSpPr>
            <p:nvPr/>
          </p:nvSpPr>
          <p:spPr bwMode="auto">
            <a:xfrm>
              <a:off x="2768" y="3496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0" name="Oval 17"/>
            <p:cNvSpPr>
              <a:spLocks noChangeArrowheads="1"/>
            </p:cNvSpPr>
            <p:nvPr/>
          </p:nvSpPr>
          <p:spPr bwMode="auto">
            <a:xfrm>
              <a:off x="2768" y="3648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1" name="Oval 18"/>
            <p:cNvSpPr>
              <a:spLocks noChangeArrowheads="1"/>
            </p:cNvSpPr>
            <p:nvPr/>
          </p:nvSpPr>
          <p:spPr bwMode="auto">
            <a:xfrm>
              <a:off x="2768" y="3344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70513" y="3368675"/>
            <a:ext cx="1131887" cy="571500"/>
            <a:chOff x="1671" y="1770"/>
            <a:chExt cx="713" cy="360"/>
          </a:xfrm>
        </p:grpSpPr>
        <p:sp>
          <p:nvSpPr>
            <p:cNvPr id="446484" name="Oval 20"/>
            <p:cNvSpPr>
              <a:spLocks noChangeArrowheads="1"/>
            </p:cNvSpPr>
            <p:nvPr/>
          </p:nvSpPr>
          <p:spPr bwMode="auto">
            <a:xfrm>
              <a:off x="2048" y="1770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1671" y="1807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046913" y="3200400"/>
            <a:ext cx="1106487" cy="908050"/>
            <a:chOff x="2727" y="1664"/>
            <a:chExt cx="697" cy="572"/>
          </a:xfrm>
        </p:grpSpPr>
        <p:sp>
          <p:nvSpPr>
            <p:cNvPr id="446487" name="Rectangle 23"/>
            <p:cNvSpPr>
              <a:spLocks noChangeArrowheads="1"/>
            </p:cNvSpPr>
            <p:nvPr/>
          </p:nvSpPr>
          <p:spPr bwMode="auto">
            <a:xfrm>
              <a:off x="3104" y="1664"/>
              <a:ext cx="320" cy="5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1" name="Oval 24"/>
            <p:cNvSpPr>
              <a:spLocks noChangeArrowheads="1"/>
            </p:cNvSpPr>
            <p:nvPr/>
          </p:nvSpPr>
          <p:spPr bwMode="auto">
            <a:xfrm>
              <a:off x="3236" y="1760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2" name="Oval 25"/>
            <p:cNvSpPr>
              <a:spLocks noChangeArrowheads="1"/>
            </p:cNvSpPr>
            <p:nvPr/>
          </p:nvSpPr>
          <p:spPr bwMode="auto">
            <a:xfrm>
              <a:off x="3236" y="1912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3" name="Oval 26"/>
            <p:cNvSpPr>
              <a:spLocks noChangeArrowheads="1"/>
            </p:cNvSpPr>
            <p:nvPr/>
          </p:nvSpPr>
          <p:spPr bwMode="auto">
            <a:xfrm>
              <a:off x="3236" y="2064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4" name="Rectangle 27"/>
            <p:cNvSpPr>
              <a:spLocks noChangeArrowheads="1"/>
            </p:cNvSpPr>
            <p:nvPr/>
          </p:nvSpPr>
          <p:spPr bwMode="auto">
            <a:xfrm>
              <a:off x="2727" y="1807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446492" name="Rectangle 28"/>
          <p:cNvSpPr>
            <a:spLocks noChangeArrowheads="1"/>
          </p:cNvSpPr>
          <p:nvPr/>
        </p:nvSpPr>
        <p:spPr bwMode="auto">
          <a:xfrm>
            <a:off x="685800" y="3505200"/>
            <a:ext cx="837565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V</a:t>
            </a:r>
            <a:r>
              <a:rPr lang="en-US" altLang="zh-CN" sz="2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 = the set of vertices =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None/>
            </a:pP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P</a:t>
            </a:r>
            <a:r>
              <a:rPr lang="en-US" altLang="zh-CN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, ..., 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P</a:t>
            </a:r>
            <a:r>
              <a:rPr lang="en-US" altLang="zh-CN" i="1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 </a:t>
            </a:r>
            <a:r>
              <a:rPr lang="en-US" altLang="zh-CN" sz="1600">
                <a:solidFill>
                  <a:prstClr val="black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 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, ..., 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i="1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m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sz="2400" i="1">
              <a:solidFill>
                <a:prstClr val="black"/>
              </a:solidFill>
              <a:latin typeface="Comic Sans MS" pitchFamily="66" charset="0"/>
              <a:ea typeface="宋体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= the set of edges =</a:t>
            </a:r>
            <a:br>
              <a:rPr lang="en-US" altLang="zh-CN" sz="24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</a:b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edges from a resource to a process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 </a:t>
            </a:r>
            <a:r>
              <a:rPr lang="en-US" altLang="zh-CN">
                <a:solidFill>
                  <a:srgbClr val="800080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>
                <a:solidFill>
                  <a:srgbClr val="80008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edges from a process to a resource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</a:t>
            </a:r>
          </a:p>
        </p:txBody>
      </p:sp>
      <p:sp>
        <p:nvSpPr>
          <p:cNvPr id="446493" name="Line 29"/>
          <p:cNvSpPr>
            <a:spLocks noChangeShapeType="1"/>
          </p:cNvSpPr>
          <p:nvPr/>
        </p:nvSpPr>
        <p:spPr bwMode="auto">
          <a:xfrm flipH="1" flipV="1">
            <a:off x="4489450" y="5378450"/>
            <a:ext cx="233045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86400" y="4038600"/>
            <a:ext cx="1112838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623050" y="4114800"/>
            <a:ext cx="2368550" cy="68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resource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(with 3 instances)</a:t>
            </a:r>
          </a:p>
        </p:txBody>
      </p:sp>
    </p:spTree>
    <p:extLst>
      <p:ext uri="{BB962C8B-B14F-4D97-AF65-F5344CB8AC3E}">
        <p14:creationId xmlns:p14="http://schemas.microsoft.com/office/powerpoint/2010/main" val="1077070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7" grpId="0" build="p" autoUpdateAnimBg="0"/>
      <p:bldP spid="446474" grpId="0" animBg="1"/>
      <p:bldP spid="446475" grpId="0" autoUpdateAnimBg="0"/>
      <p:bldP spid="446476" grpId="0" autoUpdateAnimBg="0"/>
      <p:bldP spid="446492" grpId="0" autoUpdateAnimBg="0"/>
      <p:bldP spid="446493" grpId="0" animBg="1"/>
      <p:bldP spid="30" grpId="0" autoUpdateAnimBg="0"/>
      <p:bldP spid="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Resource Allocation Graphs Example</a:t>
            </a:r>
          </a:p>
        </p:txBody>
      </p:sp>
      <p:sp>
        <p:nvSpPr>
          <p:cNvPr id="7171" name="Rectangle 23"/>
          <p:cNvSpPr>
            <a:spLocks noGrp="1" noChangeArrowheads="1"/>
          </p:cNvSpPr>
          <p:nvPr>
            <p:ph idx="1"/>
          </p:nvPr>
        </p:nvSpPr>
        <p:spPr>
          <a:xfrm>
            <a:off x="285720" y="1071546"/>
            <a:ext cx="8643998" cy="52149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A PostScript interpreter that is waiting for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frame buffer lock </a:t>
            </a:r>
            <a:r>
              <a:rPr lang="en-US" altLang="zh-CN" dirty="0">
                <a:ea typeface="宋体" charset="-122"/>
              </a:rPr>
              <a:t>and a visualization process that is waiting for memory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chemeClr val="folHlink"/>
                </a:solidFill>
                <a:ea typeface="宋体" charset="-122"/>
              </a:rPr>
              <a:t>             V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 = {</a:t>
            </a:r>
            <a:r>
              <a:rPr lang="en-US" altLang="zh-CN" sz="1800" i="1" dirty="0">
                <a:solidFill>
                  <a:schemeClr val="folHlink"/>
                </a:solidFill>
                <a:ea typeface="宋体" charset="-122"/>
              </a:rPr>
              <a:t>PS interpret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, </a:t>
            </a:r>
            <a:r>
              <a:rPr lang="en-US" altLang="zh-CN" sz="1800" i="1" dirty="0">
                <a:solidFill>
                  <a:schemeClr val="folHlink"/>
                </a:solidFill>
                <a:ea typeface="宋体" charset="-122"/>
              </a:rPr>
              <a:t>visualization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} </a:t>
            </a:r>
            <a:r>
              <a:rPr lang="en-US" altLang="zh-CN" sz="1800" dirty="0">
                <a:solidFill>
                  <a:schemeClr val="folHlink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 {</a:t>
            </a:r>
            <a:r>
              <a:rPr lang="en-US" altLang="zh-CN" sz="1800" i="1" dirty="0">
                <a:solidFill>
                  <a:schemeClr val="folHlink"/>
                </a:solidFill>
                <a:ea typeface="宋体" charset="-122"/>
              </a:rPr>
              <a:t>memory frames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, </a:t>
            </a:r>
            <a:r>
              <a:rPr lang="en-US" altLang="zh-CN" sz="1800" i="1" dirty="0">
                <a:solidFill>
                  <a:schemeClr val="folHlink"/>
                </a:solidFill>
                <a:ea typeface="宋体" charset="-122"/>
              </a:rPr>
              <a:t>frame buffer lock</a:t>
            </a: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}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448516" name="Oval 4"/>
          <p:cNvSpPr>
            <a:spLocks noChangeArrowheads="1"/>
          </p:cNvSpPr>
          <p:nvPr/>
        </p:nvSpPr>
        <p:spPr bwMode="auto">
          <a:xfrm>
            <a:off x="1819275" y="431958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" y="40671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78238" y="4070350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448519" name="Oval 7"/>
          <p:cNvSpPr>
            <a:spLocks noChangeArrowheads="1"/>
          </p:cNvSpPr>
          <p:nvPr/>
        </p:nvSpPr>
        <p:spPr bwMode="auto">
          <a:xfrm>
            <a:off x="6886575" y="431958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4302125" y="5713413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511675" y="58785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783013" y="6235700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7179" name="Arc 11"/>
          <p:cNvSpPr>
            <a:spLocks/>
          </p:cNvSpPr>
          <p:nvPr/>
        </p:nvSpPr>
        <p:spPr bwMode="auto">
          <a:xfrm>
            <a:off x="2106613" y="3422650"/>
            <a:ext cx="2139950" cy="908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546975" y="4306888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 rot="10800000">
            <a:off x="4830763" y="4933950"/>
            <a:ext cx="2292350" cy="10160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 rot="10800000">
            <a:off x="2073275" y="4953000"/>
            <a:ext cx="2432050" cy="9715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4302125" y="3084513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>
            <a:off x="4606925" y="3771900"/>
            <a:ext cx="2425700" cy="558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5" name="Arc 17"/>
          <p:cNvSpPr>
            <a:spLocks/>
          </p:cNvSpPr>
          <p:nvPr/>
        </p:nvSpPr>
        <p:spPr bwMode="auto">
          <a:xfrm>
            <a:off x="4581525" y="3543300"/>
            <a:ext cx="2527300" cy="768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6" name="Arc 18"/>
          <p:cNvSpPr>
            <a:spLocks/>
          </p:cNvSpPr>
          <p:nvPr/>
        </p:nvSpPr>
        <p:spPr bwMode="auto">
          <a:xfrm>
            <a:off x="4619625" y="3308350"/>
            <a:ext cx="2584450" cy="1016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4511675" y="32369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511675" y="34782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4511675" y="37195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291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Arc 2"/>
          <p:cNvSpPr>
            <a:spLocks/>
          </p:cNvSpPr>
          <p:nvPr/>
        </p:nvSpPr>
        <p:spPr bwMode="auto">
          <a:xfrm>
            <a:off x="2757488" y="4211638"/>
            <a:ext cx="1339850" cy="8191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4114800" y="3784600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196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Resource Allocation Graphs &amp; Deadlock</a:t>
            </a:r>
          </a:p>
        </p:txBody>
      </p:sp>
      <p:sp>
        <p:nvSpPr>
          <p:cNvPr id="450598" name="Rectangle 38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715436" cy="5357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Theorem: If a resource allocation graph does not contain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cycle</a:t>
            </a:r>
            <a:r>
              <a:rPr lang="en-US" altLang="zh-CN" dirty="0">
                <a:ea typeface="宋体" charset="-122"/>
              </a:rPr>
              <a:t> then no processes are deadlocked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A cycle in a RAG is a necessary condition for deadlock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Is the existence of a cycle a sufficient condition?</a:t>
            </a:r>
          </a:p>
          <a:p>
            <a:pPr marL="0" indent="0">
              <a:buNone/>
            </a:pPr>
            <a:endParaRPr lang="zh-CN" altLang="en-US" dirty="0">
              <a:ea typeface="宋体" charset="-122"/>
            </a:endParaRPr>
          </a:p>
        </p:txBody>
      </p:sp>
      <p:sp>
        <p:nvSpPr>
          <p:cNvPr id="450566" name="Oval 6"/>
          <p:cNvSpPr>
            <a:spLocks noChangeArrowheads="1"/>
          </p:cNvSpPr>
          <p:nvPr/>
        </p:nvSpPr>
        <p:spPr bwMode="auto">
          <a:xfrm>
            <a:off x="2489200" y="50196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7" name="Oval 7"/>
          <p:cNvSpPr>
            <a:spLocks noChangeArrowheads="1"/>
          </p:cNvSpPr>
          <p:nvPr/>
        </p:nvSpPr>
        <p:spPr bwMode="auto">
          <a:xfrm>
            <a:off x="5518150" y="50196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4114800" y="591820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324350" y="60960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80008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2" name="Arc 10"/>
          <p:cNvSpPr>
            <a:spLocks/>
          </p:cNvSpPr>
          <p:nvPr/>
        </p:nvSpPr>
        <p:spPr bwMode="auto">
          <a:xfrm>
            <a:off x="4419600" y="4243388"/>
            <a:ext cx="1358900" cy="768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3" name="Arc 11"/>
          <p:cNvSpPr>
            <a:spLocks/>
          </p:cNvSpPr>
          <p:nvPr/>
        </p:nvSpPr>
        <p:spPr bwMode="auto">
          <a:xfrm>
            <a:off x="4419600" y="4471988"/>
            <a:ext cx="1263650" cy="558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4" name="Arc 12"/>
          <p:cNvSpPr>
            <a:spLocks/>
          </p:cNvSpPr>
          <p:nvPr/>
        </p:nvSpPr>
        <p:spPr bwMode="auto">
          <a:xfrm rot="10800000">
            <a:off x="4643438" y="5634038"/>
            <a:ext cx="1130300" cy="5207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1"/>
                  <a:pt x="9652" y="15"/>
                  <a:pt x="21569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1"/>
                  <a:pt x="9652" y="15"/>
                  <a:pt x="21569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5" name="Arc 13"/>
          <p:cNvSpPr>
            <a:spLocks/>
          </p:cNvSpPr>
          <p:nvPr/>
        </p:nvSpPr>
        <p:spPr bwMode="auto">
          <a:xfrm rot="10800000">
            <a:off x="2819400" y="5595938"/>
            <a:ext cx="1485900" cy="5524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950913" y="49942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440113" y="4756150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595688" y="6413500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115050" y="506412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4324350" y="41783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4324350" y="44196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2" name="Oval 21"/>
          <p:cNvSpPr>
            <a:spLocks noChangeArrowheads="1"/>
          </p:cNvSpPr>
          <p:nvPr/>
        </p:nvSpPr>
        <p:spPr bwMode="auto">
          <a:xfrm>
            <a:off x="4324350" y="39370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83" name="Oval 23"/>
          <p:cNvSpPr>
            <a:spLocks noChangeArrowheads="1"/>
          </p:cNvSpPr>
          <p:nvPr/>
        </p:nvSpPr>
        <p:spPr bwMode="auto">
          <a:xfrm>
            <a:off x="5916613" y="371633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4" name="Rectangle 24"/>
          <p:cNvSpPr>
            <a:spLocks noChangeArrowheads="1"/>
          </p:cNvSpPr>
          <p:nvPr/>
        </p:nvSpPr>
        <p:spPr bwMode="auto">
          <a:xfrm>
            <a:off x="6526213" y="3852863"/>
            <a:ext cx="7889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Game</a:t>
            </a:r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4432300" y="3986213"/>
            <a:ext cx="146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422775" y="3790950"/>
            <a:ext cx="1485900" cy="365125"/>
            <a:chOff x="2786" y="2388"/>
            <a:chExt cx="936" cy="23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786" y="2396"/>
              <a:ext cx="936" cy="212"/>
              <a:chOff x="2786" y="2396"/>
              <a:chExt cx="936" cy="212"/>
            </a:xfrm>
          </p:grpSpPr>
          <p:grpSp>
            <p:nvGrpSpPr>
              <p:cNvPr id="4" name="Group 28"/>
              <p:cNvGrpSpPr>
                <a:grpSpLocks/>
              </p:cNvGrpSpPr>
              <p:nvPr/>
            </p:nvGrpSpPr>
            <p:grpSpPr bwMode="auto">
              <a:xfrm>
                <a:off x="2786" y="2396"/>
                <a:ext cx="930" cy="212"/>
                <a:chOff x="2786" y="2396"/>
                <a:chExt cx="930" cy="212"/>
              </a:xfrm>
            </p:grpSpPr>
            <p:grpSp>
              <p:nvGrpSpPr>
                <p:cNvPr id="5" name="Group 29"/>
                <p:cNvGrpSpPr>
                  <a:grpSpLocks/>
                </p:cNvGrpSpPr>
                <p:nvPr/>
              </p:nvGrpSpPr>
              <p:grpSpPr bwMode="auto">
                <a:xfrm>
                  <a:off x="2786" y="2396"/>
                  <a:ext cx="930" cy="212"/>
                  <a:chOff x="2786" y="2396"/>
                  <a:chExt cx="930" cy="212"/>
                </a:xfrm>
              </p:grpSpPr>
              <p:sp>
                <p:nvSpPr>
                  <p:cNvPr id="822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2511"/>
                    <a:ext cx="929" cy="2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 sz="2400">
                      <a:solidFill>
                        <a:prstClr val="black"/>
                      </a:solidFill>
                      <a:latin typeface="Times New Roman" pitchFamily="18" charset="0"/>
                      <a:ea typeface="新細明體"/>
                    </a:endParaRPr>
                  </a:p>
                </p:txBody>
              </p:sp>
              <p:sp>
                <p:nvSpPr>
                  <p:cNvPr id="822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2396"/>
                    <a:ext cx="132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prstClr val="black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8223" name="Rectangle 32"/>
                <p:cNvSpPr>
                  <a:spLocks noChangeArrowheads="1"/>
                </p:cNvSpPr>
                <p:nvPr/>
              </p:nvSpPr>
              <p:spPr bwMode="auto">
                <a:xfrm>
                  <a:off x="2918" y="2476"/>
                  <a:ext cx="50" cy="1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8221" name="Rectangle 33"/>
              <p:cNvSpPr>
                <a:spLocks noChangeArrowheads="1"/>
              </p:cNvSpPr>
              <p:nvPr/>
            </p:nvSpPr>
            <p:spPr bwMode="auto">
              <a:xfrm>
                <a:off x="3604" y="2432"/>
                <a:ext cx="118" cy="16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8219" name="Rectangle 34"/>
            <p:cNvSpPr>
              <a:spLocks noChangeArrowheads="1"/>
            </p:cNvSpPr>
            <p:nvPr/>
          </p:nvSpPr>
          <p:spPr bwMode="auto">
            <a:xfrm>
              <a:off x="2984" y="2388"/>
              <a:ext cx="728" cy="2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50599" name="Arc 39"/>
          <p:cNvSpPr>
            <a:spLocks/>
          </p:cNvSpPr>
          <p:nvPr/>
        </p:nvSpPr>
        <p:spPr bwMode="auto">
          <a:xfrm rot="10800000" flipV="1">
            <a:off x="2667000" y="3962400"/>
            <a:ext cx="1676400" cy="1066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565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nimBg="1"/>
      <p:bldP spid="45059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Single Resource RAG &amp; Deadlocks</a:t>
            </a:r>
          </a:p>
        </p:txBody>
      </p:sp>
      <p:sp>
        <p:nvSpPr>
          <p:cNvPr id="9219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Theorem: If there is only a single unit of all resources then a set of processes are deadlocked </a:t>
            </a:r>
            <a:r>
              <a:rPr lang="en-US" altLang="zh-CN" dirty="0" err="1">
                <a:solidFill>
                  <a:schemeClr val="hlink"/>
                </a:solidFill>
                <a:ea typeface="宋体" charset="-122"/>
              </a:rPr>
              <a:t>iff</a:t>
            </a:r>
            <a:r>
              <a:rPr lang="en-US" altLang="zh-CN" dirty="0">
                <a:ea typeface="宋体" charset="-122"/>
              </a:rPr>
              <a:t> there is a cycle in the resource allocation graph</a:t>
            </a:r>
          </a:p>
        </p:txBody>
      </p:sp>
      <p:sp>
        <p:nvSpPr>
          <p:cNvPr id="452612" name="Oval 4"/>
          <p:cNvSpPr>
            <a:spLocks noChangeArrowheads="1"/>
          </p:cNvSpPr>
          <p:nvPr/>
        </p:nvSpPr>
        <p:spPr bwMode="auto">
          <a:xfrm>
            <a:off x="2470150" y="435292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3" name="Oval 5"/>
          <p:cNvSpPr>
            <a:spLocks noChangeArrowheads="1"/>
          </p:cNvSpPr>
          <p:nvPr/>
        </p:nvSpPr>
        <p:spPr bwMode="auto">
          <a:xfrm>
            <a:off x="5499100" y="435292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4095750" y="574675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305300" y="591185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4" name="Arc 8"/>
          <p:cNvSpPr>
            <a:spLocks/>
          </p:cNvSpPr>
          <p:nvPr/>
        </p:nvSpPr>
        <p:spPr bwMode="auto">
          <a:xfrm>
            <a:off x="2738438" y="3367088"/>
            <a:ext cx="1339850" cy="9969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4095750" y="315595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05300" y="332105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7" name="Arc 11"/>
          <p:cNvSpPr>
            <a:spLocks/>
          </p:cNvSpPr>
          <p:nvPr/>
        </p:nvSpPr>
        <p:spPr bwMode="auto">
          <a:xfrm rot="10800000">
            <a:off x="4662488" y="4967288"/>
            <a:ext cx="1092200" cy="9906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1"/>
                  <a:pt x="9651" y="16"/>
                  <a:pt x="21568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1"/>
                  <a:pt x="9651" y="16"/>
                  <a:pt x="2156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rot="10800000">
            <a:off x="2743200" y="4967288"/>
            <a:ext cx="1536700" cy="9969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>
            <a:off x="4406900" y="3379788"/>
            <a:ext cx="1352550" cy="965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38213" y="43592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414713" y="3735388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570288" y="6294438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115050" y="436562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308264925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An operational definition of deadlock</a:t>
            </a:r>
          </a:p>
        </p:txBody>
      </p:sp>
      <p:sp>
        <p:nvSpPr>
          <p:cNvPr id="10243" name="Rectangle 23"/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301038" cy="509746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400" dirty="0">
                <a:ea typeface="宋体" charset="-122"/>
              </a:rPr>
              <a:t>A set of processes are deadlocked </a:t>
            </a:r>
            <a:r>
              <a:rPr lang="en-US" altLang="zh-CN" sz="2400" dirty="0" err="1">
                <a:solidFill>
                  <a:schemeClr val="hlink"/>
                </a:solidFill>
                <a:ea typeface="宋体" charset="-122"/>
              </a:rPr>
              <a:t>iff</a:t>
            </a:r>
            <a:r>
              <a:rPr lang="en-US" altLang="zh-CN" sz="2400" dirty="0">
                <a:ea typeface="宋体" charset="-122"/>
              </a:rPr>
              <a:t> the following conditions hold simultaneously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Mutual exclusion is required for resource usage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A process is in a “hold-and-wait” state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Preemption of resource usage is not allowed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>
                <a:ea typeface="宋体" charset="-122"/>
              </a:rPr>
              <a:t>Circular waiting exists (a cycle exists in the RAG)</a:t>
            </a:r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1819275" y="47910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28650" y="4508500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678238" y="4668838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454663" name="Oval 7"/>
          <p:cNvSpPr>
            <a:spLocks noChangeArrowheads="1"/>
          </p:cNvSpPr>
          <p:nvPr/>
        </p:nvSpPr>
        <p:spPr bwMode="auto">
          <a:xfrm>
            <a:off x="6886575" y="47910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4302125" y="601980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511675" y="61849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783013" y="5576888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10251" name="Arc 11"/>
          <p:cNvSpPr>
            <a:spLocks/>
          </p:cNvSpPr>
          <p:nvPr/>
        </p:nvSpPr>
        <p:spPr bwMode="auto">
          <a:xfrm>
            <a:off x="2106613" y="4071938"/>
            <a:ext cx="2139950" cy="7048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546975" y="477837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10253" name="Arc 13"/>
          <p:cNvSpPr>
            <a:spLocks/>
          </p:cNvSpPr>
          <p:nvPr/>
        </p:nvSpPr>
        <p:spPr bwMode="auto">
          <a:xfrm rot="10800000">
            <a:off x="4830763" y="5405438"/>
            <a:ext cx="2292350" cy="8509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4" name="Arc 14"/>
          <p:cNvSpPr>
            <a:spLocks/>
          </p:cNvSpPr>
          <p:nvPr/>
        </p:nvSpPr>
        <p:spPr bwMode="auto">
          <a:xfrm rot="10800000">
            <a:off x="2073275" y="5411788"/>
            <a:ext cx="2432050" cy="8191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4302125" y="3733800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6" name="Arc 16"/>
          <p:cNvSpPr>
            <a:spLocks/>
          </p:cNvSpPr>
          <p:nvPr/>
        </p:nvSpPr>
        <p:spPr bwMode="auto">
          <a:xfrm>
            <a:off x="4606925" y="4421188"/>
            <a:ext cx="2425700" cy="368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825767201 h 21600"/>
              <a:gd name="T4" fmla="*/ 0 w 21600"/>
              <a:gd name="T5" fmla="*/ 182576720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7" name="Arc 17"/>
          <p:cNvSpPr>
            <a:spLocks/>
          </p:cNvSpPr>
          <p:nvPr/>
        </p:nvSpPr>
        <p:spPr bwMode="auto">
          <a:xfrm>
            <a:off x="4581525" y="4192588"/>
            <a:ext cx="2527300" cy="6032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8" name="Arc 18"/>
          <p:cNvSpPr>
            <a:spLocks/>
          </p:cNvSpPr>
          <p:nvPr/>
        </p:nvSpPr>
        <p:spPr bwMode="auto">
          <a:xfrm>
            <a:off x="4619625" y="3957638"/>
            <a:ext cx="2584450" cy="825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4511675" y="38862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4511675" y="41275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4511675" y="43688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73610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Dealing With Deadlock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8643998" cy="55007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Adopt some resource allocation protocol that ensures deadlock can never occur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Deadlock prevention/avoidance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Guarantee that deadlock will never occur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Generally breaks one of the following conditions: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000" dirty="0" err="1">
                <a:ea typeface="宋体" charset="-122"/>
              </a:rPr>
              <a:t>Mutex</a:t>
            </a:r>
            <a:r>
              <a:rPr lang="en-US" altLang="zh-CN" sz="2000" dirty="0">
                <a:ea typeface="宋体" charset="-122"/>
              </a:rPr>
              <a:t>, Hold-and-wait, No preemption, Circular wait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Deadlock detection and recovery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Admit the possibility of deadlock occurring and periodically check for 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On detecting deadlock, abort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Breaks the no-preemption condition</a:t>
            </a:r>
          </a:p>
        </p:txBody>
      </p:sp>
    </p:spTree>
    <p:extLst>
      <p:ext uri="{BB962C8B-B14F-4D97-AF65-F5344CB8AC3E}">
        <p14:creationId xmlns:p14="http://schemas.microsoft.com/office/powerpoint/2010/main" val="187491545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495945"/>
            <a:ext cx="9144000" cy="9175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Deadlock Avoidance by Resource Ordering 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idx="1"/>
          </p:nvPr>
        </p:nvSpPr>
        <p:spPr>
          <a:xfrm>
            <a:off x="428596" y="1638929"/>
            <a:ext cx="8258204" cy="4983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Eliminate circular waiting by ordering all locks (or semaphores, or resources)</a:t>
            </a:r>
          </a:p>
          <a:p>
            <a:pPr marL="400050" lvl="1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All code grabs locks in a predefined order</a:t>
            </a:r>
          </a:p>
          <a:p>
            <a:pPr marL="400050" lvl="1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Problems?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Maintaining global order is difficult, especially in a large project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Global order can force a client to grab a lock earlier than it would like, tying up a resource for too long</a:t>
            </a:r>
          </a:p>
        </p:txBody>
      </p:sp>
    </p:spTree>
    <p:extLst>
      <p:ext uri="{BB962C8B-B14F-4D97-AF65-F5344CB8AC3E}">
        <p14:creationId xmlns:p14="http://schemas.microsoft.com/office/powerpoint/2010/main" val="70401542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9"/>
          <p:cNvSpPr>
            <a:spLocks noGrp="1" noChangeArrowheads="1"/>
          </p:cNvSpPr>
          <p:nvPr>
            <p:ph type="title"/>
          </p:nvPr>
        </p:nvSpPr>
        <p:spPr>
          <a:xfrm>
            <a:off x="428596" y="309965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Deadlock Detection &amp; Recovery</a:t>
            </a:r>
          </a:p>
        </p:txBody>
      </p:sp>
      <p:sp>
        <p:nvSpPr>
          <p:cNvPr id="13315" name="Rectangle 90"/>
          <p:cNvSpPr>
            <a:spLocks noGrp="1" noChangeArrowheads="1"/>
          </p:cNvSpPr>
          <p:nvPr>
            <p:ph idx="1"/>
          </p:nvPr>
        </p:nvSpPr>
        <p:spPr>
          <a:xfrm>
            <a:off x="428596" y="1381511"/>
            <a:ext cx="8258204" cy="505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Detection: periodic check RAG for cycles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How often should the OS check for deadlock?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After every resource request?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Only when we suspect deadlock has occurred?</a:t>
            </a:r>
          </a:p>
          <a:p>
            <a:pPr marL="400050" lvl="1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Recovery: break the deadlock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Abort all deadlocked processes &amp; reclaim their resources?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Abort one process at a time until all cycles in the RAG are eliminated?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Start from low priority process?</a:t>
            </a:r>
          </a:p>
          <a:p>
            <a:pPr marL="914400" lvl="2" indent="0">
              <a:buNone/>
            </a:pPr>
            <a:r>
              <a:rPr lang="en-US" altLang="zh-CN" sz="2000" dirty="0">
                <a:ea typeface="宋体" charset="-122"/>
              </a:rPr>
              <a:t>Start from processes with most allocation of resources?</a:t>
            </a:r>
          </a:p>
        </p:txBody>
      </p:sp>
    </p:spTree>
    <p:extLst>
      <p:ext uri="{BB962C8B-B14F-4D97-AF65-F5344CB8AC3E}">
        <p14:creationId xmlns:p14="http://schemas.microsoft.com/office/powerpoint/2010/main" val="37548651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6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Checking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30514"/>
            <a:ext cx="7467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State-based control flow integrity </a:t>
            </a:r>
            <a:r>
              <a:rPr lang="en-US" dirty="0"/>
              <a:t>[Petroni &amp; Hicks]</a:t>
            </a:r>
          </a:p>
          <a:p>
            <a:pPr lvl="1"/>
            <a:r>
              <a:rPr lang="en-US" dirty="0"/>
              <a:t>Start at global root (symbol)</a:t>
            </a:r>
          </a:p>
          <a:p>
            <a:pPr lvl="1"/>
            <a:r>
              <a:rPr lang="en-US" dirty="0"/>
              <a:t>Traverse graph of data structures</a:t>
            </a:r>
          </a:p>
          <a:p>
            <a:pPr lvl="1"/>
            <a:r>
              <a:rPr lang="en-US" dirty="0"/>
              <a:t>Ensure function pointers point to valid entry points</a:t>
            </a:r>
          </a:p>
          <a:p>
            <a:pPr lvl="1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41695" y="3978720"/>
            <a:ext cx="3292105" cy="369333"/>
            <a:chOff x="644358" y="1653309"/>
            <a:chExt cx="3292105" cy="369333"/>
          </a:xfrm>
        </p:grpSpPr>
        <p:sp>
          <p:nvSpPr>
            <p:cNvPr id="4" name="Oval 3"/>
            <p:cNvSpPr/>
            <p:nvPr/>
          </p:nvSpPr>
          <p:spPr>
            <a:xfrm>
              <a:off x="644358" y="1676400"/>
              <a:ext cx="346242" cy="3462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1653309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task_struct *current_task</a:t>
              </a:r>
            </a:p>
          </p:txBody>
        </p:sp>
      </p:grpSp>
      <p:sp>
        <p:nvSpPr>
          <p:cNvPr id="6" name="Snip Single Corner Rectangle 5"/>
          <p:cNvSpPr/>
          <p:nvPr/>
        </p:nvSpPr>
        <p:spPr>
          <a:xfrm>
            <a:off x="517895" y="1960719"/>
            <a:ext cx="205740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219200" y="3194624"/>
            <a:ext cx="205740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3124200" y="2151219"/>
            <a:ext cx="2485040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629400" y="2656182"/>
            <a:ext cx="1905000" cy="2121932"/>
            <a:chOff x="6629400" y="2754868"/>
            <a:chExt cx="1905000" cy="2121932"/>
          </a:xfrm>
        </p:grpSpPr>
        <p:sp>
          <p:nvSpPr>
            <p:cNvPr id="36" name="Rectangle 35"/>
            <p:cNvSpPr/>
            <p:nvPr/>
          </p:nvSpPr>
          <p:spPr>
            <a:xfrm>
              <a:off x="6713918" y="3124200"/>
              <a:ext cx="1820482" cy="1752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readdir:</a:t>
              </a:r>
            </a:p>
            <a:p>
              <a:r>
                <a:rPr lang="en-US" dirty="0"/>
                <a:t>  push %ebp</a:t>
              </a:r>
            </a:p>
            <a:p>
              <a:r>
                <a:rPr lang="en-US" dirty="0"/>
                <a:t>  …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9400" y="2754868"/>
              <a:ext cx="139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Kernel text</a:t>
              </a:r>
            </a:p>
          </p:txBody>
        </p:sp>
      </p:grpSp>
      <p:sp>
        <p:nvSpPr>
          <p:cNvPr id="30" name="Snip Single Corner Rectangle 29"/>
          <p:cNvSpPr/>
          <p:nvPr/>
        </p:nvSpPr>
        <p:spPr>
          <a:xfrm>
            <a:off x="3810000" y="3385124"/>
            <a:ext cx="2522918" cy="4572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Curved Connector 44"/>
          <p:cNvCxnSpPr>
            <a:stCxn id="30" idx="0"/>
          </p:cNvCxnSpPr>
          <p:nvPr/>
        </p:nvCxnSpPr>
        <p:spPr>
          <a:xfrm flipV="1">
            <a:off x="6332918" y="3194624"/>
            <a:ext cx="381000" cy="419100"/>
          </a:xfrm>
          <a:prstGeom prst="curvedConnector2">
            <a:avLst/>
          </a:prstGeom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41695" y="1579719"/>
            <a:ext cx="2090949" cy="3029928"/>
            <a:chOff x="441695" y="1678405"/>
            <a:chExt cx="2090949" cy="3029928"/>
          </a:xfrm>
        </p:grpSpPr>
        <p:sp>
          <p:nvSpPr>
            <p:cNvPr id="7" name="TextBox 6"/>
            <p:cNvSpPr txBox="1"/>
            <p:nvPr/>
          </p:nvSpPr>
          <p:spPr>
            <a:xfrm>
              <a:off x="441695" y="1678405"/>
              <a:ext cx="209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task_struct</a:t>
              </a:r>
            </a:p>
          </p:txBody>
        </p:sp>
        <p:cxnSp>
          <p:nvCxnSpPr>
            <p:cNvPr id="13" name="Curved Connector 12"/>
            <p:cNvCxnSpPr>
              <a:stCxn id="4" idx="2"/>
              <a:endCxn id="6" idx="2"/>
            </p:cNvCxnSpPr>
            <p:nvPr/>
          </p:nvCxnSpPr>
          <p:spPr>
            <a:xfrm rot="10800000" flipH="1">
              <a:off x="441695" y="2722720"/>
              <a:ext cx="76200" cy="1985613"/>
            </a:xfrm>
            <a:prstGeom prst="curvedConnector3">
              <a:avLst>
                <a:gd name="adj1" fmla="val -300000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7896" y="2109173"/>
              <a:ext cx="2001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files_struct *files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43000" y="2261690"/>
            <a:ext cx="2073592" cy="1233905"/>
            <a:chOff x="1143000" y="2722719"/>
            <a:chExt cx="2073592" cy="1233905"/>
          </a:xfrm>
        </p:grpSpPr>
        <p:sp>
          <p:nvSpPr>
            <p:cNvPr id="11" name="TextBox 10"/>
            <p:cNvSpPr txBox="1"/>
            <p:nvPr/>
          </p:nvSpPr>
          <p:spPr>
            <a:xfrm>
              <a:off x="1143000" y="2912310"/>
              <a:ext cx="207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files_struct</a:t>
              </a:r>
            </a:p>
          </p:txBody>
        </p:sp>
        <p:cxnSp>
          <p:nvCxnSpPr>
            <p:cNvPr id="16" name="Curved Connector 15"/>
            <p:cNvCxnSpPr>
              <a:stCxn id="6" idx="0"/>
              <a:endCxn id="10" idx="2"/>
            </p:cNvCxnSpPr>
            <p:nvPr/>
          </p:nvCxnSpPr>
          <p:spPr>
            <a:xfrm flipH="1">
              <a:off x="1219200" y="2722719"/>
              <a:ext cx="1356095" cy="1233905"/>
            </a:xfrm>
            <a:prstGeom prst="curvedConnector5">
              <a:avLst>
                <a:gd name="adj1" fmla="val -16857"/>
                <a:gd name="adj2" fmla="val 50000"/>
                <a:gd name="adj3" fmla="val 116857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257968" y="3343078"/>
              <a:ext cx="102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**fd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48000" y="1770219"/>
            <a:ext cx="2473827" cy="2087719"/>
            <a:chOff x="3048000" y="1868905"/>
            <a:chExt cx="2473827" cy="2087719"/>
          </a:xfrm>
        </p:grpSpPr>
        <p:sp>
          <p:nvSpPr>
            <p:cNvPr id="19" name="TextBox 18"/>
            <p:cNvSpPr txBox="1"/>
            <p:nvPr/>
          </p:nvSpPr>
          <p:spPr>
            <a:xfrm>
              <a:off x="3048000" y="1868905"/>
              <a:ext cx="1218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</a:t>
              </a:r>
            </a:p>
          </p:txBody>
        </p:sp>
        <p:cxnSp>
          <p:nvCxnSpPr>
            <p:cNvPr id="21" name="Curved Connector 20"/>
            <p:cNvCxnSpPr>
              <a:stCxn id="10" idx="0"/>
              <a:endCxn id="18" idx="2"/>
            </p:cNvCxnSpPr>
            <p:nvPr/>
          </p:nvCxnSpPr>
          <p:spPr>
            <a:xfrm flipH="1" flipV="1">
              <a:off x="3124200" y="2913219"/>
              <a:ext cx="152400" cy="1043405"/>
            </a:xfrm>
            <a:prstGeom prst="curvedConnector5">
              <a:avLst>
                <a:gd name="adj1" fmla="val -150000"/>
                <a:gd name="adj2" fmla="val 50000"/>
                <a:gd name="adj3" fmla="val 250000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4253" y="229383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file_operations *f_op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33800" y="2452190"/>
            <a:ext cx="2585984" cy="1233905"/>
            <a:chOff x="3733800" y="2913219"/>
            <a:chExt cx="2585984" cy="1233905"/>
          </a:xfrm>
        </p:grpSpPr>
        <p:cxnSp>
          <p:nvCxnSpPr>
            <p:cNvPr id="35" name="Curved Connector 34"/>
            <p:cNvCxnSpPr>
              <a:stCxn id="18" idx="0"/>
              <a:endCxn id="30" idx="2"/>
            </p:cNvCxnSpPr>
            <p:nvPr/>
          </p:nvCxnSpPr>
          <p:spPr>
            <a:xfrm flipH="1">
              <a:off x="3810000" y="2913219"/>
              <a:ext cx="1799240" cy="1233905"/>
            </a:xfrm>
            <a:prstGeom prst="curvedConnector5">
              <a:avLst>
                <a:gd name="adj1" fmla="val -12705"/>
                <a:gd name="adj2" fmla="val 50000"/>
                <a:gd name="adj3" fmla="val 112705"/>
              </a:avLst>
            </a:prstGeom>
            <a:ln w="444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33800" y="3102810"/>
              <a:ext cx="2454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file_operations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10000" y="3521910"/>
              <a:ext cx="250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 (*readdir)(file*,…)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713918" y="811885"/>
            <a:ext cx="1820482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evil_function:</a:t>
            </a:r>
          </a:p>
          <a:p>
            <a:r>
              <a:rPr lang="en-US" dirty="0"/>
              <a:t>  push %ebp</a:t>
            </a:r>
          </a:p>
          <a:p>
            <a:r>
              <a:rPr lang="en-US" dirty="0"/>
              <a:t>  …</a:t>
            </a:r>
          </a:p>
        </p:txBody>
      </p:sp>
      <p:cxnSp>
        <p:nvCxnSpPr>
          <p:cNvPr id="9" name="Curved Connector 8"/>
          <p:cNvCxnSpPr>
            <a:stCxn id="49" idx="3"/>
            <a:endCxn id="32" idx="0"/>
          </p:cNvCxnSpPr>
          <p:nvPr/>
        </p:nvCxnSpPr>
        <p:spPr>
          <a:xfrm flipV="1">
            <a:off x="6319784" y="811885"/>
            <a:ext cx="1304375" cy="2796005"/>
          </a:xfrm>
          <a:prstGeom prst="curvedConnector4">
            <a:avLst>
              <a:gd name="adj1" fmla="val 15108"/>
              <a:gd name="adj2" fmla="val 108176"/>
            </a:avLst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6096000" y="1807156"/>
            <a:ext cx="853704" cy="85370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32918" y="2978724"/>
            <a:ext cx="38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12" grpId="0"/>
      <p:bldP spid="1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79"/>
            <a:ext cx="8229600" cy="1143000"/>
          </a:xfrm>
        </p:spPr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329518" cy="5143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 to a deadlock</a:t>
            </a:r>
          </a:p>
          <a:p>
            <a:pPr marL="0" indent="0">
              <a:buNone/>
            </a:pPr>
            <a:r>
              <a:rPr lang="en-US" dirty="0"/>
              <a:t>The states of the processes constantly change with regard to one another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none</a:t>
            </a:r>
            <a:r>
              <a:rPr lang="en-US" dirty="0"/>
              <a:t> progressing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476500"/>
            <a:ext cx="331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Pitfalls in Reality</a:t>
            </a:r>
            <a:endParaRPr lang="ru-RU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</a:t>
            </a:r>
            <a:r>
              <a:rPr lang="en-US" dirty="0">
                <a:solidFill>
                  <a:srgbClr val="FF0000"/>
                </a:solidFill>
              </a:rPr>
              <a:t>deadlock-free</a:t>
            </a:r>
            <a:r>
              <a:rPr lang="en-US" dirty="0"/>
              <a:t> code would deadlock once deployed</a:t>
            </a:r>
          </a:p>
          <a:p>
            <a:pPr marL="457200" lvl="1" indent="0">
              <a:buNone/>
            </a:pPr>
            <a:r>
              <a:rPr lang="en-US" dirty="0"/>
              <a:t>Due to dependencies on deadlock-prone third party libraries or runtimes</a:t>
            </a:r>
          </a:p>
          <a:p>
            <a:pPr marL="457200" lvl="1" indent="0">
              <a:buNone/>
            </a:pPr>
            <a:r>
              <a:rPr lang="en-US" dirty="0"/>
              <a:t>Examples: web browsers plug-ins, Java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Upgrade of such libraries/runtimes can introduce new deadlocks during execution.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December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14DED-98AF-4705-A491-21739C0E7733}" type="slidenum">
              <a:rPr lang="ru-RU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"/>
            <a:ext cx="4038145" cy="62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381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Dimmunix</a:t>
            </a:r>
            <a:r>
              <a:rPr lang="en-US" dirty="0"/>
              <a:t> - Teaser</a:t>
            </a:r>
            <a:endParaRPr lang="ru-RU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So, it is often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 to handle a deadlock. But what if…</a:t>
            </a:r>
          </a:p>
          <a:p>
            <a:r>
              <a:rPr lang="en-US" i="1" dirty="0"/>
              <a:t>Deadlock immunity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once afflicted by a given deadlock, develop resistance against future concurrences of that and similar deadlocks</a:t>
            </a:r>
          </a:p>
          <a:p>
            <a:endParaRPr lang="en-US" i="1" dirty="0"/>
          </a:p>
          <a:p>
            <a:r>
              <a:rPr lang="en-US" i="1" dirty="0" err="1"/>
              <a:t>Dimmunix</a:t>
            </a:r>
            <a:r>
              <a:rPr lang="en-US" dirty="0"/>
              <a:t> - a tool for developing deadlock immunity.</a:t>
            </a:r>
          </a:p>
          <a:p>
            <a:endParaRPr lang="en-US" dirty="0"/>
          </a:p>
          <a:p>
            <a:r>
              <a:rPr lang="en-US" dirty="0"/>
              <a:t>The first time a deadlock pattern manifests</a:t>
            </a:r>
          </a:p>
          <a:p>
            <a:pPr lvl="1"/>
            <a:r>
              <a:rPr lang="en-US" dirty="0" err="1"/>
              <a:t>Dimmunix</a:t>
            </a:r>
            <a:r>
              <a:rPr lang="en-US" dirty="0"/>
              <a:t> automatically captures it’s </a:t>
            </a:r>
            <a:r>
              <a:rPr lang="en-US" i="1" dirty="0"/>
              <a:t>signature</a:t>
            </a:r>
            <a:r>
              <a:rPr lang="en-US" dirty="0"/>
              <a:t> and subsequently avoids entering the same pattern.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December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7C697-D04F-45DD-9AC8-50CCE491DD3A}" type="slidenum">
              <a:rPr lang="ru-RU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Dimmunix</a:t>
            </a:r>
            <a:r>
              <a:rPr lang="en-US" dirty="0"/>
              <a:t> Architecture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December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45A5-853E-468E-B725-41476864A420}" type="slidenum">
              <a:rPr lang="ru-RU"/>
              <a:pPr>
                <a:defRPr/>
              </a:pPr>
              <a:t>54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78" t="26423" r="14306" b="7520"/>
          <a:stretch>
            <a:fillRect/>
          </a:stretch>
        </p:blipFill>
        <p:spPr bwMode="auto">
          <a:xfrm>
            <a:off x="1071538" y="1251854"/>
            <a:ext cx="70525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714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Happens-before Race Detection</a:t>
            </a:r>
            <a:endParaRPr 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dirty="0"/>
              <a:t>Lockset-Based Race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Deadlocks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deadlocks using Lockset Analysis</a:t>
            </a:r>
          </a:p>
        </p:txBody>
      </p:sp>
    </p:spTree>
    <p:extLst>
      <p:ext uri="{BB962C8B-B14F-4D97-AF65-F5344CB8AC3E}">
        <p14:creationId xmlns:p14="http://schemas.microsoft.com/office/powerpoint/2010/main" val="29209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24" y="3095378"/>
            <a:ext cx="8229600" cy="1143000"/>
          </a:xfrm>
        </p:spPr>
        <p:txBody>
          <a:bodyPr/>
          <a:lstStyle/>
          <a:p>
            <a:r>
              <a:rPr lang="en-US" dirty="0"/>
              <a:t>Data Race Detection</a:t>
            </a:r>
          </a:p>
        </p:txBody>
      </p:sp>
    </p:spTree>
    <p:extLst>
      <p:ext uri="{BB962C8B-B14F-4D97-AF65-F5344CB8AC3E}">
        <p14:creationId xmlns:p14="http://schemas.microsoft.com/office/powerpoint/2010/main" val="10638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6021" b="16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 Race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An undesirable situation that occurs when a device or system attempts to perform </a:t>
            </a:r>
            <a:r>
              <a:rPr lang="en-US" altLang="zh-CN" dirty="0">
                <a:solidFill>
                  <a:srgbClr val="0070C0"/>
                </a:solidFill>
              </a:rPr>
              <a:t>two or more </a:t>
            </a:r>
            <a:r>
              <a:rPr lang="en-US" altLang="zh-CN" dirty="0"/>
              <a:t>operations at the </a:t>
            </a:r>
            <a:r>
              <a:rPr lang="en-US" altLang="zh-CN" dirty="0">
                <a:solidFill>
                  <a:srgbClr val="FF0000"/>
                </a:solidFill>
              </a:rPr>
              <a:t>same time</a:t>
            </a:r>
            <a:r>
              <a:rPr lang="en-US" altLang="zh-CN" dirty="0"/>
              <a:t>, but the operations must be done in the </a:t>
            </a:r>
            <a:r>
              <a:rPr lang="en-US" altLang="zh-CN" dirty="0">
                <a:solidFill>
                  <a:srgbClr val="FFC000"/>
                </a:solidFill>
              </a:rPr>
              <a:t>proper sequence</a:t>
            </a:r>
            <a:r>
              <a:rPr lang="en-US" altLang="zh-CN" dirty="0"/>
              <a:t> in order to be done correctly</a:t>
            </a:r>
          </a:p>
          <a:p>
            <a:pPr lvl="1"/>
            <a:r>
              <a:rPr lang="en-US" dirty="0"/>
              <a:t>multithread</a:t>
            </a:r>
          </a:p>
          <a:p>
            <a:pPr lvl="1"/>
            <a:r>
              <a:rPr lang="en-US" dirty="0"/>
              <a:t>distributed Programs</a:t>
            </a:r>
            <a:endParaRPr lang="en-US" sz="1200" dirty="0"/>
          </a:p>
          <a:p>
            <a:pPr>
              <a:buNone/>
            </a:pPr>
            <a:endParaRPr lang="en-US" altLang="zh-CN" sz="1700" dirty="0"/>
          </a:p>
          <a:p>
            <a:pPr>
              <a:buNone/>
            </a:pPr>
            <a:r>
              <a:rPr lang="en-US" altLang="zh-CN" dirty="0"/>
              <a:t>Key reason</a:t>
            </a:r>
          </a:p>
          <a:p>
            <a:pPr lvl="1"/>
            <a:r>
              <a:rPr lang="en-US" altLang="zh-CN" dirty="0"/>
              <a:t>separate processes or threads of execution depends on </a:t>
            </a:r>
            <a:r>
              <a:rPr lang="en-US" altLang="zh-CN" dirty="0">
                <a:solidFill>
                  <a:srgbClr val="FF0000"/>
                </a:solidFill>
              </a:rPr>
              <a:t>same shared state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2576</Words>
  <Application>Microsoft Macintosh PowerPoint</Application>
  <PresentationFormat>全屏显示(4:3)</PresentationFormat>
  <Paragraphs>607</Paragraphs>
  <Slides>54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宋体</vt:lpstr>
      <vt:lpstr>맑은 고딕</vt:lpstr>
      <vt:lpstr>新細明體</vt:lpstr>
      <vt:lpstr>Zapf Dingbats</vt:lpstr>
      <vt:lpstr>Arial</vt:lpstr>
      <vt:lpstr>Calibri</vt:lpstr>
      <vt:lpstr>Comic Sans MS</vt:lpstr>
      <vt:lpstr>Courier</vt:lpstr>
      <vt:lpstr>Courier New</vt:lpstr>
      <vt:lpstr>Symbol</vt:lpstr>
      <vt:lpstr>Tahoma</vt:lpstr>
      <vt:lpstr>Times New Roman</vt:lpstr>
      <vt:lpstr>Wingdings</vt:lpstr>
      <vt:lpstr>Wingdings 2</vt:lpstr>
      <vt:lpstr>CloudVisor-Austin</vt:lpstr>
      <vt:lpstr>1_CloudVisor-Austin</vt:lpstr>
      <vt:lpstr>Data Race &amp; DeadLock</vt:lpstr>
      <vt:lpstr>Review: Bug Survey</vt:lpstr>
      <vt:lpstr>Fancy Ways of Finding Bugs</vt:lpstr>
      <vt:lpstr>Checking function pointers</vt:lpstr>
      <vt:lpstr>Checking function pointers</vt:lpstr>
      <vt:lpstr>Outline</vt:lpstr>
      <vt:lpstr>Data Race Detection</vt:lpstr>
      <vt:lpstr>What is Race?</vt:lpstr>
      <vt:lpstr>Data Race</vt:lpstr>
      <vt:lpstr>Data Race</vt:lpstr>
      <vt:lpstr>Data Race</vt:lpstr>
      <vt:lpstr>Data Race</vt:lpstr>
      <vt:lpstr>Data Race</vt:lpstr>
      <vt:lpstr>Remove Race Condition</vt:lpstr>
      <vt:lpstr>Remove Race Condition</vt:lpstr>
      <vt:lpstr>Data Race Bug</vt:lpstr>
      <vt:lpstr>Data Race Detectors</vt:lpstr>
      <vt:lpstr>Happens-before Based</vt:lpstr>
      <vt:lpstr>Happens-before Relation</vt:lpstr>
      <vt:lpstr>Rules in HB Relation</vt:lpstr>
      <vt:lpstr>HB based Detectors</vt:lpstr>
      <vt:lpstr>Example</vt:lpstr>
      <vt:lpstr>Example</vt:lpstr>
      <vt:lpstr>Example</vt:lpstr>
      <vt:lpstr>Pros and Cons</vt:lpstr>
      <vt:lpstr>Lockset Based</vt:lpstr>
      <vt:lpstr>Lock</vt:lpstr>
      <vt:lpstr>Lockset based Detectors</vt:lpstr>
      <vt:lpstr>Lockset</vt:lpstr>
      <vt:lpstr>Algorithm of Lockset</vt:lpstr>
      <vt:lpstr>Example</vt:lpstr>
      <vt:lpstr>Three Challenges</vt:lpstr>
      <vt:lpstr>Solution to #1 and #2</vt:lpstr>
      <vt:lpstr>Solution to #1 and #2</vt:lpstr>
      <vt:lpstr>Solution to #3</vt:lpstr>
      <vt:lpstr>Pros and Cons</vt:lpstr>
      <vt:lpstr>Deadlock</vt:lpstr>
      <vt:lpstr>What is a deadlock</vt:lpstr>
      <vt:lpstr>Deadlock Definition</vt:lpstr>
      <vt:lpstr>Deadlock</vt:lpstr>
      <vt:lpstr>Four requirements for Deadlock</vt:lpstr>
      <vt:lpstr>A Graph Theoretic Model of Deadlock</vt:lpstr>
      <vt:lpstr>Resource Allocation Graphs Example</vt:lpstr>
      <vt:lpstr>Resource Allocation Graphs &amp; Deadlock</vt:lpstr>
      <vt:lpstr>Single Resource RAG &amp; Deadlocks</vt:lpstr>
      <vt:lpstr>An operational definition of deadlock</vt:lpstr>
      <vt:lpstr>Dealing With Deadlock</vt:lpstr>
      <vt:lpstr>Deadlock Avoidance by Resource Ordering </vt:lpstr>
      <vt:lpstr>Deadlock Detection &amp; Recovery</vt:lpstr>
      <vt:lpstr>LiveLock</vt:lpstr>
      <vt:lpstr>Deadlock Pitfalls in Reality</vt:lpstr>
      <vt:lpstr>PowerPoint 演示文稿</vt:lpstr>
      <vt:lpstr>Dimmunix - Teaser</vt:lpstr>
      <vt:lpstr>Dimmunix Architecture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Yubin Xia</cp:lastModifiedBy>
  <cp:revision>127</cp:revision>
  <dcterms:created xsi:type="dcterms:W3CDTF">2013-12-01T13:51:08Z</dcterms:created>
  <dcterms:modified xsi:type="dcterms:W3CDTF">2019-05-23T03:40:25Z</dcterms:modified>
</cp:coreProperties>
</file>