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5" r:id="rId3"/>
    <p:sldId id="273" r:id="rId4"/>
    <p:sldId id="288" r:id="rId5"/>
    <p:sldId id="286" r:id="rId6"/>
    <p:sldId id="289" r:id="rId7"/>
    <p:sldId id="291" r:id="rId8"/>
    <p:sldId id="290" r:id="rId9"/>
    <p:sldId id="292" r:id="rId10"/>
    <p:sldId id="293" r:id="rId11"/>
    <p:sldId id="294" r:id="rId12"/>
    <p:sldId id="295" r:id="rId13"/>
    <p:sldId id="296" r:id="rId14"/>
    <p:sldId id="297" r:id="rId15"/>
    <p:sldId id="298" r:id="rId16"/>
    <p:sldId id="287" r:id="rId17"/>
    <p:sldId id="299" r:id="rId18"/>
    <p:sldId id="300" r:id="rId19"/>
    <p:sldId id="301" r:id="rId20"/>
    <p:sldId id="302" r:id="rId21"/>
    <p:sldId id="303" r:id="rId22"/>
    <p:sldId id="304" r:id="rId23"/>
    <p:sldId id="305" r:id="rId24"/>
    <p:sldId id="30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65FFF-208A-4C90-A71D-528622676281}"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09C80-314E-41DD-8FD4-0D2B08175397}" type="slidenum">
              <a:rPr lang="zh-CN" altLang="en-US" smtClean="0"/>
              <a:t>‹#›</a:t>
            </a:fld>
            <a:endParaRPr lang="zh-CN" altLang="en-US"/>
          </a:p>
        </p:txBody>
      </p:sp>
    </p:spTree>
    <p:extLst>
      <p:ext uri="{BB962C8B-B14F-4D97-AF65-F5344CB8AC3E}">
        <p14:creationId xmlns:p14="http://schemas.microsoft.com/office/powerpoint/2010/main" val="404082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1978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335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598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59752-AEF4-11D9-1889-88734279AA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6AD265-C018-2CC5-E3F1-567F49CA9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09AB6E-D5BF-C957-63F7-C736C487D79F}"/>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550F12EA-BA62-C3CC-5C1E-DFF04F5A6A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6DE07E-A419-38B4-3904-1142187EA3C0}"/>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99776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4AB56-BE41-7E32-E1DE-F351ED079B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84A576-9BC0-B655-8B25-E5F3EBD7DF6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10C44D-A999-183E-6992-96F09D79B0FE}"/>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62ACC886-592A-5A5E-1906-679C8D2E0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520F9E-BB43-2D18-14E9-F08B7AB058D9}"/>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27484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088003-A3AC-F814-99A8-CC840C02B9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CE2EDB-062F-27BE-9668-4970C45EBB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C38A60-B3EC-6075-5082-E2FA65F13350}"/>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27B303D8-9CA9-CAC5-E027-EFF0928EF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28090E-3418-7168-177D-3B31DE283499}"/>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14998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49477321"/>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831C-6BCF-77A4-7523-D113B6FF92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0AD245-FF18-90ED-C56E-CBD29DE4BE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8E3688-4E52-81E7-C07E-ABBDB0FDC5F6}"/>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EC5E2130-6160-9CBA-44FB-B9D20469E9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CE3A64-C4DD-E485-83DA-B54D2C035D62}"/>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13050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DCB83-F541-1725-F8D3-920824970B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4E3738-13A3-4E1C-9C6D-CFE7DC4BC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F3CFB0-62C6-0364-5C35-0ED1F5BF5F7F}"/>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E07159C7-ED4F-4645-6102-7857882A97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E0D281-94B6-EE4A-6F36-F137A537E896}"/>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73523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4F4B2-74F6-3418-222B-77FD4B707F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D0F413-80CA-E297-0279-82C8943711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8F8372-0FB1-5D40-1448-943135D161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3CB966-19AA-8CC3-13AE-A759CE2A15FD}"/>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A0C5A5A1-B058-6D5A-F1B8-2457884A8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D9B16-65C4-E832-1660-70E0CCF78EA6}"/>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74834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77888-2B3A-0C54-CFAA-76C36C5DE7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8C0985-0927-FC21-CAC8-19CBB0FE4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D34333C-6000-E92E-412C-F727F1FBFE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1D93DB-1ED8-62AF-3B9D-AF3E7290E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04897D-2C9F-D707-1278-79D586DCAF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D3E299-AB42-9BB8-0E69-348B9B0F0F9F}"/>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8" name="页脚占位符 7">
            <a:extLst>
              <a:ext uri="{FF2B5EF4-FFF2-40B4-BE49-F238E27FC236}">
                <a16:creationId xmlns:a16="http://schemas.microsoft.com/office/drawing/2014/main" id="{EF577077-A382-31C5-7BBC-938B12DD88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CD775D-52AD-B3F3-6D40-BD5BB7430BB1}"/>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57356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642B6-D8CC-DC3F-4AED-6A3DFE0CD3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74CB3D-1CE5-0708-F1CA-9C4930B8C926}"/>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4" name="页脚占位符 3">
            <a:extLst>
              <a:ext uri="{FF2B5EF4-FFF2-40B4-BE49-F238E27FC236}">
                <a16:creationId xmlns:a16="http://schemas.microsoft.com/office/drawing/2014/main" id="{C103FA24-EB6B-36E9-90FB-550148CFAC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077B40-4F81-6C89-64EE-3A895BF27870}"/>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423093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716AEE-5D04-B5B8-40DA-BCA42F4A02C7}"/>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3" name="页脚占位符 2">
            <a:extLst>
              <a:ext uri="{FF2B5EF4-FFF2-40B4-BE49-F238E27FC236}">
                <a16:creationId xmlns:a16="http://schemas.microsoft.com/office/drawing/2014/main" id="{BBDC548F-13AB-E0A7-D870-B03E1EC0F5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69F2AE-F874-2055-6751-75B0EDDFE163}"/>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299926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77E8E-228D-7BA1-DC2F-C811779398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662D3C-5F8D-825D-8AED-34E4F98DD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FF9B506-F81A-0C5D-2CA5-E3E0171AC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E35894-E9EA-59BE-47D7-76125C77BD45}"/>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B0946CC3-FF85-079B-568E-FB4446411D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40E93D-956C-C267-1B7D-AEC141DC594C}"/>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3474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0581-2E96-674F-3CAB-EDA6C2BB1D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9B7510-2F29-8BF4-FD5D-D52946FFB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B8980E-E0E0-E472-A220-182A2753A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D5676C-3FF4-46B3-9240-95BC16DE260A}"/>
              </a:ext>
            </a:extLst>
          </p:cNvPr>
          <p:cNvSpPr>
            <a:spLocks noGrp="1"/>
          </p:cNvSpPr>
          <p:nvPr>
            <p:ph type="dt" sz="half" idx="10"/>
          </p:nvPr>
        </p:nvSpPr>
        <p:spPr/>
        <p:txBody>
          <a:bodyPr/>
          <a:lstStyle/>
          <a:p>
            <a:fld id="{7D9FF287-5A64-4BC2-84A4-61704ED3EDE3}" type="datetimeFigureOut">
              <a:rPr lang="zh-CN" altLang="en-US" smtClean="0"/>
              <a:t>2023/1/12</a:t>
            </a:fld>
            <a:endParaRPr lang="zh-CN" altLang="en-US"/>
          </a:p>
        </p:txBody>
      </p:sp>
      <p:sp>
        <p:nvSpPr>
          <p:cNvPr id="6" name="页脚占位符 5">
            <a:extLst>
              <a:ext uri="{FF2B5EF4-FFF2-40B4-BE49-F238E27FC236}">
                <a16:creationId xmlns:a16="http://schemas.microsoft.com/office/drawing/2014/main" id="{938F094E-D193-8F10-4223-F71B62972F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2BDF7-81B0-0F72-42F8-CA4FC8DE0105}"/>
              </a:ext>
            </a:extLst>
          </p:cNvPr>
          <p:cNvSpPr>
            <a:spLocks noGrp="1"/>
          </p:cNvSpPr>
          <p:nvPr>
            <p:ph type="sldNum" sz="quarter" idx="12"/>
          </p:nvPr>
        </p:nvSpPr>
        <p:spPr/>
        <p:txBody>
          <a:body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62064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18703B-FE93-9C3F-D0CA-F286D6A3E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B8B9E5-F1ED-DE9E-D07A-CDB18E635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B3AF21-9D73-39BE-CCF1-6E605F934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FF287-5A64-4BC2-84A4-61704ED3EDE3}" type="datetimeFigureOut">
              <a:rPr lang="zh-CN" altLang="en-US" smtClean="0"/>
              <a:t>2023/1/12</a:t>
            </a:fld>
            <a:endParaRPr lang="zh-CN" altLang="en-US"/>
          </a:p>
        </p:txBody>
      </p:sp>
      <p:sp>
        <p:nvSpPr>
          <p:cNvPr id="5" name="页脚占位符 4">
            <a:extLst>
              <a:ext uri="{FF2B5EF4-FFF2-40B4-BE49-F238E27FC236}">
                <a16:creationId xmlns:a16="http://schemas.microsoft.com/office/drawing/2014/main" id="{F64EF200-E2FD-18BC-ECFE-B51662B97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2AAA8B-F4E7-CFF9-5957-44743ED64D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23B57-D498-434E-B54E-9F4543B5F483}" type="slidenum">
              <a:rPr lang="zh-CN" altLang="en-US" smtClean="0"/>
              <a:t>‹#›</a:t>
            </a:fld>
            <a:endParaRPr lang="zh-CN" altLang="en-US"/>
          </a:p>
        </p:txBody>
      </p:sp>
    </p:spTree>
    <p:extLst>
      <p:ext uri="{BB962C8B-B14F-4D97-AF65-F5344CB8AC3E}">
        <p14:creationId xmlns:p14="http://schemas.microsoft.com/office/powerpoint/2010/main" val="338938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07/relationships/hdphoto" Target="../media/hdphoto9.wdp"/><Relationship Id="rId4" Type="http://schemas.openxmlformats.org/officeDocument/2006/relationships/image" Target="../media/image13.png"/><Relationship Id="rId9" Type="http://schemas.microsoft.com/office/2007/relationships/hdphoto" Target="../media/hdphoto11.wdp"/></Relationships>
</file>

<file path=ppt/slides/_rels/slide21.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6A1DA4-63E9-7D72-5217-64752273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4DDFA5DE-E0D0-6F00-147F-71B177C25D2B}"/>
              </a:ext>
            </a:extLst>
          </p:cNvPr>
          <p:cNvSpPr txBox="1"/>
          <p:nvPr/>
        </p:nvSpPr>
        <p:spPr>
          <a:xfrm>
            <a:off x="852255" y="772357"/>
            <a:ext cx="3710867" cy="584775"/>
          </a:xfrm>
          <a:prstGeom prst="rect">
            <a:avLst/>
          </a:prstGeom>
          <a:noFill/>
        </p:spPr>
        <p:txBody>
          <a:bodyPr wrap="square" rtlCol="0">
            <a:spAutoFit/>
          </a:bodyPr>
          <a:lstStyle/>
          <a:p>
            <a:r>
              <a:rPr lang="en-US" altLang="zh-CN" sz="3200" b="1" dirty="0" err="1"/>
              <a:t>openEuler</a:t>
            </a:r>
            <a:r>
              <a:rPr lang="zh-CN" altLang="en-US" sz="3200" b="1" dirty="0"/>
              <a:t>智能调优</a:t>
            </a:r>
          </a:p>
        </p:txBody>
      </p:sp>
    </p:spTree>
    <p:extLst>
      <p:ext uri="{BB962C8B-B14F-4D97-AF65-F5344CB8AC3E}">
        <p14:creationId xmlns:p14="http://schemas.microsoft.com/office/powerpoint/2010/main" val="291358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1569660"/>
          </a:xfrm>
          <a:prstGeom prst="rect">
            <a:avLst/>
          </a:prstGeom>
          <a:noFill/>
        </p:spPr>
        <p:txBody>
          <a:bodyPr wrap="square" rtlCol="0">
            <a:spAutoFit/>
          </a:bodyPr>
          <a:lstStyle/>
          <a:p>
            <a:r>
              <a:rPr lang="zh-CN" altLang="en-US" sz="2400" dirty="0"/>
              <a:t>有监督的离线数据需要经过一下三个步骤：</a:t>
            </a:r>
            <a:endParaRPr lang="en-US" altLang="zh-CN" sz="2400" dirty="0"/>
          </a:p>
          <a:p>
            <a:r>
              <a:rPr lang="zh-CN" altLang="en-US" sz="2400" dirty="0"/>
              <a:t>（</a:t>
            </a:r>
            <a:r>
              <a:rPr lang="en-US" altLang="zh-CN" sz="2400" dirty="0"/>
              <a:t>1</a:t>
            </a:r>
            <a:r>
              <a:rPr lang="zh-CN" altLang="en-US" sz="2400" dirty="0"/>
              <a:t>）数据处理</a:t>
            </a:r>
            <a:endParaRPr lang="en-US" altLang="zh-CN" sz="2400" dirty="0"/>
          </a:p>
          <a:p>
            <a:r>
              <a:rPr lang="zh-CN" altLang="en-US" sz="2400" dirty="0"/>
              <a:t>（</a:t>
            </a:r>
            <a:r>
              <a:rPr lang="en-US" altLang="zh-CN" sz="2400" dirty="0"/>
              <a:t>2</a:t>
            </a:r>
            <a:r>
              <a:rPr lang="zh-CN" altLang="en-US" sz="2400" dirty="0"/>
              <a:t>）瓶颈点聚类分析</a:t>
            </a:r>
            <a:endParaRPr lang="en-US" altLang="zh-CN" sz="2400" dirty="0"/>
          </a:p>
          <a:p>
            <a:r>
              <a:rPr lang="zh-CN" altLang="en-US" sz="2400" dirty="0"/>
              <a:t>（</a:t>
            </a:r>
            <a:r>
              <a:rPr lang="en-US" altLang="zh-CN" sz="2400" dirty="0"/>
              <a:t>3</a:t>
            </a:r>
            <a:r>
              <a:rPr lang="zh-CN" altLang="en-US" sz="2400" dirty="0"/>
              <a:t>）负载特征分类</a:t>
            </a:r>
            <a:endParaRPr lang="en-US" altLang="zh-CN" sz="2400" dirty="0"/>
          </a:p>
        </p:txBody>
      </p:sp>
    </p:spTree>
    <p:extLst>
      <p:ext uri="{BB962C8B-B14F-4D97-AF65-F5344CB8AC3E}">
        <p14:creationId xmlns:p14="http://schemas.microsoft.com/office/powerpoint/2010/main" val="143145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461665"/>
          </a:xfrm>
          <a:prstGeom prst="rect">
            <a:avLst/>
          </a:prstGeom>
          <a:noFill/>
        </p:spPr>
        <p:txBody>
          <a:bodyPr wrap="square" rtlCol="0">
            <a:spAutoFit/>
          </a:bodyPr>
          <a:lstStyle/>
          <a:p>
            <a:r>
              <a:rPr lang="en-US" altLang="zh-CN" sz="2400" dirty="0"/>
              <a:t>1</a:t>
            </a:r>
            <a:r>
              <a:rPr lang="zh-CN" altLang="en-US" sz="2400" dirty="0"/>
              <a:t>）数据处理</a:t>
            </a:r>
            <a:endParaRPr lang="en-US" altLang="zh-CN" sz="2400" dirty="0"/>
          </a:p>
        </p:txBody>
      </p:sp>
      <p:pic>
        <p:nvPicPr>
          <p:cNvPr id="4" name="图片 3">
            <a:extLst>
              <a:ext uri="{FF2B5EF4-FFF2-40B4-BE49-F238E27FC236}">
                <a16:creationId xmlns:a16="http://schemas.microsoft.com/office/drawing/2014/main" id="{1673AF82-B0DE-37BF-439A-548135B948D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518334" y="1457088"/>
            <a:ext cx="11155332" cy="4725059"/>
          </a:xfrm>
          <a:prstGeom prst="rect">
            <a:avLst/>
          </a:prstGeom>
        </p:spPr>
      </p:pic>
      <p:sp>
        <p:nvSpPr>
          <p:cNvPr id="5" name="文本框 4">
            <a:extLst>
              <a:ext uri="{FF2B5EF4-FFF2-40B4-BE49-F238E27FC236}">
                <a16:creationId xmlns:a16="http://schemas.microsoft.com/office/drawing/2014/main" id="{139C0EFA-C763-0878-6181-9D21E3AA8BCC}"/>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12-4 </a:t>
            </a:r>
            <a:r>
              <a:rPr lang="zh-CN" altLang="en-US" dirty="0"/>
              <a:t>操作系统的软硬件资源全局视图</a:t>
            </a:r>
          </a:p>
        </p:txBody>
      </p:sp>
    </p:spTree>
    <p:extLst>
      <p:ext uri="{BB962C8B-B14F-4D97-AF65-F5344CB8AC3E}">
        <p14:creationId xmlns:p14="http://schemas.microsoft.com/office/powerpoint/2010/main" val="74413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461665"/>
          </a:xfrm>
          <a:prstGeom prst="rect">
            <a:avLst/>
          </a:prstGeom>
          <a:noFill/>
        </p:spPr>
        <p:txBody>
          <a:bodyPr wrap="square" rtlCol="0">
            <a:spAutoFit/>
          </a:bodyPr>
          <a:lstStyle/>
          <a:p>
            <a:r>
              <a:rPr lang="en-US" altLang="zh-CN" sz="2400" dirty="0"/>
              <a:t>1</a:t>
            </a:r>
            <a:r>
              <a:rPr lang="zh-CN" altLang="en-US" sz="2400" dirty="0"/>
              <a:t>）数据处理</a:t>
            </a:r>
            <a:endParaRPr lang="en-US" altLang="zh-CN" sz="2400" dirty="0"/>
          </a:p>
        </p:txBody>
      </p:sp>
      <p:sp>
        <p:nvSpPr>
          <p:cNvPr id="5" name="文本框 4">
            <a:extLst>
              <a:ext uri="{FF2B5EF4-FFF2-40B4-BE49-F238E27FC236}">
                <a16:creationId xmlns:a16="http://schemas.microsoft.com/office/drawing/2014/main" id="{139C0EFA-C763-0878-6181-9D21E3AA8BCC}"/>
              </a:ext>
            </a:extLst>
          </p:cNvPr>
          <p:cNvSpPr txBox="1"/>
          <p:nvPr/>
        </p:nvSpPr>
        <p:spPr>
          <a:xfrm>
            <a:off x="0" y="6364381"/>
            <a:ext cx="12192000" cy="369332"/>
          </a:xfrm>
          <a:prstGeom prst="rect">
            <a:avLst/>
          </a:prstGeom>
          <a:noFill/>
        </p:spPr>
        <p:txBody>
          <a:bodyPr wrap="square" rtlCol="0">
            <a:spAutoFit/>
          </a:bodyPr>
          <a:lstStyle/>
          <a:p>
            <a:pPr algn="ctr"/>
            <a:r>
              <a:rPr lang="zh-CN" altLang="en-US" dirty="0"/>
              <a:t>表</a:t>
            </a:r>
            <a:r>
              <a:rPr lang="en-US" altLang="zh-CN" dirty="0"/>
              <a:t>12-1 </a:t>
            </a:r>
            <a:r>
              <a:rPr lang="zh-CN" altLang="en-US" dirty="0"/>
              <a:t>数据采集的主要维度及内容</a:t>
            </a:r>
          </a:p>
        </p:txBody>
      </p:sp>
      <p:pic>
        <p:nvPicPr>
          <p:cNvPr id="7" name="图片 6">
            <a:extLst>
              <a:ext uri="{FF2B5EF4-FFF2-40B4-BE49-F238E27FC236}">
                <a16:creationId xmlns:a16="http://schemas.microsoft.com/office/drawing/2014/main" id="{A1813544-4B5C-CB40-8541-F0CD6179E02D}"/>
              </a:ext>
            </a:extLst>
          </p:cNvPr>
          <p:cNvPicPr>
            <a:picLocks noChangeAspect="1"/>
          </p:cNvPicPr>
          <p:nvPr/>
        </p:nvPicPr>
        <p:blipFill>
          <a:blip r:embed="rId2"/>
          <a:stretch>
            <a:fillRect/>
          </a:stretch>
        </p:blipFill>
        <p:spPr>
          <a:xfrm>
            <a:off x="2832267" y="1248263"/>
            <a:ext cx="6527466" cy="5027024"/>
          </a:xfrm>
          <a:prstGeom prst="rect">
            <a:avLst/>
          </a:prstGeom>
        </p:spPr>
      </p:pic>
    </p:spTree>
    <p:extLst>
      <p:ext uri="{BB962C8B-B14F-4D97-AF65-F5344CB8AC3E}">
        <p14:creationId xmlns:p14="http://schemas.microsoft.com/office/powerpoint/2010/main" val="31603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2308324"/>
          </a:xfrm>
          <a:prstGeom prst="rect">
            <a:avLst/>
          </a:prstGeom>
          <a:noFill/>
        </p:spPr>
        <p:txBody>
          <a:bodyPr wrap="square" rtlCol="0">
            <a:spAutoFit/>
          </a:bodyPr>
          <a:lstStyle/>
          <a:p>
            <a:r>
              <a:rPr lang="en-US" altLang="zh-CN" sz="2400" dirty="0"/>
              <a:t>2</a:t>
            </a:r>
            <a:r>
              <a:rPr lang="zh-CN" altLang="en-US" sz="2400" dirty="0"/>
              <a:t>）瓶颈点聚类分析</a:t>
            </a:r>
            <a:endParaRPr lang="en-US" altLang="zh-CN" sz="2400" dirty="0"/>
          </a:p>
          <a:p>
            <a:r>
              <a:rPr lang="en-US" altLang="zh-CN" sz="2400" dirty="0"/>
              <a:t>        </a:t>
            </a:r>
            <a:r>
              <a:rPr lang="zh-CN" altLang="en-US" sz="2400" dirty="0"/>
              <a:t>操作系统对业务性能的影响主要体现在对硬件资源的分配方式上，因为资源分配的高压力与瓶颈点可能会直接造成业务性能的下降。</a:t>
            </a:r>
            <a:endParaRPr lang="en-US" altLang="zh-CN" sz="2400" dirty="0"/>
          </a:p>
          <a:p>
            <a:r>
              <a:rPr lang="en-US" altLang="zh-CN" sz="2400" dirty="0"/>
              <a:t>        </a:t>
            </a:r>
            <a:r>
              <a:rPr lang="zh-CN" altLang="en-US" sz="2400" dirty="0"/>
              <a:t>为了得到可解释性强的分析结果，</a:t>
            </a:r>
            <a:r>
              <a:rPr lang="en-US" altLang="zh-CN" sz="2400" dirty="0" err="1"/>
              <a:t>openEuler</a:t>
            </a:r>
            <a:r>
              <a:rPr lang="zh-CN" altLang="en-US" sz="2400" dirty="0"/>
              <a:t>根据资源类别，从</a:t>
            </a:r>
            <a:r>
              <a:rPr lang="en-US" altLang="zh-CN" sz="2400" dirty="0"/>
              <a:t>CPU</a:t>
            </a:r>
            <a:r>
              <a:rPr lang="zh-CN" altLang="en-US" sz="2400" dirty="0"/>
              <a:t>、</a:t>
            </a:r>
            <a:r>
              <a:rPr lang="en-US" altLang="zh-CN" sz="2400" dirty="0"/>
              <a:t>I/O</a:t>
            </a:r>
            <a:r>
              <a:rPr lang="zh-CN" altLang="en-US" sz="2400" dirty="0"/>
              <a:t>、网络和内存四个角度分别对训练样本集进行聚类分析，将训练样本根据维度数据是否达到瓶颈点进行相似性归类。</a:t>
            </a:r>
            <a:endParaRPr lang="en-US" altLang="zh-CN" sz="2400" dirty="0"/>
          </a:p>
        </p:txBody>
      </p:sp>
    </p:spTree>
    <p:extLst>
      <p:ext uri="{BB962C8B-B14F-4D97-AF65-F5344CB8AC3E}">
        <p14:creationId xmlns:p14="http://schemas.microsoft.com/office/powerpoint/2010/main" val="322299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1200329"/>
          </a:xfrm>
          <a:prstGeom prst="rect">
            <a:avLst/>
          </a:prstGeom>
          <a:noFill/>
        </p:spPr>
        <p:txBody>
          <a:bodyPr wrap="square" rtlCol="0">
            <a:spAutoFit/>
          </a:bodyPr>
          <a:lstStyle/>
          <a:p>
            <a:r>
              <a:rPr lang="en-US" altLang="zh-CN" sz="2400" dirty="0"/>
              <a:t>3</a:t>
            </a:r>
            <a:r>
              <a:rPr lang="zh-CN" altLang="en-US" sz="2400" dirty="0"/>
              <a:t>）负载特征分类</a:t>
            </a:r>
            <a:endParaRPr lang="en-US" altLang="zh-CN" sz="2400" dirty="0"/>
          </a:p>
          <a:p>
            <a:r>
              <a:rPr lang="zh-CN" altLang="en-US" sz="2400" dirty="0"/>
              <a:t>        对于瓶颈点相似的业务场景，不同的业务负载特征对系统参数的最优配置有较大的影响。</a:t>
            </a:r>
            <a:endParaRPr lang="en-US" altLang="zh-CN" sz="2400" dirty="0"/>
          </a:p>
        </p:txBody>
      </p:sp>
      <p:sp>
        <p:nvSpPr>
          <p:cNvPr id="3" name="文本框 2">
            <a:extLst>
              <a:ext uri="{FF2B5EF4-FFF2-40B4-BE49-F238E27FC236}">
                <a16:creationId xmlns:a16="http://schemas.microsoft.com/office/drawing/2014/main" id="{9FF15A9D-BE04-B0C6-AA7C-71ECE2DE1E46}"/>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12-5 </a:t>
            </a:r>
            <a:r>
              <a:rPr lang="zh-CN" altLang="en-US" dirty="0"/>
              <a:t>负载特征的分类</a:t>
            </a:r>
          </a:p>
        </p:txBody>
      </p:sp>
      <p:pic>
        <p:nvPicPr>
          <p:cNvPr id="5" name="图片 4">
            <a:extLst>
              <a:ext uri="{FF2B5EF4-FFF2-40B4-BE49-F238E27FC236}">
                <a16:creationId xmlns:a16="http://schemas.microsoft.com/office/drawing/2014/main" id="{54EDBEAC-8C94-052A-607A-D3C20D563ED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15045" y="1986927"/>
            <a:ext cx="11060068" cy="4248743"/>
          </a:xfrm>
          <a:prstGeom prst="rect">
            <a:avLst/>
          </a:prstGeom>
        </p:spPr>
      </p:pic>
    </p:spTree>
    <p:extLst>
      <p:ext uri="{BB962C8B-B14F-4D97-AF65-F5344CB8AC3E}">
        <p14:creationId xmlns:p14="http://schemas.microsoft.com/office/powerpoint/2010/main" val="283890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2031325"/>
          </a:xfrm>
          <a:prstGeom prst="rect">
            <a:avLst/>
          </a:prstGeom>
          <a:noFill/>
        </p:spPr>
        <p:txBody>
          <a:bodyPr wrap="square" rtlCol="0">
            <a:spAutoFit/>
          </a:bodyPr>
          <a:lstStyle/>
          <a:p>
            <a:r>
              <a:rPr lang="en-US" altLang="zh-CN" dirty="0"/>
              <a:t>2</a:t>
            </a:r>
            <a:r>
              <a:rPr lang="zh-CN" altLang="en-US" dirty="0"/>
              <a:t>、感知决策模块</a:t>
            </a:r>
            <a:endParaRPr lang="en-US" altLang="zh-CN" dirty="0"/>
          </a:p>
          <a:p>
            <a:r>
              <a:rPr lang="en-US" altLang="zh-CN" dirty="0"/>
              <a:t>        </a:t>
            </a:r>
            <a:r>
              <a:rPr lang="zh-CN" altLang="en-US" dirty="0"/>
              <a:t>感知决策模块基于预训练的机器学习模型，实现智能决策系统的在线决策功能。感知决策模块主要包括以下功能：</a:t>
            </a:r>
            <a:endParaRPr lang="en-US" altLang="zh-CN" dirty="0"/>
          </a:p>
          <a:p>
            <a:r>
              <a:rPr lang="zh-CN" altLang="en-US" dirty="0"/>
              <a:t>（</a:t>
            </a:r>
            <a:r>
              <a:rPr lang="en-US" altLang="zh-CN" dirty="0"/>
              <a:t>1</a:t>
            </a:r>
            <a:r>
              <a:rPr lang="zh-CN" altLang="en-US" dirty="0"/>
              <a:t>）将实时采集的系统负载数据输入训练生成聚类模型中，判断当前系统负载的瓶颈点。</a:t>
            </a:r>
            <a:endParaRPr lang="en-US" altLang="zh-CN" dirty="0"/>
          </a:p>
          <a:p>
            <a:r>
              <a:rPr lang="zh-CN" altLang="en-US" dirty="0"/>
              <a:t>（</a:t>
            </a:r>
            <a:r>
              <a:rPr lang="en-US" altLang="zh-CN" dirty="0"/>
              <a:t>2</a:t>
            </a:r>
            <a:r>
              <a:rPr lang="zh-CN" altLang="en-US" dirty="0"/>
              <a:t>）将实时数据输入相应的分类模型中，推理出当前系统负载的具体分类结果。</a:t>
            </a:r>
            <a:endParaRPr lang="en-US" altLang="zh-CN" dirty="0"/>
          </a:p>
          <a:p>
            <a:r>
              <a:rPr lang="zh-CN" altLang="en-US" dirty="0"/>
              <a:t>（</a:t>
            </a:r>
            <a:r>
              <a:rPr lang="en-US" altLang="zh-CN" dirty="0"/>
              <a:t>3</a:t>
            </a:r>
            <a:r>
              <a:rPr lang="zh-CN" altLang="en-US" dirty="0"/>
              <a:t>）根据前面得到的系统负载瓶颈点和业务分类结果，找到对应最优的系统参数配置，并在操作系统中设置生效。</a:t>
            </a:r>
            <a:endParaRPr lang="en-US" altLang="zh-CN" dirty="0"/>
          </a:p>
        </p:txBody>
      </p:sp>
      <p:sp>
        <p:nvSpPr>
          <p:cNvPr id="3" name="文本框 2">
            <a:extLst>
              <a:ext uri="{FF2B5EF4-FFF2-40B4-BE49-F238E27FC236}">
                <a16:creationId xmlns:a16="http://schemas.microsoft.com/office/drawing/2014/main" id="{9FF15A9D-BE04-B0C6-AA7C-71ECE2DE1E46}"/>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12-6 </a:t>
            </a:r>
            <a:r>
              <a:rPr lang="zh-CN" altLang="en-US" dirty="0"/>
              <a:t>感知决策模块处理流程示意</a:t>
            </a:r>
          </a:p>
        </p:txBody>
      </p:sp>
      <p:pic>
        <p:nvPicPr>
          <p:cNvPr id="7" name="图片 6">
            <a:extLst>
              <a:ext uri="{FF2B5EF4-FFF2-40B4-BE49-F238E27FC236}">
                <a16:creationId xmlns:a16="http://schemas.microsoft.com/office/drawing/2014/main" id="{65ED4C10-9BAB-BED2-E9F0-5EA09C1252F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247098" y="2817923"/>
            <a:ext cx="9697803" cy="3286584"/>
          </a:xfrm>
          <a:prstGeom prst="rect">
            <a:avLst/>
          </a:prstGeom>
        </p:spPr>
      </p:pic>
    </p:spTree>
    <p:extLst>
      <p:ext uri="{BB962C8B-B14F-4D97-AF65-F5344CB8AC3E}">
        <p14:creationId xmlns:p14="http://schemas.microsoft.com/office/powerpoint/2010/main" val="254488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A0F7AF-D9F7-BDCC-99DD-9EC68CE5E6AE}"/>
              </a:ext>
            </a:extLst>
          </p:cNvPr>
          <p:cNvSpPr txBox="1"/>
          <p:nvPr/>
        </p:nvSpPr>
        <p:spPr>
          <a:xfrm>
            <a:off x="2704730" y="1331650"/>
            <a:ext cx="7652552" cy="1384995"/>
          </a:xfrm>
          <a:prstGeom prst="rect">
            <a:avLst/>
          </a:prstGeom>
          <a:noFill/>
        </p:spPr>
        <p:txBody>
          <a:bodyPr wrap="square" rtlCol="0">
            <a:spAutoFit/>
          </a:bodyPr>
          <a:lstStyle/>
          <a:p>
            <a:r>
              <a:rPr lang="en-US" altLang="zh-CN" sz="2800" dirty="0"/>
              <a:t>1</a:t>
            </a:r>
            <a:r>
              <a:rPr lang="zh-CN" altLang="en-US" sz="2800" dirty="0"/>
              <a:t>、基本原理</a:t>
            </a:r>
            <a:endParaRPr lang="en-US" altLang="zh-CN" sz="2800" dirty="0"/>
          </a:p>
          <a:p>
            <a:r>
              <a:rPr lang="en-US" altLang="zh-CN" sz="2800" dirty="0"/>
              <a:t>2</a:t>
            </a:r>
            <a:r>
              <a:rPr lang="zh-CN" altLang="en-US" sz="2800" dirty="0"/>
              <a:t>、智能决策</a:t>
            </a:r>
            <a:endParaRPr lang="en-US" altLang="zh-CN" sz="2800" dirty="0"/>
          </a:p>
          <a:p>
            <a:r>
              <a:rPr lang="en-US" altLang="zh-CN" sz="2800" b="1" dirty="0"/>
              <a:t>3</a:t>
            </a:r>
            <a:r>
              <a:rPr lang="zh-CN" altLang="en-US" sz="2800" b="1" dirty="0"/>
              <a:t>、自动调优</a:t>
            </a:r>
          </a:p>
        </p:txBody>
      </p:sp>
    </p:spTree>
    <p:extLst>
      <p:ext uri="{BB962C8B-B14F-4D97-AF65-F5344CB8AC3E}">
        <p14:creationId xmlns:p14="http://schemas.microsoft.com/office/powerpoint/2010/main" val="84017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3</a:t>
            </a:r>
            <a:r>
              <a:rPr lang="zh-CN" altLang="en-US" sz="3200" b="1" dirty="0"/>
              <a:t>、自动调优</a:t>
            </a:r>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09062"/>
            <a:ext cx="10049523" cy="2308324"/>
          </a:xfrm>
          <a:prstGeom prst="rect">
            <a:avLst/>
          </a:prstGeom>
          <a:noFill/>
        </p:spPr>
        <p:txBody>
          <a:bodyPr wrap="square" rtlCol="0">
            <a:spAutoFit/>
          </a:bodyPr>
          <a:lstStyle/>
          <a:p>
            <a:r>
              <a:rPr lang="en-US" altLang="zh-CN" dirty="0"/>
              <a:t>1</a:t>
            </a:r>
            <a:r>
              <a:rPr lang="zh-CN" altLang="en-US" dirty="0"/>
              <a:t>、背景</a:t>
            </a:r>
            <a:endParaRPr lang="en-US" altLang="zh-CN" dirty="0"/>
          </a:p>
          <a:p>
            <a:r>
              <a:rPr lang="zh-CN" altLang="en-US" dirty="0"/>
              <a:t>        作为</a:t>
            </a:r>
            <a:r>
              <a:rPr lang="en-US" altLang="zh-CN" dirty="0"/>
              <a:t>A-Tune</a:t>
            </a:r>
            <a:r>
              <a:rPr lang="zh-CN" altLang="en-US" dirty="0"/>
              <a:t>工具中的另外一个核心功能，自动调优主要针对实时业务场景和负载，利用</a:t>
            </a:r>
            <a:r>
              <a:rPr lang="en-US" altLang="zh-CN" dirty="0"/>
              <a:t>AI</a:t>
            </a:r>
            <a:r>
              <a:rPr lang="zh-CN" altLang="en-US" dirty="0"/>
              <a:t>引擎搜索最佳的系统参数配置，以优化系统和应用性能。与智能决策的不同之处是，自动调优模块主要解决两类问题：</a:t>
            </a:r>
            <a:endParaRPr lang="en-US" altLang="zh-CN" dirty="0"/>
          </a:p>
          <a:p>
            <a:r>
              <a:rPr lang="en-US" altLang="zh-CN" dirty="0"/>
              <a:t>	</a:t>
            </a:r>
            <a:r>
              <a:rPr lang="zh-CN" altLang="en-US" dirty="0"/>
              <a:t>（</a:t>
            </a:r>
            <a:r>
              <a:rPr lang="en-US" altLang="zh-CN" dirty="0"/>
              <a:t>1</a:t>
            </a:r>
            <a:r>
              <a:rPr lang="zh-CN" altLang="en-US" dirty="0"/>
              <a:t>）当前的业务场景和负载的历史数据样本较小（甚至无历史数据样本），无法通过有效的离线训练获得此类负载的优化配置经验。</a:t>
            </a:r>
            <a:endParaRPr lang="en-US" altLang="zh-CN" dirty="0"/>
          </a:p>
          <a:p>
            <a:r>
              <a:rPr lang="en-US" altLang="zh-CN" dirty="0"/>
              <a:t>	</a:t>
            </a:r>
            <a:r>
              <a:rPr lang="zh-CN" altLang="en-US" dirty="0"/>
              <a:t>（</a:t>
            </a:r>
            <a:r>
              <a:rPr lang="en-US" altLang="zh-CN" dirty="0"/>
              <a:t>2</a:t>
            </a:r>
            <a:r>
              <a:rPr lang="zh-CN" altLang="en-US" dirty="0"/>
              <a:t>）自动调优对于系统参数的优化粒度更细，可为单一业务场景和特定负载实现定向参数调优，能实现系统参数配置的进一步优化。</a:t>
            </a:r>
            <a:endParaRPr lang="en-US" altLang="zh-CN" dirty="0"/>
          </a:p>
        </p:txBody>
      </p:sp>
      <p:sp>
        <p:nvSpPr>
          <p:cNvPr id="3" name="文本框 2">
            <a:extLst>
              <a:ext uri="{FF2B5EF4-FFF2-40B4-BE49-F238E27FC236}">
                <a16:creationId xmlns:a16="http://schemas.microsoft.com/office/drawing/2014/main" id="{9FF15A9D-BE04-B0C6-AA7C-71ECE2DE1E46}"/>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12-6 </a:t>
            </a:r>
            <a:r>
              <a:rPr lang="zh-CN" altLang="en-US" dirty="0"/>
              <a:t>系统配置参数数量与调优时间的关系</a:t>
            </a:r>
          </a:p>
        </p:txBody>
      </p:sp>
      <p:pic>
        <p:nvPicPr>
          <p:cNvPr id="5" name="图片 4">
            <a:extLst>
              <a:ext uri="{FF2B5EF4-FFF2-40B4-BE49-F238E27FC236}">
                <a16:creationId xmlns:a16="http://schemas.microsoft.com/office/drawing/2014/main" id="{C604F0EA-8AA7-E882-2D72-296D7BA079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317844" y="3017386"/>
            <a:ext cx="5556311" cy="3269982"/>
          </a:xfrm>
          <a:prstGeom prst="rect">
            <a:avLst/>
          </a:prstGeom>
        </p:spPr>
      </p:pic>
    </p:spTree>
    <p:extLst>
      <p:ext uri="{BB962C8B-B14F-4D97-AF65-F5344CB8AC3E}">
        <p14:creationId xmlns:p14="http://schemas.microsoft.com/office/powerpoint/2010/main" val="90866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3</a:t>
            </a:r>
            <a:r>
              <a:rPr lang="zh-CN" altLang="en-US" sz="3200" b="1" dirty="0"/>
              <a:t>、自动调优</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6F12BEB-110C-869C-F671-ADD0C8EF2419}"/>
                  </a:ext>
                </a:extLst>
              </p:cNvPr>
              <p:cNvSpPr txBox="1"/>
              <p:nvPr/>
            </p:nvSpPr>
            <p:spPr>
              <a:xfrm>
                <a:off x="920318" y="709062"/>
                <a:ext cx="10049523" cy="5603009"/>
              </a:xfrm>
              <a:prstGeom prst="rect">
                <a:avLst/>
              </a:prstGeom>
              <a:noFill/>
            </p:spPr>
            <p:txBody>
              <a:bodyPr wrap="square" rtlCol="0">
                <a:spAutoFit/>
              </a:bodyPr>
              <a:lstStyle/>
              <a:p>
                <a:r>
                  <a:rPr lang="en-US" altLang="zh-CN" sz="2000" dirty="0"/>
                  <a:t>2</a:t>
                </a:r>
                <a:r>
                  <a:rPr lang="zh-CN" altLang="en-US" sz="2000" dirty="0"/>
                  <a:t>、基于贝叶斯优化的自动调优技术</a:t>
                </a:r>
                <a:endParaRPr lang="en-US" altLang="zh-CN" sz="2000" dirty="0"/>
              </a:p>
              <a:p>
                <a:r>
                  <a:rPr lang="en-US" altLang="zh-CN" sz="2000" dirty="0"/>
                  <a:t>        </a:t>
                </a:r>
                <a:r>
                  <a:rPr lang="zh-CN" altLang="en-US" sz="2000" dirty="0"/>
                  <a:t>假定</a:t>
                </a:r>
                <a14:m>
                  <m:oMath xmlns:m="http://schemas.openxmlformats.org/officeDocument/2006/math">
                    <m:r>
                      <m:rPr>
                        <m:sty m:val="p"/>
                      </m:rPr>
                      <a:rPr lang="en-US" altLang="zh-CN" sz="2000" b="0" i="0" smtClean="0">
                        <a:latin typeface="Cambria Math" panose="02040503050406030204" pitchFamily="18" charset="0"/>
                      </a:rPr>
                      <m:t>X</m:t>
                    </m:r>
                  </m:oMath>
                </a14:m>
                <a:r>
                  <a:rPr lang="zh-CN" altLang="en-US" sz="2000" dirty="0"/>
                  <a:t>为参数配置空间，</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为选定参数，</a:t>
                </a:r>
                <a:r>
                  <a:rPr lang="en-US" altLang="zh-CN" sz="2000" dirty="0"/>
                  <a:t> </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为优化目标函数，函数值能够反映系统性能的优劣。那么贝叶斯优化就是寻找最优的</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oMath>
                </a14:m>
                <a:r>
                  <a:rPr lang="zh-CN" altLang="en-US" sz="2000" dirty="0"/>
                  <a:t>使得</a:t>
                </a:r>
                <a14:m>
                  <m:oMath xmlns:m="http://schemas.openxmlformats.org/officeDocument/2006/math">
                    <m:r>
                      <a:rPr lang="en-US" altLang="zh-CN" sz="2000" b="0" i="1" dirty="0" smtClean="0">
                        <a:latin typeface="Cambria Math" panose="02040503050406030204" pitchFamily="18" charset="0"/>
                      </a:rPr>
                      <m:t>𝑓</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oMath>
                </a14:m>
                <a:r>
                  <a:rPr lang="zh-CN" altLang="en-US" sz="2000" dirty="0"/>
                  <a:t>的值最小，即：</a:t>
                </a:r>
                <a:endParaRPr lang="en-US" altLang="zh-CN" sz="2000" dirty="0"/>
              </a:p>
              <a:p>
                <a:pPr algn="ct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𝑎𝑟𝑔</m:t>
                      </m:r>
                      <m:f>
                        <m:fPr>
                          <m:type m:val="noBa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𝑚𝑖𝑛𝑓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𝑥</m:t>
                          </m:r>
                          <m:r>
                            <a:rPr lang="zh-CN" altLang="en-US" sz="2000" b="0" i="1" smtClean="0">
                              <a:latin typeface="Cambria Math" panose="02040503050406030204" pitchFamily="18" charset="0"/>
                            </a:rPr>
                            <m:t>𝜖</m:t>
                          </m:r>
                          <m:r>
                            <a:rPr lang="en-US" altLang="zh-CN" sz="2000" b="0" i="1" smtClean="0">
                              <a:latin typeface="Cambria Math" panose="02040503050406030204" pitchFamily="18" charset="0"/>
                            </a:rPr>
                            <m:t>𝑋</m:t>
                          </m:r>
                        </m:den>
                      </m:f>
                    </m:oMath>
                  </m:oMathPara>
                </a14:m>
                <a:endParaRPr lang="en-US" altLang="zh-CN" sz="2000" dirty="0"/>
              </a:p>
              <a:p>
                <a:r>
                  <a:rPr lang="zh-CN" altLang="en-US" sz="2000" dirty="0"/>
                  <a:t>        贝叶斯优化的思路是：首先生成一个初始候选解集合，集合中的每个元素代表要探索的点；然后，在这个集合中选择一些点，计算它们对应的目标优化函数值，从中找出最有可能使目标优化函数具有极值的点；重复这一步骤，直至迭代终止</a:t>
                </a:r>
                <a:r>
                  <a:rPr lang="en-US" altLang="zh-CN" sz="2000" dirty="0"/>
                  <a:t>(</a:t>
                </a:r>
                <a:r>
                  <a:rPr lang="zh-CN" altLang="en-US" sz="2000" dirty="0"/>
                  <a:t>超时或达到一定迭代次数）</a:t>
                </a:r>
                <a:r>
                  <a:rPr lang="en-US" altLang="zh-CN" sz="2000" dirty="0"/>
                  <a:t>;</a:t>
                </a:r>
                <a:r>
                  <a:rPr lang="zh-CN" altLang="en-US" sz="2000" dirty="0"/>
                  <a:t>将最后一次迭代找出的潜在极值点作为问题的解。贝叶斯优化最核心的问题是如何根据现有探索点确定下一次迭代过程中的探索点，以便加速收敛过程。这主要通过高斯回归过程和采集函数</a:t>
                </a:r>
                <a:r>
                  <a:rPr lang="en-US" altLang="zh-CN" sz="2000" dirty="0"/>
                  <a:t>(Acquisition Function)</a:t>
                </a:r>
                <a:r>
                  <a:rPr lang="zh-CN" altLang="en-US" sz="2000" dirty="0"/>
                  <a:t>实现。因为</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是一个黑盒函数，我们需要根据已有的探索点对此函数进行估值，产生一个</a:t>
                </a:r>
                <a14:m>
                  <m:oMath xmlns:m="http://schemas.openxmlformats.org/officeDocument/2006/math">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的估值函数判定下一个最有可能是极值的探索点。贝叶斯优化采用了高斯回归过程估计其他探索点处目标函数值的均值和方差，并根据估计的均值和方差构造采集函数，估计每一个点是函数极值的可能性，并以此作为该点值得探索的程度。常见的采集函数有 </a:t>
                </a:r>
                <a:r>
                  <a:rPr lang="en-US" altLang="zh-CN" sz="2000" dirty="0"/>
                  <a:t>PI(Probability of Improvement)</a:t>
                </a:r>
                <a:r>
                  <a:rPr lang="zh-CN" altLang="en-US" sz="2000" dirty="0"/>
                  <a:t>、</a:t>
                </a:r>
                <a:r>
                  <a:rPr lang="en-US" altLang="zh-CN" sz="2000" dirty="0"/>
                  <a:t>EI(Expected Improvement)</a:t>
                </a:r>
                <a:r>
                  <a:rPr lang="zh-CN" altLang="en-US" sz="2000" dirty="0"/>
                  <a:t>和</a:t>
                </a:r>
                <a:r>
                  <a:rPr lang="en-US" altLang="zh-CN" sz="2000" dirty="0"/>
                  <a:t>LCB(Lower Confidence Bound)</a:t>
                </a:r>
                <a:r>
                  <a:rPr lang="zh-CN" altLang="en-US" sz="2000" dirty="0"/>
                  <a:t>。大多数情况下，采集函数会提供一个超参数平衡“探索”</a:t>
                </a:r>
                <a:r>
                  <a:rPr lang="en-US" altLang="zh-CN" sz="2000" dirty="0"/>
                  <a:t>(</a:t>
                </a:r>
                <a:r>
                  <a:rPr lang="zh-CN" altLang="en-US" sz="2000" dirty="0"/>
                  <a:t>选择最优值）和“开发”</a:t>
                </a:r>
                <a:r>
                  <a:rPr lang="en-US" altLang="zh-CN" sz="2000" dirty="0"/>
                  <a:t>(</a:t>
                </a:r>
                <a:r>
                  <a:rPr lang="zh-CN" altLang="en-US" sz="2000" dirty="0"/>
                  <a:t>尝试没有试过的值</a:t>
                </a:r>
                <a:r>
                  <a:rPr lang="en-US" altLang="zh-CN" sz="2000" dirty="0"/>
                  <a:t>)</a:t>
                </a:r>
                <a:r>
                  <a:rPr lang="zh-CN" altLang="en-US" sz="2000" dirty="0"/>
                  <a:t>，避免陷入局部最优。</a:t>
                </a:r>
                <a:endParaRPr lang="en-US" altLang="zh-CN" sz="2000" dirty="0"/>
              </a:p>
            </p:txBody>
          </p:sp>
        </mc:Choice>
        <mc:Fallback>
          <p:sp>
            <p:nvSpPr>
              <p:cNvPr id="6" name="文本框 5">
                <a:extLst>
                  <a:ext uri="{FF2B5EF4-FFF2-40B4-BE49-F238E27FC236}">
                    <a16:creationId xmlns:a16="http://schemas.microsoft.com/office/drawing/2014/main" id="{16F12BEB-110C-869C-F671-ADD0C8EF2419}"/>
                  </a:ext>
                </a:extLst>
              </p:cNvPr>
              <p:cNvSpPr txBox="1">
                <a:spLocks noRot="1" noChangeAspect="1" noMove="1" noResize="1" noEditPoints="1" noAdjustHandles="1" noChangeArrowheads="1" noChangeShapeType="1" noTextEdit="1"/>
              </p:cNvSpPr>
              <p:nvPr/>
            </p:nvSpPr>
            <p:spPr>
              <a:xfrm>
                <a:off x="920318" y="709062"/>
                <a:ext cx="10049523" cy="5603009"/>
              </a:xfrm>
              <a:prstGeom prst="rect">
                <a:avLst/>
              </a:prstGeom>
              <a:blipFill>
                <a:blip r:embed="rId2"/>
                <a:stretch>
                  <a:fillRect l="-667" t="-544" r="-970" b="-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957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3</a:t>
            </a:r>
            <a:r>
              <a:rPr lang="zh-CN" altLang="en-US" sz="3200" b="1" dirty="0"/>
              <a:t>、自动调优</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6F12BEB-110C-869C-F671-ADD0C8EF2419}"/>
                  </a:ext>
                </a:extLst>
              </p:cNvPr>
              <p:cNvSpPr txBox="1"/>
              <p:nvPr/>
            </p:nvSpPr>
            <p:spPr>
              <a:xfrm>
                <a:off x="920318" y="709062"/>
                <a:ext cx="10049523" cy="3170099"/>
              </a:xfrm>
              <a:prstGeom prst="rect">
                <a:avLst/>
              </a:prstGeom>
              <a:noFill/>
            </p:spPr>
            <p:txBody>
              <a:bodyPr wrap="square" rtlCol="0">
                <a:spAutoFit/>
              </a:bodyPr>
              <a:lstStyle/>
              <a:p>
                <a:r>
                  <a:rPr lang="zh-CN" altLang="en-US" sz="2000" dirty="0"/>
                  <a:t>        基于上述思想，可将贝叶斯优化过程表述为以下几步：</a:t>
                </a:r>
                <a:endParaRPr lang="en-US" altLang="zh-CN" sz="2000" dirty="0"/>
              </a:p>
              <a:p>
                <a:endParaRPr lang="en-US" altLang="zh-CN" sz="2000" dirty="0"/>
              </a:p>
              <a:p>
                <a:r>
                  <a:rPr lang="zh-CN" altLang="en-US" sz="2000" dirty="0"/>
                  <a:t>（</a:t>
                </a:r>
                <a:r>
                  <a:rPr lang="en-US" altLang="zh-CN" sz="2000" dirty="0"/>
                  <a:t>1</a:t>
                </a:r>
                <a:r>
                  <a:rPr lang="zh-CN" altLang="en-US" sz="2000" dirty="0"/>
                  <a:t>）随机选取一个候选解，计算其对应的目标函数值，以此作为初始样本集合，并利用高斯回归过程建立目标函数的估值模型。</a:t>
                </a:r>
                <a:endParaRPr lang="en-US" altLang="zh-CN" sz="2000" dirty="0"/>
              </a:p>
              <a:p>
                <a:endParaRPr lang="en-US" altLang="zh-CN" sz="2000" dirty="0"/>
              </a:p>
              <a:p>
                <a:r>
                  <a:rPr lang="zh-CN" altLang="en-US" sz="2000" dirty="0"/>
                  <a:t>（</a:t>
                </a:r>
                <a:r>
                  <a:rPr lang="en-US" altLang="zh-CN" sz="2000" dirty="0"/>
                  <a:t>2</a:t>
                </a:r>
                <a:r>
                  <a:rPr lang="zh-CN" altLang="en-US" sz="2000" dirty="0"/>
                  <a:t>）将在采集函数预测的最佳极值点</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a14:m>
                <a:r>
                  <a:rPr lang="zh-CN" altLang="en-US" sz="2000" dirty="0"/>
                  <a:t>作为下一个探索点。</a:t>
                </a:r>
                <a:endParaRPr lang="en-US" altLang="zh-CN" sz="2000" dirty="0"/>
              </a:p>
              <a:p>
                <a:endParaRPr lang="en-US" altLang="zh-CN" sz="2000" dirty="0"/>
              </a:p>
              <a:p>
                <a:r>
                  <a:rPr lang="zh-CN" altLang="en-US" sz="2000" dirty="0"/>
                  <a:t>（</a:t>
                </a:r>
                <a:r>
                  <a:rPr lang="en-US" altLang="zh-CN" sz="2000" dirty="0"/>
                  <a:t>3</a:t>
                </a:r>
                <a:r>
                  <a:rPr lang="zh-CN" altLang="en-US" sz="2000" dirty="0"/>
                  <a:t>）将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a14:m>
                <a:r>
                  <a:rPr lang="zh-CN" altLang="en-US" sz="2000" dirty="0"/>
                  <a:t>应用于真正的目标函数，运行得到目标函数值</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r>
                  <a:rPr lang="zh-CN" altLang="en-US" sz="2000" dirty="0"/>
                  <a:t>。</a:t>
                </a:r>
                <a:endParaRPr lang="en-US" altLang="zh-CN" sz="2000" dirty="0"/>
              </a:p>
              <a:p>
                <a:endParaRPr lang="en-US" altLang="zh-CN" sz="2000" dirty="0"/>
              </a:p>
              <a:p>
                <a:r>
                  <a:rPr lang="zh-CN" altLang="en-US" sz="2000" dirty="0"/>
                  <a:t>（</a:t>
                </a:r>
                <a:r>
                  <a:rPr lang="en-US" altLang="zh-CN" sz="2000" dirty="0"/>
                  <a:t>4</a:t>
                </a:r>
                <a:r>
                  <a:rPr lang="zh-CN" altLang="en-US" sz="2000" dirty="0"/>
                  <a:t>）将</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r>
                  <a:rPr lang="zh-CN" altLang="en-US" sz="2000" dirty="0"/>
                  <a:t>加入样本集合更新代理模型。</a:t>
                </a:r>
                <a:endParaRPr lang="en-US" altLang="zh-CN" sz="2000" dirty="0"/>
              </a:p>
            </p:txBody>
          </p:sp>
        </mc:Choice>
        <mc:Fallback>
          <p:sp>
            <p:nvSpPr>
              <p:cNvPr id="6" name="文本框 5">
                <a:extLst>
                  <a:ext uri="{FF2B5EF4-FFF2-40B4-BE49-F238E27FC236}">
                    <a16:creationId xmlns:a16="http://schemas.microsoft.com/office/drawing/2014/main" id="{16F12BEB-110C-869C-F671-ADD0C8EF2419}"/>
                  </a:ext>
                </a:extLst>
              </p:cNvPr>
              <p:cNvSpPr txBox="1">
                <a:spLocks noRot="1" noChangeAspect="1" noMove="1" noResize="1" noEditPoints="1" noAdjustHandles="1" noChangeArrowheads="1" noChangeShapeType="1" noTextEdit="1"/>
              </p:cNvSpPr>
              <p:nvPr/>
            </p:nvSpPr>
            <p:spPr>
              <a:xfrm>
                <a:off x="920318" y="709062"/>
                <a:ext cx="10049523" cy="3170099"/>
              </a:xfrm>
              <a:prstGeom prst="rect">
                <a:avLst/>
              </a:prstGeom>
              <a:blipFill>
                <a:blip r:embed="rId2"/>
                <a:stretch>
                  <a:fillRect l="-667" t="-962" b="-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73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1071238" y="1351508"/>
            <a:ext cx="10049523" cy="4154984"/>
          </a:xfrm>
          <a:prstGeom prst="rect">
            <a:avLst/>
          </a:prstGeom>
          <a:noFill/>
        </p:spPr>
        <p:txBody>
          <a:bodyPr wrap="square" rtlCol="0">
            <a:spAutoFit/>
          </a:bodyPr>
          <a:lstStyle/>
          <a:p>
            <a:r>
              <a:rPr lang="zh-CN" altLang="en-US" sz="2400" dirty="0"/>
              <a:t>        在所有类型的软件中，操作系统可能是最错综复杂的软件，也是每个计算机系统的核心软件。这是由于大部分应用程序都运行于操作系统之上，由操作系统提供软硬件资源管理，并为应用程序的执行提供受保护的环境。</a:t>
            </a:r>
            <a:endParaRPr lang="en-US" altLang="zh-CN" sz="2400" dirty="0"/>
          </a:p>
          <a:p>
            <a:endParaRPr lang="en-US" altLang="zh-CN" sz="2400" dirty="0"/>
          </a:p>
          <a:p>
            <a:r>
              <a:rPr lang="zh-CN" altLang="en-US" sz="2400" dirty="0"/>
              <a:t>        系统调优一直是一个门槛很高的系统性工程，高度依赖工程师的技能和经验。</a:t>
            </a:r>
            <a:endParaRPr lang="en-US" altLang="zh-CN" sz="2400" dirty="0"/>
          </a:p>
          <a:p>
            <a:endParaRPr lang="en-US" altLang="zh-CN" sz="2400" dirty="0"/>
          </a:p>
          <a:p>
            <a:r>
              <a:rPr lang="en-US" altLang="zh-CN" sz="2400" dirty="0"/>
              <a:t>        </a:t>
            </a:r>
            <a:r>
              <a:rPr lang="en-US" altLang="zh-CN" sz="2400" dirty="0" err="1"/>
              <a:t>openEuler</a:t>
            </a:r>
            <a:r>
              <a:rPr lang="en-US" altLang="zh-CN" sz="2400" dirty="0"/>
              <a:t> </a:t>
            </a:r>
            <a:r>
              <a:rPr lang="zh-CN" altLang="en-US" sz="2400" dirty="0"/>
              <a:t>是基于 </a:t>
            </a:r>
            <a:r>
              <a:rPr lang="en-US" altLang="zh-CN" sz="2400" dirty="0"/>
              <a:t>Linux</a:t>
            </a:r>
            <a:r>
              <a:rPr lang="zh-CN" altLang="en-US" sz="2400" dirty="0"/>
              <a:t>内核的，而</a:t>
            </a:r>
            <a:r>
              <a:rPr lang="en-US" altLang="zh-CN" sz="2400" dirty="0"/>
              <a:t>Linux</a:t>
            </a:r>
            <a:r>
              <a:rPr lang="zh-CN" altLang="en-US" sz="2400" dirty="0"/>
              <a:t>内核是一个面向通用场景设计的宏内核。随着几十年来硬件和软件应用的不断发展，</a:t>
            </a:r>
            <a:r>
              <a:rPr lang="en-US" altLang="zh-CN" sz="2400" dirty="0"/>
              <a:t>Linux</a:t>
            </a:r>
            <a:r>
              <a:rPr lang="zh-CN" altLang="en-US" sz="2400" dirty="0"/>
              <a:t>内核正变得越来越复杂，而整个操作系统也变得越来越庞大。</a:t>
            </a:r>
            <a:endParaRPr lang="en-US" altLang="zh-CN" sz="2400" dirty="0"/>
          </a:p>
          <a:p>
            <a:endParaRPr lang="zh-CN" altLang="en-US" sz="2400" dirty="0"/>
          </a:p>
        </p:txBody>
      </p:sp>
    </p:spTree>
    <p:extLst>
      <p:ext uri="{BB962C8B-B14F-4D97-AF65-F5344CB8AC3E}">
        <p14:creationId xmlns:p14="http://schemas.microsoft.com/office/powerpoint/2010/main" val="146209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DF2A646-35CB-4AF1-C8F1-837FBEC7834F}"/>
              </a:ext>
            </a:extLst>
          </p:cNvPr>
          <p:cNvSpPr txBox="1"/>
          <p:nvPr/>
        </p:nvSpPr>
        <p:spPr>
          <a:xfrm>
            <a:off x="0" y="3059668"/>
            <a:ext cx="12192000" cy="369332"/>
          </a:xfrm>
          <a:prstGeom prst="rect">
            <a:avLst/>
          </a:prstGeom>
          <a:noFill/>
        </p:spPr>
        <p:txBody>
          <a:bodyPr wrap="square" rtlCol="0">
            <a:spAutoFit/>
          </a:bodyPr>
          <a:lstStyle/>
          <a:p>
            <a:pPr algn="ctr"/>
            <a:r>
              <a:rPr lang="zh-CN" altLang="en-US" dirty="0"/>
              <a:t>图</a:t>
            </a:r>
            <a:r>
              <a:rPr lang="en-US" altLang="zh-CN" dirty="0"/>
              <a:t>12-8 5</a:t>
            </a:r>
            <a:r>
              <a:rPr lang="zh-CN" altLang="en-US" dirty="0"/>
              <a:t>个采样点时的高斯回归过程和</a:t>
            </a:r>
            <a:r>
              <a:rPr lang="en-US" altLang="zh-CN" dirty="0"/>
              <a:t>EI</a:t>
            </a:r>
            <a:r>
              <a:rPr lang="zh-CN" altLang="en-US" dirty="0"/>
              <a:t>采样函数示例</a:t>
            </a:r>
          </a:p>
        </p:txBody>
      </p:sp>
      <p:sp>
        <p:nvSpPr>
          <p:cNvPr id="4" name="文本框 3">
            <a:extLst>
              <a:ext uri="{FF2B5EF4-FFF2-40B4-BE49-F238E27FC236}">
                <a16:creationId xmlns:a16="http://schemas.microsoft.com/office/drawing/2014/main" id="{51AEA91A-EF51-0D8A-A90E-BDD81CA8872F}"/>
              </a:ext>
            </a:extLst>
          </p:cNvPr>
          <p:cNvSpPr txBox="1"/>
          <p:nvPr/>
        </p:nvSpPr>
        <p:spPr>
          <a:xfrm>
            <a:off x="0" y="6488668"/>
            <a:ext cx="12192000" cy="369332"/>
          </a:xfrm>
          <a:prstGeom prst="rect">
            <a:avLst/>
          </a:prstGeom>
          <a:noFill/>
        </p:spPr>
        <p:txBody>
          <a:bodyPr wrap="square" rtlCol="0">
            <a:spAutoFit/>
          </a:bodyPr>
          <a:lstStyle/>
          <a:p>
            <a:pPr algn="ctr"/>
            <a:r>
              <a:rPr lang="zh-CN" altLang="en-US" dirty="0"/>
              <a:t>图</a:t>
            </a:r>
            <a:r>
              <a:rPr lang="en-US" altLang="zh-CN" dirty="0"/>
              <a:t>12-9 6</a:t>
            </a:r>
            <a:r>
              <a:rPr lang="zh-CN" altLang="en-US" dirty="0"/>
              <a:t>个采样点时的高斯回归过程和</a:t>
            </a:r>
            <a:r>
              <a:rPr lang="en-US" altLang="zh-CN" dirty="0"/>
              <a:t>EI</a:t>
            </a:r>
            <a:r>
              <a:rPr lang="zh-CN" altLang="en-US" dirty="0"/>
              <a:t>采样函数示例</a:t>
            </a:r>
          </a:p>
        </p:txBody>
      </p:sp>
      <p:pic>
        <p:nvPicPr>
          <p:cNvPr id="9" name="图片 8">
            <a:extLst>
              <a:ext uri="{FF2B5EF4-FFF2-40B4-BE49-F238E27FC236}">
                <a16:creationId xmlns:a16="http://schemas.microsoft.com/office/drawing/2014/main" id="{65FB166A-818F-9375-B27D-C0A30365E53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42421" y="449228"/>
            <a:ext cx="5682554" cy="2112887"/>
          </a:xfrm>
          <a:prstGeom prst="rect">
            <a:avLst/>
          </a:prstGeom>
        </p:spPr>
      </p:pic>
      <p:pic>
        <p:nvPicPr>
          <p:cNvPr id="11" name="图片 10">
            <a:extLst>
              <a:ext uri="{FF2B5EF4-FFF2-40B4-BE49-F238E27FC236}">
                <a16:creationId xmlns:a16="http://schemas.microsoft.com/office/drawing/2014/main" id="{638BBBD1-C3D7-9F5E-D990-FE1EA2728D9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202535" y="449228"/>
            <a:ext cx="5645722" cy="2112886"/>
          </a:xfrm>
          <a:prstGeom prst="rect">
            <a:avLst/>
          </a:prstGeom>
        </p:spPr>
      </p:pic>
      <p:pic>
        <p:nvPicPr>
          <p:cNvPr id="13" name="图片 12">
            <a:extLst>
              <a:ext uri="{FF2B5EF4-FFF2-40B4-BE49-F238E27FC236}">
                <a16:creationId xmlns:a16="http://schemas.microsoft.com/office/drawing/2014/main" id="{B53F7BF8-C9AA-EC28-8B2D-95B80687E87C}"/>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159694" y="3775230"/>
            <a:ext cx="5572320" cy="2192783"/>
          </a:xfrm>
          <a:prstGeom prst="rect">
            <a:avLst/>
          </a:prstGeom>
        </p:spPr>
      </p:pic>
      <p:pic>
        <p:nvPicPr>
          <p:cNvPr id="15" name="图片 14">
            <a:extLst>
              <a:ext uri="{FF2B5EF4-FFF2-40B4-BE49-F238E27FC236}">
                <a16:creationId xmlns:a16="http://schemas.microsoft.com/office/drawing/2014/main" id="{FB441E7E-E618-B866-C63D-2C5005790D0F}"/>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Lst>
          </a:blip>
          <a:stretch>
            <a:fillRect/>
          </a:stretch>
        </p:blipFill>
        <p:spPr>
          <a:xfrm>
            <a:off x="5900691" y="3775229"/>
            <a:ext cx="6127077" cy="2192782"/>
          </a:xfrm>
          <a:prstGeom prst="rect">
            <a:avLst/>
          </a:prstGeom>
        </p:spPr>
      </p:pic>
    </p:spTree>
    <p:extLst>
      <p:ext uri="{BB962C8B-B14F-4D97-AF65-F5344CB8AC3E}">
        <p14:creationId xmlns:p14="http://schemas.microsoft.com/office/powerpoint/2010/main" val="72390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AEA91A-EF51-0D8A-A90E-BDD81CA8872F}"/>
              </a:ext>
            </a:extLst>
          </p:cNvPr>
          <p:cNvSpPr txBox="1"/>
          <p:nvPr/>
        </p:nvSpPr>
        <p:spPr>
          <a:xfrm>
            <a:off x="0" y="6488668"/>
            <a:ext cx="12192000" cy="369332"/>
          </a:xfrm>
          <a:prstGeom prst="rect">
            <a:avLst/>
          </a:prstGeom>
          <a:noFill/>
        </p:spPr>
        <p:txBody>
          <a:bodyPr wrap="square" rtlCol="0">
            <a:spAutoFit/>
          </a:bodyPr>
          <a:lstStyle/>
          <a:p>
            <a:pPr algn="ctr"/>
            <a:r>
              <a:rPr lang="zh-CN" altLang="en-US" dirty="0"/>
              <a:t>图</a:t>
            </a:r>
            <a:r>
              <a:rPr lang="en-US" altLang="zh-CN" dirty="0"/>
              <a:t>12-10 A-Tune</a:t>
            </a:r>
            <a:r>
              <a:rPr lang="zh-CN" altLang="en-US" dirty="0"/>
              <a:t>中自动调优的基本流程</a:t>
            </a:r>
          </a:p>
        </p:txBody>
      </p:sp>
      <p:pic>
        <p:nvPicPr>
          <p:cNvPr id="5" name="图片 4">
            <a:extLst>
              <a:ext uri="{FF2B5EF4-FFF2-40B4-BE49-F238E27FC236}">
                <a16:creationId xmlns:a16="http://schemas.microsoft.com/office/drawing/2014/main" id="{D46B3100-F49E-0225-31ED-A383926F71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718307" y="65163"/>
            <a:ext cx="8755385" cy="6423505"/>
          </a:xfrm>
          <a:prstGeom prst="rect">
            <a:avLst/>
          </a:prstGeom>
        </p:spPr>
      </p:pic>
    </p:spTree>
    <p:extLst>
      <p:ext uri="{BB962C8B-B14F-4D97-AF65-F5344CB8AC3E}">
        <p14:creationId xmlns:p14="http://schemas.microsoft.com/office/powerpoint/2010/main" val="212111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3</a:t>
            </a:r>
            <a:r>
              <a:rPr lang="zh-CN" altLang="en-US" sz="3200" b="1" dirty="0"/>
              <a:t>、自动调优</a:t>
            </a:r>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09062"/>
            <a:ext cx="10049523" cy="1938992"/>
          </a:xfrm>
          <a:prstGeom prst="rect">
            <a:avLst/>
          </a:prstGeom>
          <a:noFill/>
        </p:spPr>
        <p:txBody>
          <a:bodyPr wrap="square" rtlCol="0">
            <a:spAutoFit/>
          </a:bodyPr>
          <a:lstStyle/>
          <a:p>
            <a:r>
              <a:rPr lang="en-US" altLang="zh-CN" sz="2000" dirty="0"/>
              <a:t>3</a:t>
            </a:r>
            <a:r>
              <a:rPr lang="zh-CN" altLang="en-US" sz="2000" dirty="0"/>
              <a:t>、案例：利用</a:t>
            </a:r>
            <a:r>
              <a:rPr lang="en-US" altLang="zh-CN" sz="2000" dirty="0"/>
              <a:t>A-Tune</a:t>
            </a:r>
            <a:r>
              <a:rPr lang="zh-CN" altLang="en-US" sz="2000" dirty="0"/>
              <a:t>进行性能自动调优</a:t>
            </a:r>
            <a:endParaRPr lang="en-US" altLang="zh-CN" sz="2000" dirty="0"/>
          </a:p>
          <a:p>
            <a:r>
              <a:rPr lang="en-US" altLang="zh-CN" sz="2000" dirty="0"/>
              <a:t>        </a:t>
            </a:r>
            <a:r>
              <a:rPr lang="zh-CN" altLang="en-US" sz="2000" dirty="0"/>
              <a:t>以优化</a:t>
            </a:r>
            <a:r>
              <a:rPr lang="en-US" altLang="zh-CN" sz="2000" dirty="0"/>
              <a:t>MySQL</a:t>
            </a:r>
            <a:r>
              <a:rPr lang="zh-CN" altLang="en-US" sz="2000" dirty="0"/>
              <a:t>的场景了解</a:t>
            </a:r>
            <a:r>
              <a:rPr lang="en-US" altLang="zh-CN" sz="2000" dirty="0"/>
              <a:t>A-Tune</a:t>
            </a:r>
            <a:r>
              <a:rPr lang="zh-CN" altLang="en-US" sz="2000" dirty="0"/>
              <a:t>的调优过程。</a:t>
            </a:r>
            <a:endParaRPr lang="en-US" altLang="zh-CN" sz="2000" dirty="0"/>
          </a:p>
          <a:p>
            <a:r>
              <a:rPr lang="zh-CN" altLang="en-US" sz="2000" dirty="0"/>
              <a:t>        首先，在客户端运行命令“</a:t>
            </a:r>
            <a:r>
              <a:rPr lang="en-US" altLang="zh-CN" sz="2000" dirty="0" err="1"/>
              <a:t>atune-adm</a:t>
            </a:r>
            <a:r>
              <a:rPr lang="en-US" altLang="zh-CN" sz="2000" dirty="0"/>
              <a:t> tuning </a:t>
            </a:r>
            <a:r>
              <a:rPr lang="en-US" altLang="zh-CN" sz="2000" dirty="0" err="1"/>
              <a:t>mysql-client.yaml</a:t>
            </a:r>
            <a:r>
              <a:rPr lang="en-US" altLang="zh-CN" sz="2000" dirty="0"/>
              <a:t>”</a:t>
            </a:r>
            <a:r>
              <a:rPr lang="zh-CN" altLang="en-US" sz="2000" dirty="0"/>
              <a:t>。该命令中，</a:t>
            </a:r>
            <a:r>
              <a:rPr lang="en-US" altLang="zh-CN" sz="2000" dirty="0" err="1"/>
              <a:t>mysq</a:t>
            </a:r>
            <a:r>
              <a:rPr lang="en-US" altLang="zh-CN" sz="2000" dirty="0"/>
              <a:t> </a:t>
            </a:r>
            <a:r>
              <a:rPr lang="en-US" altLang="zh-CN" sz="2000" dirty="0" err="1"/>
              <a:t>client.yaml</a:t>
            </a:r>
            <a:r>
              <a:rPr lang="en-US" altLang="zh-CN" sz="2000" dirty="0"/>
              <a:t> </a:t>
            </a:r>
            <a:r>
              <a:rPr lang="zh-CN" altLang="en-US" sz="2000" dirty="0"/>
              <a:t>为客户端的配置文件。在客户端的</a:t>
            </a:r>
            <a:r>
              <a:rPr lang="en-US" altLang="zh-CN" sz="2000" dirty="0" err="1"/>
              <a:t>yaml</a:t>
            </a:r>
            <a:r>
              <a:rPr lang="zh-CN" altLang="en-US" sz="2000" dirty="0"/>
              <a:t>文件里，需要指定客户端</a:t>
            </a:r>
            <a:r>
              <a:rPr lang="en-US" altLang="zh-CN" sz="2000" dirty="0"/>
              <a:t>benchmark(</a:t>
            </a:r>
            <a:r>
              <a:rPr lang="zh-CN" altLang="en-US" sz="2000" dirty="0"/>
              <a:t>基准测试程序</a:t>
            </a:r>
            <a:r>
              <a:rPr lang="en-US" altLang="zh-CN" sz="2000" dirty="0"/>
              <a:t>)</a:t>
            </a:r>
            <a:r>
              <a:rPr lang="zh-CN" altLang="en-US" sz="2000" dirty="0"/>
              <a:t>的拉起脚本和获得 </a:t>
            </a:r>
            <a:r>
              <a:rPr lang="en-US" altLang="zh-CN" sz="2000" dirty="0"/>
              <a:t>benchmark </a:t>
            </a:r>
            <a:r>
              <a:rPr lang="zh-CN" altLang="en-US" sz="2000" dirty="0"/>
              <a:t>结果的命令，并且指定调节的次数。</a:t>
            </a:r>
            <a:endParaRPr lang="en-US" altLang="zh-CN" sz="2000" dirty="0"/>
          </a:p>
        </p:txBody>
      </p:sp>
      <p:pic>
        <p:nvPicPr>
          <p:cNvPr id="4" name="图片 3">
            <a:extLst>
              <a:ext uri="{FF2B5EF4-FFF2-40B4-BE49-F238E27FC236}">
                <a16:creationId xmlns:a16="http://schemas.microsoft.com/office/drawing/2014/main" id="{189D0C8D-4C54-78EC-31DA-8E00578C291C}"/>
              </a:ext>
            </a:extLst>
          </p:cNvPr>
          <p:cNvPicPr>
            <a:picLocks noChangeAspect="1"/>
          </p:cNvPicPr>
          <p:nvPr/>
        </p:nvPicPr>
        <p:blipFill>
          <a:blip r:embed="rId2"/>
          <a:stretch>
            <a:fillRect/>
          </a:stretch>
        </p:blipFill>
        <p:spPr>
          <a:xfrm>
            <a:off x="790112" y="2596959"/>
            <a:ext cx="10611775" cy="3551979"/>
          </a:xfrm>
          <a:prstGeom prst="rect">
            <a:avLst/>
          </a:prstGeom>
        </p:spPr>
      </p:pic>
      <p:sp>
        <p:nvSpPr>
          <p:cNvPr id="5" name="文本框 4">
            <a:extLst>
              <a:ext uri="{FF2B5EF4-FFF2-40B4-BE49-F238E27FC236}">
                <a16:creationId xmlns:a16="http://schemas.microsoft.com/office/drawing/2014/main" id="{6450FD11-2FEF-9330-8C62-1BEAE785E4B7}"/>
              </a:ext>
            </a:extLst>
          </p:cNvPr>
          <p:cNvSpPr txBox="1"/>
          <p:nvPr/>
        </p:nvSpPr>
        <p:spPr>
          <a:xfrm>
            <a:off x="0" y="6488668"/>
            <a:ext cx="12192000" cy="369332"/>
          </a:xfrm>
          <a:prstGeom prst="rect">
            <a:avLst/>
          </a:prstGeom>
          <a:noFill/>
        </p:spPr>
        <p:txBody>
          <a:bodyPr wrap="square" rtlCol="0">
            <a:spAutoFit/>
          </a:bodyPr>
          <a:lstStyle/>
          <a:p>
            <a:pPr algn="ctr"/>
            <a:r>
              <a:rPr lang="zh-CN" altLang="en-US" dirty="0"/>
              <a:t>图</a:t>
            </a:r>
            <a:r>
              <a:rPr lang="en-US" altLang="zh-CN" dirty="0"/>
              <a:t>12-11 </a:t>
            </a:r>
            <a:r>
              <a:rPr lang="en-US" altLang="zh-CN" dirty="0" err="1"/>
              <a:t>yaml</a:t>
            </a:r>
            <a:r>
              <a:rPr lang="zh-CN" altLang="en-US" dirty="0"/>
              <a:t>文件的配置示例</a:t>
            </a:r>
          </a:p>
        </p:txBody>
      </p:sp>
    </p:spTree>
    <p:extLst>
      <p:ext uri="{BB962C8B-B14F-4D97-AF65-F5344CB8AC3E}">
        <p14:creationId xmlns:p14="http://schemas.microsoft.com/office/powerpoint/2010/main" val="35446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3</a:t>
            </a:r>
            <a:r>
              <a:rPr lang="zh-CN" altLang="en-US" sz="3200" b="1" dirty="0"/>
              <a:t>、自动调优</a:t>
            </a:r>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09062"/>
            <a:ext cx="10049523" cy="2862322"/>
          </a:xfrm>
          <a:prstGeom prst="rect">
            <a:avLst/>
          </a:prstGeom>
          <a:noFill/>
        </p:spPr>
        <p:txBody>
          <a:bodyPr wrap="square" rtlCol="0">
            <a:spAutoFit/>
          </a:bodyPr>
          <a:lstStyle/>
          <a:p>
            <a:r>
              <a:rPr lang="zh-CN" altLang="en-US" sz="2000" dirty="0"/>
              <a:t>        拉起</a:t>
            </a:r>
            <a:r>
              <a:rPr lang="en-US" altLang="zh-CN" sz="2000" dirty="0"/>
              <a:t>tuning</a:t>
            </a:r>
            <a:r>
              <a:rPr lang="zh-CN" altLang="en-US" sz="2000" dirty="0"/>
              <a:t>之后，客户端会给服务端发送一个请求，继而服务端将可以调节的参数空间发送给负责运行贝叶斯优化的服务器。然后，贝叶斯优化算法随机选出新的参数设置发给服务端；服务端将收到的参数进行自动设置，并通知客户端拉起 </a:t>
            </a:r>
            <a:r>
              <a:rPr lang="en-US" altLang="zh-CN" sz="2000" dirty="0"/>
              <a:t>benchmark </a:t>
            </a:r>
            <a:r>
              <a:rPr lang="zh-CN" altLang="en-US" sz="2000" dirty="0"/>
              <a:t>进行测试。客户端完成测试之后，收集测试的</a:t>
            </a:r>
            <a:r>
              <a:rPr lang="en-US" altLang="zh-CN" sz="2000" dirty="0"/>
              <a:t>benchmark </a:t>
            </a:r>
            <a:r>
              <a:rPr lang="zh-CN" altLang="en-US" sz="2000" dirty="0"/>
              <a:t>结果发送给服务端。之后，服务端再发给负责运行贝叶斯优化的服务器；贝叶斯优化根据收到的</a:t>
            </a:r>
            <a:r>
              <a:rPr lang="en-US" altLang="zh-CN" sz="2000" dirty="0"/>
              <a:t>benchmark </a:t>
            </a:r>
            <a:r>
              <a:rPr lang="zh-CN" altLang="en-US" sz="2000" dirty="0"/>
              <a:t>结果和可调节的参数空间，计算出新的参数设置，并发给服务端；服务端将收到的参数进行自动设置，并通知客户端拉起</a:t>
            </a:r>
            <a:r>
              <a:rPr lang="en-US" altLang="zh-CN" sz="2000" dirty="0"/>
              <a:t>benchmark </a:t>
            </a:r>
            <a:r>
              <a:rPr lang="zh-CN" altLang="en-US" sz="2000" dirty="0"/>
              <a:t>进行测试。以上过程不断循环，直到达到规定的调节次数，完成调优过程。调优结束后，负责运行贝叶斯优化的服务器将最优的性能和参数设置发回给服务端，服务端再发给客户端显示出来。</a:t>
            </a:r>
            <a:endParaRPr lang="en-US" altLang="zh-CN" sz="2000" dirty="0"/>
          </a:p>
        </p:txBody>
      </p:sp>
    </p:spTree>
    <p:extLst>
      <p:ext uri="{BB962C8B-B14F-4D97-AF65-F5344CB8AC3E}">
        <p14:creationId xmlns:p14="http://schemas.microsoft.com/office/powerpoint/2010/main" val="4010476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zh-CN" altLang="en-US" sz="3200" b="1" dirty="0"/>
              <a:t>本章小结</a:t>
            </a:r>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1428153"/>
            <a:ext cx="10049523" cy="3477875"/>
          </a:xfrm>
          <a:prstGeom prst="rect">
            <a:avLst/>
          </a:prstGeom>
          <a:noFill/>
        </p:spPr>
        <p:txBody>
          <a:bodyPr wrap="square" rtlCol="0">
            <a:spAutoFit/>
          </a:bodyPr>
          <a:lstStyle/>
          <a:p>
            <a:r>
              <a:rPr lang="zh-CN" altLang="en-US" sz="2000" dirty="0"/>
              <a:t>        随着软硬件的不断发展，操作系统正变得越来越庞大。为了应对通用场景下的多样化服务需求，操作系统及其上层应用软件均引入了大量的系统参数，希望在满足多样化服务需求的同时，保持其针对不同业务场景的动态可调节性。</a:t>
            </a:r>
            <a:endParaRPr lang="en-US" altLang="zh-CN" sz="2000" dirty="0"/>
          </a:p>
          <a:p>
            <a:endParaRPr lang="en-US" altLang="zh-CN" sz="2000" dirty="0"/>
          </a:p>
          <a:p>
            <a:r>
              <a:rPr lang="zh-CN" altLang="en-US" sz="2000" dirty="0"/>
              <a:t>        然而，</a:t>
            </a:r>
            <a:r>
              <a:rPr lang="en-US" altLang="zh-CN" sz="2000" dirty="0"/>
              <a:t>21</a:t>
            </a:r>
            <a:r>
              <a:rPr lang="zh-CN" altLang="en-US" sz="2000" dirty="0"/>
              <a:t>世纪</a:t>
            </a:r>
            <a:r>
              <a:rPr lang="en-US" altLang="zh-CN" sz="2000" dirty="0"/>
              <a:t>10</a:t>
            </a:r>
            <a:r>
              <a:rPr lang="zh-CN" altLang="en-US" sz="2000" dirty="0"/>
              <a:t>年代，机器学习和人工智能的飞速发展，推动了操作系统与人工智能的深度融合。系统工程师开始通过人工智能的方法实现系统参数的自动调优，从而降低了性能调优过程中反复调参的人工成本，提升了系统调优的效率。</a:t>
            </a:r>
            <a:endParaRPr lang="en-US" altLang="zh-CN" sz="2000" dirty="0"/>
          </a:p>
          <a:p>
            <a:endParaRPr lang="en-US" altLang="zh-CN" sz="2000" dirty="0"/>
          </a:p>
          <a:p>
            <a:r>
              <a:rPr lang="zh-CN" altLang="en-US" sz="2000" dirty="0"/>
              <a:t>        目前，系统调优仍是系统优化领域的前沿问题之一。</a:t>
            </a:r>
            <a:r>
              <a:rPr lang="en-US" altLang="zh-CN" sz="2000" dirty="0" err="1"/>
              <a:t>openEuler</a:t>
            </a:r>
            <a:r>
              <a:rPr lang="en-US" altLang="zh-CN" sz="2000" dirty="0"/>
              <a:t> </a:t>
            </a:r>
            <a:r>
              <a:rPr lang="zh-CN" altLang="en-US" sz="2000" dirty="0"/>
              <a:t>操作系统的</a:t>
            </a:r>
            <a:r>
              <a:rPr lang="en-US" altLang="zh-CN" sz="2000" dirty="0"/>
              <a:t>A-Tune </a:t>
            </a:r>
            <a:r>
              <a:rPr lang="zh-CN" altLang="en-US" sz="2000" dirty="0"/>
              <a:t>工具在系统自动调优领域开展了一些初探性设计和应用，但也仍处于不断迭代和提升的过程。更多新型的技术仍有待进一步探索。 </a:t>
            </a:r>
            <a:endParaRPr lang="en-US" altLang="zh-CN" sz="2000" dirty="0"/>
          </a:p>
        </p:txBody>
      </p:sp>
    </p:spTree>
    <p:extLst>
      <p:ext uri="{BB962C8B-B14F-4D97-AF65-F5344CB8AC3E}">
        <p14:creationId xmlns:p14="http://schemas.microsoft.com/office/powerpoint/2010/main" val="67869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A0F7AF-D9F7-BDCC-99DD-9EC68CE5E6AE}"/>
              </a:ext>
            </a:extLst>
          </p:cNvPr>
          <p:cNvSpPr txBox="1"/>
          <p:nvPr/>
        </p:nvSpPr>
        <p:spPr>
          <a:xfrm>
            <a:off x="2704730" y="1331650"/>
            <a:ext cx="7652552" cy="1384995"/>
          </a:xfrm>
          <a:prstGeom prst="rect">
            <a:avLst/>
          </a:prstGeom>
          <a:noFill/>
        </p:spPr>
        <p:txBody>
          <a:bodyPr wrap="square" rtlCol="0">
            <a:spAutoFit/>
          </a:bodyPr>
          <a:lstStyle/>
          <a:p>
            <a:r>
              <a:rPr lang="en-US" altLang="zh-CN" sz="2800" b="1" dirty="0"/>
              <a:t>1</a:t>
            </a:r>
            <a:r>
              <a:rPr lang="zh-CN" altLang="en-US" sz="2800" b="1" dirty="0"/>
              <a:t>、基本原理</a:t>
            </a:r>
            <a:endParaRPr lang="en-US" altLang="zh-CN" sz="2800" b="1" dirty="0"/>
          </a:p>
          <a:p>
            <a:r>
              <a:rPr lang="en-US" altLang="zh-CN" sz="2800" dirty="0"/>
              <a:t>2</a:t>
            </a:r>
            <a:r>
              <a:rPr lang="zh-CN" altLang="en-US" sz="2800" dirty="0"/>
              <a:t>、智能决策</a:t>
            </a:r>
            <a:endParaRPr lang="en-US" altLang="zh-CN" sz="2800" dirty="0"/>
          </a:p>
          <a:p>
            <a:r>
              <a:rPr lang="en-US" altLang="zh-CN" sz="2800" dirty="0"/>
              <a:t>3</a:t>
            </a:r>
            <a:r>
              <a:rPr lang="zh-CN" altLang="en-US" sz="2800" dirty="0"/>
              <a:t>、自动调优</a:t>
            </a:r>
          </a:p>
        </p:txBody>
      </p:sp>
    </p:spTree>
    <p:extLst>
      <p:ext uri="{BB962C8B-B14F-4D97-AF65-F5344CB8AC3E}">
        <p14:creationId xmlns:p14="http://schemas.microsoft.com/office/powerpoint/2010/main" val="157052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1</a:t>
            </a:r>
            <a:r>
              <a:rPr lang="zh-CN" altLang="en-US" sz="3200" b="1" dirty="0"/>
              <a:t>、基本原理</a:t>
            </a:r>
            <a:endParaRPr lang="en-US" altLang="zh-CN" sz="3200" b="1" dirty="0"/>
          </a:p>
        </p:txBody>
      </p:sp>
      <p:sp>
        <p:nvSpPr>
          <p:cNvPr id="3" name="文本框 2">
            <a:extLst>
              <a:ext uri="{FF2B5EF4-FFF2-40B4-BE49-F238E27FC236}">
                <a16:creationId xmlns:a16="http://schemas.microsoft.com/office/drawing/2014/main" id="{EB3487A1-8F02-009C-A84C-BE96019AC1A0}"/>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12-1 A-tune</a:t>
            </a:r>
            <a:r>
              <a:rPr lang="zh-CN" altLang="en-US" dirty="0"/>
              <a:t>的整体架构</a:t>
            </a:r>
          </a:p>
        </p:txBody>
      </p:sp>
      <p:pic>
        <p:nvPicPr>
          <p:cNvPr id="5" name="图片 4">
            <a:extLst>
              <a:ext uri="{FF2B5EF4-FFF2-40B4-BE49-F238E27FC236}">
                <a16:creationId xmlns:a16="http://schemas.microsoft.com/office/drawing/2014/main" id="{CE15533E-7CEB-9F2F-0E3B-3803F7238A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552135" y="1428533"/>
            <a:ext cx="7087730" cy="4796153"/>
          </a:xfrm>
          <a:prstGeom prst="rect">
            <a:avLst/>
          </a:prstGeom>
        </p:spPr>
      </p:pic>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461665"/>
          </a:xfrm>
          <a:prstGeom prst="rect">
            <a:avLst/>
          </a:prstGeom>
          <a:noFill/>
        </p:spPr>
        <p:txBody>
          <a:bodyPr wrap="square" rtlCol="0">
            <a:spAutoFit/>
          </a:bodyPr>
          <a:lstStyle/>
          <a:p>
            <a:r>
              <a:rPr lang="zh-CN" altLang="en-US" sz="2400" dirty="0"/>
              <a:t>目前主要提供两个能力：</a:t>
            </a:r>
            <a:r>
              <a:rPr lang="zh-CN" altLang="en-US" sz="2400" b="1" dirty="0">
                <a:solidFill>
                  <a:srgbClr val="FF0000"/>
                </a:solidFill>
              </a:rPr>
              <a:t>智能决策</a:t>
            </a:r>
            <a:r>
              <a:rPr lang="zh-CN" altLang="en-US" sz="2400" dirty="0"/>
              <a:t>和</a:t>
            </a:r>
            <a:r>
              <a:rPr lang="zh-CN" altLang="en-US" sz="2400" b="1" dirty="0">
                <a:solidFill>
                  <a:srgbClr val="FF0000"/>
                </a:solidFill>
              </a:rPr>
              <a:t>自动调优</a:t>
            </a:r>
          </a:p>
        </p:txBody>
      </p:sp>
    </p:spTree>
    <p:extLst>
      <p:ext uri="{BB962C8B-B14F-4D97-AF65-F5344CB8AC3E}">
        <p14:creationId xmlns:p14="http://schemas.microsoft.com/office/powerpoint/2010/main" val="195787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A0F7AF-D9F7-BDCC-99DD-9EC68CE5E6AE}"/>
              </a:ext>
            </a:extLst>
          </p:cNvPr>
          <p:cNvSpPr txBox="1"/>
          <p:nvPr/>
        </p:nvSpPr>
        <p:spPr>
          <a:xfrm>
            <a:off x="2704730" y="1331650"/>
            <a:ext cx="7652552" cy="1384995"/>
          </a:xfrm>
          <a:prstGeom prst="rect">
            <a:avLst/>
          </a:prstGeom>
          <a:noFill/>
        </p:spPr>
        <p:txBody>
          <a:bodyPr wrap="square" rtlCol="0">
            <a:spAutoFit/>
          </a:bodyPr>
          <a:lstStyle/>
          <a:p>
            <a:r>
              <a:rPr lang="en-US" altLang="zh-CN" sz="2800" dirty="0"/>
              <a:t>1</a:t>
            </a:r>
            <a:r>
              <a:rPr lang="zh-CN" altLang="en-US" sz="2800" dirty="0"/>
              <a:t>、基本原理</a:t>
            </a:r>
            <a:endParaRPr lang="en-US" altLang="zh-CN" sz="2800" dirty="0"/>
          </a:p>
          <a:p>
            <a:r>
              <a:rPr lang="en-US" altLang="zh-CN" sz="2800" b="1" dirty="0"/>
              <a:t>2</a:t>
            </a:r>
            <a:r>
              <a:rPr lang="zh-CN" altLang="en-US" sz="2800" b="1" dirty="0"/>
              <a:t>、智能决策</a:t>
            </a:r>
            <a:endParaRPr lang="en-US" altLang="zh-CN" sz="2800" b="1" dirty="0"/>
          </a:p>
          <a:p>
            <a:r>
              <a:rPr lang="en-US" altLang="zh-CN" sz="2800" dirty="0"/>
              <a:t>3</a:t>
            </a:r>
            <a:r>
              <a:rPr lang="zh-CN" altLang="en-US" sz="2800" dirty="0"/>
              <a:t>、自动调优</a:t>
            </a:r>
          </a:p>
        </p:txBody>
      </p:sp>
    </p:spTree>
    <p:extLst>
      <p:ext uri="{BB962C8B-B14F-4D97-AF65-F5344CB8AC3E}">
        <p14:creationId xmlns:p14="http://schemas.microsoft.com/office/powerpoint/2010/main" val="45913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1938992"/>
          </a:xfrm>
          <a:prstGeom prst="rect">
            <a:avLst/>
          </a:prstGeom>
          <a:noFill/>
        </p:spPr>
        <p:txBody>
          <a:bodyPr wrap="square" rtlCol="0">
            <a:spAutoFit/>
          </a:bodyPr>
          <a:lstStyle/>
          <a:p>
            <a:r>
              <a:rPr lang="zh-CN" altLang="en-US" sz="2400" dirty="0"/>
              <a:t>        智能决策系统基于</a:t>
            </a:r>
            <a:r>
              <a:rPr lang="en-US" altLang="zh-CN" sz="2400" dirty="0" err="1"/>
              <a:t>openEuler</a:t>
            </a:r>
            <a:r>
              <a:rPr lang="zh-CN" altLang="en-US" sz="2400" dirty="0"/>
              <a:t>的实时负载数据，通过识别负载特征并调整系统相关参数，使得硬件、软件资源能与应用特征相互契合，发挥整个系统的最大性能。智能决策系统主要包含：</a:t>
            </a:r>
            <a:endParaRPr lang="en-US" altLang="zh-CN" sz="2400" dirty="0"/>
          </a:p>
          <a:p>
            <a:r>
              <a:rPr lang="en-US" altLang="zh-CN" sz="2400" dirty="0"/>
              <a:t>	</a:t>
            </a:r>
            <a:r>
              <a:rPr lang="zh-CN" altLang="en-US" sz="2400" dirty="0"/>
              <a:t>三个模块：数据采集模块、负载学习模块、感知决策模块</a:t>
            </a:r>
            <a:endParaRPr lang="en-US" altLang="zh-CN" sz="2400" dirty="0"/>
          </a:p>
          <a:p>
            <a:r>
              <a:rPr lang="en-US" altLang="zh-CN" sz="2400" dirty="0"/>
              <a:t>	</a:t>
            </a:r>
            <a:r>
              <a:rPr lang="zh-CN" altLang="en-US" sz="2400" dirty="0"/>
              <a:t>两个阶段：离线训练阶段、在线决策阶段</a:t>
            </a:r>
            <a:endParaRPr lang="en-US" altLang="zh-CN" sz="2400" dirty="0"/>
          </a:p>
        </p:txBody>
      </p:sp>
    </p:spTree>
    <p:extLst>
      <p:ext uri="{BB962C8B-B14F-4D97-AF65-F5344CB8AC3E}">
        <p14:creationId xmlns:p14="http://schemas.microsoft.com/office/powerpoint/2010/main" val="16176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3" name="文本框 2">
            <a:extLst>
              <a:ext uri="{FF2B5EF4-FFF2-40B4-BE49-F238E27FC236}">
                <a16:creationId xmlns:a16="http://schemas.microsoft.com/office/drawing/2014/main" id="{EB3487A1-8F02-009C-A84C-BE96019AC1A0}"/>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12-2 A-tune</a:t>
            </a:r>
            <a:r>
              <a:rPr lang="zh-CN" altLang="en-US" dirty="0"/>
              <a:t>智能决策系统流程</a:t>
            </a:r>
          </a:p>
        </p:txBody>
      </p:sp>
      <p:pic>
        <p:nvPicPr>
          <p:cNvPr id="5" name="图片 4">
            <a:extLst>
              <a:ext uri="{FF2B5EF4-FFF2-40B4-BE49-F238E27FC236}">
                <a16:creationId xmlns:a16="http://schemas.microsoft.com/office/drawing/2014/main" id="{6C2EDF43-84FB-CCAD-1B79-F7194A234E4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118493" y="1202771"/>
            <a:ext cx="9955014" cy="4667901"/>
          </a:xfrm>
          <a:prstGeom prst="rect">
            <a:avLst/>
          </a:prstGeom>
        </p:spPr>
      </p:pic>
    </p:spTree>
    <p:extLst>
      <p:ext uri="{BB962C8B-B14F-4D97-AF65-F5344CB8AC3E}">
        <p14:creationId xmlns:p14="http://schemas.microsoft.com/office/powerpoint/2010/main" val="287681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2308324"/>
          </a:xfrm>
          <a:prstGeom prst="rect">
            <a:avLst/>
          </a:prstGeom>
          <a:noFill/>
        </p:spPr>
        <p:txBody>
          <a:bodyPr wrap="square" rtlCol="0">
            <a:spAutoFit/>
          </a:bodyPr>
          <a:lstStyle/>
          <a:p>
            <a:r>
              <a:rPr lang="zh-CN" altLang="en-US" sz="2400" dirty="0"/>
              <a:t>        在离线训练阶段，智能决策系统通过数据采集模块收集</a:t>
            </a:r>
            <a:r>
              <a:rPr lang="en-US" altLang="zh-CN" sz="2400" dirty="0" err="1"/>
              <a:t>openEuler</a:t>
            </a:r>
            <a:r>
              <a:rPr lang="zh-CN" altLang="en-US" sz="2400" dirty="0"/>
              <a:t>中不同业务场景运行时的历史负载数据，整理为有监督的离线负载数据。</a:t>
            </a:r>
            <a:endParaRPr lang="en-US" altLang="zh-CN" sz="2400" dirty="0"/>
          </a:p>
          <a:p>
            <a:endParaRPr lang="en-US" altLang="zh-CN" sz="2400" dirty="0"/>
          </a:p>
          <a:p>
            <a:r>
              <a:rPr lang="en-US" altLang="zh-CN" sz="2400" dirty="0"/>
              <a:t>        </a:t>
            </a:r>
            <a:r>
              <a:rPr lang="zh-CN" altLang="en-US" sz="2400" dirty="0"/>
              <a:t>在在线决策阶段，智能决策系统首先通过数据采集模块收集操作系统当前的实时系统负载数据，并根据预先定义的考察维度将数据整理为若干在线数据样本。 </a:t>
            </a:r>
            <a:endParaRPr lang="en-US" altLang="zh-CN" sz="2400" dirty="0"/>
          </a:p>
        </p:txBody>
      </p:sp>
    </p:spTree>
    <p:extLst>
      <p:ext uri="{BB962C8B-B14F-4D97-AF65-F5344CB8AC3E}">
        <p14:creationId xmlns:p14="http://schemas.microsoft.com/office/powerpoint/2010/main" val="112319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236B99-E327-5EB5-D3A7-2D14592F85ED}"/>
              </a:ext>
            </a:extLst>
          </p:cNvPr>
          <p:cNvSpPr txBox="1"/>
          <p:nvPr/>
        </p:nvSpPr>
        <p:spPr>
          <a:xfrm>
            <a:off x="301841" y="124287"/>
            <a:ext cx="4219853" cy="584775"/>
          </a:xfrm>
          <a:prstGeom prst="rect">
            <a:avLst/>
          </a:prstGeom>
          <a:noFill/>
        </p:spPr>
        <p:txBody>
          <a:bodyPr wrap="square" rtlCol="0">
            <a:spAutoFit/>
          </a:bodyPr>
          <a:lstStyle/>
          <a:p>
            <a:r>
              <a:rPr lang="en-US" altLang="zh-CN" sz="3200" b="1" dirty="0"/>
              <a:t>2</a:t>
            </a:r>
            <a:r>
              <a:rPr lang="zh-CN" altLang="en-US" sz="3200" b="1" dirty="0"/>
              <a:t>、智能决策</a:t>
            </a:r>
            <a:endParaRPr lang="en-US" altLang="zh-CN" sz="3200" b="1" dirty="0"/>
          </a:p>
        </p:txBody>
      </p:sp>
      <p:sp>
        <p:nvSpPr>
          <p:cNvPr id="6" name="文本框 5">
            <a:extLst>
              <a:ext uri="{FF2B5EF4-FFF2-40B4-BE49-F238E27FC236}">
                <a16:creationId xmlns:a16="http://schemas.microsoft.com/office/drawing/2014/main" id="{16F12BEB-110C-869C-F671-ADD0C8EF2419}"/>
              </a:ext>
            </a:extLst>
          </p:cNvPr>
          <p:cNvSpPr txBox="1"/>
          <p:nvPr/>
        </p:nvSpPr>
        <p:spPr>
          <a:xfrm>
            <a:off x="920318" y="786598"/>
            <a:ext cx="10049523" cy="1200329"/>
          </a:xfrm>
          <a:prstGeom prst="rect">
            <a:avLst/>
          </a:prstGeom>
          <a:noFill/>
        </p:spPr>
        <p:txBody>
          <a:bodyPr wrap="square" rtlCol="0">
            <a:spAutoFit/>
          </a:bodyPr>
          <a:lstStyle/>
          <a:p>
            <a:r>
              <a:rPr lang="en-US" altLang="zh-CN" sz="2400" dirty="0"/>
              <a:t>1</a:t>
            </a:r>
            <a:r>
              <a:rPr lang="zh-CN" altLang="en-US" sz="2400" dirty="0"/>
              <a:t>、负载学习模块</a:t>
            </a:r>
            <a:endParaRPr lang="en-US" altLang="zh-CN" sz="2400" dirty="0"/>
          </a:p>
          <a:p>
            <a:pPr algn="just"/>
            <a:r>
              <a:rPr lang="en-US" altLang="zh-CN" sz="2400" dirty="0"/>
              <a:t>        </a:t>
            </a:r>
            <a:r>
              <a:rPr lang="zh-CN" altLang="en-US" sz="2400" dirty="0"/>
              <a:t>负载学习模块实现了数据处理、负载瓶颈点聚类分析和负载特征分类建模三项功能，处理流程如图所示。</a:t>
            </a:r>
            <a:endParaRPr lang="en-US" altLang="zh-CN" sz="2400" dirty="0"/>
          </a:p>
        </p:txBody>
      </p:sp>
      <p:sp>
        <p:nvSpPr>
          <p:cNvPr id="3" name="文本框 2">
            <a:extLst>
              <a:ext uri="{FF2B5EF4-FFF2-40B4-BE49-F238E27FC236}">
                <a16:creationId xmlns:a16="http://schemas.microsoft.com/office/drawing/2014/main" id="{9638DB33-43A0-720F-EE89-D23171A3ECC3}"/>
              </a:ext>
            </a:extLst>
          </p:cNvPr>
          <p:cNvSpPr txBox="1"/>
          <p:nvPr/>
        </p:nvSpPr>
        <p:spPr>
          <a:xfrm>
            <a:off x="0" y="6364381"/>
            <a:ext cx="12192000" cy="369332"/>
          </a:xfrm>
          <a:prstGeom prst="rect">
            <a:avLst/>
          </a:prstGeom>
          <a:noFill/>
        </p:spPr>
        <p:txBody>
          <a:bodyPr wrap="square" rtlCol="0">
            <a:spAutoFit/>
          </a:bodyPr>
          <a:lstStyle/>
          <a:p>
            <a:pPr algn="ctr"/>
            <a:r>
              <a:rPr lang="zh-CN" altLang="en-US" dirty="0"/>
              <a:t>图</a:t>
            </a:r>
            <a:r>
              <a:rPr lang="en-US" altLang="zh-CN" dirty="0"/>
              <a:t>12-3 </a:t>
            </a:r>
            <a:r>
              <a:rPr lang="zh-CN" altLang="en-US" dirty="0"/>
              <a:t>负载学习模块处理流程</a:t>
            </a:r>
          </a:p>
        </p:txBody>
      </p:sp>
      <p:pic>
        <p:nvPicPr>
          <p:cNvPr id="5" name="图片 4">
            <a:extLst>
              <a:ext uri="{FF2B5EF4-FFF2-40B4-BE49-F238E27FC236}">
                <a16:creationId xmlns:a16="http://schemas.microsoft.com/office/drawing/2014/main" id="{77DE7512-1B3A-7D01-AC2E-0D0355BF5D1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161361" y="2272480"/>
            <a:ext cx="9869277" cy="3591426"/>
          </a:xfrm>
          <a:prstGeom prst="rect">
            <a:avLst/>
          </a:prstGeom>
        </p:spPr>
      </p:pic>
    </p:spTree>
    <p:extLst>
      <p:ext uri="{BB962C8B-B14F-4D97-AF65-F5344CB8AC3E}">
        <p14:creationId xmlns:p14="http://schemas.microsoft.com/office/powerpoint/2010/main" val="468690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1837</Words>
  <Application>Microsoft Office PowerPoint</Application>
  <PresentationFormat>宽屏</PresentationFormat>
  <Paragraphs>95</Paragraphs>
  <Slides>24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Huawei Sans</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O U xuanwei</dc:creator>
  <cp:lastModifiedBy>Z O U xuanwei</cp:lastModifiedBy>
  <cp:revision>307</cp:revision>
  <dcterms:created xsi:type="dcterms:W3CDTF">2023-01-09T08:57:01Z</dcterms:created>
  <dcterms:modified xsi:type="dcterms:W3CDTF">2023-01-12T02:45:27Z</dcterms:modified>
</cp:coreProperties>
</file>