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shoutkey.com/night" TargetMode="Externa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Study Design Workshop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Our research methods</a:t>
            </a:r>
          </a:p>
        </p:txBody>
      </p:sp>
      <p:sp>
        <p:nvSpPr>
          <p:cNvPr id="68" name="Shape 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# of times people reported food ==&gt; app usage log</a:t>
            </a:r>
            <a:endParaRPr sz="3600"/>
          </a:p>
          <a:p>
            <a:pPr lvl="0">
              <a:defRPr sz="1800"/>
            </a:pPr>
            <a:r>
              <a:rPr sz="3600"/>
              <a:t>perceived cost of disruption ==&gt; post-study questionnaire</a:t>
            </a:r>
            <a:endParaRPr sz="3600"/>
          </a:p>
          <a:p>
            <a:pPr lvl="0">
              <a:defRPr sz="1800"/>
            </a:pPr>
            <a:r>
              <a:rPr sz="3600"/>
              <a:t>wanna “go deep”? ==&gt; interview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6570">
              <a:defRPr sz="6800"/>
            </a:lvl1pPr>
          </a:lstStyle>
          <a:p>
            <a:pPr lvl="0">
              <a:defRPr sz="1800"/>
            </a:pPr>
            <a:r>
              <a:rPr sz="6800"/>
              <a:t>Our outcome measurements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Let’s bring back to our hypotheses and think hard.</a:t>
            </a:r>
            <a:endParaRPr sz="3600"/>
          </a:p>
          <a:p>
            <a:pPr lvl="0">
              <a:defRPr sz="1800"/>
            </a:pPr>
            <a:r>
              <a:rPr sz="3600"/>
              <a:t>can’t think of any? revise your hypothesis to be testable.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Validity and Reliability</a:t>
            </a:r>
          </a:p>
        </p:txBody>
      </p:sp>
      <p:sp>
        <p:nvSpPr>
          <p:cNvPr id="74" name="Shape 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Internal validity</a:t>
            </a:r>
            <a:endParaRPr sz="3600"/>
          </a:p>
          <a:p>
            <a:pPr lvl="0">
              <a:defRPr sz="1800"/>
            </a:pPr>
            <a:r>
              <a:rPr sz="3600"/>
              <a:t>External validity</a:t>
            </a:r>
            <a:endParaRPr sz="3600"/>
          </a:p>
          <a:p>
            <a:pPr lvl="0">
              <a:defRPr sz="1800"/>
            </a:pPr>
            <a:r>
              <a:rPr sz="3600"/>
              <a:t>Reliability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Experimental design</a:t>
            </a:r>
          </a:p>
        </p:txBody>
      </p:sp>
      <p:graphicFrame>
        <p:nvGraphicFramePr>
          <p:cNvPr id="77" name="Table 77"/>
          <p:cNvGraphicFramePr/>
          <p:nvPr/>
        </p:nvGraphicFramePr>
        <p:xfrm>
          <a:off x="1066800" y="2895600"/>
          <a:ext cx="11099800" cy="57150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549900"/>
                <a:gridCol w="5549900"/>
              </a:tblGrid>
              <a:tr h="1428750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sym typeface="Helvetica"/>
                        </a:rPr>
                        <a:t>Between-subjects design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sym typeface="Helvetica"/>
                        </a:rPr>
                        <a:t>Within-subjects design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42875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small individual differences, large differences across conditions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large individual differences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42875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Learning or carryover effect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No learning or carryover effect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42875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Fatigue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rare or hard to reach populations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78" name="Shape 78"/>
          <p:cNvSpPr/>
          <p:nvPr/>
        </p:nvSpPr>
        <p:spPr>
          <a:xfrm>
            <a:off x="1083471" y="8655050"/>
            <a:ext cx="6545258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i="1" sz="21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i="0" sz="1800"/>
            </a:pPr>
            <a:r>
              <a:rPr i="1" sz="2100"/>
              <a:t>Experimental Research in HCI. Gergle, D and Tan, D. 2014</a:t>
            </a:r>
            <a:endParaRPr i="1" sz="1200"/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Let’s pair!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3600" u="sng">
                <a:hlinkClick r:id="rId2" invalidUrl="" action="" tgtFrame="" tooltip="" history="1" highlightClick="0" endSnd="0"/>
              </a:rPr>
              <a:t>shoutkey.com/night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Resources</a:t>
            </a:r>
          </a:p>
        </p:txBody>
      </p:sp>
      <p:sp>
        <p:nvSpPr>
          <p:cNvPr id="84" name="Shape 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Interaction Design: Beyond Human - Computer Interaction (2011). Yvonne Rogers.</a:t>
            </a:r>
            <a:endParaRPr sz="3600"/>
          </a:p>
          <a:p>
            <a:pPr lvl="0">
              <a:defRPr sz="1800"/>
            </a:pPr>
            <a:r>
              <a:rPr sz="3600"/>
              <a:t>Research methods in Human-computer Interaction (2010). Jonathan lazar </a:t>
            </a:r>
            <a:endParaRPr sz="3600"/>
          </a:p>
          <a:p>
            <a:pPr lvl="0">
              <a:defRPr sz="1800"/>
            </a:pPr>
            <a:r>
              <a:rPr sz="3600"/>
              <a:t>Experimental Research in HCI. Gergle, D and Tan, D. 2014</a:t>
            </a:r>
            <a:endParaRPr sz="3600"/>
          </a:p>
          <a:p>
            <a:pPr lvl="0">
              <a:defRPr sz="1800"/>
            </a:pPr>
            <a:r>
              <a:rPr sz="3600"/>
              <a:t>The Craft of Research (2008). Booth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Agenda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Asking (research) Questions</a:t>
            </a:r>
            <a:endParaRPr sz="3600"/>
          </a:p>
          <a:p>
            <a:pPr lvl="0">
              <a:defRPr sz="1800"/>
            </a:pPr>
            <a:r>
              <a:rPr sz="3600"/>
              <a:t>Forming Hypothesis</a:t>
            </a:r>
            <a:endParaRPr sz="3600"/>
          </a:p>
          <a:p>
            <a:pPr lvl="0">
              <a:defRPr sz="1800"/>
            </a:pPr>
            <a:r>
              <a:rPr sz="3600"/>
              <a:t>Gathering Evidence</a:t>
            </a:r>
            <a:endParaRPr sz="3600"/>
          </a:p>
          <a:p>
            <a:pPr lvl="0">
              <a:defRPr sz="1800"/>
            </a:pPr>
            <a:r>
              <a:rPr sz="3600"/>
              <a:t>Validity and Reliability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960"/>
            </a:lvl1pPr>
          </a:lstStyle>
          <a:p>
            <a:pPr lvl="0">
              <a:defRPr sz="1800"/>
            </a:pPr>
            <a:r>
              <a:rPr sz="6960"/>
              <a:t>Asking Research Questions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413384" indent="-413384" defTabSz="543305">
              <a:spcBef>
                <a:spcPts val="3900"/>
              </a:spcBef>
              <a:defRPr sz="1800"/>
            </a:pPr>
            <a:r>
              <a:rPr sz="3348"/>
              <a:t>“If a researcher asks no specific question worth asking, s/he can offer no specific answer worth supporting”</a:t>
            </a:r>
            <a:endParaRPr sz="3348"/>
          </a:p>
          <a:p>
            <a:pPr lvl="0" marL="413384" indent="-413384" defTabSz="543305">
              <a:spcBef>
                <a:spcPts val="3900"/>
              </a:spcBef>
              <a:defRPr sz="1800"/>
            </a:pPr>
            <a:r>
              <a:rPr b="1" sz="3348">
                <a:latin typeface="Helvetica"/>
                <a:ea typeface="Helvetica"/>
                <a:cs typeface="Helvetica"/>
                <a:sym typeface="Helvetica"/>
              </a:rPr>
              <a:t>How do we start?</a:t>
            </a:r>
            <a:endParaRPr b="1" sz="3348">
              <a:latin typeface="Helvetica"/>
              <a:ea typeface="Helvetica"/>
              <a:cs typeface="Helvetica"/>
              <a:sym typeface="Helvetica"/>
            </a:endParaRPr>
          </a:p>
          <a:p>
            <a:pPr lvl="0" marL="413384" indent="-413384" defTabSz="543305">
              <a:spcBef>
                <a:spcPts val="3900"/>
              </a:spcBef>
              <a:defRPr sz="1800"/>
            </a:pPr>
            <a:r>
              <a:rPr sz="3348"/>
              <a:t>start asking standard journalistic questions</a:t>
            </a:r>
            <a:endParaRPr sz="3348"/>
          </a:p>
          <a:p>
            <a:pPr lvl="1" marL="826769" indent="-413384" defTabSz="543305">
              <a:spcBef>
                <a:spcPts val="3900"/>
              </a:spcBef>
              <a:defRPr sz="1800"/>
            </a:pPr>
            <a:r>
              <a:rPr sz="3348"/>
              <a:t>who, what, when, where, </a:t>
            </a:r>
            <a:r>
              <a:rPr b="1" sz="3348">
                <a:latin typeface="Helvetica"/>
                <a:ea typeface="Helvetica"/>
                <a:cs typeface="Helvetica"/>
                <a:sym typeface="Helvetica"/>
              </a:rPr>
              <a:t>HOW, WHY</a:t>
            </a:r>
            <a:endParaRPr sz="3348"/>
          </a:p>
          <a:p>
            <a:pPr lvl="0" marL="413384" indent="-413384" defTabSz="543305">
              <a:spcBef>
                <a:spcPts val="3900"/>
              </a:spcBef>
              <a:defRPr sz="1800"/>
            </a:pPr>
            <a:endParaRPr sz="3348"/>
          </a:p>
        </p:txBody>
      </p:sp>
      <p:sp>
        <p:nvSpPr>
          <p:cNvPr id="40" name="Shape 40"/>
          <p:cNvSpPr/>
          <p:nvPr/>
        </p:nvSpPr>
        <p:spPr>
          <a:xfrm>
            <a:off x="1047527" y="8318499"/>
            <a:ext cx="4508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i="1" sz="2300"/>
            </a:lvl1pPr>
          </a:lstStyle>
          <a:p>
            <a:pPr lvl="0">
              <a:defRPr i="0" sz="1800"/>
            </a:pPr>
            <a:r>
              <a:rPr i="1" sz="2300"/>
              <a:t>The Craft of Research. Chapter 3 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Our research questions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I am studying/working on </a:t>
            </a:r>
            <a:endParaRPr sz="3600" u="sng"/>
          </a:p>
          <a:p>
            <a:pPr lvl="1">
              <a:defRPr sz="1800"/>
            </a:pPr>
            <a:r>
              <a:rPr sz="3600"/>
              <a:t>Because I want to find out why/how</a:t>
            </a:r>
            <a:endParaRPr sz="3600"/>
          </a:p>
          <a:p>
            <a:pPr lvl="2">
              <a:defRPr sz="1800"/>
            </a:pPr>
            <a:r>
              <a:rPr sz="3600"/>
              <a:t>In order to </a:t>
            </a:r>
          </a:p>
        </p:txBody>
      </p:sp>
      <p:sp>
        <p:nvSpPr>
          <p:cNvPr id="44" name="Shape 44"/>
          <p:cNvSpPr/>
          <p:nvPr/>
        </p:nvSpPr>
        <p:spPr>
          <a:xfrm>
            <a:off x="6819900" y="4876799"/>
            <a:ext cx="4908664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5" name="Shape 45"/>
          <p:cNvSpPr/>
          <p:nvPr/>
        </p:nvSpPr>
        <p:spPr>
          <a:xfrm>
            <a:off x="9379148" y="5956299"/>
            <a:ext cx="2418251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6" name="Shape 46"/>
          <p:cNvSpPr/>
          <p:nvPr/>
        </p:nvSpPr>
        <p:spPr>
          <a:xfrm>
            <a:off x="4769957" y="7048500"/>
            <a:ext cx="7043984" cy="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7" name="Shape 47"/>
          <p:cNvSpPr/>
          <p:nvPr/>
        </p:nvSpPr>
        <p:spPr>
          <a:xfrm>
            <a:off x="1060227" y="8318499"/>
            <a:ext cx="4508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i="1" sz="2300"/>
            </a:lvl1pPr>
          </a:lstStyle>
          <a:p>
            <a:pPr lvl="0">
              <a:defRPr i="0" sz="1800"/>
            </a:pPr>
            <a:r>
              <a:rPr i="1" sz="2300"/>
              <a:t>The Craft of Research. Chapter 3 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Forming hypothesis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Hypothesis both </a:t>
            </a:r>
            <a:r>
              <a:rPr i="1" sz="3600"/>
              <a:t>defines the variables involved</a:t>
            </a:r>
            <a:r>
              <a:rPr sz="3600"/>
              <a:t> and </a:t>
            </a:r>
            <a:r>
              <a:rPr i="1" sz="3600"/>
              <a:t>the relationship between them</a:t>
            </a:r>
            <a:endParaRPr i="1" sz="3600"/>
          </a:p>
          <a:p>
            <a:pPr lvl="1">
              <a:defRPr sz="1800"/>
            </a:pPr>
            <a:r>
              <a:rPr i="1" sz="3600"/>
              <a:t>A</a:t>
            </a:r>
            <a:r>
              <a:rPr sz="3600"/>
              <a:t> causes </a:t>
            </a:r>
            <a:r>
              <a:rPr i="1" sz="3600"/>
              <a:t>B</a:t>
            </a:r>
            <a:r>
              <a:rPr sz="3600"/>
              <a:t>, </a:t>
            </a:r>
            <a:r>
              <a:rPr i="1" sz="3600"/>
              <a:t>A</a:t>
            </a:r>
            <a:r>
              <a:rPr sz="3600"/>
              <a:t> is larger, faster, or more enjoyable than </a:t>
            </a:r>
            <a:r>
              <a:rPr i="1" sz="3600"/>
              <a:t>B</a:t>
            </a:r>
            <a:r>
              <a:rPr sz="3600"/>
              <a:t>.</a:t>
            </a:r>
          </a:p>
        </p:txBody>
      </p:sp>
      <p:sp>
        <p:nvSpPr>
          <p:cNvPr id="51" name="Shape 51"/>
          <p:cNvSpPr/>
          <p:nvPr/>
        </p:nvSpPr>
        <p:spPr>
          <a:xfrm>
            <a:off x="1123314" y="8375650"/>
            <a:ext cx="6678607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i="1" sz="21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i="0" sz="1800"/>
            </a:pPr>
            <a:r>
              <a:rPr i="1" sz="2100"/>
              <a:t>Experimental Research in HCI. Gergle., D and Tan., D. 2014</a:t>
            </a:r>
            <a:endParaRPr i="1" sz="1200"/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Examples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There is a difference between the pull-down menu and the pop-up menu in the time spent locating pages</a:t>
            </a:r>
            <a:endParaRPr sz="3600"/>
          </a:p>
          <a:p>
            <a:pPr lvl="0">
              <a:defRPr sz="1800"/>
            </a:pPr>
            <a:r>
              <a:rPr sz="3600"/>
              <a:t>Different frame rate affect human perception of fluid movement.</a:t>
            </a:r>
          </a:p>
        </p:txBody>
      </p:sp>
      <p:sp>
        <p:nvSpPr>
          <p:cNvPr id="55" name="Shape 55"/>
          <p:cNvSpPr/>
          <p:nvPr/>
        </p:nvSpPr>
        <p:spPr>
          <a:xfrm>
            <a:off x="1085214" y="7937500"/>
            <a:ext cx="7800939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spcBef>
                <a:spcPts val="1200"/>
              </a:spcBef>
              <a:defRPr sz="1800"/>
            </a:pPr>
            <a:r>
              <a:rPr i="1" sz="2100">
                <a:latin typeface="Times"/>
                <a:ea typeface="Times"/>
                <a:cs typeface="Times"/>
                <a:sym typeface="Times"/>
              </a:rPr>
              <a:t>Research Methods in human-computer interaction. Lazar, J. Chapter 2 </a:t>
            </a:r>
            <a:endParaRPr i="1" sz="2100">
              <a:latin typeface="Times"/>
              <a:ea typeface="Times"/>
              <a:cs typeface="Times"/>
              <a:sym typeface="Times"/>
            </a:endParaRPr>
          </a:p>
          <a:p>
            <a:pPr lvl="0" algn="l" defTabSz="457200">
              <a:spcBef>
                <a:spcPts val="1200"/>
              </a:spcBef>
              <a:defRPr sz="1800"/>
            </a:pPr>
            <a:r>
              <a:rPr i="1" sz="2100">
                <a:latin typeface="Times"/>
                <a:ea typeface="Times"/>
                <a:cs typeface="Times"/>
                <a:sym typeface="Times"/>
              </a:rPr>
              <a:t>Experimental Research in HCI. Gergle, D and Tan, D. 2014</a:t>
            </a:r>
            <a:endParaRPr i="1" sz="12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pPr lvl="0">
              <a:defRPr sz="1800"/>
            </a:pPr>
            <a:r>
              <a:rPr sz="7519"/>
              <a:t>What is good hypothesis?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Precise: clearly state the conditions in experiment </a:t>
            </a:r>
            <a:endParaRPr sz="3600"/>
          </a:p>
          <a:p>
            <a:pPr lvl="0">
              <a:defRPr sz="1800"/>
            </a:pPr>
            <a:r>
              <a:rPr sz="3600"/>
              <a:t>Meaningful: lead to the development of new knowledge</a:t>
            </a:r>
            <a:endParaRPr sz="3600"/>
          </a:p>
          <a:p>
            <a:pPr lvl="0">
              <a:defRPr sz="1800"/>
            </a:pPr>
            <a:r>
              <a:rPr sz="3600"/>
              <a:t>Testable: be able to manipulate the levels of one variable (Independent variable) and measure the outcome (dependent variable)</a:t>
            </a:r>
          </a:p>
        </p:txBody>
      </p:sp>
      <p:sp>
        <p:nvSpPr>
          <p:cNvPr id="59" name="Shape 59"/>
          <p:cNvSpPr/>
          <p:nvPr/>
        </p:nvSpPr>
        <p:spPr>
          <a:xfrm>
            <a:off x="1009014" y="8159750"/>
            <a:ext cx="6545257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i="1" sz="21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i="0" sz="1800"/>
            </a:pPr>
            <a:r>
              <a:rPr i="1" sz="2100"/>
              <a:t>Experimental Research in HCI. Gergle, D and Tan, D. 2014</a:t>
            </a:r>
            <a:endParaRPr i="1" sz="1200"/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Our hypotheses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No Template for this. 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Gathering evidence</a:t>
            </a:r>
          </a:p>
        </p:txBody>
      </p:sp>
      <p:sp>
        <p:nvSpPr>
          <p:cNvPr id="65" name="Shape 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How are we going to measure outcomes?</a:t>
            </a:r>
            <a:endParaRPr sz="3600"/>
          </a:p>
          <a:p>
            <a:pPr lvl="0">
              <a:defRPr sz="1800"/>
            </a:pPr>
            <a:r>
              <a:rPr sz="3600"/>
              <a:t>Some research methods include:</a:t>
            </a:r>
            <a:endParaRPr sz="3600"/>
          </a:p>
          <a:p>
            <a:pPr lvl="1">
              <a:defRPr sz="1800"/>
            </a:pPr>
            <a:r>
              <a:rPr sz="3600"/>
              <a:t>Log data</a:t>
            </a:r>
            <a:endParaRPr sz="3600"/>
          </a:p>
          <a:p>
            <a:pPr lvl="1">
              <a:defRPr sz="1800"/>
            </a:pPr>
            <a:r>
              <a:rPr sz="3600"/>
              <a:t>Post-study questionnaire</a:t>
            </a:r>
            <a:endParaRPr sz="3600"/>
          </a:p>
          <a:p>
            <a:pPr lvl="1">
              <a:defRPr sz="1800"/>
            </a:pPr>
            <a:r>
              <a:rPr sz="3600"/>
              <a:t>Interview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