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b="1" spc="-20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Introdução aos Incêndios Florestais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Os incêndios florestais são um problema ambiental global que causa danos significativos à biodiversidade, ao clima e à saúde humana. No Brasil, as áreas de vegetação nativa são especialmente vulneráveis a esses eventos.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635948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82316" y="6609874"/>
            <a:ext cx="2789873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Nelson Laturner</a:t>
            </a:r>
            <a:endParaRPr lang="en-US" sz="2430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1171801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Dados sobre incêndios florestais no Brasil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Estatísticas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Brasil enfrenta anualmente milhares de incêndios florestais, com picos durante a estação seca. A Amazônia e o Cerrado e o Pantanal  são os biomas mais afetados.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Impacto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Os incêndios florestais contribuem para a perda de biodiversidade, emissão de gases de efeito estufa e danos à saúde humana.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Fatores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combinação de fatores como clima seco, desmatamento e atividades humanas aumenta o risco de incêndios.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62075"/>
            <a:ext cx="1088969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Causas comuns de incêndios florestais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72039" y="2997518"/>
            <a:ext cx="13930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b="1" spc="-8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905006"/>
            <a:ext cx="34181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Queimadas Controladas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3438882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prática inadequada de queimadas para limpar terras para agricultura e pastagem pode se espalhar para áreas naturais.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14166" y="2997518"/>
            <a:ext cx="2044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b="1" spc="-8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29050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Fatores Naturais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3438882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Raios durante tempestades podem iniciar incêndios, especialmente em períodos de seca.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36320" y="5241012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b="1" spc="-8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Ações Humanas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666280" y="5682377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 descarte inadequado de cigarros, fogueiras não apagadas e o uso de fogos de artifício contribuem para a ocorrência de incêndios.</a:t>
            </a:r>
            <a:endParaRPr lang="en-US" sz="1944" dirty="0"/>
          </a:p>
        </p:txBody>
      </p:sp>
      <p:sp>
        <p:nvSpPr>
          <p:cNvPr id="17" name="Shape 15"/>
          <p:cNvSpPr/>
          <p:nvPr/>
        </p:nvSpPr>
        <p:spPr>
          <a:xfrm>
            <a:off x="7438668" y="514850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605236" y="5241012"/>
            <a:ext cx="22217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b="1" spc="-8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14850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Desmatamento</a:t>
            </a: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8240911" y="5682377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derrubada de árvores deixa o solo exposto e mais suscetível à ignição, aumentando o risco de incêndios.</a:t>
            </a:r>
            <a:endParaRPr lang="en-US" sz="1944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30937" y="849630"/>
            <a:ext cx="10983277" cy="741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842"/>
              </a:lnSpc>
              <a:buNone/>
            </a:pPr>
            <a:r>
              <a:rPr lang="en-US" sz="4674" b="1" spc="-140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Impactos ambientais e socioeconômicos</a:t>
            </a:r>
            <a:endParaRPr lang="en-US" sz="4674" dirty="0"/>
          </a:p>
        </p:txBody>
      </p:sp>
      <p:sp>
        <p:nvSpPr>
          <p:cNvPr id="5" name="Shape 3"/>
          <p:cNvSpPr/>
          <p:nvPr/>
        </p:nvSpPr>
        <p:spPr>
          <a:xfrm>
            <a:off x="830937" y="2066449"/>
            <a:ext cx="12968526" cy="5313521"/>
          </a:xfrm>
          <a:prstGeom prst="roundRect">
            <a:avLst>
              <a:gd name="adj" fmla="val 201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38557" y="2074069"/>
            <a:ext cx="12953286" cy="10596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75968" y="2224087"/>
            <a:ext cx="5998012" cy="3798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Emissões de GEE</a:t>
            </a:r>
            <a:endParaRPr lang="en-US" sz="1870" dirty="0"/>
          </a:p>
        </p:txBody>
      </p:sp>
      <p:sp>
        <p:nvSpPr>
          <p:cNvPr id="8" name="Text 6"/>
          <p:cNvSpPr/>
          <p:nvPr/>
        </p:nvSpPr>
        <p:spPr>
          <a:xfrm>
            <a:off x="7556421" y="2224087"/>
            <a:ext cx="5998012" cy="759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Liberação de gases de efeito estufa, intensificando o aquecimento global.</a:t>
            </a:r>
            <a:endParaRPr lang="en-US" sz="1870" dirty="0"/>
          </a:p>
        </p:txBody>
      </p:sp>
      <p:sp>
        <p:nvSpPr>
          <p:cNvPr id="9" name="Shape 7"/>
          <p:cNvSpPr/>
          <p:nvPr/>
        </p:nvSpPr>
        <p:spPr>
          <a:xfrm>
            <a:off x="838557" y="3133725"/>
            <a:ext cx="12953286" cy="10596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75968" y="3283744"/>
            <a:ext cx="5998012" cy="3798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Perda da Biodiversidade</a:t>
            </a:r>
            <a:endParaRPr lang="en-US" sz="1870" dirty="0"/>
          </a:p>
        </p:txBody>
      </p:sp>
      <p:sp>
        <p:nvSpPr>
          <p:cNvPr id="11" name="Text 9"/>
          <p:cNvSpPr/>
          <p:nvPr/>
        </p:nvSpPr>
        <p:spPr>
          <a:xfrm>
            <a:off x="7556421" y="3283744"/>
            <a:ext cx="5998012" cy="759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Destruição de habitats, extinção de espécies e fragmentação de ecossistemas.</a:t>
            </a:r>
            <a:endParaRPr lang="en-US" sz="1870" dirty="0"/>
          </a:p>
        </p:txBody>
      </p:sp>
      <p:sp>
        <p:nvSpPr>
          <p:cNvPr id="12" name="Shape 10"/>
          <p:cNvSpPr/>
          <p:nvPr/>
        </p:nvSpPr>
        <p:spPr>
          <a:xfrm>
            <a:off x="838557" y="4193381"/>
            <a:ext cx="12953286" cy="10596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75968" y="4343400"/>
            <a:ext cx="5998012" cy="3798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Degradação do Solo</a:t>
            </a:r>
            <a:endParaRPr lang="en-US" sz="1870" dirty="0"/>
          </a:p>
        </p:txBody>
      </p:sp>
      <p:sp>
        <p:nvSpPr>
          <p:cNvPr id="14" name="Text 12"/>
          <p:cNvSpPr/>
          <p:nvPr/>
        </p:nvSpPr>
        <p:spPr>
          <a:xfrm>
            <a:off x="7556421" y="4343400"/>
            <a:ext cx="5998012" cy="759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Perda de nutrientes, erosão e redução da capacidade produtiva dos solos.</a:t>
            </a:r>
            <a:endParaRPr lang="en-US" sz="1870" dirty="0"/>
          </a:p>
        </p:txBody>
      </p:sp>
      <p:sp>
        <p:nvSpPr>
          <p:cNvPr id="15" name="Shape 13"/>
          <p:cNvSpPr/>
          <p:nvPr/>
        </p:nvSpPr>
        <p:spPr>
          <a:xfrm>
            <a:off x="838557" y="5253038"/>
            <a:ext cx="12953286" cy="10596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075968" y="5403056"/>
            <a:ext cx="5998012" cy="3798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Problemas Respiratórios</a:t>
            </a:r>
            <a:endParaRPr lang="en-US" sz="1870" dirty="0"/>
          </a:p>
        </p:txBody>
      </p:sp>
      <p:sp>
        <p:nvSpPr>
          <p:cNvPr id="17" name="Text 15"/>
          <p:cNvSpPr/>
          <p:nvPr/>
        </p:nvSpPr>
        <p:spPr>
          <a:xfrm>
            <a:off x="7556421" y="5403056"/>
            <a:ext cx="5998012" cy="759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Fumaça e poluição do ar afetam a saúde humana, especialmente de crianças e idosos.</a:t>
            </a:r>
            <a:endParaRPr lang="en-US" sz="1870" dirty="0"/>
          </a:p>
        </p:txBody>
      </p:sp>
      <p:sp>
        <p:nvSpPr>
          <p:cNvPr id="18" name="Shape 16"/>
          <p:cNvSpPr/>
          <p:nvPr/>
        </p:nvSpPr>
        <p:spPr>
          <a:xfrm>
            <a:off x="838557" y="6312694"/>
            <a:ext cx="12953286" cy="10596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1075968" y="6462713"/>
            <a:ext cx="5998012" cy="3798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Perdas Econômicas</a:t>
            </a:r>
            <a:endParaRPr lang="en-US" sz="1870" dirty="0"/>
          </a:p>
        </p:txBody>
      </p:sp>
      <p:sp>
        <p:nvSpPr>
          <p:cNvPr id="20" name="Text 18"/>
          <p:cNvSpPr/>
          <p:nvPr/>
        </p:nvSpPr>
        <p:spPr>
          <a:xfrm>
            <a:off x="7556421" y="6462713"/>
            <a:ext cx="5998012" cy="759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91"/>
              </a:lnSpc>
              <a:buNone/>
            </a:pPr>
            <a:r>
              <a:rPr lang="en-US" sz="187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Danos à infraestrutura, redução da produtividade agrícola e perda de renda para comunidades locais.</a:t>
            </a:r>
            <a:endParaRPr lang="en-US" sz="187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41803" y="530900"/>
            <a:ext cx="10035659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51"/>
              </a:lnSpc>
              <a:buNone/>
            </a:pPr>
            <a:r>
              <a:rPr lang="en-US" sz="3801" b="1" spc="-114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Métodos de prevenção de incêndios florestais</a:t>
            </a:r>
            <a:endParaRPr lang="en-US" sz="3801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03" y="1520309"/>
            <a:ext cx="965359" cy="154459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96722" y="1713309"/>
            <a:ext cx="2462332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75"/>
              </a:lnSpc>
              <a:buNone/>
            </a:pPr>
            <a:r>
              <a:rPr lang="en-US" sz="1900" b="1" spc="-5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Manejo de Queimadas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3296722" y="2130623"/>
            <a:ext cx="9291876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Utilizar técnicas de queimadas controladas com segurança, sob condições climáticas favoráveis e com autorização.</a:t>
            </a:r>
            <a:endParaRPr lang="en-US" sz="152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03" y="3064907"/>
            <a:ext cx="965359" cy="154459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296722" y="3257907"/>
            <a:ext cx="241339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75"/>
              </a:lnSpc>
              <a:buNone/>
            </a:pPr>
            <a:r>
              <a:rPr lang="en-US" sz="1900" b="1" spc="-5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Monitoramento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3296722" y="3675221"/>
            <a:ext cx="9291876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Implementação de sistemas de monitoramento por satélite e terrestre para detecção precoce de focos de incêndio.</a:t>
            </a:r>
            <a:endParaRPr lang="en-US" sz="152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03" y="4609505"/>
            <a:ext cx="965359" cy="154459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96722" y="4802505"/>
            <a:ext cx="241339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75"/>
              </a:lnSpc>
              <a:buNone/>
            </a:pPr>
            <a:r>
              <a:rPr lang="en-US" sz="1900" b="1" spc="-5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Educação Ambiental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3296722" y="5219819"/>
            <a:ext cx="9291876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Conscientizar a população sobre a importância da prevenção de incêndios florestais e as responsabilidades individuais.</a:t>
            </a:r>
            <a:endParaRPr lang="en-US" sz="152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03" y="6154103"/>
            <a:ext cx="965359" cy="154459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296722" y="6347103"/>
            <a:ext cx="3097292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75"/>
              </a:lnSpc>
              <a:buNone/>
            </a:pPr>
            <a:r>
              <a:rPr lang="en-US" sz="1900" b="1" spc="-57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Combate ao Desmatamento</a:t>
            </a: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3296722" y="6764417"/>
            <a:ext cx="9291876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2"/>
              </a:lnSpc>
              <a:buNone/>
            </a:pPr>
            <a:r>
              <a:rPr lang="en-US" sz="152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Combater o desmatamento ilegal e promover práticas de manejo florestal sustentável.</a:t>
            </a:r>
            <a:endParaRPr lang="en-US" sz="152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05176"/>
            <a:ext cx="1193649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Técnicas de combate a incêndios florestais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670453"/>
            <a:ext cx="617220" cy="617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3534489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Combate Direto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068366"/>
            <a:ext cx="29478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Utilizar água, espuma e outros agentes extintores para apagar as chamas diretamente.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89" y="2670453"/>
            <a:ext cx="617220" cy="6172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82189" y="3534489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Controle de Incêndios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4182189" y="4454128"/>
            <a:ext cx="294786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Criar linhas de contenção com equipamentos pesados para impedir a propagação do fogo.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2" y="2670453"/>
            <a:ext cx="617220" cy="61722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00342" y="3534489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Combate Aéreo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7500342" y="4068366"/>
            <a:ext cx="294786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Utilizar aeronaves para lançar água e retardantes de fogo, especialmente em áreas de difícil acesso.</a:t>
            </a:r>
            <a:endParaRPr lang="en-US" sz="1944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95" y="2670453"/>
            <a:ext cx="617220" cy="61722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18495" y="3534489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Prevenção e Monitoramento</a:t>
            </a:r>
            <a:endParaRPr lang="en-US" sz="2430" dirty="0"/>
          </a:p>
        </p:txBody>
      </p:sp>
      <p:sp>
        <p:nvSpPr>
          <p:cNvPr id="16" name="Text 10"/>
          <p:cNvSpPr/>
          <p:nvPr/>
        </p:nvSpPr>
        <p:spPr>
          <a:xfrm>
            <a:off x="10818495" y="4454128"/>
            <a:ext cx="294786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Monitoramento constante das áreas de risco e resposta rápida para evitar que pequenos incêndios se espalhem.</a:t>
            </a:r>
            <a:endParaRPr lang="en-US" sz="1944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29853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Papel da comunidade na prevenção de incêndios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766655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302871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Conscientização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26093" y="3562588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Participar de campanhas de educação ambiental e disseminar informações sobre a prevenção de incêndios.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7438668" y="2766655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724" y="302871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Vigilância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7700724" y="3562588"/>
            <a:ext cx="58037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Reportar qualquer atividade suspeita ou foco de incêndio às autoridades competentes.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864037" y="525660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26093" y="551866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Ações Práticas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1126093" y="6052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Adotar medidas preventivas em suas propriedades, como limpar terrenos e evitar o uso de fogo em áreas de risco.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7438668" y="525660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700724" y="5518666"/>
            <a:ext cx="356973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spc="-73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Participação em Brigadas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7700724" y="6052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 voluntariar para integrar brigadas de combate a incêndios e contribuir para ações de prevenção e combate.</a:t>
            </a:r>
            <a:endParaRPr lang="en-US" sz="1944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494371"/>
            <a:ext cx="970776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spc="-14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Conclusão e recomendações finais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864037" y="5636181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prevenção e o controle de incêndios florestais exigem uma ação integrada de governos, instituições e comunidades. É fundamental fortalecer as políticas públicas, investir em tecnologias de monitoramento, promover a educação ambiental e mobilizar a sociedade para a proteção dos nossos recursos naturais.</a:t>
            </a:r>
            <a:endParaRPr lang="en-US" sz="1944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2024-07-12T17:50:16Z</dcterms:created>
  <dcterms:modified xsi:type="dcterms:W3CDTF">2024-07-12T17:50:16Z</dcterms:modified>
</cp:coreProperties>
</file>