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6" r:id="rId3"/>
    <p:sldId id="257" r:id="rId4"/>
    <p:sldId id="258" r:id="rId5"/>
    <p:sldId id="259" r:id="rId6"/>
    <p:sldId id="260" r:id="rId7"/>
    <p:sldId id="274" r:id="rId8"/>
    <p:sldId id="261" r:id="rId9"/>
    <p:sldId id="262" r:id="rId10"/>
    <p:sldId id="263" r:id="rId11"/>
    <p:sldId id="264" r:id="rId12"/>
    <p:sldId id="265"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6E3B0-F412-4774-B107-674EAF49052B}" type="datetimeFigureOut">
              <a:rPr lang="zh-CN" altLang="en-US" smtClean="0"/>
              <a:t>2019/12/4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D2FE6-D36E-43E8-91C7-0395C9AC4E3E}" type="slidenum">
              <a:rPr lang="zh-CN" altLang="en-US" smtClean="0"/>
              <a:t>‹#›</a:t>
            </a:fld>
            <a:endParaRPr lang="zh-CN" altLang="en-US"/>
          </a:p>
        </p:txBody>
      </p:sp>
    </p:spTree>
    <p:extLst>
      <p:ext uri="{BB962C8B-B14F-4D97-AF65-F5344CB8AC3E}">
        <p14:creationId xmlns:p14="http://schemas.microsoft.com/office/powerpoint/2010/main" val="2847093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我校更多注重的是狭义上的建立在密码学理论基础上的信息安全</a:t>
            </a:r>
            <a:endParaRPr lang="en-US" altLang="zh-CN" dirty="0"/>
          </a:p>
          <a:p>
            <a:endParaRPr lang="en-US" altLang="zh-CN" dirty="0"/>
          </a:p>
          <a:p>
            <a:r>
              <a:rPr lang="zh-CN" altLang="en-US" dirty="0"/>
              <a:t>大学中我们可以理解为信息安全分为两个方向：实战派和学术派</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00D2FE6-D36E-43E8-91C7-0395C9AC4E3E}" type="slidenum">
              <a:rPr lang="zh-CN" altLang="en-US" smtClean="0"/>
              <a:t>3</a:t>
            </a:fld>
            <a:endParaRPr lang="zh-CN" altLang="en-US"/>
          </a:p>
        </p:txBody>
      </p:sp>
    </p:spTree>
    <p:extLst>
      <p:ext uri="{BB962C8B-B14F-4D97-AF65-F5344CB8AC3E}">
        <p14:creationId xmlns:p14="http://schemas.microsoft.com/office/powerpoint/2010/main" val="234481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学术派你可能会选择考研，选择一个传统密码学或者结合新兴安全领域技术做研究，发表论文。这点你跟着学校的许多导师都可以做到</a:t>
            </a:r>
            <a:endParaRPr lang="en-US" altLang="zh-CN" dirty="0"/>
          </a:p>
          <a:p>
            <a:r>
              <a:rPr lang="zh-CN" altLang="en-US" dirty="0"/>
              <a:t>但是实战派，也就是以工作为目的的，到底需要什么样的技术能力呢</a:t>
            </a:r>
          </a:p>
        </p:txBody>
      </p:sp>
      <p:sp>
        <p:nvSpPr>
          <p:cNvPr id="4" name="灯片编号占位符 3"/>
          <p:cNvSpPr>
            <a:spLocks noGrp="1"/>
          </p:cNvSpPr>
          <p:nvPr>
            <p:ph type="sldNum" sz="quarter" idx="5"/>
          </p:nvPr>
        </p:nvSpPr>
        <p:spPr/>
        <p:txBody>
          <a:bodyPr/>
          <a:lstStyle/>
          <a:p>
            <a:fld id="{A00D2FE6-D36E-43E8-91C7-0395C9AC4E3E}" type="slidenum">
              <a:rPr lang="zh-CN" altLang="en-US" smtClean="0"/>
              <a:t>4</a:t>
            </a:fld>
            <a:endParaRPr lang="zh-CN" altLang="en-US"/>
          </a:p>
        </p:txBody>
      </p:sp>
    </p:spTree>
    <p:extLst>
      <p:ext uri="{BB962C8B-B14F-4D97-AF65-F5344CB8AC3E}">
        <p14:creationId xmlns:p14="http://schemas.microsoft.com/office/powerpoint/2010/main" val="1691506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0D2FE6-D36E-43E8-91C7-0395C9AC4E3E}" type="slidenum">
              <a:rPr lang="zh-CN" altLang="en-US" smtClean="0"/>
              <a:t>5</a:t>
            </a:fld>
            <a:endParaRPr lang="zh-CN" altLang="en-US"/>
          </a:p>
        </p:txBody>
      </p:sp>
    </p:spTree>
    <p:extLst>
      <p:ext uri="{BB962C8B-B14F-4D97-AF65-F5344CB8AC3E}">
        <p14:creationId xmlns:p14="http://schemas.microsoft.com/office/powerpoint/2010/main" val="226250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国际知名</a:t>
            </a:r>
            <a:r>
              <a:rPr lang="en-US" altLang="zh-CN" sz="1200" b="1" i="0" kern="1200" dirty="0">
                <a:solidFill>
                  <a:schemeClr val="tx1"/>
                </a:solidFill>
                <a:effectLst/>
                <a:latin typeface="+mn-lt"/>
                <a:ea typeface="+mn-ea"/>
                <a:cs typeface="+mn-cs"/>
              </a:rPr>
              <a:t>CTF</a:t>
            </a:r>
            <a:r>
              <a:rPr lang="zh-CN" altLang="en-US" sz="1200" b="1" i="0" kern="1200" dirty="0">
                <a:solidFill>
                  <a:schemeClr val="tx1"/>
                </a:solidFill>
                <a:effectLst/>
                <a:latin typeface="+mn-lt"/>
                <a:ea typeface="+mn-ea"/>
                <a:cs typeface="+mn-cs"/>
              </a:rPr>
              <a:t>赛事</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根据</a:t>
            </a:r>
            <a:r>
              <a:rPr lang="en-US" altLang="zh-CN" sz="1200" b="0" i="0" kern="1200" dirty="0">
                <a:solidFill>
                  <a:schemeClr val="tx1"/>
                </a:solidFill>
                <a:effectLst/>
                <a:latin typeface="+mn-lt"/>
                <a:ea typeface="+mn-ea"/>
                <a:cs typeface="+mn-cs"/>
              </a:rPr>
              <a:t>CTFTIME</a:t>
            </a:r>
            <a:r>
              <a:rPr lang="zh-CN" altLang="en-US" sz="1200" b="0" i="0" kern="1200" dirty="0">
                <a:solidFill>
                  <a:schemeClr val="tx1"/>
                </a:solidFill>
                <a:effectLst/>
                <a:latin typeface="+mn-lt"/>
                <a:ea typeface="+mn-ea"/>
                <a:cs typeface="+mn-cs"/>
              </a:rPr>
              <a:t>提供的国际</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赛事列表，包括已完成的赛事和即将开赛的赛事。此外也根据社区反馈为每个国际</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赛事评定了权重级别，权重级别大于或等于</a:t>
            </a:r>
            <a:r>
              <a:rPr lang="en-US" altLang="zh-CN" sz="1200" b="0" i="0" kern="1200" dirty="0">
                <a:solidFill>
                  <a:schemeClr val="tx1"/>
                </a:solidFill>
                <a:effectLst/>
                <a:latin typeface="+mn-lt"/>
                <a:ea typeface="+mn-ea"/>
                <a:cs typeface="+mn-cs"/>
              </a:rPr>
              <a:t>50</a:t>
            </a:r>
            <a:r>
              <a:rPr lang="zh-CN" altLang="en-US" sz="1200" b="0" i="0" kern="1200" dirty="0">
                <a:solidFill>
                  <a:schemeClr val="tx1"/>
                </a:solidFill>
                <a:effectLst/>
                <a:latin typeface="+mn-lt"/>
                <a:ea typeface="+mn-ea"/>
                <a:cs typeface="+mn-cs"/>
              </a:rPr>
              <a:t>的重要国际</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赛事包括：</a:t>
            </a:r>
          </a:p>
          <a:p>
            <a:r>
              <a:rPr lang="en-US" altLang="zh-CN" sz="1200" b="0" i="0" kern="1200" dirty="0">
                <a:solidFill>
                  <a:schemeClr val="tx1"/>
                </a:solidFill>
                <a:effectLst/>
                <a:latin typeface="+mn-lt"/>
                <a:ea typeface="+mn-ea"/>
                <a:cs typeface="+mn-cs"/>
              </a:rPr>
              <a:t>· DEFCON CTF</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赛事中的“世界杯”</a:t>
            </a:r>
          </a:p>
          <a:p>
            <a:r>
              <a:rPr lang="en-US" altLang="zh-CN" sz="1200" b="0" i="0" kern="1200" dirty="0">
                <a:solidFill>
                  <a:schemeClr val="tx1"/>
                </a:solidFill>
                <a:effectLst/>
                <a:latin typeface="+mn-lt"/>
                <a:ea typeface="+mn-ea"/>
                <a:cs typeface="+mn-cs"/>
              </a:rPr>
              <a:t>· UCSB </a:t>
            </a:r>
            <a:r>
              <a:rPr lang="en-US" altLang="zh-CN" sz="1200" b="0" i="0" kern="1200" dirty="0" err="1">
                <a:solidFill>
                  <a:schemeClr val="tx1"/>
                </a:solidFill>
                <a:effectLst/>
                <a:latin typeface="+mn-lt"/>
                <a:ea typeface="+mn-ea"/>
                <a:cs typeface="+mn-cs"/>
              </a:rPr>
              <a:t>iCTF</a:t>
            </a:r>
            <a:r>
              <a:rPr lang="zh-CN" altLang="en-US" sz="1200" b="0" i="0" kern="1200" dirty="0">
                <a:solidFill>
                  <a:schemeClr val="tx1"/>
                </a:solidFill>
                <a:effectLst/>
                <a:latin typeface="+mn-lt"/>
                <a:ea typeface="+mn-ea"/>
                <a:cs typeface="+mn-cs"/>
              </a:rPr>
              <a:t>：来自</a:t>
            </a:r>
            <a:r>
              <a:rPr lang="en-US" altLang="zh-CN" sz="1200" b="0" i="0" kern="1200" dirty="0">
                <a:solidFill>
                  <a:schemeClr val="tx1"/>
                </a:solidFill>
                <a:effectLst/>
                <a:latin typeface="+mn-lt"/>
                <a:ea typeface="+mn-ea"/>
                <a:cs typeface="+mn-cs"/>
              </a:rPr>
              <a:t>UCSB</a:t>
            </a:r>
            <a:r>
              <a:rPr lang="zh-CN" altLang="en-US" sz="1200" b="0" i="0" kern="1200" dirty="0">
                <a:solidFill>
                  <a:schemeClr val="tx1"/>
                </a:solidFill>
                <a:effectLst/>
                <a:latin typeface="+mn-lt"/>
                <a:ea typeface="+mn-ea"/>
                <a:cs typeface="+mn-cs"/>
              </a:rPr>
              <a:t>的面向世界高校的</a:t>
            </a:r>
            <a:r>
              <a:rPr lang="en-US" altLang="zh-CN" sz="1200" b="0" i="0" kern="1200" dirty="0">
                <a:solidFill>
                  <a:schemeClr val="tx1"/>
                </a:solidFill>
                <a:effectLst/>
                <a:latin typeface="+mn-lt"/>
                <a:ea typeface="+mn-ea"/>
                <a:cs typeface="+mn-cs"/>
              </a:rPr>
              <a:t>CTF</a:t>
            </a:r>
          </a:p>
          <a:p>
            <a:r>
              <a:rPr lang="en-US" altLang="zh-CN" sz="1200" b="0" i="0" kern="1200" dirty="0">
                <a:solidFill>
                  <a:schemeClr val="tx1"/>
                </a:solidFill>
                <a:effectLst/>
                <a:latin typeface="+mn-lt"/>
                <a:ea typeface="+mn-ea"/>
                <a:cs typeface="+mn-cs"/>
              </a:rPr>
              <a:t>· Plaid CTF</a:t>
            </a:r>
            <a:r>
              <a:rPr lang="zh-CN" altLang="en-US" sz="1200" b="0" i="0" kern="1200" dirty="0">
                <a:solidFill>
                  <a:schemeClr val="tx1"/>
                </a:solidFill>
                <a:effectLst/>
                <a:latin typeface="+mn-lt"/>
                <a:ea typeface="+mn-ea"/>
                <a:cs typeface="+mn-cs"/>
              </a:rPr>
              <a:t>：包揽多项赛事冠军的</a:t>
            </a:r>
            <a:r>
              <a:rPr lang="en-US" altLang="zh-CN" sz="1200" b="0" i="0" kern="1200" dirty="0">
                <a:solidFill>
                  <a:schemeClr val="tx1"/>
                </a:solidFill>
                <a:effectLst/>
                <a:latin typeface="+mn-lt"/>
                <a:ea typeface="+mn-ea"/>
                <a:cs typeface="+mn-cs"/>
              </a:rPr>
              <a:t>CMU</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PPP</a:t>
            </a:r>
            <a:r>
              <a:rPr lang="zh-CN" altLang="en-US" sz="1200" b="0" i="0" kern="1200" dirty="0">
                <a:solidFill>
                  <a:schemeClr val="tx1"/>
                </a:solidFill>
                <a:effectLst/>
                <a:latin typeface="+mn-lt"/>
                <a:ea typeface="+mn-ea"/>
                <a:cs typeface="+mn-cs"/>
              </a:rPr>
              <a:t>团队举办的在线解题赛</a:t>
            </a:r>
          </a:p>
          <a:p>
            <a:r>
              <a:rPr lang="en-US" altLang="zh-CN" sz="1200" b="0" i="0" kern="1200" dirty="0">
                <a:solidFill>
                  <a:schemeClr val="tx1"/>
                </a:solidFill>
                <a:effectLst/>
                <a:latin typeface="+mn-lt"/>
                <a:ea typeface="+mn-ea"/>
                <a:cs typeface="+mn-cs"/>
              </a:rPr>
              <a:t>· Boston Key Party</a:t>
            </a:r>
            <a:r>
              <a:rPr lang="zh-CN" altLang="en-US" sz="1200" b="0" i="0" kern="1200" dirty="0">
                <a:solidFill>
                  <a:schemeClr val="tx1"/>
                </a:solidFill>
                <a:effectLst/>
                <a:latin typeface="+mn-lt"/>
                <a:ea typeface="+mn-ea"/>
                <a:cs typeface="+mn-cs"/>
              </a:rPr>
              <a:t>：近年来崛起的在线解题赛</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Codegate</a:t>
            </a:r>
            <a:r>
              <a:rPr lang="en-US" altLang="zh-CN" sz="1200" b="0" i="0" kern="1200" dirty="0">
                <a:solidFill>
                  <a:schemeClr val="tx1"/>
                </a:solidFill>
                <a:effectLst/>
                <a:latin typeface="+mn-lt"/>
                <a:ea typeface="+mn-ea"/>
                <a:cs typeface="+mn-cs"/>
              </a:rPr>
              <a:t> CTF</a:t>
            </a:r>
            <a:r>
              <a:rPr lang="zh-CN" altLang="en-US" sz="1200" b="0" i="0" kern="1200" dirty="0">
                <a:solidFill>
                  <a:schemeClr val="tx1"/>
                </a:solidFill>
                <a:effectLst/>
                <a:latin typeface="+mn-lt"/>
                <a:ea typeface="+mn-ea"/>
                <a:cs typeface="+mn-cs"/>
              </a:rPr>
              <a:t>：韩国首尔“大奖赛”，冠军奖金</a:t>
            </a:r>
            <a:r>
              <a:rPr lang="en-US" altLang="zh-CN" sz="1200" b="0" i="0" kern="1200" dirty="0">
                <a:solidFill>
                  <a:schemeClr val="tx1"/>
                </a:solidFill>
                <a:effectLst/>
                <a:latin typeface="+mn-lt"/>
                <a:ea typeface="+mn-ea"/>
                <a:cs typeface="+mn-cs"/>
              </a:rPr>
              <a:t>3000</a:t>
            </a:r>
            <a:r>
              <a:rPr lang="zh-CN" altLang="en-US" sz="1200" b="0" i="0" kern="1200" dirty="0">
                <a:solidFill>
                  <a:schemeClr val="tx1"/>
                </a:solidFill>
                <a:effectLst/>
                <a:latin typeface="+mn-lt"/>
                <a:ea typeface="+mn-ea"/>
                <a:cs typeface="+mn-cs"/>
              </a:rPr>
              <a:t>万韩元</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Secuinside</a:t>
            </a:r>
            <a:r>
              <a:rPr lang="en-US" altLang="zh-CN" sz="1200" b="0" i="0" kern="1200" dirty="0">
                <a:solidFill>
                  <a:schemeClr val="tx1"/>
                </a:solidFill>
                <a:effectLst/>
                <a:latin typeface="+mn-lt"/>
                <a:ea typeface="+mn-ea"/>
                <a:cs typeface="+mn-cs"/>
              </a:rPr>
              <a:t> CTF</a:t>
            </a:r>
            <a:r>
              <a:rPr lang="zh-CN" altLang="en-US" sz="1200" b="0" i="0" kern="1200" dirty="0">
                <a:solidFill>
                  <a:schemeClr val="tx1"/>
                </a:solidFill>
                <a:effectLst/>
                <a:latin typeface="+mn-lt"/>
                <a:ea typeface="+mn-ea"/>
                <a:cs typeface="+mn-cs"/>
              </a:rPr>
              <a:t>：韩国首尔“大奖赛”，冠军奖金</a:t>
            </a:r>
            <a:r>
              <a:rPr lang="en-US" altLang="zh-CN" sz="1200" b="0" i="0" kern="1200" dirty="0">
                <a:solidFill>
                  <a:schemeClr val="tx1"/>
                </a:solidFill>
                <a:effectLst/>
                <a:latin typeface="+mn-lt"/>
                <a:ea typeface="+mn-ea"/>
                <a:cs typeface="+mn-cs"/>
              </a:rPr>
              <a:t>3000</a:t>
            </a:r>
            <a:r>
              <a:rPr lang="zh-CN" altLang="en-US" sz="1200" b="0" i="0" kern="1200" dirty="0">
                <a:solidFill>
                  <a:schemeClr val="tx1"/>
                </a:solidFill>
                <a:effectLst/>
                <a:latin typeface="+mn-lt"/>
                <a:ea typeface="+mn-ea"/>
                <a:cs typeface="+mn-cs"/>
              </a:rPr>
              <a:t>万韩元</a:t>
            </a:r>
          </a:p>
          <a:p>
            <a:r>
              <a:rPr lang="en-US" altLang="zh-CN" sz="1200" b="0" i="0" kern="1200" dirty="0">
                <a:solidFill>
                  <a:schemeClr val="tx1"/>
                </a:solidFill>
                <a:effectLst/>
                <a:latin typeface="+mn-lt"/>
                <a:ea typeface="+mn-ea"/>
                <a:cs typeface="+mn-cs"/>
              </a:rPr>
              <a:t>· XXC3 CTF</a:t>
            </a:r>
            <a:r>
              <a:rPr lang="zh-CN" altLang="en-US" sz="1200" b="0" i="0" kern="1200" dirty="0">
                <a:solidFill>
                  <a:schemeClr val="tx1"/>
                </a:solidFill>
                <a:effectLst/>
                <a:latin typeface="+mn-lt"/>
                <a:ea typeface="+mn-ea"/>
                <a:cs typeface="+mn-cs"/>
              </a:rPr>
              <a:t>：欧洲历史最悠久</a:t>
            </a:r>
            <a:r>
              <a:rPr lang="en-US" altLang="zh-CN" sz="1200" b="0" i="0" kern="1200" dirty="0">
                <a:solidFill>
                  <a:schemeClr val="tx1"/>
                </a:solidFill>
                <a:effectLst/>
                <a:latin typeface="+mn-lt"/>
                <a:ea typeface="+mn-ea"/>
                <a:cs typeface="+mn-cs"/>
              </a:rPr>
              <a:t>CCC</a:t>
            </a:r>
            <a:r>
              <a:rPr lang="zh-CN" altLang="en-US" sz="1200" b="0" i="0" kern="1200" dirty="0">
                <a:solidFill>
                  <a:schemeClr val="tx1"/>
                </a:solidFill>
                <a:effectLst/>
                <a:latin typeface="+mn-lt"/>
                <a:ea typeface="+mn-ea"/>
                <a:cs typeface="+mn-cs"/>
              </a:rPr>
              <a:t>黑客大会举办的</a:t>
            </a:r>
            <a:r>
              <a:rPr lang="en-US" altLang="zh-CN" sz="1200" b="0" i="0" kern="1200" dirty="0">
                <a:solidFill>
                  <a:schemeClr val="tx1"/>
                </a:solidFill>
                <a:effectLst/>
                <a:latin typeface="+mn-lt"/>
                <a:ea typeface="+mn-ea"/>
                <a:cs typeface="+mn-cs"/>
              </a:rPr>
              <a:t>CTF</a:t>
            </a:r>
          </a:p>
          <a:p>
            <a:r>
              <a:rPr lang="en-US" altLang="zh-CN" sz="1200" b="0" i="0" kern="1200" dirty="0">
                <a:solidFill>
                  <a:schemeClr val="tx1"/>
                </a:solidFill>
                <a:effectLst/>
                <a:latin typeface="+mn-lt"/>
                <a:ea typeface="+mn-ea"/>
                <a:cs typeface="+mn-cs"/>
              </a:rPr>
              <a:t>· SIGINT CTF</a:t>
            </a:r>
            <a:r>
              <a:rPr lang="zh-CN" altLang="en-US" sz="1200" b="0" i="0" kern="1200" dirty="0">
                <a:solidFill>
                  <a:schemeClr val="tx1"/>
                </a:solidFill>
                <a:effectLst/>
                <a:latin typeface="+mn-lt"/>
                <a:ea typeface="+mn-ea"/>
                <a:cs typeface="+mn-cs"/>
              </a:rPr>
              <a:t>：德国</a:t>
            </a:r>
            <a:r>
              <a:rPr lang="en-US" altLang="zh-CN" sz="1200" b="0" i="0" kern="1200" dirty="0">
                <a:solidFill>
                  <a:schemeClr val="tx1"/>
                </a:solidFill>
                <a:effectLst/>
                <a:latin typeface="+mn-lt"/>
                <a:ea typeface="+mn-ea"/>
                <a:cs typeface="+mn-cs"/>
              </a:rPr>
              <a:t>CCCAC</a:t>
            </a:r>
            <a:r>
              <a:rPr lang="zh-CN" altLang="en-US" sz="1200" b="0" i="0" kern="1200" dirty="0">
                <a:solidFill>
                  <a:schemeClr val="tx1"/>
                </a:solidFill>
                <a:effectLst/>
                <a:latin typeface="+mn-lt"/>
                <a:ea typeface="+mn-ea"/>
                <a:cs typeface="+mn-cs"/>
              </a:rPr>
              <a:t>协会另一场解题模式竞赛</a:t>
            </a:r>
          </a:p>
          <a:p>
            <a:r>
              <a:rPr lang="en-US" altLang="zh-CN" sz="1200" b="0" i="0" kern="1200" dirty="0">
                <a:solidFill>
                  <a:schemeClr val="tx1"/>
                </a:solidFill>
                <a:effectLst/>
                <a:latin typeface="+mn-lt"/>
                <a:ea typeface="+mn-ea"/>
                <a:cs typeface="+mn-cs"/>
              </a:rPr>
              <a:t>· Hack.lu CTF</a:t>
            </a:r>
            <a:r>
              <a:rPr lang="zh-CN" altLang="en-US" sz="1200" b="0" i="0" kern="1200" dirty="0">
                <a:solidFill>
                  <a:schemeClr val="tx1"/>
                </a:solidFill>
                <a:effectLst/>
                <a:latin typeface="+mn-lt"/>
                <a:ea typeface="+mn-ea"/>
                <a:cs typeface="+mn-cs"/>
              </a:rPr>
              <a:t>：卢森堡黑客会议同期举办的</a:t>
            </a:r>
            <a:r>
              <a:rPr lang="en-US" altLang="zh-CN" sz="1200" b="0" i="0" kern="1200" dirty="0">
                <a:solidFill>
                  <a:schemeClr val="tx1"/>
                </a:solidFill>
                <a:effectLst/>
                <a:latin typeface="+mn-lt"/>
                <a:ea typeface="+mn-ea"/>
                <a:cs typeface="+mn-cs"/>
              </a:rPr>
              <a:t>CTF</a:t>
            </a:r>
          </a:p>
          <a:p>
            <a:r>
              <a:rPr lang="en-US" altLang="zh-CN" sz="1200" b="0" i="0" kern="1200" dirty="0">
                <a:solidFill>
                  <a:schemeClr val="tx1"/>
                </a:solidFill>
                <a:effectLst/>
                <a:latin typeface="+mn-lt"/>
                <a:ea typeface="+mn-ea"/>
                <a:cs typeface="+mn-cs"/>
              </a:rPr>
              <a:t>· EBCTF</a:t>
            </a:r>
            <a:r>
              <a:rPr lang="zh-CN" altLang="en-US" sz="1200" b="0" i="0" kern="1200" dirty="0">
                <a:solidFill>
                  <a:schemeClr val="tx1"/>
                </a:solidFill>
                <a:effectLst/>
                <a:latin typeface="+mn-lt"/>
                <a:ea typeface="+mn-ea"/>
                <a:cs typeface="+mn-cs"/>
              </a:rPr>
              <a:t>：荷兰老牌强队</a:t>
            </a:r>
            <a:r>
              <a:rPr lang="en-US" altLang="zh-CN" sz="1200" b="0" i="0" kern="1200" dirty="0" err="1">
                <a:solidFill>
                  <a:schemeClr val="tx1"/>
                </a:solidFill>
                <a:effectLst/>
                <a:latin typeface="+mn-lt"/>
                <a:ea typeface="+mn-ea"/>
                <a:cs typeface="+mn-cs"/>
              </a:rPr>
              <a:t>Eindbazen</a:t>
            </a:r>
            <a:r>
              <a:rPr lang="zh-CN" altLang="en-US" sz="1200" b="0" i="0" kern="1200" dirty="0">
                <a:solidFill>
                  <a:schemeClr val="tx1"/>
                </a:solidFill>
                <a:effectLst/>
                <a:latin typeface="+mn-lt"/>
                <a:ea typeface="+mn-ea"/>
                <a:cs typeface="+mn-cs"/>
              </a:rPr>
              <a:t>组织的在线解题赛</a:t>
            </a:r>
          </a:p>
          <a:p>
            <a:r>
              <a:rPr lang="en-US" altLang="zh-CN" sz="1200" b="0" i="0" kern="1200" dirty="0">
                <a:solidFill>
                  <a:schemeClr val="tx1"/>
                </a:solidFill>
                <a:effectLst/>
                <a:latin typeface="+mn-lt"/>
                <a:ea typeface="+mn-ea"/>
                <a:cs typeface="+mn-cs"/>
              </a:rPr>
              <a:t>· Ghost in the Shellcode</a:t>
            </a:r>
            <a:r>
              <a:rPr lang="zh-CN" altLang="en-US" sz="1200" b="0" i="0" kern="1200" dirty="0">
                <a:solidFill>
                  <a:schemeClr val="tx1"/>
                </a:solidFill>
                <a:effectLst/>
                <a:latin typeface="+mn-lt"/>
                <a:ea typeface="+mn-ea"/>
                <a:cs typeface="+mn-cs"/>
              </a:rPr>
              <a:t>：由</a:t>
            </a:r>
            <a:r>
              <a:rPr lang="en-US" altLang="zh-CN" sz="1200" b="0" i="0" kern="1200" dirty="0">
                <a:solidFill>
                  <a:schemeClr val="tx1"/>
                </a:solidFill>
                <a:effectLst/>
                <a:latin typeface="+mn-lt"/>
                <a:ea typeface="+mn-ea"/>
                <a:cs typeface="+mn-cs"/>
              </a:rPr>
              <a:t>Marauders</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Men in Black Hats</a:t>
            </a:r>
            <a:r>
              <a:rPr lang="zh-CN" altLang="en-US" sz="1200" b="0" i="0" kern="1200" dirty="0">
                <a:solidFill>
                  <a:schemeClr val="tx1"/>
                </a:solidFill>
                <a:effectLst/>
                <a:latin typeface="+mn-lt"/>
                <a:ea typeface="+mn-ea"/>
                <a:cs typeface="+mn-cs"/>
              </a:rPr>
              <a:t>共同组织的在线解题赛</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RwthCTF</a:t>
            </a:r>
            <a:r>
              <a:rPr lang="zh-CN" altLang="en-US" sz="1200" b="0" i="0" kern="1200" dirty="0">
                <a:solidFill>
                  <a:schemeClr val="tx1"/>
                </a:solidFill>
                <a:effectLst/>
                <a:latin typeface="+mn-lt"/>
                <a:ea typeface="+mn-ea"/>
                <a:cs typeface="+mn-cs"/>
              </a:rPr>
              <a:t>：由德国</a:t>
            </a:r>
            <a:r>
              <a:rPr lang="en-US" altLang="zh-CN" sz="1200" b="0" i="0" kern="1200" dirty="0">
                <a:solidFill>
                  <a:schemeClr val="tx1"/>
                </a:solidFill>
                <a:effectLst/>
                <a:latin typeface="+mn-lt"/>
                <a:ea typeface="+mn-ea"/>
                <a:cs typeface="+mn-cs"/>
              </a:rPr>
              <a:t>0ldEur0pe</a:t>
            </a:r>
            <a:r>
              <a:rPr lang="zh-CN" altLang="en-US" sz="1200" b="0" i="0" kern="1200" dirty="0">
                <a:solidFill>
                  <a:schemeClr val="tx1"/>
                </a:solidFill>
                <a:effectLst/>
                <a:latin typeface="+mn-lt"/>
                <a:ea typeface="+mn-ea"/>
                <a:cs typeface="+mn-cs"/>
              </a:rPr>
              <a:t>组织的在线攻防赛</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RuCTF</a:t>
            </a:r>
            <a:r>
              <a:rPr lang="zh-CN" altLang="en-US" sz="1200" b="0" i="0" kern="1200" dirty="0">
                <a:solidFill>
                  <a:schemeClr val="tx1"/>
                </a:solidFill>
                <a:effectLst/>
                <a:latin typeface="+mn-lt"/>
                <a:ea typeface="+mn-ea"/>
                <a:cs typeface="+mn-cs"/>
              </a:rPr>
              <a:t>：由俄罗斯</a:t>
            </a:r>
            <a:r>
              <a:rPr lang="en-US" altLang="zh-CN" sz="1200" b="0" i="0" kern="1200" dirty="0">
                <a:solidFill>
                  <a:schemeClr val="tx1"/>
                </a:solidFill>
                <a:effectLst/>
                <a:latin typeface="+mn-lt"/>
                <a:ea typeface="+mn-ea"/>
                <a:cs typeface="+mn-cs"/>
              </a:rPr>
              <a:t>Hackerdom</a:t>
            </a:r>
            <a:r>
              <a:rPr lang="zh-CN" altLang="en-US" sz="1200" b="0" i="0" kern="1200" dirty="0">
                <a:solidFill>
                  <a:schemeClr val="tx1"/>
                </a:solidFill>
                <a:effectLst/>
                <a:latin typeface="+mn-lt"/>
                <a:ea typeface="+mn-ea"/>
                <a:cs typeface="+mn-cs"/>
              </a:rPr>
              <a:t>组织，解题模式资格赛面向全球参赛，解题攻防混合模式的决赛面向俄罗斯队伍的国家级竞赛</a:t>
            </a:r>
            <a:r>
              <a:rPr lang="zh-CN" altLang="en-US" sz="1200" b="0" i="0" kern="1200" baseline="30000" dirty="0">
                <a:solidFill>
                  <a:schemeClr val="tx1"/>
                </a:solidFill>
                <a:effectLst/>
                <a:latin typeface="+mn-lt"/>
                <a:ea typeface="+mn-ea"/>
                <a:cs typeface="+mn-cs"/>
              </a:rPr>
              <a:t> </a:t>
            </a:r>
            <a:r>
              <a:rPr lang="en-US" altLang="zh-CN" sz="1200" b="0" i="0" kern="1200" baseline="300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RuCTFe</a:t>
            </a:r>
            <a:r>
              <a:rPr lang="zh-CN" altLang="en-US" sz="1200" b="0" i="0" kern="1200" dirty="0">
                <a:solidFill>
                  <a:schemeClr val="tx1"/>
                </a:solidFill>
                <a:effectLst/>
                <a:latin typeface="+mn-lt"/>
                <a:ea typeface="+mn-ea"/>
                <a:cs typeface="+mn-cs"/>
              </a:rPr>
              <a:t>：由俄罗斯</a:t>
            </a:r>
            <a:r>
              <a:rPr lang="en-US" altLang="zh-CN" sz="1200" b="0" i="0" kern="1200" dirty="0">
                <a:solidFill>
                  <a:schemeClr val="tx1"/>
                </a:solidFill>
                <a:effectLst/>
                <a:latin typeface="+mn-lt"/>
                <a:ea typeface="+mn-ea"/>
                <a:cs typeface="+mn-cs"/>
              </a:rPr>
              <a:t>Hackerdom</a:t>
            </a:r>
            <a:r>
              <a:rPr lang="zh-CN" altLang="en-US" sz="1200" b="0" i="0" kern="1200" dirty="0">
                <a:solidFill>
                  <a:schemeClr val="tx1"/>
                </a:solidFill>
                <a:effectLst/>
                <a:latin typeface="+mn-lt"/>
                <a:ea typeface="+mn-ea"/>
                <a:cs typeface="+mn-cs"/>
              </a:rPr>
              <a:t>组织面向全球参赛队伍的在线攻防赛</a:t>
            </a:r>
          </a:p>
          <a:p>
            <a:r>
              <a:rPr lang="en-US" altLang="zh-CN" sz="1200" b="0" i="0" kern="1200" dirty="0">
                <a:solidFill>
                  <a:schemeClr val="tx1"/>
                </a:solidFill>
                <a:effectLst/>
                <a:latin typeface="+mn-lt"/>
                <a:ea typeface="+mn-ea"/>
                <a:cs typeface="+mn-cs"/>
              </a:rPr>
              <a:t>· PHD CTF</a:t>
            </a:r>
            <a:r>
              <a:rPr lang="zh-CN" altLang="en-US" sz="1200" b="0" i="0" kern="1200" dirty="0">
                <a:solidFill>
                  <a:schemeClr val="tx1"/>
                </a:solidFill>
                <a:effectLst/>
                <a:latin typeface="+mn-lt"/>
                <a:ea typeface="+mn-ea"/>
                <a:cs typeface="+mn-cs"/>
              </a:rPr>
              <a:t>：俄罗斯</a:t>
            </a:r>
            <a:r>
              <a:rPr lang="en-US" altLang="zh-CN" sz="1200" b="0" i="0" kern="1200" dirty="0">
                <a:solidFill>
                  <a:schemeClr val="tx1"/>
                </a:solidFill>
                <a:effectLst/>
                <a:latin typeface="+mn-lt"/>
                <a:ea typeface="+mn-ea"/>
                <a:cs typeface="+mn-cs"/>
              </a:rPr>
              <a:t>Positive Hacking Day</a:t>
            </a:r>
            <a:r>
              <a:rPr lang="zh-CN" altLang="en-US" sz="1200" b="0" i="0" kern="1200" dirty="0">
                <a:solidFill>
                  <a:schemeClr val="tx1"/>
                </a:solidFill>
                <a:effectLst/>
                <a:latin typeface="+mn-lt"/>
                <a:ea typeface="+mn-ea"/>
                <a:cs typeface="+mn-cs"/>
              </a:rPr>
              <a:t>会议同期举办的</a:t>
            </a:r>
            <a:r>
              <a:rPr lang="en-US" altLang="zh-CN" sz="1200" b="0" i="0" kern="1200" dirty="0">
                <a:solidFill>
                  <a:schemeClr val="tx1"/>
                </a:solidFill>
                <a:effectLst/>
                <a:latin typeface="+mn-lt"/>
                <a:ea typeface="+mn-ea"/>
                <a:cs typeface="+mn-cs"/>
              </a:rPr>
              <a:t>CTF</a:t>
            </a:r>
          </a:p>
          <a:p>
            <a:r>
              <a:rPr lang="zh-CN" altLang="en-US" sz="1200" b="0" i="0" kern="1200" dirty="0">
                <a:solidFill>
                  <a:schemeClr val="tx1"/>
                </a:solidFill>
                <a:effectLst/>
                <a:latin typeface="+mn-lt"/>
                <a:ea typeface="+mn-ea"/>
                <a:cs typeface="+mn-cs"/>
              </a:rPr>
              <a:t>国际重要</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赛事分布图</a:t>
            </a:r>
          </a:p>
          <a:p>
            <a:r>
              <a:rPr lang="zh-CN" altLang="en-US" sz="1200" b="0" i="0" kern="1200" dirty="0">
                <a:solidFill>
                  <a:schemeClr val="tx1"/>
                </a:solidFill>
                <a:effectLst/>
                <a:latin typeface="+mn-lt"/>
                <a:ea typeface="+mn-ea"/>
                <a:cs typeface="+mn-cs"/>
              </a:rPr>
              <a:t>红色为解题模式选拔赛</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攻防模式现场决赛，黑色为混合模式在线赛，</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紫色为解题模式</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赛，橘色为在攻防模式在线赛</a:t>
            </a:r>
          </a:p>
          <a:p>
            <a:r>
              <a:rPr lang="zh-CN" altLang="en-US" sz="1200" b="1" i="0" kern="1200" dirty="0">
                <a:solidFill>
                  <a:schemeClr val="tx1"/>
                </a:solidFill>
                <a:effectLst/>
                <a:latin typeface="+mn-lt"/>
                <a:ea typeface="+mn-ea"/>
                <a:cs typeface="+mn-cs"/>
              </a:rPr>
              <a:t>国内知名</a:t>
            </a:r>
            <a:r>
              <a:rPr lang="en-US" altLang="zh-CN" sz="1200" b="1" i="0" kern="1200" dirty="0">
                <a:solidFill>
                  <a:schemeClr val="tx1"/>
                </a:solidFill>
                <a:effectLst/>
                <a:latin typeface="+mn-lt"/>
                <a:ea typeface="+mn-ea"/>
                <a:cs typeface="+mn-cs"/>
              </a:rPr>
              <a:t>CTF</a:t>
            </a:r>
            <a:r>
              <a:rPr lang="zh-CN" altLang="en-US" sz="1200" b="1" i="0" kern="1200" dirty="0">
                <a:solidFill>
                  <a:schemeClr val="tx1"/>
                </a:solidFill>
                <a:effectLst/>
                <a:latin typeface="+mn-lt"/>
                <a:ea typeface="+mn-ea"/>
                <a:cs typeface="+mn-cs"/>
              </a:rPr>
              <a:t>赛事</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XCTF</a:t>
            </a:r>
            <a:r>
              <a:rPr lang="zh-CN" altLang="en-US" sz="1200" b="0" i="0" kern="1200" dirty="0">
                <a:solidFill>
                  <a:schemeClr val="tx1"/>
                </a:solidFill>
                <a:effectLst/>
                <a:latin typeface="+mn-lt"/>
                <a:ea typeface="+mn-ea"/>
                <a:cs typeface="+mn-cs"/>
              </a:rPr>
              <a:t>全国联赛</a:t>
            </a:r>
          </a:p>
          <a:p>
            <a:r>
              <a:rPr lang="zh-CN" altLang="en-US" sz="1200" b="0" i="0" kern="1200" dirty="0">
                <a:solidFill>
                  <a:schemeClr val="tx1"/>
                </a:solidFill>
                <a:effectLst/>
                <a:latin typeface="+mn-lt"/>
                <a:ea typeface="+mn-ea"/>
                <a:cs typeface="+mn-cs"/>
              </a:rPr>
              <a:t>中国网络空间安全协会竞评演练工作组主办、南京赛宁承办的全国性网络安全赛事平台，</a:t>
            </a:r>
            <a:r>
              <a:rPr lang="en-US" altLang="zh-CN" sz="1200" b="0" i="0" kern="1200" dirty="0">
                <a:solidFill>
                  <a:schemeClr val="tx1"/>
                </a:solidFill>
                <a:effectLst/>
                <a:latin typeface="+mn-lt"/>
                <a:ea typeface="+mn-ea"/>
                <a:cs typeface="+mn-cs"/>
              </a:rPr>
              <a:t>2014-2015</a:t>
            </a:r>
            <a:r>
              <a:rPr lang="zh-CN" altLang="en-US" sz="1200" b="0" i="0" kern="1200" dirty="0">
                <a:solidFill>
                  <a:schemeClr val="tx1"/>
                </a:solidFill>
                <a:effectLst/>
                <a:latin typeface="+mn-lt"/>
                <a:ea typeface="+mn-ea"/>
                <a:cs typeface="+mn-cs"/>
              </a:rPr>
              <a:t>赛季五站选拔赛分别由清华、上交、浙大、杭电和成信技术团队组织（包括杭电</a:t>
            </a:r>
            <a:r>
              <a:rPr lang="en-US" altLang="zh-CN" sz="1200" b="0" i="0" kern="1200" dirty="0">
                <a:solidFill>
                  <a:schemeClr val="tx1"/>
                </a:solidFill>
                <a:effectLst/>
                <a:latin typeface="+mn-lt"/>
                <a:ea typeface="+mn-ea"/>
                <a:cs typeface="+mn-cs"/>
              </a:rPr>
              <a:t>HCTF</a:t>
            </a:r>
            <a:r>
              <a:rPr lang="zh-CN" altLang="en-US" sz="1200" b="0" i="0" kern="1200" dirty="0">
                <a:solidFill>
                  <a:schemeClr val="tx1"/>
                </a:solidFill>
                <a:effectLst/>
                <a:latin typeface="+mn-lt"/>
                <a:ea typeface="+mn-ea"/>
                <a:cs typeface="+mn-cs"/>
              </a:rPr>
              <a:t>、成信</a:t>
            </a:r>
            <a:r>
              <a:rPr lang="en-US" altLang="zh-CN" sz="1200" b="0" i="0" kern="1200" dirty="0">
                <a:solidFill>
                  <a:schemeClr val="tx1"/>
                </a:solidFill>
                <a:effectLst/>
                <a:latin typeface="+mn-lt"/>
                <a:ea typeface="+mn-ea"/>
                <a:cs typeface="+mn-cs"/>
              </a:rPr>
              <a:t>SCTF</a:t>
            </a:r>
            <a:r>
              <a:rPr lang="zh-CN" altLang="en-US" sz="1200" b="0" i="0" kern="1200" dirty="0">
                <a:solidFill>
                  <a:schemeClr val="tx1"/>
                </a:solidFill>
                <a:effectLst/>
                <a:latin typeface="+mn-lt"/>
                <a:ea typeface="+mn-ea"/>
                <a:cs typeface="+mn-cs"/>
              </a:rPr>
              <a:t>、清华</a:t>
            </a:r>
            <a:r>
              <a:rPr lang="en-US" altLang="zh-CN" sz="1200" b="0" i="0" kern="1200" dirty="0">
                <a:solidFill>
                  <a:schemeClr val="tx1"/>
                </a:solidFill>
                <a:effectLst/>
                <a:latin typeface="+mn-lt"/>
                <a:ea typeface="+mn-ea"/>
                <a:cs typeface="+mn-cs"/>
              </a:rPr>
              <a:t>BCTF</a:t>
            </a:r>
            <a:r>
              <a:rPr lang="zh-CN" altLang="en-US" sz="1200" b="0" i="0" kern="1200" dirty="0">
                <a:solidFill>
                  <a:schemeClr val="tx1"/>
                </a:solidFill>
                <a:effectLst/>
                <a:latin typeface="+mn-lt"/>
                <a:ea typeface="+mn-ea"/>
                <a:cs typeface="+mn-cs"/>
              </a:rPr>
              <a:t>、上交</a:t>
            </a:r>
            <a:r>
              <a:rPr lang="en-US" altLang="zh-CN" sz="1200" b="0" i="0" kern="1200" dirty="0">
                <a:solidFill>
                  <a:schemeClr val="tx1"/>
                </a:solidFill>
                <a:effectLst/>
                <a:latin typeface="+mn-lt"/>
                <a:ea typeface="+mn-ea"/>
                <a:cs typeface="+mn-cs"/>
              </a:rPr>
              <a:t>0CTF</a:t>
            </a:r>
            <a:r>
              <a:rPr lang="zh-CN" altLang="en-US" sz="1200" b="0" i="0" kern="1200" dirty="0">
                <a:solidFill>
                  <a:schemeClr val="tx1"/>
                </a:solidFill>
                <a:effectLst/>
                <a:latin typeface="+mn-lt"/>
                <a:ea typeface="+mn-ea"/>
                <a:cs typeface="+mn-cs"/>
              </a:rPr>
              <a:t>和浙大</a:t>
            </a:r>
            <a:r>
              <a:rPr lang="en-US" altLang="zh-CN" sz="1200" b="0" i="0" kern="1200" dirty="0">
                <a:solidFill>
                  <a:schemeClr val="tx1"/>
                </a:solidFill>
                <a:effectLst/>
                <a:latin typeface="+mn-lt"/>
                <a:ea typeface="+mn-ea"/>
                <a:cs typeface="+mn-cs"/>
              </a:rPr>
              <a:t>ACTF</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XCTF</a:t>
            </a:r>
            <a:r>
              <a:rPr lang="zh-CN" altLang="en-US" sz="1200" b="0" i="0" kern="1200" dirty="0">
                <a:solidFill>
                  <a:schemeClr val="tx1"/>
                </a:solidFill>
                <a:effectLst/>
                <a:latin typeface="+mn-lt"/>
                <a:ea typeface="+mn-ea"/>
                <a:cs typeface="+mn-cs"/>
              </a:rPr>
              <a:t>联赛总决赛由蓝莲花战队组织。</a:t>
            </a:r>
            <a:r>
              <a:rPr lang="en-US" altLang="zh-CN" sz="1200" b="0" i="0" kern="1200" dirty="0">
                <a:solidFill>
                  <a:schemeClr val="tx1"/>
                </a:solidFill>
                <a:effectLst/>
                <a:latin typeface="+mn-lt"/>
                <a:ea typeface="+mn-ea"/>
                <a:cs typeface="+mn-cs"/>
              </a:rPr>
              <a:t>XCTF</a:t>
            </a:r>
            <a:r>
              <a:rPr lang="zh-CN" altLang="en-US" sz="1200" b="0" i="0" kern="1200" dirty="0">
                <a:solidFill>
                  <a:schemeClr val="tx1"/>
                </a:solidFill>
                <a:effectLst/>
                <a:latin typeface="+mn-lt"/>
                <a:ea typeface="+mn-ea"/>
                <a:cs typeface="+mn-cs"/>
              </a:rPr>
              <a:t>联赛是国内最权威、最高技术水平与最大影响力的网络安全</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赛事平台。</a:t>
            </a:r>
          </a:p>
          <a:p>
            <a:r>
              <a:rPr lang="en-US" altLang="zh-CN" sz="1200" b="0" i="0" kern="1200" dirty="0" err="1">
                <a:solidFill>
                  <a:schemeClr val="tx1"/>
                </a:solidFill>
                <a:effectLst/>
                <a:latin typeface="+mn-lt"/>
                <a:ea typeface="+mn-ea"/>
                <a:cs typeface="+mn-cs"/>
              </a:rPr>
              <a:t>AliCTF</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由阿里巴巴公司组织，面向在校学生的</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竞赛，冠军奖金</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万元加</a:t>
            </a:r>
            <a:r>
              <a:rPr lang="en-US" altLang="zh-CN" sz="1200" b="0" i="0" kern="1200" dirty="0" err="1">
                <a:solidFill>
                  <a:schemeClr val="tx1"/>
                </a:solidFill>
                <a:effectLst/>
                <a:latin typeface="+mn-lt"/>
                <a:ea typeface="+mn-ea"/>
                <a:cs typeface="+mn-cs"/>
              </a:rPr>
              <a:t>BlackHat</a:t>
            </a:r>
            <a:r>
              <a:rPr lang="zh-CN" altLang="en-US" sz="1200" b="0" i="0" kern="1200" dirty="0">
                <a:solidFill>
                  <a:schemeClr val="tx1"/>
                </a:solidFill>
                <a:effectLst/>
                <a:latin typeface="+mn-lt"/>
                <a:ea typeface="+mn-ea"/>
                <a:cs typeface="+mn-cs"/>
              </a:rPr>
              <a:t>全程费用。</a:t>
            </a:r>
          </a:p>
          <a:p>
            <a:r>
              <a:rPr lang="en-US" altLang="zh-CN" sz="1200" b="0" i="0" kern="1200" dirty="0">
                <a:solidFill>
                  <a:schemeClr val="tx1"/>
                </a:solidFill>
                <a:effectLst/>
                <a:latin typeface="+mn-lt"/>
                <a:ea typeface="+mn-ea"/>
                <a:cs typeface="+mn-cs"/>
              </a:rPr>
              <a:t>XDCTF</a:t>
            </a:r>
          </a:p>
          <a:p>
            <a:r>
              <a:rPr lang="en-US" altLang="zh-CN" sz="1200" b="0" i="0" kern="1200" dirty="0">
                <a:solidFill>
                  <a:schemeClr val="tx1"/>
                </a:solidFill>
                <a:effectLst/>
                <a:latin typeface="+mn-lt"/>
                <a:ea typeface="+mn-ea"/>
                <a:cs typeface="+mn-cs"/>
              </a:rPr>
              <a:t>2015</a:t>
            </a:r>
            <a:r>
              <a:rPr lang="zh-CN" altLang="en-US" sz="1200" b="0" i="0" kern="1200" dirty="0">
                <a:solidFill>
                  <a:schemeClr val="tx1"/>
                </a:solidFill>
                <a:effectLst/>
                <a:latin typeface="+mn-lt"/>
                <a:ea typeface="+mn-ea"/>
                <a:cs typeface="+mn-cs"/>
              </a:rPr>
              <a:t>年之前由西安电子科技大学信息安全协会与西安电子科技大学组织的</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竞赛，其特点是偏向于渗透实战经验。</a:t>
            </a:r>
            <a:r>
              <a:rPr lang="en-US" altLang="zh-CN" sz="1200" b="0" i="0" kern="1200" dirty="0">
                <a:solidFill>
                  <a:schemeClr val="tx1"/>
                </a:solidFill>
                <a:effectLst/>
                <a:latin typeface="+mn-lt"/>
                <a:ea typeface="+mn-ea"/>
                <a:cs typeface="+mn-cs"/>
              </a:rPr>
              <a:t>2016</a:t>
            </a:r>
            <a:r>
              <a:rPr lang="zh-CN" altLang="en-US" sz="1200" b="0" i="0" kern="1200" dirty="0">
                <a:solidFill>
                  <a:schemeClr val="tx1"/>
                </a:solidFill>
                <a:effectLst/>
                <a:latin typeface="+mn-lt"/>
                <a:ea typeface="+mn-ea"/>
                <a:cs typeface="+mn-cs"/>
              </a:rPr>
              <a:t>年之后由西安电子科技大学组织举办。</a:t>
            </a:r>
          </a:p>
          <a:p>
            <a:r>
              <a:rPr lang="en-US" altLang="zh-CN" sz="1200" b="0" i="0" kern="1200" dirty="0">
                <a:solidFill>
                  <a:schemeClr val="tx1"/>
                </a:solidFill>
                <a:effectLst/>
                <a:latin typeface="+mn-lt"/>
                <a:ea typeface="+mn-ea"/>
                <a:cs typeface="+mn-cs"/>
              </a:rPr>
              <a:t>HCTF</a:t>
            </a:r>
          </a:p>
          <a:p>
            <a:r>
              <a:rPr lang="zh-CN" altLang="en-US" sz="1200" b="0" i="0" kern="1200" dirty="0">
                <a:solidFill>
                  <a:schemeClr val="tx1"/>
                </a:solidFill>
                <a:effectLst/>
                <a:latin typeface="+mn-lt"/>
                <a:ea typeface="+mn-ea"/>
                <a:cs typeface="+mn-cs"/>
              </a:rPr>
              <a:t>由杭州电子科技大学信息安全协会承办组织的</a:t>
            </a:r>
            <a:r>
              <a:rPr lang="en-US" altLang="zh-CN" sz="1200" b="0" i="0" kern="1200" dirty="0">
                <a:solidFill>
                  <a:schemeClr val="tx1"/>
                </a:solidFill>
                <a:effectLst/>
                <a:latin typeface="+mn-lt"/>
                <a:ea typeface="+mn-ea"/>
                <a:cs typeface="+mn-cs"/>
              </a:rPr>
              <a:t>CTF</a:t>
            </a:r>
          </a:p>
          <a:p>
            <a:r>
              <a:rPr lang="zh-CN" altLang="en-US" sz="1200" b="0" i="0" kern="1200" dirty="0">
                <a:solidFill>
                  <a:schemeClr val="tx1"/>
                </a:solidFill>
                <a:effectLst/>
                <a:latin typeface="+mn-lt"/>
                <a:ea typeface="+mn-ea"/>
                <a:cs typeface="+mn-cs"/>
              </a:rPr>
              <a:t>杭州电子科技大学信息安全协会由杭州电子科技大学通信工程学院组织建立，协会已有七年历史，曾经出征</a:t>
            </a:r>
            <a:r>
              <a:rPr lang="en-US" altLang="zh-CN" sz="1200" b="0" i="0" kern="1200" dirty="0">
                <a:solidFill>
                  <a:schemeClr val="tx1"/>
                </a:solidFill>
                <a:effectLst/>
                <a:latin typeface="+mn-lt"/>
                <a:ea typeface="+mn-ea"/>
                <a:cs typeface="+mn-cs"/>
              </a:rPr>
              <a:t>DEFCON,BCTF</a:t>
            </a:r>
            <a:r>
              <a:rPr lang="zh-CN" altLang="en-US" sz="1200" b="0" i="0" kern="1200" dirty="0">
                <a:solidFill>
                  <a:schemeClr val="tx1"/>
                </a:solidFill>
                <a:effectLst/>
                <a:latin typeface="+mn-lt"/>
                <a:ea typeface="+mn-ea"/>
                <a:cs typeface="+mn-cs"/>
              </a:rPr>
              <a:t>等大型比赛并取得优异成绩，同时协会还有大量有影响力的软件作品。协会内部成员由热爱黑客技术和计算机技术的一些在校大学生组成，有多个研究方向，主要有渗透，逆向，内核，</a:t>
            </a:r>
            <a:r>
              <a:rPr lang="en-US"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等多个研究方向。至今已经成功举办</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次</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比赛。</a:t>
            </a:r>
          </a:p>
          <a:p>
            <a:r>
              <a:rPr lang="en-US" altLang="zh-CN" sz="1200" b="0" i="0" kern="1200" dirty="0">
                <a:solidFill>
                  <a:schemeClr val="tx1"/>
                </a:solidFill>
                <a:effectLst/>
                <a:latin typeface="+mn-lt"/>
                <a:ea typeface="+mn-ea"/>
                <a:cs typeface="+mn-cs"/>
              </a:rPr>
              <a:t>ISCC</a:t>
            </a:r>
          </a:p>
          <a:p>
            <a:r>
              <a:rPr lang="zh-CN" altLang="en-US" sz="1200" b="0" i="0" kern="1200" dirty="0">
                <a:solidFill>
                  <a:schemeClr val="tx1"/>
                </a:solidFill>
                <a:effectLst/>
                <a:latin typeface="+mn-lt"/>
                <a:ea typeface="+mn-ea"/>
                <a:cs typeface="+mn-cs"/>
              </a:rPr>
              <a:t>由北理工组织的传统网络安全竞赛，最近两年逐渐转向</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赛制。</a:t>
            </a:r>
          </a:p>
          <a:p>
            <a:r>
              <a:rPr lang="en-US" altLang="zh-CN" sz="1200" b="0" i="0" kern="1200" dirty="0">
                <a:solidFill>
                  <a:schemeClr val="tx1"/>
                </a:solidFill>
                <a:effectLst/>
                <a:latin typeface="+mn-lt"/>
                <a:ea typeface="+mn-ea"/>
                <a:cs typeface="+mn-cs"/>
              </a:rPr>
              <a:t>LCTF</a:t>
            </a:r>
          </a:p>
          <a:p>
            <a:r>
              <a:rPr lang="zh-CN" altLang="en-US" sz="1200" b="0" i="0" kern="1200" dirty="0">
                <a:solidFill>
                  <a:schemeClr val="tx1"/>
                </a:solidFill>
                <a:effectLst/>
                <a:latin typeface="+mn-lt"/>
                <a:ea typeface="+mn-ea"/>
                <a:cs typeface="+mn-cs"/>
              </a:rPr>
              <a:t>由</a:t>
            </a:r>
            <a:r>
              <a:rPr lang="en-US" altLang="zh-CN" sz="1200" b="0" i="0" kern="1200" dirty="0">
                <a:solidFill>
                  <a:schemeClr val="tx1"/>
                </a:solidFill>
                <a:effectLst/>
                <a:latin typeface="+mn-lt"/>
                <a:ea typeface="+mn-ea"/>
                <a:cs typeface="+mn-cs"/>
              </a:rPr>
              <a:t>L-Team</a:t>
            </a:r>
            <a:r>
              <a:rPr lang="zh-CN" altLang="en-US" sz="1200" b="0" i="0" kern="1200" dirty="0">
                <a:solidFill>
                  <a:schemeClr val="tx1"/>
                </a:solidFill>
                <a:effectLst/>
                <a:latin typeface="+mn-lt"/>
                <a:ea typeface="+mn-ea"/>
                <a:cs typeface="+mn-cs"/>
              </a:rPr>
              <a:t>战队组织的</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竞赛。</a:t>
            </a:r>
          </a:p>
          <a:p>
            <a:r>
              <a:rPr lang="en-US" altLang="zh-CN" sz="1200" b="0" i="0" kern="1200" dirty="0">
                <a:solidFill>
                  <a:schemeClr val="tx1"/>
                </a:solidFill>
                <a:effectLst/>
                <a:latin typeface="+mn-lt"/>
                <a:ea typeface="+mn-ea"/>
                <a:cs typeface="+mn-cs"/>
              </a:rPr>
              <a:t>TCTF</a:t>
            </a:r>
          </a:p>
          <a:p>
            <a:r>
              <a:rPr lang="en-US" altLang="zh-CN" sz="1200" b="0" i="0" kern="1200" dirty="0">
                <a:solidFill>
                  <a:schemeClr val="tx1"/>
                </a:solidFill>
                <a:effectLst/>
                <a:latin typeface="+mn-lt"/>
                <a:ea typeface="+mn-ea"/>
                <a:cs typeface="+mn-cs"/>
              </a:rPr>
              <a:t>TCTF</a:t>
            </a:r>
            <a:r>
              <a:rPr lang="zh-CN" altLang="en-US" sz="1200" b="0" i="0" kern="1200" dirty="0">
                <a:solidFill>
                  <a:schemeClr val="tx1"/>
                </a:solidFill>
                <a:effectLst/>
                <a:latin typeface="+mn-lt"/>
                <a:ea typeface="+mn-ea"/>
                <a:cs typeface="+mn-cs"/>
              </a:rPr>
              <a:t>由中国网络空间安全协会竞评演练工作委员会指导、腾讯安全发起、腾讯安全联合实验室主办，</a:t>
            </a:r>
            <a:r>
              <a:rPr lang="en-US" altLang="zh-CN" sz="1200" b="0" i="0" kern="1200" dirty="0">
                <a:solidFill>
                  <a:schemeClr val="tx1"/>
                </a:solidFill>
                <a:effectLst/>
                <a:latin typeface="+mn-lt"/>
                <a:ea typeface="+mn-ea"/>
                <a:cs typeface="+mn-cs"/>
              </a:rPr>
              <a:t>0ops</a:t>
            </a:r>
            <a:r>
              <a:rPr lang="zh-CN" altLang="en-US" sz="1200" b="0" i="0" kern="1200" dirty="0">
                <a:solidFill>
                  <a:schemeClr val="tx1"/>
                </a:solidFill>
                <a:effectLst/>
                <a:latin typeface="+mn-lt"/>
                <a:ea typeface="+mn-ea"/>
                <a:cs typeface="+mn-cs"/>
              </a:rPr>
              <a:t>战队和北京邮电大学协办的</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竞赛</a:t>
            </a:r>
            <a:r>
              <a:rPr lang="en-US" altLang="zh-CN" sz="1200" b="0" i="0" kern="1200" dirty="0">
                <a:solidFill>
                  <a:schemeClr val="tx1"/>
                </a:solidFill>
                <a:effectLst/>
                <a:latin typeface="+mn-lt"/>
                <a:ea typeface="+mn-ea"/>
                <a:cs typeface="+mn-cs"/>
              </a:rPr>
              <a:t>.</a:t>
            </a:r>
            <a:r>
              <a:rPr lang="zh-CN" altLang="en-US" sz="1200" b="0" i="0" kern="1200" baseline="30000" dirty="0">
                <a:solidFill>
                  <a:schemeClr val="tx1"/>
                </a:solidFill>
                <a:effectLst/>
                <a:latin typeface="+mn-lt"/>
                <a:ea typeface="+mn-ea"/>
                <a:cs typeface="+mn-cs"/>
              </a:rPr>
              <a:t> </a:t>
            </a:r>
            <a:r>
              <a:rPr lang="en-US" altLang="zh-CN" sz="1200" b="0" i="0" kern="1200" baseline="300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br>
              <a:rPr lang="zh-CN" altLang="en-US" sz="1200" b="1" i="0" kern="1200" dirty="0">
                <a:solidFill>
                  <a:schemeClr val="tx1"/>
                </a:solidFill>
                <a:effectLst/>
                <a:latin typeface="+mn-lt"/>
                <a:ea typeface="+mn-ea"/>
                <a:cs typeface="+mn-cs"/>
              </a:rPr>
            </a:br>
            <a:r>
              <a:rPr lang="zh-CN" altLang="en-US" sz="1200" b="1"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百度杯</a:t>
            </a:r>
            <a:r>
              <a:rPr lang="en-US" altLang="zh-CN" sz="1200" b="1" i="0" kern="1200" dirty="0">
                <a:solidFill>
                  <a:schemeClr val="tx1"/>
                </a:solidFill>
                <a:effectLst/>
                <a:latin typeface="+mn-lt"/>
                <a:ea typeface="+mn-ea"/>
                <a:cs typeface="+mn-cs"/>
              </a:rPr>
              <a:t>CTF</a:t>
            </a:r>
            <a:r>
              <a:rPr lang="zh-CN" altLang="en-US" sz="1200" b="1" i="0" kern="1200" dirty="0">
                <a:solidFill>
                  <a:schemeClr val="tx1"/>
                </a:solidFill>
                <a:effectLst/>
                <a:latin typeface="+mn-lt"/>
                <a:ea typeface="+mn-ea"/>
                <a:cs typeface="+mn-cs"/>
              </a:rPr>
              <a:t>夺旗大战</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由</a:t>
            </a:r>
            <a:r>
              <a:rPr lang="zh-CN" altLang="en-US" sz="1200" b="1" i="0" kern="1200" dirty="0">
                <a:solidFill>
                  <a:schemeClr val="tx1"/>
                </a:solidFill>
                <a:effectLst/>
                <a:latin typeface="+mn-lt"/>
                <a:ea typeface="+mn-ea"/>
                <a:cs typeface="+mn-cs"/>
              </a:rPr>
              <a:t>百度安全应急响应中心</a:t>
            </a:r>
            <a:r>
              <a:rPr lang="zh-CN" altLang="en-US" sz="1200" b="0" i="0" kern="1200" dirty="0">
                <a:solidFill>
                  <a:schemeClr val="tx1"/>
                </a:solidFill>
                <a:effectLst/>
                <a:latin typeface="+mn-lt"/>
                <a:ea typeface="+mn-ea"/>
                <a:cs typeface="+mn-cs"/>
              </a:rPr>
              <a:t>和</a:t>
            </a:r>
            <a:r>
              <a:rPr lang="en-US" altLang="zh-CN" sz="1200" b="1" i="0" kern="1200" dirty="0" err="1">
                <a:solidFill>
                  <a:schemeClr val="tx1"/>
                </a:solidFill>
                <a:effectLst/>
                <a:latin typeface="+mn-lt"/>
                <a:ea typeface="+mn-ea"/>
                <a:cs typeface="+mn-cs"/>
              </a:rPr>
              <a:t>i</a:t>
            </a:r>
            <a:r>
              <a:rPr lang="zh-CN" altLang="en-US" sz="1200" b="1" i="0" kern="1200" dirty="0">
                <a:solidFill>
                  <a:schemeClr val="tx1"/>
                </a:solidFill>
                <a:effectLst/>
                <a:latin typeface="+mn-lt"/>
                <a:ea typeface="+mn-ea"/>
                <a:cs typeface="+mn-cs"/>
              </a:rPr>
              <a:t>春秋</a:t>
            </a:r>
            <a:r>
              <a:rPr lang="zh-CN" altLang="en-US" sz="1200" b="0" i="0" kern="1200" dirty="0">
                <a:solidFill>
                  <a:schemeClr val="tx1"/>
                </a:solidFill>
                <a:effectLst/>
                <a:latin typeface="+mn-lt"/>
                <a:ea typeface="+mn-ea"/>
                <a:cs typeface="+mn-cs"/>
              </a:rPr>
              <a:t>联合举办的</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比赛，国内现今为止首次历时最长（半年）、频次最高的</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大赛。赛题丰富且突破了技术和网络的限制。</a:t>
            </a:r>
          </a:p>
          <a:p>
            <a:r>
              <a:rPr lang="zh-CN" altLang="en-US" sz="1200" b="1"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全国大学生信息安全竞赛创新实践能力赛线上赛</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由</a:t>
            </a:r>
            <a:r>
              <a:rPr lang="zh-CN" altLang="en-US" sz="1200" b="1" i="0" kern="1200" dirty="0">
                <a:solidFill>
                  <a:schemeClr val="tx1"/>
                </a:solidFill>
                <a:effectLst/>
                <a:latin typeface="+mn-lt"/>
                <a:ea typeface="+mn-ea"/>
                <a:cs typeface="+mn-cs"/>
              </a:rPr>
              <a:t>教育部高等学校信息安全专业教学指导委员会主办</a:t>
            </a:r>
            <a:r>
              <a:rPr lang="zh-CN" altLang="en-US" sz="1200" b="0" i="0" kern="1200" dirty="0">
                <a:solidFill>
                  <a:schemeClr val="tx1"/>
                </a:solidFill>
                <a:effectLst/>
                <a:latin typeface="+mn-lt"/>
                <a:ea typeface="+mn-ea"/>
                <a:cs typeface="+mn-cs"/>
              </a:rPr>
              <a:t>，西安电子科技大学、永信至诚、国卫信安等承办</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百度安全中心、阿里安全应急响应中心、腾讯安全平台方舟计划、</a:t>
            </a:r>
            <a:r>
              <a:rPr lang="en-US" altLang="zh-CN" sz="1200" b="0" i="0" kern="1200" dirty="0">
                <a:solidFill>
                  <a:schemeClr val="tx1"/>
                </a:solidFill>
                <a:effectLst/>
                <a:latin typeface="+mn-lt"/>
                <a:ea typeface="+mn-ea"/>
                <a:cs typeface="+mn-cs"/>
              </a:rPr>
              <a:t>360</a:t>
            </a:r>
            <a:r>
              <a:rPr lang="zh-CN" altLang="en-US" sz="1200" b="0" i="0" kern="1200" dirty="0">
                <a:solidFill>
                  <a:schemeClr val="tx1"/>
                </a:solidFill>
                <a:effectLst/>
                <a:latin typeface="+mn-lt"/>
                <a:ea typeface="+mn-ea"/>
                <a:cs typeface="+mn-cs"/>
              </a:rPr>
              <a:t>企业安全集团赞助支持的</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竞赛，覆盖面广，质量级别最高，被参赛选手称作</a:t>
            </a:r>
            <a:r>
              <a:rPr lang="en-US" altLang="zh-CN" sz="1200" b="0" i="0" kern="1200" dirty="0">
                <a:solidFill>
                  <a:schemeClr val="tx1"/>
                </a:solidFill>
                <a:effectLst/>
                <a:latin typeface="+mn-lt"/>
                <a:ea typeface="+mn-ea"/>
                <a:cs typeface="+mn-cs"/>
              </a:rPr>
              <a:t>CTF</a:t>
            </a:r>
            <a:r>
              <a:rPr lang="zh-CN" altLang="en-US" sz="1200" b="0" i="0" kern="1200" dirty="0">
                <a:solidFill>
                  <a:schemeClr val="tx1"/>
                </a:solidFill>
                <a:effectLst/>
                <a:latin typeface="+mn-lt"/>
                <a:ea typeface="+mn-ea"/>
                <a:cs typeface="+mn-cs"/>
              </a:rPr>
              <a:t>的</a:t>
            </a:r>
            <a:r>
              <a:rPr lang="zh-CN" altLang="en-US" sz="1200" b="1" i="0" kern="1200" dirty="0">
                <a:solidFill>
                  <a:schemeClr val="tx1"/>
                </a:solidFill>
                <a:effectLst/>
                <a:latin typeface="+mn-lt"/>
                <a:ea typeface="+mn-ea"/>
                <a:cs typeface="+mn-cs"/>
              </a:rPr>
              <a:t>国赛</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A00D2FE6-D36E-43E8-91C7-0395C9AC4E3E}" type="slidenum">
              <a:rPr lang="zh-CN" altLang="en-US" smtClean="0"/>
              <a:t>7</a:t>
            </a:fld>
            <a:endParaRPr lang="zh-CN" altLang="en-US"/>
          </a:p>
        </p:txBody>
      </p:sp>
    </p:spTree>
    <p:extLst>
      <p:ext uri="{BB962C8B-B14F-4D97-AF65-F5344CB8AC3E}">
        <p14:creationId xmlns:p14="http://schemas.microsoft.com/office/powerpoint/2010/main" val="4139397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0D2FE6-D36E-43E8-91C7-0395C9AC4E3E}" type="slidenum">
              <a:rPr lang="zh-CN" altLang="en-US" smtClean="0"/>
              <a:t>8</a:t>
            </a:fld>
            <a:endParaRPr lang="zh-CN" altLang="en-US"/>
          </a:p>
        </p:txBody>
      </p:sp>
    </p:spTree>
    <p:extLst>
      <p:ext uri="{BB962C8B-B14F-4D97-AF65-F5344CB8AC3E}">
        <p14:creationId xmlns:p14="http://schemas.microsoft.com/office/powerpoint/2010/main" val="22633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0D2FE6-D36E-43E8-91C7-0395C9AC4E3E}" type="slidenum">
              <a:rPr lang="zh-CN" altLang="en-US" smtClean="0"/>
              <a:t>9</a:t>
            </a:fld>
            <a:endParaRPr lang="zh-CN" altLang="en-US"/>
          </a:p>
        </p:txBody>
      </p:sp>
    </p:spTree>
    <p:extLst>
      <p:ext uri="{BB962C8B-B14F-4D97-AF65-F5344CB8AC3E}">
        <p14:creationId xmlns:p14="http://schemas.microsoft.com/office/powerpoint/2010/main" val="356458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0D2FE6-D36E-43E8-91C7-0395C9AC4E3E}" type="slidenum">
              <a:rPr lang="zh-CN" altLang="en-US" smtClean="0"/>
              <a:t>13</a:t>
            </a:fld>
            <a:endParaRPr lang="zh-CN" altLang="en-US"/>
          </a:p>
        </p:txBody>
      </p:sp>
    </p:spTree>
    <p:extLst>
      <p:ext uri="{BB962C8B-B14F-4D97-AF65-F5344CB8AC3E}">
        <p14:creationId xmlns:p14="http://schemas.microsoft.com/office/powerpoint/2010/main" val="2490306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只是储备：基本的编程能力，各类汇编语言，机器指令</a:t>
            </a:r>
          </a:p>
        </p:txBody>
      </p:sp>
      <p:sp>
        <p:nvSpPr>
          <p:cNvPr id="4" name="灯片编号占位符 3"/>
          <p:cNvSpPr>
            <a:spLocks noGrp="1"/>
          </p:cNvSpPr>
          <p:nvPr>
            <p:ph type="sldNum" sz="quarter" idx="5"/>
          </p:nvPr>
        </p:nvSpPr>
        <p:spPr/>
        <p:txBody>
          <a:bodyPr/>
          <a:lstStyle/>
          <a:p>
            <a:fld id="{A00D2FE6-D36E-43E8-91C7-0395C9AC4E3E}" type="slidenum">
              <a:rPr lang="zh-CN" altLang="en-US" smtClean="0"/>
              <a:t>15</a:t>
            </a:fld>
            <a:endParaRPr lang="zh-CN" altLang="en-US"/>
          </a:p>
        </p:txBody>
      </p:sp>
    </p:spTree>
    <p:extLst>
      <p:ext uri="{BB962C8B-B14F-4D97-AF65-F5344CB8AC3E}">
        <p14:creationId xmlns:p14="http://schemas.microsoft.com/office/powerpoint/2010/main" val="3667216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A838F04-5404-423D-A1E8-453C558A62A3}" type="datetimeFigureOut">
              <a:rPr lang="zh-CN" altLang="en-US" smtClean="0"/>
              <a:t>2019/12/4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384739C-D1F7-4347-9D68-254F664168AB}" type="slidenum">
              <a:rPr lang="zh-CN" altLang="en-US" smtClean="0"/>
              <a:t>‹#›</a:t>
            </a:fld>
            <a:endParaRPr lang="zh-CN" altLang="en-US"/>
          </a:p>
        </p:txBody>
      </p:sp>
    </p:spTree>
    <p:extLst>
      <p:ext uri="{BB962C8B-B14F-4D97-AF65-F5344CB8AC3E}">
        <p14:creationId xmlns:p14="http://schemas.microsoft.com/office/powerpoint/2010/main" val="39888108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A838F04-5404-423D-A1E8-453C558A62A3}" type="datetimeFigureOut">
              <a:rPr lang="zh-CN" altLang="en-US" smtClean="0"/>
              <a:t>2019/12/4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84739C-D1F7-4347-9D68-254F664168AB}" type="slidenum">
              <a:rPr lang="zh-CN" altLang="en-US" smtClean="0"/>
              <a:t>‹#›</a:t>
            </a:fld>
            <a:endParaRPr lang="zh-CN" altLang="en-US"/>
          </a:p>
        </p:txBody>
      </p:sp>
    </p:spTree>
    <p:extLst>
      <p:ext uri="{BB962C8B-B14F-4D97-AF65-F5344CB8AC3E}">
        <p14:creationId xmlns:p14="http://schemas.microsoft.com/office/powerpoint/2010/main" val="356117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A838F04-5404-423D-A1E8-453C558A62A3}" type="datetimeFigureOut">
              <a:rPr lang="zh-CN" altLang="en-US" smtClean="0"/>
              <a:t>2019/12/4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84739C-D1F7-4347-9D68-254F664168AB}" type="slidenum">
              <a:rPr lang="zh-CN" altLang="en-US" smtClean="0"/>
              <a:t>‹#›</a:t>
            </a:fld>
            <a:endParaRPr lang="zh-CN" altLang="en-US"/>
          </a:p>
        </p:txBody>
      </p:sp>
    </p:spTree>
    <p:extLst>
      <p:ext uri="{BB962C8B-B14F-4D97-AF65-F5344CB8AC3E}">
        <p14:creationId xmlns:p14="http://schemas.microsoft.com/office/powerpoint/2010/main" val="212169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A838F04-5404-423D-A1E8-453C558A62A3}" type="datetimeFigureOut">
              <a:rPr lang="zh-CN" altLang="en-US" smtClean="0"/>
              <a:t>2019/12/4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384739C-D1F7-4347-9D68-254F664168AB}" type="slidenum">
              <a:rPr lang="zh-CN" altLang="en-US" smtClean="0"/>
              <a:t>‹#›</a:t>
            </a:fld>
            <a:endParaRPr lang="zh-CN" altLang="en-US"/>
          </a:p>
        </p:txBody>
      </p:sp>
    </p:spTree>
    <p:extLst>
      <p:ext uri="{BB962C8B-B14F-4D97-AF65-F5344CB8AC3E}">
        <p14:creationId xmlns:p14="http://schemas.microsoft.com/office/powerpoint/2010/main" val="379957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A838F04-5404-423D-A1E8-453C558A62A3}" type="datetimeFigureOut">
              <a:rPr lang="zh-CN" altLang="en-US" smtClean="0"/>
              <a:t>2019/12/4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384739C-D1F7-4347-9D68-254F664168AB}" type="slidenum">
              <a:rPr lang="zh-CN" altLang="en-US" smtClean="0"/>
              <a:t>‹#›</a:t>
            </a:fld>
            <a:endParaRPr lang="zh-CN" altLang="en-US"/>
          </a:p>
        </p:txBody>
      </p:sp>
    </p:spTree>
    <p:extLst>
      <p:ext uri="{BB962C8B-B14F-4D97-AF65-F5344CB8AC3E}">
        <p14:creationId xmlns:p14="http://schemas.microsoft.com/office/powerpoint/2010/main" val="28249017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5A838F04-5404-423D-A1E8-453C558A62A3}" type="datetimeFigureOut">
              <a:rPr lang="zh-CN" altLang="en-US" smtClean="0"/>
              <a:t>2019/12/4</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A384739C-D1F7-4347-9D68-254F664168AB}" type="slidenum">
              <a:rPr lang="zh-CN" altLang="en-US" smtClean="0"/>
              <a:t>‹#›</a:t>
            </a:fld>
            <a:endParaRPr lang="zh-CN" altLang="en-US"/>
          </a:p>
        </p:txBody>
      </p:sp>
    </p:spTree>
    <p:extLst>
      <p:ext uri="{BB962C8B-B14F-4D97-AF65-F5344CB8AC3E}">
        <p14:creationId xmlns:p14="http://schemas.microsoft.com/office/powerpoint/2010/main" val="216993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A838F04-5404-423D-A1E8-453C558A62A3}" type="datetimeFigureOut">
              <a:rPr lang="zh-CN" altLang="en-US" smtClean="0"/>
              <a:t>2019/12/4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384739C-D1F7-4347-9D68-254F664168AB}"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54691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A838F04-5404-423D-A1E8-453C558A62A3}" type="datetimeFigureOut">
              <a:rPr lang="zh-CN" altLang="en-US" smtClean="0"/>
              <a:t>2019/12/4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384739C-D1F7-4347-9D68-254F664168AB}" type="slidenum">
              <a:rPr lang="zh-CN" altLang="en-US" smtClean="0"/>
              <a:t>‹#›</a:t>
            </a:fld>
            <a:endParaRPr lang="zh-CN" altLang="en-US"/>
          </a:p>
        </p:txBody>
      </p:sp>
    </p:spTree>
    <p:extLst>
      <p:ext uri="{BB962C8B-B14F-4D97-AF65-F5344CB8AC3E}">
        <p14:creationId xmlns:p14="http://schemas.microsoft.com/office/powerpoint/2010/main" val="369032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38F04-5404-423D-A1E8-453C558A62A3}" type="datetimeFigureOut">
              <a:rPr lang="zh-CN" altLang="en-US" smtClean="0"/>
              <a:t>2019/12/4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384739C-D1F7-4347-9D68-254F664168AB}" type="slidenum">
              <a:rPr lang="zh-CN" altLang="en-US" smtClean="0"/>
              <a:t>‹#›</a:t>
            </a:fld>
            <a:endParaRPr lang="zh-CN" altLang="en-US"/>
          </a:p>
        </p:txBody>
      </p:sp>
    </p:spTree>
    <p:extLst>
      <p:ext uri="{BB962C8B-B14F-4D97-AF65-F5344CB8AC3E}">
        <p14:creationId xmlns:p14="http://schemas.microsoft.com/office/powerpoint/2010/main" val="262704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9" name="Date Placeholder 8"/>
          <p:cNvSpPr>
            <a:spLocks noGrp="1"/>
          </p:cNvSpPr>
          <p:nvPr>
            <p:ph type="dt" sz="half" idx="10"/>
          </p:nvPr>
        </p:nvSpPr>
        <p:spPr/>
        <p:txBody>
          <a:bodyPr/>
          <a:lstStyle/>
          <a:p>
            <a:fld id="{5A838F04-5404-423D-A1E8-453C558A62A3}" type="datetimeFigureOut">
              <a:rPr lang="zh-CN" altLang="en-US" smtClean="0"/>
              <a:t>2019/12/4</a:t>
            </a:fld>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A384739C-D1F7-4347-9D68-254F664168AB}" type="slidenum">
              <a:rPr lang="zh-CN" altLang="en-US" smtClean="0"/>
              <a:t>‹#›</a:t>
            </a:fld>
            <a:endParaRPr lang="zh-CN" altLang="en-US"/>
          </a:p>
        </p:txBody>
      </p:sp>
    </p:spTree>
    <p:extLst>
      <p:ext uri="{BB962C8B-B14F-4D97-AF65-F5344CB8AC3E}">
        <p14:creationId xmlns:p14="http://schemas.microsoft.com/office/powerpoint/2010/main" val="399572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A838F04-5404-423D-A1E8-453C558A62A3}" type="datetimeFigureOut">
              <a:rPr lang="zh-CN" altLang="en-US" smtClean="0"/>
              <a:t>2019/12/4</a:t>
            </a:fld>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A384739C-D1F7-4347-9D68-254F664168AB}" type="slidenum">
              <a:rPr lang="zh-CN" altLang="en-US" smtClean="0"/>
              <a:t>‹#›</a:t>
            </a:fld>
            <a:endParaRPr lang="zh-CN" altLang="en-US"/>
          </a:p>
        </p:txBody>
      </p:sp>
    </p:spTree>
    <p:extLst>
      <p:ext uri="{BB962C8B-B14F-4D97-AF65-F5344CB8AC3E}">
        <p14:creationId xmlns:p14="http://schemas.microsoft.com/office/powerpoint/2010/main" val="653125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A838F04-5404-423D-A1E8-453C558A62A3}" type="datetimeFigureOut">
              <a:rPr lang="zh-CN" altLang="en-US" smtClean="0"/>
              <a:t>2019/12/4</a:t>
            </a:fld>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384739C-D1F7-4347-9D68-254F664168AB}" type="slidenum">
              <a:rPr lang="zh-CN" altLang="en-US" smtClean="0"/>
              <a:t>‹#›</a:t>
            </a:fld>
            <a:endParaRPr lang="zh-CN" altLang="en-US"/>
          </a:p>
        </p:txBody>
      </p:sp>
    </p:spTree>
    <p:extLst>
      <p:ext uri="{BB962C8B-B14F-4D97-AF65-F5344CB8AC3E}">
        <p14:creationId xmlns:p14="http://schemas.microsoft.com/office/powerpoint/2010/main" val="1559896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123.206.87.240:8002/post/" TargetMode="External"/><Relationship Id="rId2" Type="http://schemas.openxmlformats.org/officeDocument/2006/relationships/hyperlink" Target="http://123.206.87.240:8002/get/" TargetMode="External"/><Relationship Id="rId1" Type="http://schemas.openxmlformats.org/officeDocument/2006/relationships/slideLayout" Target="../slideLayouts/slideLayout2.xml"/><Relationship Id="rId4" Type="http://schemas.openxmlformats.org/officeDocument/2006/relationships/hyperlink" Target="http://123.206.87.240:9001/tes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88AB-D896-4091-9D3A-5275349BBD89}"/>
              </a:ext>
            </a:extLst>
          </p:cNvPr>
          <p:cNvSpPr>
            <a:spLocks noGrp="1"/>
          </p:cNvSpPr>
          <p:nvPr>
            <p:ph type="ctrTitle"/>
          </p:nvPr>
        </p:nvSpPr>
        <p:spPr/>
        <p:txBody>
          <a:bodyPr/>
          <a:lstStyle/>
          <a:p>
            <a:r>
              <a:rPr lang="zh-CN" altLang="en-US" dirty="0"/>
              <a:t>南京信息工程大学</a:t>
            </a:r>
          </a:p>
        </p:txBody>
      </p:sp>
      <p:sp>
        <p:nvSpPr>
          <p:cNvPr id="3" name="副标题 2">
            <a:extLst>
              <a:ext uri="{FF2B5EF4-FFF2-40B4-BE49-F238E27FC236}">
                <a16:creationId xmlns:a16="http://schemas.microsoft.com/office/drawing/2014/main" id="{D67908D4-A1B6-4C11-BCA3-6233B75A22C2}"/>
              </a:ext>
            </a:extLst>
          </p:cNvPr>
          <p:cNvSpPr>
            <a:spLocks noGrp="1"/>
          </p:cNvSpPr>
          <p:nvPr>
            <p:ph type="subTitle" idx="1"/>
          </p:nvPr>
        </p:nvSpPr>
        <p:spPr/>
        <p:txBody>
          <a:bodyPr/>
          <a:lstStyle/>
          <a:p>
            <a:r>
              <a:rPr lang="zh-CN" altLang="en-US" dirty="0"/>
              <a:t>首届信息安全</a:t>
            </a:r>
            <a:r>
              <a:rPr lang="en-US" altLang="zh-CN" dirty="0"/>
              <a:t>CTF</a:t>
            </a:r>
            <a:r>
              <a:rPr lang="zh-CN" altLang="en-US" dirty="0"/>
              <a:t>大赛赛前培训</a:t>
            </a:r>
          </a:p>
        </p:txBody>
      </p:sp>
    </p:spTree>
    <p:extLst>
      <p:ext uri="{BB962C8B-B14F-4D97-AF65-F5344CB8AC3E}">
        <p14:creationId xmlns:p14="http://schemas.microsoft.com/office/powerpoint/2010/main" val="2808751145"/>
      </p:ext>
    </p:extLst>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850E7-D416-4B1E-BD80-844493E3DA83}"/>
              </a:ext>
            </a:extLst>
          </p:cNvPr>
          <p:cNvSpPr>
            <a:spLocks noGrp="1"/>
          </p:cNvSpPr>
          <p:nvPr>
            <p:ph type="title"/>
          </p:nvPr>
        </p:nvSpPr>
        <p:spPr/>
        <p:txBody>
          <a:bodyPr/>
          <a:lstStyle/>
          <a:p>
            <a:r>
              <a:rPr lang="zh-CN" altLang="en-US" dirty="0"/>
              <a:t>混合模式（</a:t>
            </a:r>
            <a:r>
              <a:rPr lang="en-US" altLang="zh-CN" dirty="0"/>
              <a:t>Mix</a:t>
            </a:r>
            <a:r>
              <a:rPr lang="zh-CN" altLang="en-US" dirty="0"/>
              <a:t>）</a:t>
            </a:r>
            <a:endParaRPr lang="en-US" altLang="zh-CN" dirty="0"/>
          </a:p>
        </p:txBody>
      </p:sp>
      <p:sp>
        <p:nvSpPr>
          <p:cNvPr id="3" name="内容占位符 2">
            <a:extLst>
              <a:ext uri="{FF2B5EF4-FFF2-40B4-BE49-F238E27FC236}">
                <a16:creationId xmlns:a16="http://schemas.microsoft.com/office/drawing/2014/main" id="{F390CADD-86D1-49E2-AFA6-6DDF008022B6}"/>
              </a:ext>
            </a:extLst>
          </p:cNvPr>
          <p:cNvSpPr>
            <a:spLocks noGrp="1"/>
          </p:cNvSpPr>
          <p:nvPr>
            <p:ph idx="1"/>
          </p:nvPr>
        </p:nvSpPr>
        <p:spPr/>
        <p:txBody>
          <a:bodyPr/>
          <a:lstStyle/>
          <a:p>
            <a:r>
              <a:rPr lang="zh-CN" altLang="en-US" dirty="0"/>
              <a:t>结合了解题模式与攻防模式的</a:t>
            </a:r>
            <a:r>
              <a:rPr lang="en-US" altLang="zh-CN" dirty="0"/>
              <a:t>CTF</a:t>
            </a:r>
            <a:r>
              <a:rPr lang="zh-CN" altLang="en-US" dirty="0"/>
              <a:t>赛制，比如参赛队伍通过解题可以获取一些初始分数，然后通过攻防对抗进行得分增减的零和游戏，最终以得分高低分出胜负。采用混合模式</a:t>
            </a:r>
            <a:r>
              <a:rPr lang="en-US" altLang="zh-CN" dirty="0"/>
              <a:t>CTF</a:t>
            </a:r>
            <a:r>
              <a:rPr lang="zh-CN" altLang="en-US" dirty="0"/>
              <a:t>赛制的典型代表如</a:t>
            </a:r>
            <a:r>
              <a:rPr lang="en-US" altLang="zh-CN" dirty="0" err="1"/>
              <a:t>iCTF</a:t>
            </a:r>
            <a:r>
              <a:rPr lang="zh-CN" altLang="en-US" dirty="0"/>
              <a:t>国际</a:t>
            </a:r>
            <a:r>
              <a:rPr lang="en-US" altLang="zh-CN" dirty="0"/>
              <a:t>CTF</a:t>
            </a:r>
            <a:r>
              <a:rPr lang="zh-CN" altLang="en-US" dirty="0"/>
              <a:t>竞赛。</a:t>
            </a:r>
          </a:p>
        </p:txBody>
      </p:sp>
    </p:spTree>
    <p:extLst>
      <p:ext uri="{BB962C8B-B14F-4D97-AF65-F5344CB8AC3E}">
        <p14:creationId xmlns:p14="http://schemas.microsoft.com/office/powerpoint/2010/main" val="222423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CE6AE-07F6-45F0-8506-1DE210FBB728}"/>
              </a:ext>
            </a:extLst>
          </p:cNvPr>
          <p:cNvSpPr>
            <a:spLocks noGrp="1"/>
          </p:cNvSpPr>
          <p:nvPr>
            <p:ph type="title"/>
          </p:nvPr>
        </p:nvSpPr>
        <p:spPr/>
        <p:txBody>
          <a:bodyPr/>
          <a:lstStyle/>
          <a:p>
            <a:r>
              <a:rPr lang="zh-CN" altLang="en-US" dirty="0"/>
              <a:t>解题模式（</a:t>
            </a:r>
            <a:r>
              <a:rPr lang="en-US" altLang="zh-CN" dirty="0"/>
              <a:t>Jeopardy</a:t>
            </a:r>
            <a:r>
              <a:rPr lang="zh-CN" altLang="en-US" dirty="0"/>
              <a:t>）</a:t>
            </a:r>
          </a:p>
        </p:txBody>
      </p:sp>
      <p:sp>
        <p:nvSpPr>
          <p:cNvPr id="3" name="内容占位符 2">
            <a:extLst>
              <a:ext uri="{FF2B5EF4-FFF2-40B4-BE49-F238E27FC236}">
                <a16:creationId xmlns:a16="http://schemas.microsoft.com/office/drawing/2014/main" id="{5176C2D3-3813-48C9-BF5D-211285BD3A92}"/>
              </a:ext>
            </a:extLst>
          </p:cNvPr>
          <p:cNvSpPr>
            <a:spLocks noGrp="1"/>
          </p:cNvSpPr>
          <p:nvPr>
            <p:ph idx="1"/>
          </p:nvPr>
        </p:nvSpPr>
        <p:spPr/>
        <p:txBody>
          <a:bodyPr/>
          <a:lstStyle/>
          <a:p>
            <a:r>
              <a:rPr lang="en-US" altLang="zh-CN" dirty="0"/>
              <a:t>Web</a:t>
            </a:r>
          </a:p>
          <a:p>
            <a:r>
              <a:rPr lang="en-US" altLang="zh-CN" dirty="0"/>
              <a:t>Crypto</a:t>
            </a:r>
          </a:p>
          <a:p>
            <a:r>
              <a:rPr lang="en-US" altLang="zh-CN" dirty="0" err="1"/>
              <a:t>Misc</a:t>
            </a:r>
            <a:endParaRPr lang="en-US" altLang="zh-CN" dirty="0"/>
          </a:p>
          <a:p>
            <a:r>
              <a:rPr lang="en-US" altLang="zh-CN" dirty="0"/>
              <a:t>Reverse</a:t>
            </a:r>
          </a:p>
          <a:p>
            <a:r>
              <a:rPr lang="en-US" altLang="zh-CN" dirty="0"/>
              <a:t>PWN</a:t>
            </a:r>
          </a:p>
          <a:p>
            <a:r>
              <a:rPr lang="en-US" altLang="zh-CN" dirty="0"/>
              <a:t>PPC</a:t>
            </a:r>
          </a:p>
          <a:p>
            <a:r>
              <a:rPr lang="en-US" altLang="zh-CN" dirty="0"/>
              <a:t>AI</a:t>
            </a:r>
          </a:p>
          <a:p>
            <a:pPr marL="0" indent="0">
              <a:buNone/>
            </a:pPr>
            <a:endParaRPr lang="zh-CN" altLang="en-US" dirty="0"/>
          </a:p>
        </p:txBody>
      </p:sp>
    </p:spTree>
    <p:extLst>
      <p:ext uri="{BB962C8B-B14F-4D97-AF65-F5344CB8AC3E}">
        <p14:creationId xmlns:p14="http://schemas.microsoft.com/office/powerpoint/2010/main" val="281656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500"/>
                                        <p:tgtEl>
                                          <p:spTgt spid="3">
                                            <p:txEl>
                                              <p:pRg st="0" end="0"/>
                                            </p:txEl>
                                          </p:spTgt>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heel(1)">
                                      <p:cBhvr>
                                        <p:cTn id="11" dur="500"/>
                                        <p:tgtEl>
                                          <p:spTgt spid="3">
                                            <p:txEl>
                                              <p:pRg st="1" end="1"/>
                                            </p:txEl>
                                          </p:spTgt>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500"/>
                                        <p:tgtEl>
                                          <p:spTgt spid="3">
                                            <p:txEl>
                                              <p:pRg st="2" end="2"/>
                                            </p:txEl>
                                          </p:spTgt>
                                        </p:tgtEl>
                                      </p:cBhvr>
                                    </p:animEffect>
                                  </p:childTnLst>
                                </p:cTn>
                              </p:par>
                            </p:childTnLst>
                          </p:cTn>
                        </p:par>
                        <p:par>
                          <p:cTn id="16" fill="hold">
                            <p:stCondLst>
                              <p:cond delay="1500"/>
                            </p:stCondLst>
                            <p:childTnLst>
                              <p:par>
                                <p:cTn id="17" presetID="21" presetClass="entr" presetSubtype="1"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heel(1)">
                                      <p:cBhvr>
                                        <p:cTn id="19" dur="500"/>
                                        <p:tgtEl>
                                          <p:spTgt spid="3">
                                            <p:txEl>
                                              <p:pRg st="3" end="3"/>
                                            </p:txEl>
                                          </p:spTgt>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heel(1)">
                                      <p:cBhvr>
                                        <p:cTn id="23" dur="500"/>
                                        <p:tgtEl>
                                          <p:spTgt spid="3">
                                            <p:txEl>
                                              <p:pRg st="4" end="4"/>
                                            </p:txEl>
                                          </p:spTgt>
                                        </p:tgtEl>
                                      </p:cBhvr>
                                    </p:animEffect>
                                  </p:childTnLst>
                                </p:cTn>
                              </p:par>
                            </p:childTnLst>
                          </p:cTn>
                        </p:par>
                        <p:par>
                          <p:cTn id="24" fill="hold">
                            <p:stCondLst>
                              <p:cond delay="2500"/>
                            </p:stCondLst>
                            <p:childTnLst>
                              <p:par>
                                <p:cTn id="25" presetID="21" presetClass="entr" presetSubtype="1"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heel(1)">
                                      <p:cBhvr>
                                        <p:cTn id="27" dur="500"/>
                                        <p:tgtEl>
                                          <p:spTgt spid="3">
                                            <p:txEl>
                                              <p:pRg st="5" end="5"/>
                                            </p:txEl>
                                          </p:spTgt>
                                        </p:tgtEl>
                                      </p:cBhvr>
                                    </p:animEffect>
                                  </p:childTnLst>
                                </p:cTn>
                              </p:par>
                            </p:childTnLst>
                          </p:cTn>
                        </p:par>
                        <p:par>
                          <p:cTn id="28" fill="hold">
                            <p:stCondLst>
                              <p:cond delay="3000"/>
                            </p:stCondLst>
                            <p:childTnLst>
                              <p:par>
                                <p:cTn id="29" presetID="21" presetClass="entr" presetSubtype="1"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heel(1)">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410E0-B5D9-4958-A8D8-AE7FD7DCD792}"/>
              </a:ext>
            </a:extLst>
          </p:cNvPr>
          <p:cNvSpPr>
            <a:spLocks noGrp="1"/>
          </p:cNvSpPr>
          <p:nvPr>
            <p:ph type="title"/>
          </p:nvPr>
        </p:nvSpPr>
        <p:spPr/>
        <p:txBody>
          <a:bodyPr/>
          <a:lstStyle/>
          <a:p>
            <a:r>
              <a:rPr lang="en-US" altLang="zh-CN" dirty="0"/>
              <a:t>Web</a:t>
            </a:r>
            <a:r>
              <a:rPr lang="zh-CN" altLang="en-US" dirty="0"/>
              <a:t>安全</a:t>
            </a:r>
          </a:p>
        </p:txBody>
      </p:sp>
      <p:sp>
        <p:nvSpPr>
          <p:cNvPr id="3" name="内容占位符 2">
            <a:extLst>
              <a:ext uri="{FF2B5EF4-FFF2-40B4-BE49-F238E27FC236}">
                <a16:creationId xmlns:a16="http://schemas.microsoft.com/office/drawing/2014/main" id="{5AFFA3CA-20EC-4F80-AD98-0F597FDB7CCD}"/>
              </a:ext>
            </a:extLst>
          </p:cNvPr>
          <p:cNvSpPr>
            <a:spLocks noGrp="1"/>
          </p:cNvSpPr>
          <p:nvPr>
            <p:ph idx="1"/>
          </p:nvPr>
        </p:nvSpPr>
        <p:spPr/>
        <p:txBody>
          <a:bodyPr/>
          <a:lstStyle/>
          <a:p>
            <a:r>
              <a:rPr lang="zh-CN" altLang="en-US" dirty="0"/>
              <a:t>前端，后端，</a:t>
            </a:r>
            <a:r>
              <a:rPr lang="en-US" altLang="zh-CN" dirty="0"/>
              <a:t>web</a:t>
            </a:r>
            <a:r>
              <a:rPr lang="zh-CN" altLang="en-US" dirty="0"/>
              <a:t>中间件，</a:t>
            </a:r>
            <a:r>
              <a:rPr lang="en-US" altLang="zh-CN" dirty="0"/>
              <a:t>SQL</a:t>
            </a:r>
            <a:r>
              <a:rPr lang="zh-CN" altLang="en-US" dirty="0"/>
              <a:t>，</a:t>
            </a:r>
            <a:r>
              <a:rPr lang="en-US" altLang="zh-CN" dirty="0"/>
              <a:t>HTTP</a:t>
            </a:r>
            <a:r>
              <a:rPr lang="zh-CN" altLang="en-US" dirty="0"/>
              <a:t>协议</a:t>
            </a:r>
            <a:r>
              <a:rPr lang="en-US" altLang="zh-CN" dirty="0"/>
              <a:t>····</a:t>
            </a:r>
          </a:p>
          <a:p>
            <a:endParaRPr lang="en-US" altLang="zh-CN" dirty="0"/>
          </a:p>
          <a:p>
            <a:r>
              <a:rPr lang="en-US" altLang="zh-CN" dirty="0">
                <a:hlinkClick r:id="rId2"/>
              </a:rPr>
              <a:t>GET</a:t>
            </a:r>
            <a:endParaRPr lang="en-US" altLang="zh-CN" dirty="0"/>
          </a:p>
          <a:p>
            <a:r>
              <a:rPr lang="en-US" altLang="zh-CN" dirty="0">
                <a:hlinkClick r:id="rId3"/>
              </a:rPr>
              <a:t>POST</a:t>
            </a:r>
            <a:endParaRPr lang="en-US" altLang="zh-CN" dirty="0"/>
          </a:p>
          <a:p>
            <a:r>
              <a:rPr lang="en-US" altLang="zh-CN" dirty="0">
                <a:hlinkClick r:id="rId4"/>
              </a:rPr>
              <a:t>1000000</a:t>
            </a:r>
            <a:endParaRPr lang="en-US" altLang="zh-CN" dirty="0"/>
          </a:p>
          <a:p>
            <a:r>
              <a:rPr lang="en-US" altLang="zh-CN" dirty="0"/>
              <a:t>······</a:t>
            </a:r>
          </a:p>
          <a:p>
            <a:pPr marL="0" indent="0">
              <a:buNone/>
            </a:pPr>
            <a:endParaRPr lang="en-US" altLang="zh-CN" dirty="0"/>
          </a:p>
          <a:p>
            <a:endParaRPr lang="en-US" altLang="zh-CN" dirty="0"/>
          </a:p>
        </p:txBody>
      </p:sp>
    </p:spTree>
    <p:extLst>
      <p:ext uri="{BB962C8B-B14F-4D97-AF65-F5344CB8AC3E}">
        <p14:creationId xmlns:p14="http://schemas.microsoft.com/office/powerpoint/2010/main" val="22722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500"/>
                                        <p:tgtEl>
                                          <p:spTgt spid="3">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219F5-0334-4208-8825-43CCE195756D}"/>
              </a:ext>
            </a:extLst>
          </p:cNvPr>
          <p:cNvSpPr>
            <a:spLocks noGrp="1"/>
          </p:cNvSpPr>
          <p:nvPr>
            <p:ph type="title"/>
          </p:nvPr>
        </p:nvSpPr>
        <p:spPr/>
        <p:txBody>
          <a:bodyPr/>
          <a:lstStyle/>
          <a:p>
            <a:r>
              <a:rPr lang="en-US" altLang="zh-CN" dirty="0"/>
              <a:t>Crypto-</a:t>
            </a:r>
            <a:r>
              <a:rPr lang="zh-CN" altLang="en-US" dirty="0"/>
              <a:t>密码学</a:t>
            </a:r>
          </a:p>
        </p:txBody>
      </p:sp>
      <p:sp>
        <p:nvSpPr>
          <p:cNvPr id="3" name="内容占位符 2">
            <a:extLst>
              <a:ext uri="{FF2B5EF4-FFF2-40B4-BE49-F238E27FC236}">
                <a16:creationId xmlns:a16="http://schemas.microsoft.com/office/drawing/2014/main" id="{8E4633DA-6615-4504-8455-5677F07E4F7D}"/>
              </a:ext>
            </a:extLst>
          </p:cNvPr>
          <p:cNvSpPr>
            <a:spLocks noGrp="1"/>
          </p:cNvSpPr>
          <p:nvPr>
            <p:ph idx="1"/>
          </p:nvPr>
        </p:nvSpPr>
        <p:spPr/>
        <p:txBody>
          <a:bodyPr/>
          <a:lstStyle/>
          <a:p>
            <a:r>
              <a:rPr lang="zh-CN" altLang="en-US" dirty="0"/>
              <a:t>凯撒密码，摩尔斯码，盲文</a:t>
            </a:r>
            <a:endParaRPr lang="en-US" altLang="zh-CN" dirty="0"/>
          </a:p>
          <a:p>
            <a:r>
              <a:rPr lang="zh-CN" altLang="en-US" dirty="0"/>
              <a:t>文件编码</a:t>
            </a:r>
            <a:endParaRPr lang="en-US" altLang="zh-CN" dirty="0"/>
          </a:p>
          <a:p>
            <a:r>
              <a:rPr lang="en-US" altLang="zh-CN" dirty="0"/>
              <a:t>Md5</a:t>
            </a:r>
          </a:p>
          <a:p>
            <a:r>
              <a:rPr lang="en-US" altLang="zh-CN" dirty="0"/>
              <a:t>Base16</a:t>
            </a:r>
            <a:r>
              <a:rPr lang="zh-CN" altLang="en-US" dirty="0"/>
              <a:t>，</a:t>
            </a:r>
            <a:r>
              <a:rPr lang="en-US" altLang="zh-CN" dirty="0"/>
              <a:t>Base32</a:t>
            </a:r>
            <a:r>
              <a:rPr lang="zh-CN" altLang="en-US" dirty="0"/>
              <a:t>，</a:t>
            </a:r>
            <a:r>
              <a:rPr lang="en-US" altLang="zh-CN" dirty="0"/>
              <a:t>Base64···</a:t>
            </a:r>
          </a:p>
          <a:p>
            <a:r>
              <a:rPr lang="en-US" altLang="zh-CN" dirty="0"/>
              <a:t>AES</a:t>
            </a:r>
          </a:p>
          <a:p>
            <a:r>
              <a:rPr lang="en-US" altLang="zh-CN" dirty="0"/>
              <a:t>DES</a:t>
            </a:r>
          </a:p>
          <a:p>
            <a:r>
              <a:rPr lang="en-US" altLang="zh-CN" dirty="0"/>
              <a:t>···</a:t>
            </a:r>
          </a:p>
          <a:p>
            <a:endParaRPr lang="en-US" altLang="zh-CN" dirty="0"/>
          </a:p>
          <a:p>
            <a:endParaRPr lang="en-US" altLang="zh-CN" dirty="0"/>
          </a:p>
        </p:txBody>
      </p:sp>
    </p:spTree>
    <p:extLst>
      <p:ext uri="{BB962C8B-B14F-4D97-AF65-F5344CB8AC3E}">
        <p14:creationId xmlns:p14="http://schemas.microsoft.com/office/powerpoint/2010/main" val="205994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F8B70-9935-486A-83F1-417E65FD047D}"/>
              </a:ext>
            </a:extLst>
          </p:cNvPr>
          <p:cNvSpPr>
            <a:spLocks noGrp="1"/>
          </p:cNvSpPr>
          <p:nvPr>
            <p:ph type="title"/>
          </p:nvPr>
        </p:nvSpPr>
        <p:spPr/>
        <p:txBody>
          <a:bodyPr/>
          <a:lstStyle/>
          <a:p>
            <a:r>
              <a:rPr lang="en-US" altLang="zh-CN" dirty="0" err="1"/>
              <a:t>Misc</a:t>
            </a:r>
            <a:r>
              <a:rPr lang="en-US" altLang="zh-CN" dirty="0"/>
              <a:t>-</a:t>
            </a:r>
            <a:r>
              <a:rPr lang="zh-CN" altLang="en-US" dirty="0"/>
              <a:t>杂项</a:t>
            </a:r>
          </a:p>
        </p:txBody>
      </p:sp>
      <p:sp>
        <p:nvSpPr>
          <p:cNvPr id="3" name="内容占位符 2">
            <a:extLst>
              <a:ext uri="{FF2B5EF4-FFF2-40B4-BE49-F238E27FC236}">
                <a16:creationId xmlns:a16="http://schemas.microsoft.com/office/drawing/2014/main" id="{6409A6F6-AC8D-458A-A22E-14DA3785034C}"/>
              </a:ext>
            </a:extLst>
          </p:cNvPr>
          <p:cNvSpPr>
            <a:spLocks noGrp="1"/>
          </p:cNvSpPr>
          <p:nvPr>
            <p:ph idx="1"/>
          </p:nvPr>
        </p:nvSpPr>
        <p:spPr/>
        <p:txBody>
          <a:bodyPr/>
          <a:lstStyle/>
          <a:p>
            <a:r>
              <a:rPr lang="zh-CN" altLang="en-US" dirty="0"/>
              <a:t>图片，音频，视频隐写</a:t>
            </a:r>
            <a:endParaRPr lang="en-US" altLang="zh-CN" dirty="0"/>
          </a:p>
          <a:p>
            <a:r>
              <a:rPr lang="zh-CN" altLang="en-US" dirty="0"/>
              <a:t>流量分析</a:t>
            </a:r>
            <a:endParaRPr lang="en-US" altLang="zh-CN" dirty="0"/>
          </a:p>
          <a:p>
            <a:r>
              <a:rPr lang="zh-CN" altLang="en-US" dirty="0"/>
              <a:t>波形信号分析</a:t>
            </a:r>
            <a:endParaRPr lang="en-US" altLang="zh-CN" dirty="0"/>
          </a:p>
          <a:p>
            <a:r>
              <a:rPr lang="zh-CN" altLang="en-US" dirty="0"/>
              <a:t>社会工程</a:t>
            </a:r>
            <a:endParaRPr lang="en-US" altLang="zh-CN" dirty="0"/>
          </a:p>
          <a:p>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116466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40A09-916F-4870-B436-F0D5A28283E3}"/>
              </a:ext>
            </a:extLst>
          </p:cNvPr>
          <p:cNvSpPr>
            <a:spLocks noGrp="1"/>
          </p:cNvSpPr>
          <p:nvPr>
            <p:ph type="title"/>
          </p:nvPr>
        </p:nvSpPr>
        <p:spPr/>
        <p:txBody>
          <a:bodyPr/>
          <a:lstStyle/>
          <a:p>
            <a:r>
              <a:rPr lang="en-US" altLang="zh-CN" dirty="0"/>
              <a:t>Reverse-</a:t>
            </a:r>
            <a:r>
              <a:rPr lang="zh-CN" altLang="en-US" dirty="0"/>
              <a:t>逆向</a:t>
            </a:r>
          </a:p>
        </p:txBody>
      </p:sp>
      <p:sp>
        <p:nvSpPr>
          <p:cNvPr id="3" name="内容占位符 2">
            <a:extLst>
              <a:ext uri="{FF2B5EF4-FFF2-40B4-BE49-F238E27FC236}">
                <a16:creationId xmlns:a16="http://schemas.microsoft.com/office/drawing/2014/main" id="{8B9B89CD-9E5A-4AF3-9457-589A5894A69D}"/>
              </a:ext>
            </a:extLst>
          </p:cNvPr>
          <p:cNvSpPr>
            <a:spLocks noGrp="1"/>
          </p:cNvSpPr>
          <p:nvPr>
            <p:ph idx="1"/>
          </p:nvPr>
        </p:nvSpPr>
        <p:spPr/>
        <p:txBody>
          <a:bodyPr/>
          <a:lstStyle/>
          <a:p>
            <a:r>
              <a:rPr lang="en-US" altLang="zh-CN" dirty="0"/>
              <a:t>Win</a:t>
            </a:r>
            <a:r>
              <a:rPr lang="zh-CN" altLang="en-US" dirty="0"/>
              <a:t>逆向</a:t>
            </a:r>
            <a:endParaRPr lang="en-US" altLang="zh-CN" dirty="0"/>
          </a:p>
          <a:p>
            <a:r>
              <a:rPr lang="en-US" altLang="zh-CN" dirty="0"/>
              <a:t>Linux</a:t>
            </a:r>
            <a:r>
              <a:rPr lang="zh-CN" altLang="en-US" dirty="0"/>
              <a:t>逆向</a:t>
            </a:r>
            <a:endParaRPr lang="en-US" altLang="zh-CN" dirty="0"/>
          </a:p>
          <a:p>
            <a:r>
              <a:rPr lang="zh-CN" altLang="en-US" dirty="0"/>
              <a:t>安卓逆向</a:t>
            </a:r>
            <a:endParaRPr lang="en-US" altLang="zh-CN" dirty="0"/>
          </a:p>
          <a:p>
            <a:r>
              <a:rPr lang="zh-CN" altLang="en-US" dirty="0"/>
              <a:t>各类编程语言逆向</a:t>
            </a:r>
          </a:p>
        </p:txBody>
      </p:sp>
    </p:spTree>
    <p:extLst>
      <p:ext uri="{BB962C8B-B14F-4D97-AF65-F5344CB8AC3E}">
        <p14:creationId xmlns:p14="http://schemas.microsoft.com/office/powerpoint/2010/main" val="339009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977866-4DDA-468B-A20A-B82DF5EC611E}"/>
              </a:ext>
            </a:extLst>
          </p:cNvPr>
          <p:cNvSpPr>
            <a:spLocks noGrp="1"/>
          </p:cNvSpPr>
          <p:nvPr>
            <p:ph type="title"/>
          </p:nvPr>
        </p:nvSpPr>
        <p:spPr/>
        <p:txBody>
          <a:bodyPr/>
          <a:lstStyle/>
          <a:p>
            <a:r>
              <a:rPr lang="en-US" altLang="zh-CN" dirty="0"/>
              <a:t>PWN</a:t>
            </a:r>
            <a:endParaRPr lang="zh-CN" altLang="en-US" dirty="0"/>
          </a:p>
        </p:txBody>
      </p:sp>
      <p:sp>
        <p:nvSpPr>
          <p:cNvPr id="3" name="内容占位符 2">
            <a:extLst>
              <a:ext uri="{FF2B5EF4-FFF2-40B4-BE49-F238E27FC236}">
                <a16:creationId xmlns:a16="http://schemas.microsoft.com/office/drawing/2014/main" id="{0AA23A28-AED3-44FB-8176-86B4D2AAD423}"/>
              </a:ext>
            </a:extLst>
          </p:cNvPr>
          <p:cNvSpPr>
            <a:spLocks noGrp="1"/>
          </p:cNvSpPr>
          <p:nvPr>
            <p:ph idx="1"/>
          </p:nvPr>
        </p:nvSpPr>
        <p:spPr/>
        <p:txBody>
          <a:bodyPr/>
          <a:lstStyle/>
          <a:p>
            <a:r>
              <a:rPr lang="zh-CN" altLang="en-US" dirty="0"/>
              <a:t>”</a:t>
            </a:r>
            <a:r>
              <a:rPr lang="en-US" altLang="zh-CN" dirty="0" err="1"/>
              <a:t>Pwn</a:t>
            </a:r>
            <a:r>
              <a:rPr lang="en-US" altLang="zh-CN" dirty="0"/>
              <a:t>”</a:t>
            </a:r>
            <a:r>
              <a:rPr lang="zh-CN" altLang="en-US" dirty="0"/>
              <a:t>是一个黑客语法的俚语词 ，是指攻破设备或者系统</a:t>
            </a:r>
            <a:r>
              <a:rPr lang="en-US" altLang="zh-CN" dirty="0"/>
              <a:t> </a:t>
            </a:r>
            <a:r>
              <a:rPr lang="zh-CN" altLang="en-US" dirty="0"/>
              <a:t>。发音类似“砰”，对黑客而言，这就是成功实施黑客攻击的声音</a:t>
            </a:r>
            <a:r>
              <a:rPr lang="en-US" altLang="zh-CN" dirty="0"/>
              <a:t>——</a:t>
            </a:r>
            <a:r>
              <a:rPr lang="zh-CN" altLang="en-US" dirty="0"/>
              <a:t>砰的一声，被“黑”的电脑或手机就被你操纵了 </a:t>
            </a:r>
            <a:r>
              <a:rPr lang="en-US" altLang="zh-CN" dirty="0"/>
              <a:t> </a:t>
            </a:r>
            <a:r>
              <a:rPr lang="zh-CN" altLang="en-US" dirty="0"/>
              <a:t>。</a:t>
            </a:r>
            <a:endParaRPr lang="en-US" altLang="zh-CN" dirty="0"/>
          </a:p>
          <a:p>
            <a:endParaRPr lang="en-US" altLang="zh-CN" dirty="0"/>
          </a:p>
          <a:p>
            <a:r>
              <a:rPr lang="zh-CN" altLang="en-US" dirty="0"/>
              <a:t>缓冲区溢出</a:t>
            </a:r>
            <a:endParaRPr lang="en-US" altLang="zh-CN" dirty="0"/>
          </a:p>
          <a:p>
            <a:r>
              <a:rPr lang="zh-CN" altLang="en-US" dirty="0"/>
              <a:t>堆栈溢出</a:t>
            </a:r>
            <a:endParaRPr lang="en-US" altLang="zh-CN" dirty="0"/>
          </a:p>
        </p:txBody>
      </p:sp>
    </p:spTree>
    <p:extLst>
      <p:ext uri="{BB962C8B-B14F-4D97-AF65-F5344CB8AC3E}">
        <p14:creationId xmlns:p14="http://schemas.microsoft.com/office/powerpoint/2010/main" val="951732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798AE-0C30-46ED-BF50-4F3A119B1639}"/>
              </a:ext>
            </a:extLst>
          </p:cNvPr>
          <p:cNvSpPr>
            <a:spLocks noGrp="1"/>
          </p:cNvSpPr>
          <p:nvPr>
            <p:ph type="title"/>
          </p:nvPr>
        </p:nvSpPr>
        <p:spPr/>
        <p:txBody>
          <a:bodyPr/>
          <a:lstStyle/>
          <a:p>
            <a:r>
              <a:rPr lang="en-US" altLang="zh-CN" dirty="0"/>
              <a:t>PPC-</a:t>
            </a:r>
            <a:r>
              <a:rPr lang="zh-CN" altLang="en-US" dirty="0"/>
              <a:t>编程</a:t>
            </a:r>
          </a:p>
        </p:txBody>
      </p:sp>
      <p:pic>
        <p:nvPicPr>
          <p:cNvPr id="2054" name="Picture 6">
            <a:extLst>
              <a:ext uri="{FF2B5EF4-FFF2-40B4-BE49-F238E27FC236}">
                <a16:creationId xmlns:a16="http://schemas.microsoft.com/office/drawing/2014/main" id="{B44D8D5B-27EC-4FA0-883B-96CBA461C2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5823" y="2433384"/>
            <a:ext cx="6100354" cy="4041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837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4EEE9-748D-482E-8AB5-8EDA27891FF9}"/>
              </a:ext>
            </a:extLst>
          </p:cNvPr>
          <p:cNvSpPr>
            <a:spLocks noGrp="1"/>
          </p:cNvSpPr>
          <p:nvPr>
            <p:ph type="title"/>
          </p:nvPr>
        </p:nvSpPr>
        <p:spPr/>
        <p:txBody>
          <a:bodyPr/>
          <a:lstStyle/>
          <a:p>
            <a:r>
              <a:rPr lang="en-US" altLang="zh-CN" dirty="0"/>
              <a:t>AI</a:t>
            </a:r>
            <a:endParaRPr lang="zh-CN" altLang="en-US" dirty="0"/>
          </a:p>
        </p:txBody>
      </p:sp>
      <p:pic>
        <p:nvPicPr>
          <p:cNvPr id="3074" name="Picture 2">
            <a:extLst>
              <a:ext uri="{FF2B5EF4-FFF2-40B4-BE49-F238E27FC236}">
                <a16:creationId xmlns:a16="http://schemas.microsoft.com/office/drawing/2014/main" id="{CDCD3709-EE32-44B7-836E-22155A3B22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3092" y="2600380"/>
            <a:ext cx="5545816" cy="3701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554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9E7C2-85FD-4533-AE18-4E8B5ADCDFB6}"/>
              </a:ext>
            </a:extLst>
          </p:cNvPr>
          <p:cNvSpPr>
            <a:spLocks noGrp="1"/>
          </p:cNvSpPr>
          <p:nvPr>
            <p:ph type="title"/>
          </p:nvPr>
        </p:nvSpPr>
        <p:spPr>
          <a:xfrm>
            <a:off x="0" y="640319"/>
            <a:ext cx="4494998" cy="1134640"/>
          </a:xfrm>
        </p:spPr>
        <p:txBody>
          <a:bodyPr/>
          <a:lstStyle/>
          <a:p>
            <a:r>
              <a:rPr lang="en-US" altLang="zh-CN" dirty="0"/>
              <a:t>Have a try</a:t>
            </a:r>
            <a:r>
              <a:rPr lang="zh-CN" altLang="en-US" dirty="0"/>
              <a:t>！</a:t>
            </a:r>
          </a:p>
        </p:txBody>
      </p:sp>
      <p:pic>
        <p:nvPicPr>
          <p:cNvPr id="5" name="内容占位符 4">
            <a:extLst>
              <a:ext uri="{FF2B5EF4-FFF2-40B4-BE49-F238E27FC236}">
                <a16:creationId xmlns:a16="http://schemas.microsoft.com/office/drawing/2014/main" id="{5AEDA1B0-31CB-4EC5-BA3D-F151EDAFC6E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390" r="2390"/>
          <a:stretch>
            <a:fillRect/>
          </a:stretch>
        </p:blipFill>
        <p:spPr>
          <a:xfrm>
            <a:off x="3932664" y="0"/>
            <a:ext cx="8271724" cy="6857999"/>
          </a:xfrm>
        </p:spPr>
      </p:pic>
      <p:sp>
        <p:nvSpPr>
          <p:cNvPr id="6" name="文本占位符 5">
            <a:extLst>
              <a:ext uri="{FF2B5EF4-FFF2-40B4-BE49-F238E27FC236}">
                <a16:creationId xmlns:a16="http://schemas.microsoft.com/office/drawing/2014/main" id="{50E221FD-36D8-49AE-AE03-A33898718DC4}"/>
              </a:ext>
            </a:extLst>
          </p:cNvPr>
          <p:cNvSpPr>
            <a:spLocks noGrp="1"/>
          </p:cNvSpPr>
          <p:nvPr>
            <p:ph type="body" sz="half" idx="2"/>
          </p:nvPr>
        </p:nvSpPr>
        <p:spPr>
          <a:xfrm>
            <a:off x="350119" y="2740021"/>
            <a:ext cx="3794760" cy="2194037"/>
          </a:xfrm>
        </p:spPr>
        <p:txBody>
          <a:bodyPr/>
          <a:lstStyle/>
          <a:p>
            <a:r>
              <a:rPr lang="zh-CN" altLang="en-US" dirty="0"/>
              <a:t>最后还是要宣传一下我们的比赛</a:t>
            </a:r>
          </a:p>
        </p:txBody>
      </p:sp>
    </p:spTree>
    <p:extLst>
      <p:ext uri="{BB962C8B-B14F-4D97-AF65-F5344CB8AC3E}">
        <p14:creationId xmlns:p14="http://schemas.microsoft.com/office/powerpoint/2010/main" val="3517604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CAC70-98FA-4804-A694-C2D7BB3376DC}"/>
              </a:ext>
            </a:extLst>
          </p:cNvPr>
          <p:cNvSpPr>
            <a:spLocks noGrp="1"/>
          </p:cNvSpPr>
          <p:nvPr>
            <p:ph type="title"/>
          </p:nvPr>
        </p:nvSpPr>
        <p:spPr/>
        <p:txBody>
          <a:bodyPr/>
          <a:lstStyle/>
          <a:p>
            <a:r>
              <a:rPr lang="en-US" altLang="zh-CN" dirty="0"/>
              <a:t>Before all</a:t>
            </a:r>
            <a:endParaRPr lang="zh-CN" altLang="en-US" dirty="0"/>
          </a:p>
        </p:txBody>
      </p:sp>
      <p:sp>
        <p:nvSpPr>
          <p:cNvPr id="4" name="矩形 3">
            <a:extLst>
              <a:ext uri="{FF2B5EF4-FFF2-40B4-BE49-F238E27FC236}">
                <a16:creationId xmlns:a16="http://schemas.microsoft.com/office/drawing/2014/main" id="{638216DA-01B8-425C-BE11-8C07C9F920DE}"/>
              </a:ext>
            </a:extLst>
          </p:cNvPr>
          <p:cNvSpPr/>
          <p:nvPr/>
        </p:nvSpPr>
        <p:spPr>
          <a:xfrm>
            <a:off x="1156186" y="2566469"/>
            <a:ext cx="9879628" cy="3416320"/>
          </a:xfrm>
          <a:prstGeom prst="rect">
            <a:avLst/>
          </a:prstGeom>
          <a:noFill/>
        </p:spPr>
        <p:txBody>
          <a:bodyPr wrap="none" lIns="91440" tIns="45720" rIns="91440" bIns="45720">
            <a:spAutoFit/>
          </a:bodyPr>
          <a:lstStyle/>
          <a:p>
            <a:pPr algn="ct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声明：</a:t>
            </a:r>
            <a:endPar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这真的是个超级入门级别的培训</a:t>
            </a:r>
            <a:endPar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如果你已经有了</a:t>
            </a:r>
            <a:r>
              <a:rPr lang="en-US" altLang="zh-C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CTF</a:t>
            </a: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经历</a:t>
            </a:r>
            <a:endParaRPr lang="en-US" altLang="zh-C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可能会觉得这个很无聊</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88423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D1F65-83A5-43A8-A30A-7496D08188A7}"/>
              </a:ext>
            </a:extLst>
          </p:cNvPr>
          <p:cNvSpPr>
            <a:spLocks noGrp="1"/>
          </p:cNvSpPr>
          <p:nvPr>
            <p:ph type="title"/>
          </p:nvPr>
        </p:nvSpPr>
        <p:spPr/>
        <p:txBody>
          <a:bodyPr/>
          <a:lstStyle/>
          <a:p>
            <a:r>
              <a:rPr lang="zh-CN" altLang="en-US" dirty="0"/>
              <a:t>什么是信息安全？</a:t>
            </a:r>
          </a:p>
        </p:txBody>
      </p:sp>
      <p:sp>
        <p:nvSpPr>
          <p:cNvPr id="3" name="内容占位符 2">
            <a:extLst>
              <a:ext uri="{FF2B5EF4-FFF2-40B4-BE49-F238E27FC236}">
                <a16:creationId xmlns:a16="http://schemas.microsoft.com/office/drawing/2014/main" id="{BB49536A-7C56-41A7-9C5D-00EC16F950EB}"/>
              </a:ext>
            </a:extLst>
          </p:cNvPr>
          <p:cNvSpPr>
            <a:spLocks noGrp="1"/>
          </p:cNvSpPr>
          <p:nvPr>
            <p:ph idx="1"/>
          </p:nvPr>
        </p:nvSpPr>
        <p:spPr/>
        <p:txBody>
          <a:bodyPr/>
          <a:lstStyle/>
          <a:p>
            <a:r>
              <a:rPr lang="zh-CN" altLang="en-US" dirty="0"/>
              <a:t>对于网络安全来说包括两个方面：一方面包括的是物理安全，指网络系统中各通信、计算机设备及相关设施等有形物品的保护，使他们不受到雨水淋湿等。另一方面还包括我们通常所说的逻辑安全。包含信息完整性、保密性以及可用性等等。物理安全和逻辑安全都非常的重要，任何一方面没有保护的情况下，网络安全就会受到影响，因此，在进行安全保护时必须合理安排，同时顾全这两个方面。</a:t>
            </a:r>
            <a:endParaRPr lang="en-US" altLang="zh-CN" dirty="0"/>
          </a:p>
          <a:p>
            <a:endParaRPr lang="zh-CN" altLang="en-US" dirty="0"/>
          </a:p>
        </p:txBody>
      </p:sp>
      <p:pic>
        <p:nvPicPr>
          <p:cNvPr id="4" name="图片 3">
            <a:extLst>
              <a:ext uri="{FF2B5EF4-FFF2-40B4-BE49-F238E27FC236}">
                <a16:creationId xmlns:a16="http://schemas.microsoft.com/office/drawing/2014/main" id="{FB037D7E-9963-46B8-BE1A-64C617E64305}"/>
              </a:ext>
            </a:extLst>
          </p:cNvPr>
          <p:cNvPicPr>
            <a:picLocks noChangeAspect="1"/>
          </p:cNvPicPr>
          <p:nvPr/>
        </p:nvPicPr>
        <p:blipFill>
          <a:blip r:embed="rId3"/>
          <a:stretch>
            <a:fillRect/>
          </a:stretch>
        </p:blipFill>
        <p:spPr>
          <a:xfrm>
            <a:off x="529389" y="4547859"/>
            <a:ext cx="11194333" cy="1945016"/>
          </a:xfrm>
          <a:prstGeom prst="rect">
            <a:avLst/>
          </a:prstGeom>
        </p:spPr>
      </p:pic>
    </p:spTree>
    <p:extLst>
      <p:ext uri="{BB962C8B-B14F-4D97-AF65-F5344CB8AC3E}">
        <p14:creationId xmlns:p14="http://schemas.microsoft.com/office/powerpoint/2010/main" val="369628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41998-C50D-488B-BBD0-3C8F5898630B}"/>
              </a:ext>
            </a:extLst>
          </p:cNvPr>
          <p:cNvSpPr>
            <a:spLocks noGrp="1"/>
          </p:cNvSpPr>
          <p:nvPr>
            <p:ph type="title"/>
          </p:nvPr>
        </p:nvSpPr>
        <p:spPr/>
        <p:txBody>
          <a:bodyPr/>
          <a:lstStyle/>
          <a:p>
            <a:r>
              <a:rPr lang="zh-CN" altLang="en-US" dirty="0"/>
              <a:t>信息安全到底需要什么样的技术能力</a:t>
            </a:r>
          </a:p>
        </p:txBody>
      </p:sp>
      <p:pic>
        <p:nvPicPr>
          <p:cNvPr id="1026" name="Picture 2">
            <a:extLst>
              <a:ext uri="{FF2B5EF4-FFF2-40B4-BE49-F238E27FC236}">
                <a16:creationId xmlns:a16="http://schemas.microsoft.com/office/drawing/2014/main" id="{7090537F-6394-4E9D-9075-17C858AB800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86124" y="2484765"/>
            <a:ext cx="5910513" cy="393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695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09417-CBB9-4908-AE64-B9E0D49A1493}"/>
              </a:ext>
            </a:extLst>
          </p:cNvPr>
          <p:cNvSpPr>
            <a:spLocks noGrp="1"/>
          </p:cNvSpPr>
          <p:nvPr>
            <p:ph type="title"/>
          </p:nvPr>
        </p:nvSpPr>
        <p:spPr/>
        <p:txBody>
          <a:bodyPr/>
          <a:lstStyle/>
          <a:p>
            <a:r>
              <a:rPr lang="en-US" altLang="zh-CN" dirty="0"/>
              <a:t>《</a:t>
            </a:r>
            <a:r>
              <a:rPr lang="zh-CN" altLang="en-US" dirty="0"/>
              <a:t>中华人民共和国网络安全法</a:t>
            </a:r>
            <a:r>
              <a:rPr lang="en-US" altLang="zh-CN" dirty="0"/>
              <a:t>》</a:t>
            </a:r>
            <a:endParaRPr lang="zh-CN" altLang="en-US" dirty="0"/>
          </a:p>
        </p:txBody>
      </p:sp>
      <p:sp>
        <p:nvSpPr>
          <p:cNvPr id="3" name="内容占位符 2">
            <a:extLst>
              <a:ext uri="{FF2B5EF4-FFF2-40B4-BE49-F238E27FC236}">
                <a16:creationId xmlns:a16="http://schemas.microsoft.com/office/drawing/2014/main" id="{45820912-DF24-41CC-9B90-2FADCCE0452F}"/>
              </a:ext>
            </a:extLst>
          </p:cNvPr>
          <p:cNvSpPr>
            <a:spLocks noGrp="1"/>
          </p:cNvSpPr>
          <p:nvPr>
            <p:ph idx="1"/>
          </p:nvPr>
        </p:nvSpPr>
        <p:spPr/>
        <p:txBody>
          <a:bodyPr/>
          <a:lstStyle/>
          <a:p>
            <a:r>
              <a:rPr lang="en-US" altLang="zh-CN" dirty="0"/>
              <a:t>2015</a:t>
            </a:r>
            <a:r>
              <a:rPr lang="zh-CN" altLang="en-US" dirty="0"/>
              <a:t>年</a:t>
            </a:r>
            <a:r>
              <a:rPr lang="en-US" altLang="zh-CN" dirty="0"/>
              <a:t>6</a:t>
            </a:r>
            <a:r>
              <a:rPr lang="zh-CN" altLang="en-US" dirty="0"/>
              <a:t>月</a:t>
            </a:r>
            <a:r>
              <a:rPr lang="en-US" altLang="zh-CN" dirty="0"/>
              <a:t>24</a:t>
            </a:r>
            <a:r>
              <a:rPr lang="zh-CN" altLang="en-US" dirty="0"/>
              <a:t>日，为保障网络安全，维护网络空间主权和国家安全，促进经济社会信息化健康发展，不断完善网络安全保护方面的法律法规十分必要。十二届全国人大常委会第十五次会议审议了网络安全法草案。</a:t>
            </a:r>
          </a:p>
          <a:p>
            <a:r>
              <a:rPr lang="en-US" altLang="zh-CN" dirty="0"/>
              <a:t>《</a:t>
            </a:r>
            <a:r>
              <a:rPr lang="zh-CN" altLang="en-US" dirty="0"/>
              <a:t>网络安全法</a:t>
            </a:r>
            <a:r>
              <a:rPr lang="en-US" altLang="zh-CN" dirty="0"/>
              <a:t>》2017</a:t>
            </a:r>
            <a:r>
              <a:rPr lang="zh-CN" altLang="en-US" dirty="0"/>
              <a:t>年</a:t>
            </a:r>
            <a:r>
              <a:rPr lang="en-US" altLang="zh-CN" dirty="0"/>
              <a:t>6</a:t>
            </a:r>
            <a:r>
              <a:rPr lang="zh-CN" altLang="en-US" dirty="0"/>
              <a:t>月</a:t>
            </a:r>
            <a:r>
              <a:rPr lang="en-US" altLang="zh-CN" dirty="0"/>
              <a:t>1</a:t>
            </a:r>
            <a:r>
              <a:rPr lang="zh-CN" altLang="en-US" dirty="0"/>
              <a:t>日起施行。国家网信办网络安全协调局负责人就相关问题回答记者提问。针对“</a:t>
            </a:r>
            <a:r>
              <a:rPr lang="en-US" altLang="zh-CN" dirty="0"/>
              <a:t>《</a:t>
            </a:r>
            <a:r>
              <a:rPr lang="zh-CN" altLang="en-US" dirty="0"/>
              <a:t>网络安全法</a:t>
            </a:r>
            <a:r>
              <a:rPr lang="en-US" altLang="zh-CN" dirty="0"/>
              <a:t>》</a:t>
            </a:r>
            <a:r>
              <a:rPr lang="zh-CN" altLang="en-US" dirty="0"/>
              <a:t>会制造贸易壁垒”的担忧，负责人明确表示，制定和实施</a:t>
            </a:r>
            <a:r>
              <a:rPr lang="en-US" altLang="zh-CN" dirty="0"/>
              <a:t>《</a:t>
            </a:r>
            <a:r>
              <a:rPr lang="zh-CN" altLang="en-US" dirty="0"/>
              <a:t>网络安全法</a:t>
            </a:r>
            <a:r>
              <a:rPr lang="en-US" altLang="zh-CN" dirty="0"/>
              <a:t>》</a:t>
            </a:r>
            <a:r>
              <a:rPr lang="zh-CN" altLang="en-US" dirty="0"/>
              <a:t>，不是要限制国外企业、技术、产品进入中国市场，不是要限制数据依法有序自由流动。</a:t>
            </a:r>
          </a:p>
        </p:txBody>
      </p:sp>
    </p:spTree>
    <p:extLst>
      <p:ext uri="{BB962C8B-B14F-4D97-AF65-F5344CB8AC3E}">
        <p14:creationId xmlns:p14="http://schemas.microsoft.com/office/powerpoint/2010/main" val="76495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362">
                                          <p:stCondLst>
                                            <p:cond delay="0"/>
                                          </p:stCondLst>
                                        </p:cTn>
                                        <p:tgtEl>
                                          <p:spTgt spid="3">
                                            <p:txEl>
                                              <p:pRg st="0" end="0"/>
                                            </p:txEl>
                                          </p:spTgt>
                                        </p:tgtEl>
                                      </p:cBhvr>
                                    </p:animEffect>
                                    <p:anim calcmode="lin" valueType="num">
                                      <p:cBhvr>
                                        <p:cTn id="8" dur="1139"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16">
                                          <p:stCondLst>
                                            <p:cond delay="406"/>
                                          </p:stCondLst>
                                        </p:cTn>
                                        <p:tgtEl>
                                          <p:spTgt spid="3">
                                            <p:txEl>
                                              <p:pRg st="0" end="0"/>
                                            </p:txEl>
                                          </p:spTgt>
                                        </p:tgtEl>
                                      </p:cBhvr>
                                      <p:to x="100000" y="60000"/>
                                    </p:animScale>
                                    <p:animScale>
                                      <p:cBhvr>
                                        <p:cTn id="14" dur="104" decel="50000">
                                          <p:stCondLst>
                                            <p:cond delay="423"/>
                                          </p:stCondLst>
                                        </p:cTn>
                                        <p:tgtEl>
                                          <p:spTgt spid="3">
                                            <p:txEl>
                                              <p:pRg st="0" end="0"/>
                                            </p:txEl>
                                          </p:spTgt>
                                        </p:tgtEl>
                                      </p:cBhvr>
                                      <p:to x="100000" y="100000"/>
                                    </p:animScale>
                                    <p:animScale>
                                      <p:cBhvr>
                                        <p:cTn id="15" dur="16">
                                          <p:stCondLst>
                                            <p:cond delay="820"/>
                                          </p:stCondLst>
                                        </p:cTn>
                                        <p:tgtEl>
                                          <p:spTgt spid="3">
                                            <p:txEl>
                                              <p:pRg st="0" end="0"/>
                                            </p:txEl>
                                          </p:spTgt>
                                        </p:tgtEl>
                                      </p:cBhvr>
                                      <p:to x="100000" y="80000"/>
                                    </p:animScale>
                                    <p:animScale>
                                      <p:cBhvr>
                                        <p:cTn id="16" dur="104" decel="50000">
                                          <p:stCondLst>
                                            <p:cond delay="836"/>
                                          </p:stCondLst>
                                        </p:cTn>
                                        <p:tgtEl>
                                          <p:spTgt spid="3">
                                            <p:txEl>
                                              <p:pRg st="0" end="0"/>
                                            </p:txEl>
                                          </p:spTgt>
                                        </p:tgtEl>
                                      </p:cBhvr>
                                      <p:to x="100000" y="100000"/>
                                    </p:animScale>
                                    <p:animScale>
                                      <p:cBhvr>
                                        <p:cTn id="17" dur="16">
                                          <p:stCondLst>
                                            <p:cond delay="1026"/>
                                          </p:stCondLst>
                                        </p:cTn>
                                        <p:tgtEl>
                                          <p:spTgt spid="3">
                                            <p:txEl>
                                              <p:pRg st="0" end="0"/>
                                            </p:txEl>
                                          </p:spTgt>
                                        </p:tgtEl>
                                      </p:cBhvr>
                                      <p:to x="100000" y="90000"/>
                                    </p:animScale>
                                    <p:animScale>
                                      <p:cBhvr>
                                        <p:cTn id="18" dur="104" decel="50000">
                                          <p:stCondLst>
                                            <p:cond delay="1042"/>
                                          </p:stCondLst>
                                        </p:cTn>
                                        <p:tgtEl>
                                          <p:spTgt spid="3">
                                            <p:txEl>
                                              <p:pRg st="0" end="0"/>
                                            </p:txEl>
                                          </p:spTgt>
                                        </p:tgtEl>
                                      </p:cBhvr>
                                      <p:to x="100000" y="100000"/>
                                    </p:animScale>
                                    <p:animScale>
                                      <p:cBhvr>
                                        <p:cTn id="19" dur="16">
                                          <p:stCondLst>
                                            <p:cond delay="1130"/>
                                          </p:stCondLst>
                                        </p:cTn>
                                        <p:tgtEl>
                                          <p:spTgt spid="3">
                                            <p:txEl>
                                              <p:pRg st="0" end="0"/>
                                            </p:txEl>
                                          </p:spTgt>
                                        </p:tgtEl>
                                      </p:cBhvr>
                                      <p:to x="100000" y="95000"/>
                                    </p:animScale>
                                    <p:animScale>
                                      <p:cBhvr>
                                        <p:cTn id="20" dur="104" decel="50000">
                                          <p:stCondLst>
                                            <p:cond delay="1146"/>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362">
                                          <p:stCondLst>
                                            <p:cond delay="0"/>
                                          </p:stCondLst>
                                        </p:cTn>
                                        <p:tgtEl>
                                          <p:spTgt spid="3">
                                            <p:txEl>
                                              <p:pRg st="1" end="1"/>
                                            </p:txEl>
                                          </p:spTgt>
                                        </p:tgtEl>
                                      </p:cBhvr>
                                    </p:animEffect>
                                    <p:anim calcmode="lin" valueType="num">
                                      <p:cBhvr>
                                        <p:cTn id="24" dur="1139"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207" tmFilter="0, 0; 0.125,0.2665; 0.25,0.4; 0.375,0.465; 0.5,0.5;  0.625,0.535; 0.75,0.6; 0.875,0.7335; 1,1">
                                          <p:stCondLst>
                                            <p:cond delay="828"/>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16">
                                          <p:stCondLst>
                                            <p:cond delay="406"/>
                                          </p:stCondLst>
                                        </p:cTn>
                                        <p:tgtEl>
                                          <p:spTgt spid="3">
                                            <p:txEl>
                                              <p:pRg st="1" end="1"/>
                                            </p:txEl>
                                          </p:spTgt>
                                        </p:tgtEl>
                                      </p:cBhvr>
                                      <p:to x="100000" y="60000"/>
                                    </p:animScale>
                                    <p:animScale>
                                      <p:cBhvr>
                                        <p:cTn id="30" dur="104" decel="50000">
                                          <p:stCondLst>
                                            <p:cond delay="423"/>
                                          </p:stCondLst>
                                        </p:cTn>
                                        <p:tgtEl>
                                          <p:spTgt spid="3">
                                            <p:txEl>
                                              <p:pRg st="1" end="1"/>
                                            </p:txEl>
                                          </p:spTgt>
                                        </p:tgtEl>
                                      </p:cBhvr>
                                      <p:to x="100000" y="100000"/>
                                    </p:animScale>
                                    <p:animScale>
                                      <p:cBhvr>
                                        <p:cTn id="31" dur="16">
                                          <p:stCondLst>
                                            <p:cond delay="820"/>
                                          </p:stCondLst>
                                        </p:cTn>
                                        <p:tgtEl>
                                          <p:spTgt spid="3">
                                            <p:txEl>
                                              <p:pRg st="1" end="1"/>
                                            </p:txEl>
                                          </p:spTgt>
                                        </p:tgtEl>
                                      </p:cBhvr>
                                      <p:to x="100000" y="80000"/>
                                    </p:animScale>
                                    <p:animScale>
                                      <p:cBhvr>
                                        <p:cTn id="32" dur="104" decel="50000">
                                          <p:stCondLst>
                                            <p:cond delay="836"/>
                                          </p:stCondLst>
                                        </p:cTn>
                                        <p:tgtEl>
                                          <p:spTgt spid="3">
                                            <p:txEl>
                                              <p:pRg st="1" end="1"/>
                                            </p:txEl>
                                          </p:spTgt>
                                        </p:tgtEl>
                                      </p:cBhvr>
                                      <p:to x="100000" y="100000"/>
                                    </p:animScale>
                                    <p:animScale>
                                      <p:cBhvr>
                                        <p:cTn id="33" dur="16">
                                          <p:stCondLst>
                                            <p:cond delay="1026"/>
                                          </p:stCondLst>
                                        </p:cTn>
                                        <p:tgtEl>
                                          <p:spTgt spid="3">
                                            <p:txEl>
                                              <p:pRg st="1" end="1"/>
                                            </p:txEl>
                                          </p:spTgt>
                                        </p:tgtEl>
                                      </p:cBhvr>
                                      <p:to x="100000" y="90000"/>
                                    </p:animScale>
                                    <p:animScale>
                                      <p:cBhvr>
                                        <p:cTn id="34" dur="104" decel="50000">
                                          <p:stCondLst>
                                            <p:cond delay="1042"/>
                                          </p:stCondLst>
                                        </p:cTn>
                                        <p:tgtEl>
                                          <p:spTgt spid="3">
                                            <p:txEl>
                                              <p:pRg st="1" end="1"/>
                                            </p:txEl>
                                          </p:spTgt>
                                        </p:tgtEl>
                                      </p:cBhvr>
                                      <p:to x="100000" y="100000"/>
                                    </p:animScale>
                                    <p:animScale>
                                      <p:cBhvr>
                                        <p:cTn id="35" dur="16">
                                          <p:stCondLst>
                                            <p:cond delay="1130"/>
                                          </p:stCondLst>
                                        </p:cTn>
                                        <p:tgtEl>
                                          <p:spTgt spid="3">
                                            <p:txEl>
                                              <p:pRg st="1" end="1"/>
                                            </p:txEl>
                                          </p:spTgt>
                                        </p:tgtEl>
                                      </p:cBhvr>
                                      <p:to x="100000" y="95000"/>
                                    </p:animScale>
                                    <p:animScale>
                                      <p:cBhvr>
                                        <p:cTn id="36" dur="104" decel="50000">
                                          <p:stCondLst>
                                            <p:cond delay="1146"/>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10DBD-CC4F-467D-BAED-32FE49F9D57B}"/>
              </a:ext>
            </a:extLst>
          </p:cNvPr>
          <p:cNvSpPr>
            <a:spLocks noGrp="1"/>
          </p:cNvSpPr>
          <p:nvPr>
            <p:ph type="title"/>
          </p:nvPr>
        </p:nvSpPr>
        <p:spPr/>
        <p:txBody>
          <a:bodyPr/>
          <a:lstStyle/>
          <a:p>
            <a:r>
              <a:rPr lang="zh-CN" altLang="en-US" dirty="0"/>
              <a:t>什么是</a:t>
            </a:r>
            <a:r>
              <a:rPr lang="en-US" altLang="zh-CN" dirty="0"/>
              <a:t>CTF</a:t>
            </a:r>
            <a:r>
              <a:rPr lang="zh-CN" altLang="en-US" dirty="0"/>
              <a:t>？</a:t>
            </a:r>
          </a:p>
        </p:txBody>
      </p:sp>
      <p:sp>
        <p:nvSpPr>
          <p:cNvPr id="3" name="内容占位符 2">
            <a:extLst>
              <a:ext uri="{FF2B5EF4-FFF2-40B4-BE49-F238E27FC236}">
                <a16:creationId xmlns:a16="http://schemas.microsoft.com/office/drawing/2014/main" id="{F3D8D30C-E84B-411B-B7B9-B25CA8A7ADFE}"/>
              </a:ext>
            </a:extLst>
          </p:cNvPr>
          <p:cNvSpPr>
            <a:spLocks noGrp="1"/>
          </p:cNvSpPr>
          <p:nvPr>
            <p:ph idx="1"/>
          </p:nvPr>
        </p:nvSpPr>
        <p:spPr/>
        <p:txBody>
          <a:bodyPr/>
          <a:lstStyle/>
          <a:p>
            <a:r>
              <a:rPr lang="en-US" altLang="zh-CN" dirty="0"/>
              <a:t>CTF</a:t>
            </a:r>
            <a:r>
              <a:rPr lang="zh-CN" altLang="en-US" dirty="0"/>
              <a:t>（</a:t>
            </a:r>
            <a:r>
              <a:rPr lang="en-US" altLang="zh-CN" dirty="0"/>
              <a:t>Capture the flag</a:t>
            </a:r>
            <a:r>
              <a:rPr lang="zh-CN" altLang="en-US" dirty="0"/>
              <a:t>）夺旗赛</a:t>
            </a:r>
            <a:endParaRPr lang="en-US" altLang="zh-CN" dirty="0"/>
          </a:p>
          <a:p>
            <a:r>
              <a:rPr lang="en-US" altLang="zh-CN" dirty="0"/>
              <a:t>CTF</a:t>
            </a:r>
            <a:r>
              <a:rPr lang="zh-CN" altLang="en-US" dirty="0"/>
              <a:t>（</a:t>
            </a:r>
            <a:r>
              <a:rPr lang="en-US" altLang="zh-CN" dirty="0"/>
              <a:t>Capture The Flag</a:t>
            </a:r>
            <a:r>
              <a:rPr lang="zh-CN" altLang="en-US" dirty="0"/>
              <a:t>）中文一般译作夺旗赛，在网络安全领域中指的是网络安全技术人员之间进行技术竞技的一种比赛形式。</a:t>
            </a:r>
            <a:r>
              <a:rPr lang="en-US" altLang="zh-CN" dirty="0"/>
              <a:t>CTF</a:t>
            </a:r>
            <a:r>
              <a:rPr lang="zh-CN" altLang="en-US" dirty="0"/>
              <a:t>起源于</a:t>
            </a:r>
            <a:r>
              <a:rPr lang="en-US" altLang="zh-CN" dirty="0"/>
              <a:t>1996</a:t>
            </a:r>
            <a:r>
              <a:rPr lang="zh-CN" altLang="en-US" dirty="0"/>
              <a:t>年</a:t>
            </a:r>
            <a:r>
              <a:rPr lang="en-US" altLang="zh-CN" dirty="0"/>
              <a:t>DEFCON</a:t>
            </a:r>
            <a:r>
              <a:rPr lang="zh-CN" altLang="en-US" dirty="0"/>
              <a:t>全球黑客大会，以代替之前黑客们通过互相发起真实攻击进行技术比拼的方式。发展至今，已经成为全球范围网络安全圈流行的竞赛形式，</a:t>
            </a:r>
            <a:r>
              <a:rPr lang="en-US" altLang="zh-CN" dirty="0"/>
              <a:t>2013</a:t>
            </a:r>
            <a:r>
              <a:rPr lang="zh-CN" altLang="en-US" dirty="0"/>
              <a:t>年全球举办了超过五十场国际性</a:t>
            </a:r>
            <a:r>
              <a:rPr lang="en-US" altLang="zh-CN" dirty="0"/>
              <a:t>CTF</a:t>
            </a:r>
            <a:r>
              <a:rPr lang="zh-CN" altLang="en-US" dirty="0"/>
              <a:t>赛事。而</a:t>
            </a:r>
            <a:r>
              <a:rPr lang="en-US" altLang="zh-CN" dirty="0"/>
              <a:t>DEFCON</a:t>
            </a:r>
            <a:r>
              <a:rPr lang="zh-CN" altLang="en-US" dirty="0"/>
              <a:t>作为</a:t>
            </a:r>
            <a:r>
              <a:rPr lang="en-US" altLang="zh-CN" dirty="0"/>
              <a:t>CTF</a:t>
            </a:r>
            <a:r>
              <a:rPr lang="zh-CN" altLang="en-US" dirty="0"/>
              <a:t>赛制的发源地，</a:t>
            </a:r>
            <a:r>
              <a:rPr lang="en-US" altLang="zh-CN" dirty="0"/>
              <a:t>DEFCON CTF</a:t>
            </a:r>
            <a:r>
              <a:rPr lang="zh-CN" altLang="en-US" dirty="0"/>
              <a:t>也成为了目前全球最高技术水平和影响力的</a:t>
            </a:r>
            <a:r>
              <a:rPr lang="en-US" altLang="zh-CN" dirty="0"/>
              <a:t>CTF</a:t>
            </a:r>
            <a:r>
              <a:rPr lang="zh-CN" altLang="en-US" dirty="0"/>
              <a:t>竞赛，类似于</a:t>
            </a:r>
            <a:r>
              <a:rPr lang="en-US" altLang="zh-CN" dirty="0"/>
              <a:t>CTF</a:t>
            </a:r>
            <a:r>
              <a:rPr lang="zh-CN" altLang="en-US" dirty="0"/>
              <a:t>赛场中的“世界杯” 。</a:t>
            </a:r>
          </a:p>
        </p:txBody>
      </p:sp>
    </p:spTree>
    <p:extLst>
      <p:ext uri="{BB962C8B-B14F-4D97-AF65-F5344CB8AC3E}">
        <p14:creationId xmlns:p14="http://schemas.microsoft.com/office/powerpoint/2010/main" val="74719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1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D2F8C-E321-4DA0-865A-FED2AA582FFF}"/>
              </a:ext>
            </a:extLst>
          </p:cNvPr>
          <p:cNvSpPr>
            <a:spLocks noGrp="1"/>
          </p:cNvSpPr>
          <p:nvPr>
            <p:ph type="title"/>
          </p:nvPr>
        </p:nvSpPr>
        <p:spPr/>
        <p:txBody>
          <a:bodyPr/>
          <a:lstStyle/>
          <a:p>
            <a:r>
              <a:rPr lang="zh-CN" altLang="en-US" dirty="0"/>
              <a:t>国内外知名赛事</a:t>
            </a:r>
          </a:p>
        </p:txBody>
      </p:sp>
      <p:sp>
        <p:nvSpPr>
          <p:cNvPr id="3" name="内容占位符 2">
            <a:extLst>
              <a:ext uri="{FF2B5EF4-FFF2-40B4-BE49-F238E27FC236}">
                <a16:creationId xmlns:a16="http://schemas.microsoft.com/office/drawing/2014/main" id="{8E66CF97-2929-4F41-99E2-D502E4B03646}"/>
              </a:ext>
            </a:extLst>
          </p:cNvPr>
          <p:cNvSpPr>
            <a:spLocks noGrp="1"/>
          </p:cNvSpPr>
          <p:nvPr>
            <p:ph idx="1"/>
          </p:nvPr>
        </p:nvSpPr>
        <p:spPr>
          <a:xfrm>
            <a:off x="2231136" y="2638044"/>
            <a:ext cx="7729728" cy="3893385"/>
          </a:xfrm>
        </p:spPr>
        <p:txBody>
          <a:bodyPr>
            <a:normAutofit lnSpcReduction="10000"/>
          </a:bodyPr>
          <a:lstStyle/>
          <a:p>
            <a:r>
              <a:rPr lang="en-US" altLang="zh-CN" dirty="0"/>
              <a:t>DEFCON CTF</a:t>
            </a:r>
          </a:p>
          <a:p>
            <a:r>
              <a:rPr lang="en-US" altLang="zh-CN" dirty="0"/>
              <a:t>UCSB </a:t>
            </a:r>
            <a:r>
              <a:rPr lang="en-US" altLang="zh-CN" dirty="0" err="1"/>
              <a:t>iCTF</a:t>
            </a:r>
            <a:endParaRPr lang="en-US" altLang="zh-CN" dirty="0"/>
          </a:p>
          <a:p>
            <a:r>
              <a:rPr lang="en-US" altLang="zh-CN" dirty="0"/>
              <a:t>XXC3 CTF</a:t>
            </a:r>
          </a:p>
          <a:p>
            <a:r>
              <a:rPr lang="en-US" altLang="zh-CN" dirty="0"/>
              <a:t>·······</a:t>
            </a:r>
          </a:p>
          <a:p>
            <a:r>
              <a:rPr lang="en-US" altLang="zh-CN" dirty="0"/>
              <a:t>XCTF</a:t>
            </a:r>
          </a:p>
          <a:p>
            <a:r>
              <a:rPr lang="en-US" altLang="zh-CN" dirty="0"/>
              <a:t>3CTF</a:t>
            </a:r>
          </a:p>
          <a:p>
            <a:r>
              <a:rPr lang="en-US" altLang="zh-CN" dirty="0" err="1"/>
              <a:t>AliCTF</a:t>
            </a:r>
            <a:endParaRPr lang="en-US" altLang="zh-CN" dirty="0"/>
          </a:p>
          <a:p>
            <a:r>
              <a:rPr lang="en-US" altLang="zh-CN" dirty="0"/>
              <a:t>XDCTF</a:t>
            </a:r>
          </a:p>
          <a:p>
            <a:r>
              <a:rPr lang="zh-CN" altLang="en-US" dirty="0"/>
              <a:t>百度</a:t>
            </a:r>
            <a:r>
              <a:rPr lang="en-US" altLang="zh-CN" dirty="0"/>
              <a:t>CTF</a:t>
            </a:r>
            <a:r>
              <a:rPr lang="zh-CN" altLang="en-US" dirty="0"/>
              <a:t>大赛</a:t>
            </a:r>
            <a:endParaRPr lang="en-US" altLang="zh-CN" dirty="0"/>
          </a:p>
          <a:p>
            <a:r>
              <a:rPr lang="zh-CN" altLang="en-US" dirty="0"/>
              <a:t>全国大学生信息安全竞赛创新实践能力赛线上赛</a:t>
            </a:r>
            <a:endParaRPr lang="en-US" altLang="zh-CN" dirty="0"/>
          </a:p>
          <a:p>
            <a:endParaRPr lang="zh-CN" altLang="en-US" dirty="0"/>
          </a:p>
        </p:txBody>
      </p:sp>
    </p:spTree>
    <p:extLst>
      <p:ext uri="{BB962C8B-B14F-4D97-AF65-F5344CB8AC3E}">
        <p14:creationId xmlns:p14="http://schemas.microsoft.com/office/powerpoint/2010/main" val="216301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50F85-01CA-4C63-B038-8D36B5E36C0D}"/>
              </a:ext>
            </a:extLst>
          </p:cNvPr>
          <p:cNvSpPr>
            <a:spLocks noGrp="1"/>
          </p:cNvSpPr>
          <p:nvPr>
            <p:ph type="title"/>
          </p:nvPr>
        </p:nvSpPr>
        <p:spPr/>
        <p:txBody>
          <a:bodyPr/>
          <a:lstStyle/>
          <a:p>
            <a:r>
              <a:rPr lang="en-US" altLang="zh-CN" dirty="0"/>
              <a:t>CTF</a:t>
            </a:r>
            <a:r>
              <a:rPr lang="zh-CN" altLang="en-US" dirty="0"/>
              <a:t>比赛形式</a:t>
            </a:r>
          </a:p>
        </p:txBody>
      </p:sp>
      <p:sp>
        <p:nvSpPr>
          <p:cNvPr id="3" name="内容占位符 2">
            <a:extLst>
              <a:ext uri="{FF2B5EF4-FFF2-40B4-BE49-F238E27FC236}">
                <a16:creationId xmlns:a16="http://schemas.microsoft.com/office/drawing/2014/main" id="{4D5466CA-5765-45A7-9B2C-6DF57F8D7B7A}"/>
              </a:ext>
            </a:extLst>
          </p:cNvPr>
          <p:cNvSpPr>
            <a:spLocks noGrp="1"/>
          </p:cNvSpPr>
          <p:nvPr>
            <p:ph idx="1"/>
          </p:nvPr>
        </p:nvSpPr>
        <p:spPr/>
        <p:txBody>
          <a:bodyPr/>
          <a:lstStyle/>
          <a:p>
            <a:r>
              <a:rPr lang="zh-CN" altLang="en-US" dirty="0"/>
              <a:t>解题模式（</a:t>
            </a:r>
            <a:r>
              <a:rPr lang="en-US" altLang="zh-CN" dirty="0"/>
              <a:t>Jeopardy</a:t>
            </a:r>
            <a:r>
              <a:rPr lang="zh-CN" altLang="en-US" dirty="0"/>
              <a:t>）</a:t>
            </a:r>
            <a:endParaRPr lang="en-US" altLang="zh-CN" dirty="0"/>
          </a:p>
          <a:p>
            <a:r>
              <a:rPr lang="zh-CN" altLang="sv-SE" dirty="0"/>
              <a:t>攻防模式（</a:t>
            </a:r>
            <a:r>
              <a:rPr lang="sv-SE" altLang="zh-CN" dirty="0"/>
              <a:t>Attack-Defense</a:t>
            </a:r>
            <a:r>
              <a:rPr lang="zh-CN" altLang="sv-SE" dirty="0"/>
              <a:t>）</a:t>
            </a:r>
            <a:endParaRPr lang="en-US" altLang="zh-CN" dirty="0"/>
          </a:p>
          <a:p>
            <a:r>
              <a:rPr lang="zh-CN" altLang="en-US" dirty="0"/>
              <a:t>混合模式（</a:t>
            </a:r>
            <a:r>
              <a:rPr lang="en-US" altLang="zh-CN" dirty="0"/>
              <a:t>Mix</a:t>
            </a:r>
            <a:r>
              <a:rPr lang="zh-CN" altLang="en-US" dirty="0"/>
              <a:t>）</a:t>
            </a:r>
            <a:endParaRPr lang="en-US" altLang="zh-CN" dirty="0"/>
          </a:p>
        </p:txBody>
      </p:sp>
    </p:spTree>
    <p:extLst>
      <p:ext uri="{BB962C8B-B14F-4D97-AF65-F5344CB8AC3E}">
        <p14:creationId xmlns:p14="http://schemas.microsoft.com/office/powerpoint/2010/main" val="329037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BCF9A-90BE-4E90-AFA8-F75676FD0FE1}"/>
              </a:ext>
            </a:extLst>
          </p:cNvPr>
          <p:cNvSpPr>
            <a:spLocks noGrp="1"/>
          </p:cNvSpPr>
          <p:nvPr>
            <p:ph type="title"/>
          </p:nvPr>
        </p:nvSpPr>
        <p:spPr/>
        <p:txBody>
          <a:bodyPr/>
          <a:lstStyle/>
          <a:p>
            <a:r>
              <a:rPr lang="zh-CN" altLang="sv-SE" dirty="0"/>
              <a:t>攻防模式（</a:t>
            </a:r>
            <a:r>
              <a:rPr lang="sv-SE" altLang="zh-CN" dirty="0"/>
              <a:t>Attack-Defense</a:t>
            </a:r>
            <a:r>
              <a:rPr lang="zh-CN" altLang="sv-SE" dirty="0"/>
              <a:t>）</a:t>
            </a:r>
            <a:endParaRPr lang="en-US" altLang="zh-CN" dirty="0"/>
          </a:p>
        </p:txBody>
      </p:sp>
      <p:sp>
        <p:nvSpPr>
          <p:cNvPr id="3" name="内容占位符 2">
            <a:extLst>
              <a:ext uri="{FF2B5EF4-FFF2-40B4-BE49-F238E27FC236}">
                <a16:creationId xmlns:a16="http://schemas.microsoft.com/office/drawing/2014/main" id="{EE89C481-F86C-4F98-BE7F-3C343B5C12E4}"/>
              </a:ext>
            </a:extLst>
          </p:cNvPr>
          <p:cNvSpPr>
            <a:spLocks noGrp="1"/>
          </p:cNvSpPr>
          <p:nvPr>
            <p:ph idx="1"/>
          </p:nvPr>
        </p:nvSpPr>
        <p:spPr/>
        <p:txBody>
          <a:bodyPr/>
          <a:lstStyle/>
          <a:p>
            <a:r>
              <a:rPr lang="zh-CN" altLang="en-US" dirty="0"/>
              <a:t>红蓝对抗模式</a:t>
            </a:r>
            <a:endParaRPr lang="en-US" altLang="zh-CN" dirty="0"/>
          </a:p>
          <a:p>
            <a:r>
              <a:rPr lang="zh-CN" altLang="en-US" dirty="0"/>
              <a:t>混战模式</a:t>
            </a:r>
            <a:endParaRPr lang="en-US" altLang="zh-CN" dirty="0"/>
          </a:p>
          <a:p>
            <a:r>
              <a:rPr lang="zh-CN" altLang="en-US" dirty="0"/>
              <a:t>靶场模式</a:t>
            </a:r>
            <a:endParaRPr lang="en-US" altLang="zh-CN" dirty="0"/>
          </a:p>
          <a:p>
            <a:pPr marL="0" indent="0">
              <a:buNone/>
            </a:pPr>
            <a:endParaRPr lang="en-US" altLang="zh-CN" dirty="0"/>
          </a:p>
          <a:p>
            <a:r>
              <a:rPr lang="zh-CN" altLang="en-US" dirty="0"/>
              <a:t>个人赛</a:t>
            </a:r>
            <a:endParaRPr lang="en-US" altLang="zh-CN" dirty="0"/>
          </a:p>
          <a:p>
            <a:r>
              <a:rPr lang="zh-CN" altLang="en-US" dirty="0"/>
              <a:t>团体赛</a:t>
            </a:r>
          </a:p>
        </p:txBody>
      </p:sp>
    </p:spTree>
    <p:extLst>
      <p:ext uri="{BB962C8B-B14F-4D97-AF65-F5344CB8AC3E}">
        <p14:creationId xmlns:p14="http://schemas.microsoft.com/office/powerpoint/2010/main" val="220319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TM10001115[[fn=包裹]]</Template>
  <TotalTime>132</TotalTime>
  <Words>1582</Words>
  <Application>Microsoft Office PowerPoint</Application>
  <PresentationFormat>宽屏</PresentationFormat>
  <Paragraphs>138</Paragraphs>
  <Slides>19</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Arial</vt:lpstr>
      <vt:lpstr>Gill Sans MT</vt:lpstr>
      <vt:lpstr>包裹</vt:lpstr>
      <vt:lpstr>南京信息工程大学</vt:lpstr>
      <vt:lpstr>Before all</vt:lpstr>
      <vt:lpstr>什么是信息安全？</vt:lpstr>
      <vt:lpstr>信息安全到底需要什么样的技术能力</vt:lpstr>
      <vt:lpstr>《中华人民共和国网络安全法》</vt:lpstr>
      <vt:lpstr>什么是CTF？</vt:lpstr>
      <vt:lpstr>国内外知名赛事</vt:lpstr>
      <vt:lpstr>CTF比赛形式</vt:lpstr>
      <vt:lpstr>攻防模式（Attack-Defense）</vt:lpstr>
      <vt:lpstr>混合模式（Mix）</vt:lpstr>
      <vt:lpstr>解题模式（Jeopardy）</vt:lpstr>
      <vt:lpstr>Web安全</vt:lpstr>
      <vt:lpstr>Crypto-密码学</vt:lpstr>
      <vt:lpstr>Misc-杂项</vt:lpstr>
      <vt:lpstr>Reverse-逆向</vt:lpstr>
      <vt:lpstr>PWN</vt:lpstr>
      <vt:lpstr>PPC-编程</vt:lpstr>
      <vt:lpstr>AI</vt:lpstr>
      <vt:lpstr>Have a 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南京信息工程大学</dc:title>
  <dc:creator>York Chain</dc:creator>
  <cp:lastModifiedBy>York Chain</cp:lastModifiedBy>
  <cp:revision>12</cp:revision>
  <dcterms:created xsi:type="dcterms:W3CDTF">2019-12-04T03:01:19Z</dcterms:created>
  <dcterms:modified xsi:type="dcterms:W3CDTF">2019-12-04T05:13:58Z</dcterms:modified>
</cp:coreProperties>
</file>