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6" r:id="rId4"/>
    <p:sldId id="268" r:id="rId5"/>
    <p:sldId id="270" r:id="rId6"/>
    <p:sldId id="263" r:id="rId7"/>
    <p:sldId id="267" r:id="rId8"/>
    <p:sldId id="261" r:id="rId9"/>
    <p:sldId id="258" r:id="rId10"/>
    <p:sldId id="260" r:id="rId11"/>
    <p:sldId id="271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116985" y="113518"/>
            <a:ext cx="10560579" cy="6659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项目名称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        </a:t>
            </a:r>
            <a:r>
              <a:rPr lang="zh-CN" altLang="en-US" sz="3200" b="1" dirty="0" smtClean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基于</a:t>
            </a:r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TCP</a:t>
            </a:r>
            <a:r>
              <a:rPr lang="zh-CN" altLang="en-US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WeChat</a:t>
            </a:r>
            <a:r>
              <a:rPr lang="zh-CN" altLang="en-US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聊天系统</a:t>
            </a:r>
            <a:endParaRPr lang="zh-CN" altLang="en-US" sz="3200" b="1" dirty="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开发人员：</a:t>
            </a:r>
            <a:r>
              <a:rPr lang="en-US" altLang="zh-CN" dirty="0" smtClean="0"/>
              <a:t>		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hik_wangfei105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开发时间：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en-US" altLang="zh-CN" b="1" dirty="0" smtClean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2024.7.7 – 2024.7.11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（从构思项目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框架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到完整开发结束）</a:t>
            </a:r>
            <a:endParaRPr lang="en-US" altLang="zh-CN" b="1" dirty="0" smtClean="0">
              <a:solidFill>
                <a:srgbClr val="0070C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 smtClean="0"/>
              <a:t>开发</a:t>
            </a:r>
            <a:r>
              <a:rPr lang="zh-CN" altLang="en-US" dirty="0"/>
              <a:t>目的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en-US" altLang="zh-CN" dirty="0" smtClean="0"/>
              <a:t>    	</a:t>
            </a:r>
            <a:r>
              <a:rPr lang="zh-CN" altLang="en-US" dirty="0"/>
              <a:t>基于第一阶段对 </a:t>
            </a:r>
            <a:r>
              <a:rPr lang="en-US" altLang="zh-CN" dirty="0"/>
              <a:t>TCP </a:t>
            </a:r>
            <a:r>
              <a:rPr lang="zh-CN" altLang="en-US" dirty="0"/>
              <a:t>的熟悉，在此基础上，我构思并自</a:t>
            </a:r>
            <a:r>
              <a:rPr lang="zh-CN" altLang="en-US" dirty="0" smtClean="0"/>
              <a:t>研</a:t>
            </a:r>
            <a:r>
              <a:rPr lang="zh-CN" altLang="en-US" dirty="0"/>
              <a:t>独立完成</a:t>
            </a:r>
            <a:r>
              <a:rPr lang="zh-CN" altLang="en-US" dirty="0" smtClean="0"/>
              <a:t>了</a:t>
            </a:r>
            <a:r>
              <a:rPr lang="zh-CN" altLang="en-US" dirty="0"/>
              <a:t>一个基于 </a:t>
            </a:r>
            <a:r>
              <a:rPr lang="en-US" altLang="zh-CN" dirty="0"/>
              <a:t>TCP </a:t>
            </a:r>
            <a:r>
              <a:rPr lang="zh-CN" altLang="en-US" dirty="0"/>
              <a:t>进行通信的 </a:t>
            </a:r>
            <a:r>
              <a:rPr lang="en-US" altLang="zh-CN" dirty="0"/>
              <a:t>WeChat </a:t>
            </a:r>
            <a:r>
              <a:rPr lang="zh-CN" altLang="en-US" dirty="0"/>
              <a:t>项目。该项目仿照微信的基本功能进行了复刻，并采用了轻量级数据库 </a:t>
            </a:r>
            <a:r>
              <a:rPr lang="en-US" altLang="zh-CN" dirty="0"/>
              <a:t>SQLite3 </a:t>
            </a:r>
            <a:r>
              <a:rPr lang="zh-CN" altLang="en-US" dirty="0"/>
              <a:t>来保存数据。整个项目主要在应用层进行开发</a:t>
            </a:r>
            <a:r>
              <a:rPr lang="zh-CN" altLang="en-US" dirty="0" smtClean="0"/>
              <a:t>，技术栈涉及了</a:t>
            </a:r>
            <a:r>
              <a:rPr lang="zh-CN" altLang="en-US" dirty="0"/>
              <a:t>基于 </a:t>
            </a:r>
            <a:r>
              <a:rPr lang="en-US" altLang="zh-CN" dirty="0"/>
              <a:t>TCP </a:t>
            </a:r>
            <a:r>
              <a:rPr lang="zh-CN" altLang="en-US" dirty="0"/>
              <a:t>连接的网络编程、多线程和进程、文件 </a:t>
            </a:r>
            <a:r>
              <a:rPr lang="en-US" altLang="zh-CN" dirty="0"/>
              <a:t>I/O</a:t>
            </a:r>
            <a:r>
              <a:rPr lang="zh-CN" altLang="en-US" dirty="0"/>
              <a:t>、互斥锁、条件变量以及 </a:t>
            </a:r>
            <a:r>
              <a:rPr lang="en-US" altLang="zh-CN" dirty="0"/>
              <a:t>C </a:t>
            </a:r>
            <a:r>
              <a:rPr lang="zh-CN" altLang="en-US" dirty="0"/>
              <a:t>语言调用数据库等内容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项目概述：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本</a:t>
            </a:r>
            <a:r>
              <a:rPr lang="zh-CN" altLang="en-US" dirty="0"/>
              <a:t>项目是一个基于</a:t>
            </a:r>
            <a:r>
              <a:rPr lang="en-US" altLang="zh-CN" dirty="0"/>
              <a:t>TCP</a:t>
            </a:r>
            <a:r>
              <a:rPr lang="zh-CN" altLang="en-US" dirty="0"/>
              <a:t>协议的聊天系统，旨在为用户提供一个功能丰富、易于使用的即时通讯平台。系统支持用户注册、登录、注销、好友管理、消息发送和接收等功能，并确保消息的实时性和可靠性。</a:t>
            </a:r>
            <a:endParaRPr lang="zh-CN" altLang="en-US" dirty="0"/>
          </a:p>
          <a:p>
            <a:pPr fontAlgn="auto">
              <a:lnSpc>
                <a:spcPct val="150000"/>
              </a:lnSpc>
            </a:pPr>
            <a:endParaRPr lang="en-US" altLang="zh-CN" dirty="0" smtClean="0"/>
          </a:p>
          <a:p>
            <a:r>
              <a:rPr lang="zh-CN" altLang="en-US" dirty="0" smtClean="0"/>
              <a:t>注意事项：</a:t>
            </a:r>
            <a:r>
              <a:rPr lang="zh-CN" altLang="en-US" dirty="0"/>
              <a:t>本项目是本人于海康实习期间自研开发，仅供学习和交流使用，未经允许不可随意转发抄袭！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190" y="956861"/>
            <a:ext cx="4380652" cy="17986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9990" y="597535"/>
            <a:ext cx="1075477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注册：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988" y="2800621"/>
            <a:ext cx="923077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登录：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30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demo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0" y="3156540"/>
            <a:ext cx="2990640" cy="16070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9988" y="4803144"/>
            <a:ext cx="923077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注销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31" y="323891"/>
            <a:ext cx="5431367" cy="158517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90" y="5219704"/>
            <a:ext cx="2866495" cy="15434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70856" y="-35435"/>
            <a:ext cx="154961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添加好友：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864" y="2283846"/>
            <a:ext cx="5039254" cy="13290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41589" y="1884372"/>
            <a:ext cx="154961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查看好友：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02025" y="3217181"/>
            <a:ext cx="154961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发信息：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299" y="3682328"/>
            <a:ext cx="4434161" cy="182846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702025" y="5559384"/>
            <a:ext cx="154961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收信息：</a:t>
            </a:r>
            <a:endParaRPr lang="en-US" altLang="zh-CN" sz="2000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842" y="5581099"/>
            <a:ext cx="5451146" cy="118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659466" y="203200"/>
            <a:ext cx="8991601" cy="6493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/>
            <a:r>
              <a:rPr lang="en-US" altLang="zh-CN" sz="3200" b="1" dirty="0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wechat</a:t>
            </a:r>
            <a:endParaRPr lang="zh-CN" altLang="en-US" b="1" dirty="0">
              <a:solidFill>
                <a:srgbClr val="00B05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项目功能：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用户管理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注册</a:t>
            </a:r>
            <a:r>
              <a:rPr lang="zh-CN" altLang="en-US" dirty="0" smtClean="0"/>
              <a:t>：</a:t>
            </a:r>
            <a:r>
              <a:rPr lang="zh-CN" altLang="en-US" dirty="0"/>
              <a:t>用户可以通过命令行输入用户名和密码进行注册。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登录</a:t>
            </a:r>
            <a:r>
              <a:rPr lang="zh-CN" altLang="en-US" dirty="0" smtClean="0"/>
              <a:t>：</a:t>
            </a:r>
            <a:r>
              <a:rPr lang="zh-CN" altLang="en-US" dirty="0"/>
              <a:t>用户输入正确的用户名和密码后，登录成功。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注销</a:t>
            </a:r>
            <a:r>
              <a:rPr lang="zh-CN" altLang="en-US" dirty="0" smtClean="0"/>
              <a:t>：</a:t>
            </a:r>
            <a:r>
              <a:rPr lang="zh-CN" altLang="en-US" dirty="0"/>
              <a:t>用户可以注销自己的账户，并删除相关的聊天记录。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聊天记录管理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查询</a:t>
            </a:r>
            <a:r>
              <a:rPr lang="zh-CN" altLang="en-US" b="1" dirty="0"/>
              <a:t>历史聊天</a:t>
            </a:r>
            <a:r>
              <a:rPr lang="zh-CN" altLang="en-US" b="1" dirty="0" smtClean="0"/>
              <a:t>记录</a:t>
            </a:r>
            <a:r>
              <a:rPr lang="zh-CN" altLang="en-US" dirty="0" smtClean="0"/>
              <a:t>：</a:t>
            </a:r>
            <a:r>
              <a:rPr lang="zh-CN" altLang="en-US" dirty="0"/>
              <a:t>用户可以查询与特定好友的历史聊天记录。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删除</a:t>
            </a:r>
            <a:r>
              <a:rPr lang="zh-CN" altLang="en-US" b="1" dirty="0"/>
              <a:t>聊天</a:t>
            </a:r>
            <a:r>
              <a:rPr lang="zh-CN" altLang="en-US" b="1" dirty="0" smtClean="0"/>
              <a:t>记录</a:t>
            </a:r>
            <a:r>
              <a:rPr lang="zh-CN" altLang="en-US" dirty="0" smtClean="0"/>
              <a:t>：</a:t>
            </a:r>
            <a:r>
              <a:rPr lang="zh-CN" altLang="en-US" dirty="0"/>
              <a:t>用户可以删除与特定好友的聊天记录。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好友管理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添加好友</a:t>
            </a:r>
            <a:r>
              <a:rPr lang="zh-CN" altLang="en-US" dirty="0" smtClean="0"/>
              <a:t>：</a:t>
            </a:r>
            <a:r>
              <a:rPr lang="zh-CN" altLang="en-US" dirty="0"/>
              <a:t>用户可以添加已注册的用户为好友。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删除好友</a:t>
            </a:r>
            <a:r>
              <a:rPr lang="zh-CN" altLang="en-US" dirty="0" smtClean="0"/>
              <a:t>：</a:t>
            </a:r>
            <a:r>
              <a:rPr lang="zh-CN" altLang="en-US" dirty="0"/>
              <a:t>用户可以删除已添加的好友。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en-US" altLang="zh-CN" b="1" dirty="0">
                <a:solidFill>
                  <a:srgbClr val="FF0000"/>
                </a:solidFill>
              </a:rPr>
              <a:t>. </a:t>
            </a:r>
            <a:r>
              <a:rPr lang="zh-CN" altLang="en-US" b="1" dirty="0">
                <a:solidFill>
                  <a:srgbClr val="FF0000"/>
                </a:solidFill>
              </a:rPr>
              <a:t>消息发送与接收</a:t>
            </a:r>
            <a:endParaRPr lang="zh-CN" altLang="en-US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发送消息</a:t>
            </a:r>
            <a:r>
              <a:rPr lang="zh-CN" altLang="en-US" dirty="0" smtClean="0"/>
              <a:t>：</a:t>
            </a:r>
            <a:r>
              <a:rPr lang="zh-CN" altLang="en-US" dirty="0"/>
              <a:t>用户可以给已注册的好友发送消息，如果好友不在线，也可以支持发送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接收消息</a:t>
            </a:r>
            <a:r>
              <a:rPr lang="zh-CN" altLang="en-US" dirty="0" smtClean="0"/>
              <a:t>：</a:t>
            </a:r>
            <a:r>
              <a:rPr lang="zh-CN" altLang="en-US" dirty="0"/>
              <a:t>用户登录后，可以立即显示是哪个好友给我发送的消息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600200" y="67733"/>
            <a:ext cx="8864601" cy="63415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wechat</a:t>
            </a:r>
            <a:endParaRPr lang="en-US" altLang="zh-CN" sz="3200" b="1" dirty="0"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项目</a:t>
            </a:r>
            <a:r>
              <a:rPr lang="zh-CN" altLang="en-US" sz="24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功能：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5. </a:t>
            </a:r>
            <a:r>
              <a:rPr lang="zh-CN" altLang="en-US" b="1" dirty="0" smtClean="0">
                <a:solidFill>
                  <a:srgbClr val="FF0000"/>
                </a:solidFill>
              </a:rPr>
              <a:t>服务器管理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广播消息</a:t>
            </a:r>
            <a:r>
              <a:rPr lang="zh-CN" altLang="en-US" dirty="0" smtClean="0"/>
              <a:t>：服务器可以向任意客户端发送消息。</a:t>
            </a:r>
            <a:endParaRPr lang="zh-CN" alt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多客户端连接</a:t>
            </a:r>
            <a:r>
              <a:rPr lang="zh-CN" altLang="en-US" dirty="0" smtClean="0"/>
              <a:t>：服务器支持同时连接多个客户端，实现互相添加好友和发送消息。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6. </a:t>
            </a:r>
            <a:r>
              <a:rPr lang="zh-CN" altLang="en-US" b="1" dirty="0" smtClean="0">
                <a:solidFill>
                  <a:srgbClr val="FF0000"/>
                </a:solidFill>
              </a:rPr>
              <a:t>实时同步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在线状态同步</a:t>
            </a:r>
            <a:r>
              <a:rPr lang="zh-CN" altLang="en-US" dirty="0" smtClean="0"/>
              <a:t>：用户的在线状态会实时同步，用户可以查看好友的在线状态。</a:t>
            </a:r>
            <a:endParaRPr lang="zh-CN" alt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消息持久化</a:t>
            </a:r>
            <a:r>
              <a:rPr lang="zh-CN" altLang="en-US" dirty="0" smtClean="0"/>
              <a:t>：用户在给在线好友发送消息时，如果对方突然下线，下一次对方上线后也会立即收到，且重复下线上线只会收到一次。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7. </a:t>
            </a:r>
            <a:r>
              <a:rPr lang="zh-CN" altLang="en-US" b="1" dirty="0" smtClean="0">
                <a:solidFill>
                  <a:srgbClr val="FF0000"/>
                </a:solidFill>
              </a:rPr>
              <a:t>技术实现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TCP</a:t>
            </a:r>
            <a:r>
              <a:rPr lang="zh-CN" altLang="en-US" b="1" dirty="0" smtClean="0"/>
              <a:t>协议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协议实现客户端与服务器之间的可靠通信。</a:t>
            </a:r>
            <a:endParaRPr lang="zh-CN" alt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数据库</a:t>
            </a:r>
            <a:r>
              <a:rPr lang="zh-CN" altLang="en-US" dirty="0" smtClean="0"/>
              <a:t>：使用嵌入式内的轻量级数据库存储用户信息、好友关系和聊天记录。</a:t>
            </a:r>
            <a:endParaRPr lang="zh-CN" alt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多线程</a:t>
            </a:r>
            <a:r>
              <a:rPr lang="zh-CN" altLang="en-US" dirty="0" smtClean="0"/>
              <a:t>：服务器端使用多线程处理多个客户端的连接和请求。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548341" y="527761"/>
            <a:ext cx="9303129" cy="59831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项目需要考虑的问题：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、注册，以及登录，信息如何保存（用户名唯一）；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、数据库中需要几张表，表的结构是怎样的，怎么存放信息；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、每次客户登录退出重新登录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ip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port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都不一样，如何让用户名和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ip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port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关联，保证每次所发好友名字都能准确无误发到对方窗口上；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、当用户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quit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或者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ctrl+c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退出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后，如何实时更新在线状态，以供好友查看；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、当对方用户不在线时，如何发送消息或者文件给好友，当对方上线瞬间可以查收，且不会每次上线都会收到信息；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、当对方用户在线时，怎么可以实时收到我所发的信息或者文件；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、如何保存以及删除好友聊天记录；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、如何注销账户，以及删除一切关于该账户的信息，包括他人好友列表中的此用户；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、如何区分我是发送的消息还是文件还是跟服务器交互的信息；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、怎么最大减少延迟，每个客户端都能快速响应；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77744" y="2366085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5460" y="3109219"/>
            <a:ext cx="1386840" cy="592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client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1990" y="2286000"/>
            <a:ext cx="3060700" cy="26206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982622" y="3125280"/>
            <a:ext cx="949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84814" y="2306395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05134" y="3080580"/>
            <a:ext cx="1561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database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7974367" y="3586290"/>
            <a:ext cx="978535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52482" y="3122740"/>
            <a:ext cx="949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044227" y="3583750"/>
            <a:ext cx="978535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781935" y="2717140"/>
            <a:ext cx="171005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 request</a:t>
            </a:r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88565" y="3689985"/>
            <a:ext cx="254063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zh-CN" altLang="en-US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eturn 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query results</a:t>
            </a:r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10120" y="2690495"/>
            <a:ext cx="286194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</a:t>
            </a:r>
            <a:r>
              <a:rPr lang="zh-CN" altLang="en-US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uerying 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database</a:t>
            </a:r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66305" y="3701415"/>
            <a:ext cx="2905760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zh-CN" altLang="en-US" sz="20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eturn </a:t>
            </a:r>
            <a:r>
              <a:rPr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database results</a:t>
            </a:r>
            <a:endParaRPr lang="zh-CN" altLang="en-US" sz="20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26660" y="3072355"/>
            <a:ext cx="2038350" cy="629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server</a:t>
            </a:r>
            <a:endParaRPr lang="en-US" altLang="zh-CN" sz="2800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630" y="75565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block diagram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02555" y="597535"/>
            <a:ext cx="1639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框图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" name="图片 2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699540" y="339022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6206" y="2911536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97"/>
          <p:cNvSpPr txBox="1"/>
          <p:nvPr/>
        </p:nvSpPr>
        <p:spPr>
          <a:xfrm>
            <a:off x="321233" y="2938841"/>
            <a:ext cx="1396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2000" b="1" dirty="0" smtClean="0">
                <a:latin typeface="Times New Roman" panose="02020603050405020304" charset="0"/>
                <a:cs typeface="Times New Roman" panose="02020603050405020304" charset="0"/>
              </a:rPr>
              <a:t>atabase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737" y="3418675"/>
            <a:ext cx="1144041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latin typeface="Times New Roman" panose="02020603050405020304" charset="0"/>
                <a:cs typeface="Times New Roman" panose="02020603050405020304" charset="0"/>
              </a:rPr>
              <a:t>usr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89207" y="1971421"/>
            <a:ext cx="5069541" cy="440615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102"/>
          <p:cNvSpPr txBox="1"/>
          <p:nvPr/>
        </p:nvSpPr>
        <p:spPr>
          <a:xfrm>
            <a:off x="4954577" y="1976307"/>
            <a:ext cx="1031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3333" y="3448855"/>
            <a:ext cx="1467205" cy="3623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register/login</a:t>
            </a:r>
            <a:endParaRPr lang="en-US" altLang="zh-CN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/logout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833883" y="3594207"/>
            <a:ext cx="90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563341" y="4005165"/>
            <a:ext cx="1874172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Server Main Tread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6412" y="1945463"/>
            <a:ext cx="1443355" cy="173113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24"/>
          <p:cNvSpPr txBox="1"/>
          <p:nvPr/>
        </p:nvSpPr>
        <p:spPr>
          <a:xfrm>
            <a:off x="9426633" y="1950928"/>
            <a:ext cx="9726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Client 0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11964" y="2754021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474403" y="2376417"/>
            <a:ext cx="0" cy="153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128"/>
          <p:cNvSpPr txBox="1"/>
          <p:nvPr/>
        </p:nvSpPr>
        <p:spPr>
          <a:xfrm>
            <a:off x="6502481" y="2049032"/>
            <a:ext cx="2357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Register / login / logout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6" name="直接连接符 25"/>
          <p:cNvCxnSpPr>
            <a:stCxn id="10" idx="2"/>
          </p:cNvCxnSpPr>
          <p:nvPr/>
        </p:nvCxnSpPr>
        <p:spPr>
          <a:xfrm>
            <a:off x="5470545" y="2376417"/>
            <a:ext cx="3877213" cy="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493933" y="2598159"/>
            <a:ext cx="1315367" cy="332883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Client </a:t>
            </a:r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Thread 0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135"/>
          <p:cNvSpPr txBox="1"/>
          <p:nvPr/>
        </p:nvSpPr>
        <p:spPr>
          <a:xfrm>
            <a:off x="8126604" y="3205377"/>
            <a:ext cx="896341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 smtClean="0">
                <a:latin typeface="Times New Roman" panose="02020603050405020304" charset="0"/>
                <a:cs typeface="Times New Roman" panose="02020603050405020304" charset="0"/>
              </a:rPr>
              <a:t>recv</a:t>
            </a:r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 data</a:t>
            </a:r>
            <a:endParaRPr lang="en-US" altLang="zh-C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088152" y="4688662"/>
            <a:ext cx="1443355" cy="16897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文本框 137"/>
          <p:cNvSpPr txBox="1"/>
          <p:nvPr/>
        </p:nvSpPr>
        <p:spPr>
          <a:xfrm>
            <a:off x="9338098" y="4644186"/>
            <a:ext cx="10207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Client N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787548" y="387411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787548" y="412979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787548" y="435312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5500427" y="4543413"/>
            <a:ext cx="14153" cy="169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5514580" y="6240458"/>
            <a:ext cx="3806801" cy="4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493933" y="5755721"/>
            <a:ext cx="1315367" cy="332883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Client </a:t>
            </a:r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Thread N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214324" y="308194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214324" y="3301156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7214324" y="3509710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214324" y="372891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214324" y="3952246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214324" y="416641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214324" y="4385628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214324" y="4594182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214324" y="4813391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214324" y="5036718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7214324" y="525592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214324" y="547925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2737" y="3986526"/>
            <a:ext cx="1144041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err="1" smtClean="0">
                <a:latin typeface="Times New Roman" panose="02020603050405020304" charset="0"/>
                <a:cs typeface="Times New Roman" panose="02020603050405020304" charset="0"/>
              </a:rPr>
              <a:t>friendlist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3765" y="4551197"/>
            <a:ext cx="1144041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charset="0"/>
                <a:cs typeface="Times New Roman" panose="02020603050405020304" charset="0"/>
              </a:rPr>
              <a:t>record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874" y="696614"/>
            <a:ext cx="3718799" cy="775076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72" y="599428"/>
            <a:ext cx="7224730" cy="964919"/>
          </a:xfrm>
          <a:prstGeom prst="rect">
            <a:avLst/>
          </a:prstGeom>
        </p:spPr>
      </p:pic>
      <p:sp>
        <p:nvSpPr>
          <p:cNvPr id="79" name="文本框 78"/>
          <p:cNvSpPr txBox="1"/>
          <p:nvPr/>
        </p:nvSpPr>
        <p:spPr>
          <a:xfrm>
            <a:off x="4382585" y="53352"/>
            <a:ext cx="236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具体流程框图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739235" y="170250"/>
            <a:ext cx="1108075" cy="40641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904708" y="141628"/>
            <a:ext cx="1108075" cy="40641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menu2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9735027" y="675416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420570" y="3183348"/>
            <a:ext cx="987340" cy="46516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err="1" smtClean="0">
                <a:latin typeface="Times New Roman" panose="02020603050405020304" charset="0"/>
                <a:cs typeface="Times New Roman" panose="02020603050405020304" charset="0"/>
              </a:rPr>
              <a:t>recv</a:t>
            </a:r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 thread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411964" y="2303116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connect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411964" y="2710691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menu1/2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354814" y="5494727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364419" y="4961862"/>
            <a:ext cx="987340" cy="421001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err="1">
                <a:latin typeface="Times New Roman" panose="02020603050405020304" charset="0"/>
                <a:cs typeface="Times New Roman" panose="02020603050405020304" charset="0"/>
              </a:rPr>
              <a:t>recv</a:t>
            </a: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 thread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364419" y="5951048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connect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9354814" y="5451397"/>
            <a:ext cx="987340" cy="36964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charset="0"/>
                <a:cs typeface="Times New Roman" panose="02020603050405020304" charset="0"/>
              </a:rPr>
              <a:t>menu1/2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6344573" y="4475702"/>
            <a:ext cx="149360" cy="124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6334968" y="2930675"/>
            <a:ext cx="158965" cy="106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2954868" y="4059275"/>
            <a:ext cx="1475670" cy="3623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add/query/</a:t>
            </a:r>
            <a:endParaRPr lang="en-US" altLang="zh-CN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delete /choose</a:t>
            </a:r>
            <a:endParaRPr lang="en-US" altLang="zh-CN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2963333" y="4632069"/>
            <a:ext cx="1467206" cy="3623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query record/</a:t>
            </a:r>
            <a:endParaRPr lang="en-US" altLang="zh-CN" sz="1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 smtClean="0">
                <a:latin typeface="Times New Roman" panose="02020603050405020304" charset="0"/>
                <a:cs typeface="Times New Roman" panose="02020603050405020304" charset="0"/>
              </a:rPr>
              <a:t>delete record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8" name="直接箭头连接符 147"/>
          <p:cNvCxnSpPr>
            <a:stCxn id="42" idx="1"/>
          </p:cNvCxnSpPr>
          <p:nvPr/>
        </p:nvCxnSpPr>
        <p:spPr>
          <a:xfrm flipH="1" flipV="1">
            <a:off x="4597400" y="5144490"/>
            <a:ext cx="1896533" cy="77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27" idx="1"/>
          </p:cNvCxnSpPr>
          <p:nvPr/>
        </p:nvCxnSpPr>
        <p:spPr>
          <a:xfrm flipH="1">
            <a:off x="4597400" y="2764601"/>
            <a:ext cx="1896533" cy="536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2932907" y="3330785"/>
            <a:ext cx="1582272" cy="17817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8" name="直接箭头连接符 157"/>
          <p:cNvCxnSpPr>
            <a:stCxn id="120" idx="1"/>
            <a:endCxn id="27" idx="3"/>
          </p:cNvCxnSpPr>
          <p:nvPr/>
        </p:nvCxnSpPr>
        <p:spPr>
          <a:xfrm flipH="1" flipV="1">
            <a:off x="7809300" y="2764601"/>
            <a:ext cx="1602664" cy="13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endCxn id="42" idx="3"/>
          </p:cNvCxnSpPr>
          <p:nvPr/>
        </p:nvCxnSpPr>
        <p:spPr>
          <a:xfrm flipH="1">
            <a:off x="7809300" y="5673873"/>
            <a:ext cx="1533601" cy="24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35"/>
          <p:cNvSpPr txBox="1"/>
          <p:nvPr/>
        </p:nvSpPr>
        <p:spPr>
          <a:xfrm rot="252280">
            <a:off x="8081451" y="2530592"/>
            <a:ext cx="1215390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send </a:t>
            </a:r>
            <a:r>
              <a:rPr lang="en-US" altLang="zh-CN" sz="1400" b="1" dirty="0" err="1" smtClean="0">
                <a:latin typeface="Times New Roman" panose="02020603050405020304" charset="0"/>
                <a:cs typeface="Times New Roman" panose="02020603050405020304" charset="0"/>
              </a:rPr>
              <a:t>msg</a:t>
            </a:r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8095122" y="3509710"/>
            <a:ext cx="917661" cy="12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8072215" y="5144490"/>
            <a:ext cx="917661" cy="12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35"/>
          <p:cNvSpPr txBox="1"/>
          <p:nvPr/>
        </p:nvSpPr>
        <p:spPr>
          <a:xfrm>
            <a:off x="1583983" y="3250213"/>
            <a:ext cx="1447660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Query database</a:t>
            </a:r>
            <a:endParaRPr lang="en-US" altLang="zh-C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1836658" y="4786577"/>
            <a:ext cx="94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文本框 135"/>
          <p:cNvSpPr txBox="1"/>
          <p:nvPr/>
        </p:nvSpPr>
        <p:spPr>
          <a:xfrm>
            <a:off x="1709770" y="4428898"/>
            <a:ext cx="1447660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>
                <a:latin typeface="Times New Roman" panose="02020603050405020304" charset="0"/>
                <a:cs typeface="Times New Roman" panose="02020603050405020304" charset="0"/>
              </a:rPr>
              <a:t>Return result</a:t>
            </a:r>
            <a:endParaRPr lang="en-US" altLang="zh-CN" sz="1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20883" y="882389"/>
            <a:ext cx="1178857" cy="608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表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usr</a:t>
            </a:r>
            <a:endParaRPr lang="en-US" altLang="zh-CN" dirty="0" smtClean="0"/>
          </a:p>
          <a:p>
            <a:pPr indent="0" fontAlgn="auto">
              <a:lnSpc>
                <a:spcPct val="150000"/>
              </a:lnSpc>
            </a:pP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95602" y="4268210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18"/>
                <a:gridCol w="1363133"/>
                <a:gridCol w="2184400"/>
                <a:gridCol w="1075267"/>
                <a:gridCol w="1524000"/>
                <a:gridCol w="8514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friendname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msgrecord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2024-07-10 20:36:19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notsend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 smtClean="0"/>
                        <a:t>msg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2024-07-11 20:36:19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history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good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msg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2024-07-12 20:36:19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history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word.txt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2024-07-13 20:36:19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notsend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hello.c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file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95602" y="4820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77886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99876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789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18668" y="2375153"/>
          <a:ext cx="30818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934"/>
                <a:gridCol w="15409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myname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Cindy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20883" y="2719484"/>
            <a:ext cx="2279524" cy="557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表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friendlist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dirty="0" smtClean="0"/>
          </a:p>
          <a:p>
            <a:pPr indent="0" fontAlgn="auto">
              <a:lnSpc>
                <a:spcPct val="150000"/>
              </a:lnSpc>
            </a:pP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883" y="4810073"/>
            <a:ext cx="1838261" cy="608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表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record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dirty="0" smtClean="0"/>
          </a:p>
          <a:p>
            <a:pPr indent="0" fontAlgn="auto">
              <a:lnSpc>
                <a:spcPct val="150000"/>
              </a:lnSpc>
            </a:pP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>
          <a:xfrm flipV="1">
            <a:off x="2500407" y="2998379"/>
            <a:ext cx="1244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591735" y="5114367"/>
            <a:ext cx="1244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591734" y="1186683"/>
            <a:ext cx="12445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7630" y="75565"/>
            <a:ext cx="1971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database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4460" y="75565"/>
            <a:ext cx="2034540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6957" y="161100"/>
            <a:ext cx="76454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start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86312" y="177800"/>
            <a:ext cx="2585085" cy="25355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49482" y="223520"/>
            <a:ext cx="2621915" cy="2661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proto: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--------------------------------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typedef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struct {</a:t>
            </a:r>
            <a:b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int type;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char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name[SIZE];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char data[SIZE];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password or word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 MSG;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--------------------------------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409227" y="676085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013370" y="1942676"/>
            <a:ext cx="1223010" cy="11053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1.register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2.login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3.quit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4.logout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9993" y="1227663"/>
            <a:ext cx="2644085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25085" y="1306403"/>
            <a:ext cx="2750148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socket_init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 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recv_pthread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409227" y="1814005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937000" y="1874465"/>
            <a:ext cx="2285998" cy="1329589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36999" y="3847661"/>
            <a:ext cx="2285999" cy="21213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59462" y="3904534"/>
            <a:ext cx="2263537" cy="2310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1.add_friend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2.query_friendlist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3.delete_friend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4.do_choose_friend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5.query_chat_record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6.delete_chat_record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7.quit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414345" y="327226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login ok!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84955" y="2884805"/>
            <a:ext cx="4536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enum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R = 1,    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L,          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O,         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A,        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Q,      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D,        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C,        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S,        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F,          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E,          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    T            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630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client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05501" y="2857077"/>
            <a:ext cx="4515485" cy="3701892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04250" y="2353988"/>
            <a:ext cx="1814751" cy="359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menu1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5425" y="2354178"/>
            <a:ext cx="1823576" cy="37606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340295" y="2539260"/>
            <a:ext cx="596705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013007" y="2421467"/>
            <a:ext cx="0" cy="14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41059" y="2421467"/>
            <a:ext cx="171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487068" y="4442041"/>
            <a:ext cx="1814751" cy="359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menu2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78243" y="4442231"/>
            <a:ext cx="1823576" cy="37606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6051050" y="4925265"/>
            <a:ext cx="63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89407" y="4925265"/>
            <a:ext cx="11794" cy="154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6234791" y="6471960"/>
            <a:ext cx="466410" cy="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3929557" y="6331313"/>
            <a:ext cx="2285998" cy="2812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980007" y="6254337"/>
            <a:ext cx="2222446" cy="3593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send_msg_to_friend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794945" y="3161803"/>
            <a:ext cx="3299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register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login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logout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add 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query 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friendlist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delete 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choose friend chat box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send 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msg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to 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send file to friend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query chat record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user - delete chat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record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390031" y="4818299"/>
            <a:ext cx="0" cy="1653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390031" y="6471960"/>
            <a:ext cx="1520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319001" y="4639801"/>
            <a:ext cx="596705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79" idx="1"/>
          </p:cNvCxnSpPr>
          <p:nvPr/>
        </p:nvCxnSpPr>
        <p:spPr>
          <a:xfrm flipV="1">
            <a:off x="3147745" y="828605"/>
            <a:ext cx="781812" cy="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929557" y="76845"/>
            <a:ext cx="2293441" cy="15035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3147745" y="824417"/>
            <a:ext cx="2431" cy="60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936999" y="195894"/>
            <a:ext cx="2265454" cy="1316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while (1) 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recv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msg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if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rcvMsg.type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handle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464142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proto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5330" y="201718"/>
            <a:ext cx="2034540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3035" y="330623"/>
            <a:ext cx="76454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start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020097" y="802238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24815" y="1336162"/>
            <a:ext cx="2405803" cy="4728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38679" y="1398837"/>
            <a:ext cx="2391939" cy="323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socket_init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 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sqlite_init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3020097" y="1808968"/>
            <a:ext cx="7620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02827" y="2155138"/>
            <a:ext cx="2034540" cy="1502462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052" y="2210383"/>
            <a:ext cx="2127885" cy="14472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while (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{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accept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lient_thread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985806" y="3309896"/>
            <a:ext cx="0" cy="63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93333" y="3945466"/>
            <a:ext cx="2676303" cy="2828819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6588" y="3945467"/>
            <a:ext cx="2737434" cy="27990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while (1)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recv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msg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switch (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{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case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R: register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case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L: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login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……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	case O: logout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}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630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14934" y="2110615"/>
            <a:ext cx="2034540" cy="2234989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80242" y="2276192"/>
            <a:ext cx="1903924" cy="1840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database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usr_table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friendlist_table</a:t>
            </a:r>
            <a:endParaRPr lang="en-US" altLang="zh-CN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record_table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51709" y="201719"/>
            <a:ext cx="2034540" cy="66188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758464" y="305083"/>
            <a:ext cx="1557769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register_func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45" name="直接箭头连接符 44"/>
          <p:cNvCxnSpPr>
            <a:stCxn id="12" idx="3"/>
            <a:endCxn id="43" idx="1"/>
          </p:cNvCxnSpPr>
          <p:nvPr/>
        </p:nvCxnSpPr>
        <p:spPr>
          <a:xfrm flipV="1">
            <a:off x="4444022" y="532660"/>
            <a:ext cx="1107687" cy="481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  <a:endCxn id="52" idx="1"/>
          </p:cNvCxnSpPr>
          <p:nvPr/>
        </p:nvCxnSpPr>
        <p:spPr>
          <a:xfrm flipV="1">
            <a:off x="4444022" y="1791421"/>
            <a:ext cx="1107686" cy="355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551708" y="1460480"/>
            <a:ext cx="2034540" cy="66188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828257" y="1591458"/>
            <a:ext cx="1411483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</a:t>
            </a:r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ogin_func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583687" y="6082593"/>
            <a:ext cx="2034540" cy="66188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63156" y="6202036"/>
            <a:ext cx="1479217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 err="1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logout_func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57" name="直接箭头连接符 56"/>
          <p:cNvCxnSpPr>
            <a:stCxn id="12" idx="3"/>
            <a:endCxn id="55" idx="1"/>
          </p:cNvCxnSpPr>
          <p:nvPr/>
        </p:nvCxnSpPr>
        <p:spPr>
          <a:xfrm>
            <a:off x="4444022" y="5344971"/>
            <a:ext cx="1139665" cy="106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70859" y="2768682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570859" y="2987891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6570859" y="3196445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570859" y="341565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570859" y="3638981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6570859" y="385315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570859" y="4072363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6570859" y="428091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6570859" y="4500126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6570859" y="4723453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570859" y="4942662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570859" y="516598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1" name="直接箭头连接符 90"/>
          <p:cNvCxnSpPr>
            <a:endCxn id="40" idx="1"/>
          </p:cNvCxnSpPr>
          <p:nvPr/>
        </p:nvCxnSpPr>
        <p:spPr>
          <a:xfrm>
            <a:off x="7593094" y="528980"/>
            <a:ext cx="1121840" cy="2699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40" idx="1"/>
          </p:cNvCxnSpPr>
          <p:nvPr/>
        </p:nvCxnSpPr>
        <p:spPr>
          <a:xfrm>
            <a:off x="7583620" y="1799738"/>
            <a:ext cx="1131314" cy="1428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55" idx="3"/>
            <a:endCxn id="40" idx="1"/>
          </p:cNvCxnSpPr>
          <p:nvPr/>
        </p:nvCxnSpPr>
        <p:spPr>
          <a:xfrm flipV="1">
            <a:off x="7618227" y="3228110"/>
            <a:ext cx="1096707" cy="3185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UxOTU1NjRjNzdmOTM0ZjdkNGRmZTNjOWI5M2RhZG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3373</Words>
  <Application>WPS 演示</Application>
  <PresentationFormat>宽屏</PresentationFormat>
  <Paragraphs>384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wangfei</dc:creator>
  <cp:lastModifiedBy>陌～</cp:lastModifiedBy>
  <cp:revision>444</cp:revision>
  <dcterms:created xsi:type="dcterms:W3CDTF">2023-08-09T12:44:00Z</dcterms:created>
  <dcterms:modified xsi:type="dcterms:W3CDTF">2024-07-26T15:22:16Z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