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19"/>
  </p:handoutMasterIdLst>
  <p:sldIdLst>
    <p:sldId id="256" r:id="rId3"/>
    <p:sldId id="261" r:id="rId4"/>
    <p:sldId id="259" r:id="rId5"/>
    <p:sldId id="364" r:id="rId6"/>
    <p:sldId id="275" r:id="rId8"/>
    <p:sldId id="358" r:id="rId9"/>
    <p:sldId id="363" r:id="rId10"/>
    <p:sldId id="360" r:id="rId11"/>
    <p:sldId id="362" r:id="rId12"/>
    <p:sldId id="365" r:id="rId13"/>
    <p:sldId id="359" r:id="rId14"/>
    <p:sldId id="375" r:id="rId15"/>
    <p:sldId id="289" r:id="rId16"/>
    <p:sldId id="366" r:id="rId17"/>
    <p:sldId id="262" r:id="rId18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23" userDrawn="1">
          <p15:clr>
            <a:srgbClr val="A4A3A4"/>
          </p15:clr>
        </p15:guide>
        <p15:guide id="2" pos="7294" userDrawn="1">
          <p15:clr>
            <a:srgbClr val="A4A3A4"/>
          </p15:clr>
        </p15:guide>
        <p15:guide id="3" orient="horz" pos="644" userDrawn="1">
          <p15:clr>
            <a:srgbClr val="A4A3A4"/>
          </p15:clr>
        </p15:guide>
        <p15:guide id="4" orient="horz" pos="785" userDrawn="1">
          <p15:clr>
            <a:srgbClr val="A4A3A4"/>
          </p15:clr>
        </p15:guide>
        <p15:guide id="6" orient="horz" pos="39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95"/>
    <a:srgbClr val="00679C"/>
    <a:srgbClr val="0E5D86"/>
    <a:srgbClr val="2660AD"/>
    <a:srgbClr val="F2F2F2"/>
    <a:srgbClr val="DAE8F0"/>
    <a:srgbClr val="0094DE"/>
    <a:srgbClr val="65AADD"/>
    <a:srgbClr val="0767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7170" autoAdjust="0"/>
  </p:normalViewPr>
  <p:slideViewPr>
    <p:cSldViewPr snapToGrid="0" showGuides="1">
      <p:cViewPr varScale="1">
        <p:scale>
          <a:sx n="109" d="100"/>
          <a:sy n="109" d="100"/>
        </p:scale>
        <p:origin x="100" y="104"/>
      </p:cViewPr>
      <p:guideLst>
        <p:guide pos="423"/>
        <p:guide pos="7294"/>
        <p:guide orient="horz" pos="644"/>
        <p:guide orient="horz" pos="785"/>
        <p:guide orient="horz" pos="39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43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4.xml"/><Relationship Id="rId25" Type="http://schemas.openxmlformats.org/officeDocument/2006/relationships/customXml" Target="../customXml/item3.xml"/><Relationship Id="rId24" Type="http://schemas.openxmlformats.org/officeDocument/2006/relationships/customXml" Target="../customXml/item2.xml"/><Relationship Id="rId23" Type="http://schemas.openxmlformats.org/officeDocument/2006/relationships/customXml" Target="../customXml/item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B844C-DF9C-4240-BD30-F83FC53DF0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982A1-D720-4CB0-8F34-50BC39088CB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30056-AB11-4C93-BB3D-7F62352E13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C2B51-56B9-4FF0-A885-5F53352E9E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C2B51-56B9-4FF0-A885-5F53352E9E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C2B51-56B9-4FF0-A885-5F53352E9E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C2B51-56B9-4FF0-A885-5F53352E9E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C2B51-56B9-4FF0-A885-5F53352E9E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C2B51-56B9-4FF0-A885-5F53352E9E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C2B51-56B9-4FF0-A885-5F53352E9E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C2B51-56B9-4FF0-A885-5F53352E9E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C2B51-56B9-4FF0-A885-5F53352E9E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C2B51-56B9-4FF0-A885-5F53352E9E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5" r="27228" b="14385"/>
          <a:stretch>
            <a:fillRect/>
          </a:stretch>
        </p:blipFill>
        <p:spPr>
          <a:xfrm>
            <a:off x="5185461" y="0"/>
            <a:ext cx="7006543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38202" y="3344480"/>
            <a:ext cx="6243495" cy="798847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defRPr lang="zh-CN" altLang="en-US" sz="4400" b="1" kern="1200" spc="200" dirty="0">
                <a:gradFill flip="none" rotWithShape="1">
                  <a:gsLst>
                    <a:gs pos="0">
                      <a:srgbClr val="2660AD"/>
                    </a:gs>
                    <a:gs pos="100000">
                      <a:srgbClr val="00679C"/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/>
              <a:t>学术答辩通用</a:t>
            </a:r>
            <a:r>
              <a:rPr lang="en-US" altLang="zh-CN"/>
              <a:t>PPT</a:t>
            </a:r>
            <a:r>
              <a:rPr lang="zh-CN" altLang="en-US"/>
              <a:t>模板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2" y="2534563"/>
            <a:ext cx="6243495" cy="798847"/>
          </a:xfrm>
        </p:spPr>
        <p:txBody>
          <a:bodyPr anchor="ctr" anchorCtr="0"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4400" b="1" kern="12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edium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南京信息工程大学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9279A-1527-400D-BA01-814D44E2D6A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D63-A816-4E6A-BE97-618CAC8BA0E1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2390580"/>
            <a:ext cx="439839" cy="2754774"/>
          </a:xfrm>
          <a:prstGeom prst="rect">
            <a:avLst/>
          </a:prstGeom>
          <a:gradFill>
            <a:gsLst>
              <a:gs pos="0">
                <a:srgbClr val="00679C"/>
              </a:gs>
              <a:gs pos="100000">
                <a:srgbClr val="2660AD"/>
              </a:gs>
            </a:gsLst>
            <a:lin ang="12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 descr="图片包含 游戏机, 猫&#10;&#10;描述已自动生成"/>
          <p:cNvPicPr>
            <a:picLocks noChangeAspect="1"/>
          </p:cNvPicPr>
          <p:nvPr userDrawn="1"/>
        </p:nvPicPr>
        <p:blipFill rotWithShape="1"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88" t="67053" r="30179" b="26533"/>
          <a:stretch>
            <a:fillRect/>
          </a:stretch>
        </p:blipFill>
        <p:spPr>
          <a:xfrm rot="16200000">
            <a:off x="-1141186" y="3523983"/>
            <a:ext cx="2754777" cy="439839"/>
          </a:xfrm>
          <a:prstGeom prst="rect">
            <a:avLst/>
          </a:prstGeom>
          <a:noFill/>
        </p:spPr>
      </p:pic>
      <p:sp>
        <p:nvSpPr>
          <p:cNvPr id="11" name="文本框 10"/>
          <p:cNvSpPr txBox="1"/>
          <p:nvPr userDrawn="1"/>
        </p:nvSpPr>
        <p:spPr>
          <a:xfrm>
            <a:off x="838201" y="6017800"/>
            <a:ext cx="2903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700">
                <a:gradFill flip="none" rotWithShape="1">
                  <a:gsLst>
                    <a:gs pos="0">
                      <a:srgbClr val="2660AD"/>
                    </a:gs>
                    <a:gs pos="100000">
                      <a:srgbClr val="00679C"/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edium" panose="00020600040101010101" pitchFamily="18" charset="-122"/>
              </a:rPr>
              <a:t>明德格物  立己达人</a:t>
            </a:r>
            <a:endParaRPr lang="en-US" altLang="zh-CN" sz="1600" spc="700">
              <a:gradFill flip="none" rotWithShape="1">
                <a:gsLst>
                  <a:gs pos="0">
                    <a:srgbClr val="2660AD"/>
                  </a:gs>
                  <a:gs pos="100000">
                    <a:srgbClr val="00679C"/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阿里巴巴普惠体 Medium" panose="00020600040101010101" pitchFamily="18" charset="-122"/>
            </a:endParaRPr>
          </a:p>
        </p:txBody>
      </p:sp>
      <p:sp>
        <p:nvSpPr>
          <p:cNvPr id="15" name="文本占位符 53"/>
          <p:cNvSpPr>
            <a:spLocks noGrp="1"/>
          </p:cNvSpPr>
          <p:nvPr>
            <p:ph type="body" sz="quarter" idx="17" hasCustomPrompt="1"/>
          </p:nvPr>
        </p:nvSpPr>
        <p:spPr>
          <a:xfrm>
            <a:off x="838202" y="4225564"/>
            <a:ext cx="4065361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1600" spc="200" dirty="0">
                <a:gradFill flip="none" rotWithShape="1">
                  <a:gsLst>
                    <a:gs pos="0">
                      <a:srgbClr val="2660AD"/>
                    </a:gs>
                    <a:gs pos="100000">
                      <a:srgbClr val="00679C"/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edium" panose="00020600040101010101" pitchFamily="18" charset="-122"/>
              </a:defRPr>
            </a:lvl1pPr>
          </a:lstStyle>
          <a:p>
            <a:pPr marL="0" lvl="0">
              <a:lnSpc>
                <a:spcPct val="150000"/>
              </a:lnSpc>
            </a:pPr>
            <a:r>
              <a:rPr lang="en-US" altLang="zh-CN"/>
              <a:t>&gt;&gt;</a:t>
            </a:r>
            <a:r>
              <a:rPr lang="zh-CN" altLang="en-US"/>
              <a:t>答辩学生：魏子奇</a:t>
            </a:r>
            <a:endParaRPr lang="zh-CN" altLang="en-US"/>
          </a:p>
        </p:txBody>
      </p:sp>
      <p:sp>
        <p:nvSpPr>
          <p:cNvPr id="16" name="文本占位符 53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2" y="4703491"/>
            <a:ext cx="4065361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1600" spc="200" dirty="0">
                <a:gradFill flip="none" rotWithShape="1">
                  <a:gsLst>
                    <a:gs pos="0">
                      <a:srgbClr val="2660AD"/>
                    </a:gs>
                    <a:gs pos="100000">
                      <a:srgbClr val="00679C"/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edium" panose="00020600040101010101" pitchFamily="18" charset="-122"/>
              </a:defRPr>
            </a:lvl1pPr>
          </a:lstStyle>
          <a:p>
            <a:pPr marL="0" lvl="0">
              <a:lnSpc>
                <a:spcPct val="150000"/>
              </a:lnSpc>
            </a:pPr>
            <a:r>
              <a:rPr lang="en-US" altLang="zh-CN"/>
              <a:t>&gt;&gt;</a:t>
            </a:r>
            <a:r>
              <a:rPr lang="zh-CN" altLang="en-US"/>
              <a:t>指导教师：</a:t>
            </a:r>
            <a:r>
              <a:rPr lang="en-US" altLang="zh-CN"/>
              <a:t>XXX</a:t>
            </a:r>
            <a:endParaRPr lang="zh-CN" altLang="en-US"/>
          </a:p>
        </p:txBody>
      </p:sp>
      <p:pic>
        <p:nvPicPr>
          <p:cNvPr id="14" name="图片 13" descr="图片包含 游戏机&#10;&#10;描述已自动生成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79196"/>
            <a:ext cx="2850764" cy="6787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C2A2-C67C-4AB4-82C1-A7FD8E5037B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D63-A816-4E6A-BE97-618CAC8BA0E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486137" y="343812"/>
            <a:ext cx="352063" cy="679981"/>
          </a:xfrm>
          <a:prstGeom prst="rect">
            <a:avLst/>
          </a:prstGeom>
          <a:gradFill>
            <a:gsLst>
              <a:gs pos="0">
                <a:srgbClr val="00679C"/>
              </a:gs>
              <a:gs pos="100000">
                <a:srgbClr val="2660AD"/>
              </a:gs>
            </a:gsLst>
            <a:lin ang="12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6" name="直接连接符 5"/>
          <p:cNvCxnSpPr/>
          <p:nvPr userDrawn="1"/>
        </p:nvCxnSpPr>
        <p:spPr>
          <a:xfrm flipV="1">
            <a:off x="1065158" y="1023793"/>
            <a:ext cx="8089874" cy="1"/>
          </a:xfrm>
          <a:prstGeom prst="line">
            <a:avLst/>
          </a:prstGeom>
          <a:ln w="12700">
            <a:solidFill>
              <a:srgbClr val="0067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图片包含 游戏机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546" y="372457"/>
            <a:ext cx="2259354" cy="5379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5" r="27228" b="14385"/>
          <a:stretch>
            <a:fillRect/>
          </a:stretch>
        </p:blipFill>
        <p:spPr>
          <a:xfrm>
            <a:off x="5185461" y="0"/>
            <a:ext cx="7006543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199410" y="2488461"/>
            <a:ext cx="7793178" cy="798847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defRPr lang="zh-CN" altLang="en-US" sz="4800" b="1" kern="1200" spc="200" dirty="0">
                <a:gradFill flip="none" rotWithShape="1">
                  <a:gsLst>
                    <a:gs pos="0">
                      <a:srgbClr val="2660AD"/>
                    </a:gs>
                    <a:gs pos="100000">
                      <a:srgbClr val="00679C"/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edium" panose="00020600040101010101" pitchFamily="18" charset="-122"/>
              </a:defRPr>
            </a:lvl1pPr>
          </a:lstStyle>
          <a:p>
            <a:r>
              <a:rPr lang="zh-CN" altLang="en-US" dirty="0"/>
              <a:t>感谢您的指导！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11206" y="3287308"/>
            <a:ext cx="7781382" cy="798847"/>
          </a:xfr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buNone/>
              <a:defRPr lang="zh-CN" altLang="en-US" sz="2000" b="0" kern="1200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edium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Thank you for your support and guidance!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847A8-D8B8-4EF1-B066-D2B9A701150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D63-A816-4E6A-BE97-618CAC8BA0E1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" y="2395959"/>
            <a:ext cx="439839" cy="2754774"/>
          </a:xfrm>
          <a:prstGeom prst="rect">
            <a:avLst/>
          </a:prstGeom>
          <a:gradFill>
            <a:gsLst>
              <a:gs pos="0">
                <a:srgbClr val="00679C"/>
              </a:gs>
              <a:gs pos="100000">
                <a:srgbClr val="2660AD"/>
              </a:gs>
            </a:gsLst>
            <a:lin ang="12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 descr="图片包含 游戏机, 猫&#10;&#10;描述已自动生成"/>
          <p:cNvPicPr>
            <a:picLocks noChangeAspect="1"/>
          </p:cNvPicPr>
          <p:nvPr userDrawn="1"/>
        </p:nvPicPr>
        <p:blipFill rotWithShape="1"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88" t="67053" r="30179" b="26533"/>
          <a:stretch>
            <a:fillRect/>
          </a:stretch>
        </p:blipFill>
        <p:spPr>
          <a:xfrm rot="16200000">
            <a:off x="-1157484" y="3553425"/>
            <a:ext cx="2754777" cy="439839"/>
          </a:xfrm>
          <a:prstGeom prst="rect">
            <a:avLst/>
          </a:prstGeom>
          <a:noFill/>
        </p:spPr>
      </p:pic>
      <p:sp>
        <p:nvSpPr>
          <p:cNvPr id="11" name="文本框 10"/>
          <p:cNvSpPr txBox="1"/>
          <p:nvPr userDrawn="1"/>
        </p:nvSpPr>
        <p:spPr>
          <a:xfrm>
            <a:off x="4644131" y="6369639"/>
            <a:ext cx="2903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700" dirty="0">
                <a:gradFill flip="none" rotWithShape="1">
                  <a:gsLst>
                    <a:gs pos="0">
                      <a:srgbClr val="2660AD"/>
                    </a:gs>
                    <a:gs pos="100000">
                      <a:srgbClr val="00679C"/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edium" panose="00020600040101010101" pitchFamily="18" charset="-122"/>
              </a:rPr>
              <a:t>明德格物  立己达人</a:t>
            </a:r>
            <a:endParaRPr lang="en-US" altLang="zh-CN" sz="1600" spc="700" dirty="0">
              <a:gradFill flip="none" rotWithShape="1">
                <a:gsLst>
                  <a:gs pos="0">
                    <a:srgbClr val="2660AD"/>
                  </a:gs>
                  <a:gs pos="100000">
                    <a:srgbClr val="00679C"/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阿里巴巴普惠体 Medium" panose="00020600040101010101" pitchFamily="18" charset="-122"/>
            </a:endParaRPr>
          </a:p>
        </p:txBody>
      </p:sp>
      <p:sp>
        <p:nvSpPr>
          <p:cNvPr id="15" name="文本占位符 53"/>
          <p:cNvSpPr>
            <a:spLocks noGrp="1"/>
          </p:cNvSpPr>
          <p:nvPr>
            <p:ph type="body" sz="quarter" idx="17" hasCustomPrompt="1"/>
          </p:nvPr>
        </p:nvSpPr>
        <p:spPr>
          <a:xfrm>
            <a:off x="4063315" y="4277241"/>
            <a:ext cx="4065361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1600" spc="200" dirty="0">
                <a:gradFill flip="none" rotWithShape="1">
                  <a:gsLst>
                    <a:gs pos="0">
                      <a:srgbClr val="2660AD"/>
                    </a:gs>
                    <a:gs pos="100000">
                      <a:srgbClr val="00679C"/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edium" panose="00020600040101010101" pitchFamily="18" charset="-122"/>
              </a:defRPr>
            </a:lvl1pPr>
          </a:lstStyle>
          <a:p>
            <a:pPr marL="0" lvl="0">
              <a:lnSpc>
                <a:spcPct val="150000"/>
              </a:lnSpc>
            </a:pPr>
            <a:r>
              <a:rPr lang="en-US" altLang="zh-CN" dirty="0"/>
              <a:t>&gt;&gt;</a:t>
            </a:r>
            <a:r>
              <a:rPr lang="zh-CN" altLang="en-US" dirty="0"/>
              <a:t>答辩学生：魏子奇</a:t>
            </a:r>
            <a:endParaRPr lang="zh-CN" altLang="en-US" dirty="0"/>
          </a:p>
        </p:txBody>
      </p:sp>
      <p:sp>
        <p:nvSpPr>
          <p:cNvPr id="16" name="文本占位符 53"/>
          <p:cNvSpPr>
            <a:spLocks noGrp="1"/>
          </p:cNvSpPr>
          <p:nvPr>
            <p:ph type="body" sz="quarter" idx="18" hasCustomPrompt="1"/>
          </p:nvPr>
        </p:nvSpPr>
        <p:spPr>
          <a:xfrm>
            <a:off x="4063314" y="4803063"/>
            <a:ext cx="4065361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1600" spc="200" dirty="0">
                <a:gradFill flip="none" rotWithShape="1">
                  <a:gsLst>
                    <a:gs pos="0">
                      <a:srgbClr val="2660AD"/>
                    </a:gs>
                    <a:gs pos="100000">
                      <a:srgbClr val="00679C"/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edium" panose="00020600040101010101" pitchFamily="18" charset="-122"/>
              </a:defRPr>
            </a:lvl1pPr>
          </a:lstStyle>
          <a:p>
            <a:pPr marL="0" lvl="0">
              <a:lnSpc>
                <a:spcPct val="150000"/>
              </a:lnSpc>
            </a:pPr>
            <a:r>
              <a:rPr lang="en-US" altLang="zh-CN" dirty="0"/>
              <a:t>&gt;&gt;</a:t>
            </a:r>
            <a:r>
              <a:rPr lang="zh-CN" altLang="en-US" dirty="0"/>
              <a:t>指导教师：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pic>
        <p:nvPicPr>
          <p:cNvPr id="14" name="图片 13" descr="图片包含 游戏机&#10;&#10;描述已自动生成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79196"/>
            <a:ext cx="2850764" cy="6787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4267199" cy="6857998"/>
          </a:xfrm>
          <a:prstGeom prst="rect">
            <a:avLst/>
          </a:prstGeom>
          <a:gradFill>
            <a:gsLst>
              <a:gs pos="0">
                <a:srgbClr val="00679C"/>
              </a:gs>
              <a:gs pos="100000">
                <a:srgbClr val="2660AD"/>
              </a:gs>
            </a:gsLst>
            <a:lin ang="12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FCE9-2F2D-4956-9ECE-98194D3778EF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D63-A816-4E6A-BE97-618CAC8BA0E1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089235" y="1130300"/>
            <a:ext cx="4731329" cy="5166517"/>
          </a:xfrm>
          <a:prstGeom prst="rect">
            <a:avLst/>
          </a:prstGeom>
        </p:spPr>
        <p:txBody>
          <a:bodyPr anchor="ctr" anchorCtr="1">
            <a:noAutofit/>
          </a:bodyPr>
          <a:lstStyle>
            <a:lvl1pPr marL="514350" indent="-514350" algn="l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Font typeface="+mj-lt"/>
              <a:buAutoNum type="arabicPeriod"/>
              <a:defRPr sz="2800" spc="100" baseline="0">
                <a:solidFill>
                  <a:srgbClr val="00679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请在此输入你的标题</a:t>
            </a:r>
            <a:endParaRPr lang="en-US" altLang="zh-CN"/>
          </a:p>
          <a:p>
            <a:pPr lvl="0"/>
            <a:r>
              <a:rPr lang="zh-CN" altLang="en-US"/>
              <a:t>请在此输入你的标题</a:t>
            </a:r>
            <a:endParaRPr lang="en-US" altLang="zh-CN"/>
          </a:p>
          <a:p>
            <a:pPr lvl="0"/>
            <a:r>
              <a:rPr lang="zh-CN" altLang="en-US"/>
              <a:t>请在此输入你的标题</a:t>
            </a:r>
            <a:endParaRPr lang="en-US" altLang="zh-CN"/>
          </a:p>
          <a:p>
            <a:pPr lvl="0"/>
            <a:r>
              <a:rPr lang="zh-CN" altLang="en-US"/>
              <a:t>请在此输入你的标题</a:t>
            </a:r>
            <a:endParaRPr lang="en-US" altLang="zh-CN"/>
          </a:p>
          <a:p>
            <a:pPr lvl="0"/>
            <a:r>
              <a:rPr lang="zh-CN" altLang="en-US"/>
              <a:t>请在此输入你的标题</a:t>
            </a:r>
            <a:endParaRPr lang="en-US" altLang="zh-CN"/>
          </a:p>
        </p:txBody>
      </p:sp>
      <p:pic>
        <p:nvPicPr>
          <p:cNvPr id="9" name="图片 8" descr="图片包含 游戏机, 标志&#10;&#10;描述已自动生成"/>
          <p:cNvPicPr>
            <a:picLocks noChangeAspect="1"/>
          </p:cNvPicPr>
          <p:nvPr userDrawn="1"/>
        </p:nvPicPr>
        <p:blipFill rotWithShape="1">
          <a:blip r:embed="rId2">
            <a:alphaModFix amt="3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2" t="10731" r="31804" b="28177"/>
          <a:stretch>
            <a:fillRect/>
          </a:stretch>
        </p:blipFill>
        <p:spPr>
          <a:xfrm>
            <a:off x="1660236" y="4113659"/>
            <a:ext cx="2606963" cy="2744341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660400" y="1028700"/>
            <a:ext cx="3378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目录</a:t>
            </a:r>
            <a:b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CONTENTS</a:t>
            </a:r>
            <a:endParaRPr lang="zh-CN" altLang="en-US" sz="1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 descr="图片包含 游戏机&#10;&#10;描述已自动生成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546" y="372457"/>
            <a:ext cx="2259354" cy="5379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4495798" y="1"/>
            <a:ext cx="7696202" cy="6858000"/>
          </a:xfrm>
          <a:prstGeom prst="rect">
            <a:avLst/>
          </a:prstGeom>
          <a:gradFill>
            <a:gsLst>
              <a:gs pos="0">
                <a:srgbClr val="00679C"/>
              </a:gs>
              <a:gs pos="100000">
                <a:srgbClr val="2660AD"/>
              </a:gs>
            </a:gsLst>
            <a:lin ang="12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3EEC-F4D5-4DC8-86F7-C4A79112BBA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D63-A816-4E6A-BE97-618CAC8BA0E1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089235" y="1130300"/>
            <a:ext cx="4731329" cy="5166517"/>
          </a:xfrm>
          <a:prstGeom prst="rect">
            <a:avLst/>
          </a:prstGeom>
        </p:spPr>
        <p:txBody>
          <a:bodyPr anchor="ctr" anchorCtr="1">
            <a:noAutofit/>
          </a:bodyPr>
          <a:lstStyle>
            <a:lvl1pPr marL="514350" indent="-514350" algn="l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Font typeface="+mj-lt"/>
              <a:buAutoNum type="arabicPeriod"/>
              <a:defRPr sz="2800" spc="1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请在此输入你的标题</a:t>
            </a:r>
            <a:endParaRPr lang="en-US" altLang="zh-CN"/>
          </a:p>
          <a:p>
            <a:pPr lvl="0"/>
            <a:r>
              <a:rPr lang="zh-CN" altLang="en-US"/>
              <a:t>请在此输入你的标题</a:t>
            </a:r>
            <a:endParaRPr lang="en-US" altLang="zh-CN"/>
          </a:p>
          <a:p>
            <a:pPr lvl="0"/>
            <a:r>
              <a:rPr lang="zh-CN" altLang="en-US"/>
              <a:t>请在此输入你的标题</a:t>
            </a:r>
            <a:endParaRPr lang="en-US" altLang="zh-CN"/>
          </a:p>
          <a:p>
            <a:pPr lvl="0"/>
            <a:r>
              <a:rPr lang="zh-CN" altLang="en-US"/>
              <a:t>请在此输入你的标题</a:t>
            </a:r>
            <a:endParaRPr lang="en-US" altLang="zh-CN"/>
          </a:p>
          <a:p>
            <a:pPr lvl="0"/>
            <a:r>
              <a:rPr lang="zh-CN" altLang="en-US"/>
              <a:t>请在此输入你的标题</a:t>
            </a:r>
            <a:endParaRPr lang="en-US" altLang="zh-CN"/>
          </a:p>
        </p:txBody>
      </p:sp>
      <p:pic>
        <p:nvPicPr>
          <p:cNvPr id="9" name="图片 8" descr="图片包含 游戏机, 标志&#10;&#10;描述已自动生成"/>
          <p:cNvPicPr>
            <a:picLocks noChangeAspect="1"/>
          </p:cNvPicPr>
          <p:nvPr userDrawn="1"/>
        </p:nvPicPr>
        <p:blipFill rotWithShape="1">
          <a:blip r:embed="rId2">
            <a:alphaModFix amt="3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2" t="10731" r="31804" b="28177"/>
          <a:stretch>
            <a:fillRect/>
          </a:stretch>
        </p:blipFill>
        <p:spPr>
          <a:xfrm>
            <a:off x="9585037" y="4113658"/>
            <a:ext cx="2606963" cy="2744341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660400" y="1028700"/>
            <a:ext cx="3378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67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目录</a:t>
            </a:r>
            <a:b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67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67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CONTENTS</a:t>
            </a:r>
            <a:endParaRPr lang="zh-CN" altLang="en-US" sz="1400" b="1">
              <a:solidFill>
                <a:srgbClr val="0067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38201" y="6017800"/>
            <a:ext cx="2903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700">
                <a:gradFill flip="none" rotWithShape="1">
                  <a:gsLst>
                    <a:gs pos="0">
                      <a:srgbClr val="2660AD"/>
                    </a:gs>
                    <a:gs pos="100000">
                      <a:srgbClr val="00679C"/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edium" panose="00020600040101010101" pitchFamily="18" charset="-122"/>
              </a:rPr>
              <a:t>明德格物  立己达人</a:t>
            </a:r>
            <a:endParaRPr lang="en-US" altLang="zh-CN" sz="1600" spc="700">
              <a:gradFill flip="none" rotWithShape="1">
                <a:gsLst>
                  <a:gs pos="0">
                    <a:srgbClr val="2660AD"/>
                  </a:gs>
                  <a:gs pos="100000">
                    <a:srgbClr val="00679C"/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阿里巴巴普惠体 Medium" panose="00020600040101010101" pitchFamily="18" charset="-122"/>
            </a:endParaRPr>
          </a:p>
        </p:txBody>
      </p:sp>
      <p:pic>
        <p:nvPicPr>
          <p:cNvPr id="13" name="图片 12" descr="图片包含 游戏机&#10;&#10;描述已自动生成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546" y="372457"/>
            <a:ext cx="2259354" cy="5379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我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158" y="428558"/>
            <a:ext cx="8089874" cy="595236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3B26-45A1-481A-81D0-B0D8764D972A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D63-A816-4E6A-BE97-618CAC8BA0E1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486137" y="343812"/>
            <a:ext cx="352063" cy="679981"/>
          </a:xfrm>
          <a:prstGeom prst="rect">
            <a:avLst/>
          </a:prstGeom>
          <a:gradFill>
            <a:gsLst>
              <a:gs pos="0">
                <a:srgbClr val="00679C"/>
              </a:gs>
              <a:gs pos="100000">
                <a:srgbClr val="2660AD"/>
              </a:gs>
            </a:gsLst>
            <a:lin ang="12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1065158" y="1023793"/>
            <a:ext cx="8089874" cy="1"/>
          </a:xfrm>
          <a:prstGeom prst="line">
            <a:avLst/>
          </a:prstGeom>
          <a:ln w="12700">
            <a:solidFill>
              <a:srgbClr val="0067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图片包含 游戏机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546" y="372457"/>
            <a:ext cx="2259354" cy="537942"/>
          </a:xfrm>
          <a:prstGeom prst="rect">
            <a:avLst/>
          </a:prstGeom>
        </p:spPr>
      </p:pic>
      <p:sp>
        <p:nvSpPr>
          <p:cNvPr id="10" name="图片占位符 9"/>
          <p:cNvSpPr>
            <a:spLocks noGrp="1"/>
          </p:cNvSpPr>
          <p:nvPr>
            <p:ph type="pic" sz="quarter" idx="13" hasCustomPrompt="1"/>
          </p:nvPr>
        </p:nvSpPr>
        <p:spPr>
          <a:xfrm>
            <a:off x="2028088" y="2193114"/>
            <a:ext cx="2397125" cy="2397125"/>
          </a:xfrm>
          <a:prstGeom prst="ellipse">
            <a:avLst/>
          </a:prstGeom>
          <a:ln w="12700">
            <a:solidFill>
              <a:srgbClr val="2660AD"/>
            </a:solidFill>
          </a:ln>
        </p:spPr>
        <p:txBody>
          <a:bodyPr/>
          <a:lstStyle/>
          <a:p>
            <a:r>
              <a:rPr lang="zh-CN" altLang="en-US" dirty="0"/>
              <a:t>单击图标添加照片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5001530" y="2295234"/>
            <a:ext cx="2166257" cy="45729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2660AD"/>
                </a:solidFill>
                <a:latin typeface="+mj-lt"/>
              </a:defRPr>
            </a:lvl1pPr>
          </a:lstStyle>
          <a:p>
            <a:pPr lvl="0"/>
            <a:r>
              <a:rPr lang="zh-CN" altLang="en-US" dirty="0"/>
              <a:t>姓名：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5" hasCustomPrompt="1"/>
          </p:nvPr>
        </p:nvSpPr>
        <p:spPr>
          <a:xfrm>
            <a:off x="5001530" y="3134502"/>
            <a:ext cx="5116432" cy="167005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个人概况</a:t>
            </a:r>
            <a:endParaRPr lang="zh-CN" altLang="en-US" dirty="0"/>
          </a:p>
        </p:txBody>
      </p:sp>
      <p:sp>
        <p:nvSpPr>
          <p:cNvPr id="19" name="文本占位符 11"/>
          <p:cNvSpPr>
            <a:spLocks noGrp="1"/>
          </p:cNvSpPr>
          <p:nvPr>
            <p:ph type="body" sz="quarter" idx="16" hasCustomPrompt="1"/>
          </p:nvPr>
        </p:nvSpPr>
        <p:spPr>
          <a:xfrm>
            <a:off x="7324853" y="2453953"/>
            <a:ext cx="1791477" cy="298577"/>
          </a:xfrm>
          <a:gradFill>
            <a:gsLst>
              <a:gs pos="0">
                <a:srgbClr val="00679C"/>
              </a:gs>
              <a:gs pos="100000">
                <a:srgbClr val="2660AD"/>
              </a:gs>
            </a:gsLst>
            <a:lin ang="12900000" scaled="0"/>
          </a:gradFill>
          <a:ln>
            <a:noFill/>
          </a:ln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algn="ctr"/>
            <a:r>
              <a:rPr lang="zh-CN" altLang="en-US" sz="1400" dirty="0"/>
              <a:t>英文名或其他信息</a:t>
            </a:r>
            <a:endParaRPr lang="zh-CN" altLang="en-US" sz="14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3267940" y="2346331"/>
            <a:ext cx="8931564" cy="2234906"/>
          </a:xfrm>
          <a:prstGeom prst="rect">
            <a:avLst/>
          </a:prstGeom>
          <a:gradFill>
            <a:gsLst>
              <a:gs pos="0">
                <a:srgbClr val="00679C"/>
              </a:gs>
              <a:gs pos="100000">
                <a:srgbClr val="2660AD"/>
              </a:gs>
            </a:gsLst>
            <a:lin ang="12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2346331"/>
            <a:ext cx="2898487" cy="2234905"/>
          </a:xfrm>
          <a:prstGeom prst="rect">
            <a:avLst/>
          </a:prstGeom>
          <a:gradFill>
            <a:gsLst>
              <a:gs pos="0">
                <a:srgbClr val="00679C"/>
              </a:gs>
              <a:gs pos="100000">
                <a:srgbClr val="2660AD"/>
              </a:gs>
            </a:gsLst>
            <a:lin ang="12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267940" y="2336085"/>
            <a:ext cx="8931564" cy="2245151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88904" y="2324980"/>
            <a:ext cx="7474528" cy="167177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节标题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584892" y="4007864"/>
            <a:ext cx="7468178" cy="54263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副标题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C4F5-C1C5-4E95-90C2-97329568E92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D63-A816-4E6A-BE97-618CAC8BA0E1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845704" y="1638300"/>
            <a:ext cx="2186131" cy="2953183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39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-12700" y="2351455"/>
            <a:ext cx="2898487" cy="224515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 descr="图片包含 游戏机, 猫&#10;&#10;描述已自动生成"/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3" t="31896" r="35812" b="26086"/>
          <a:stretch>
            <a:fillRect/>
          </a:stretch>
        </p:blipFill>
        <p:spPr>
          <a:xfrm>
            <a:off x="9557904" y="2308199"/>
            <a:ext cx="2641600" cy="2273037"/>
          </a:xfrm>
          <a:prstGeom prst="rect">
            <a:avLst/>
          </a:prstGeom>
        </p:spPr>
      </p:pic>
      <p:sp>
        <p:nvSpPr>
          <p:cNvPr id="19" name="文本框 18"/>
          <p:cNvSpPr txBox="1"/>
          <p:nvPr userDrawn="1"/>
        </p:nvSpPr>
        <p:spPr>
          <a:xfrm>
            <a:off x="838201" y="6017800"/>
            <a:ext cx="2903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700">
                <a:gradFill flip="none" rotWithShape="1">
                  <a:gsLst>
                    <a:gs pos="0">
                      <a:srgbClr val="2660AD"/>
                    </a:gs>
                    <a:gs pos="100000">
                      <a:srgbClr val="00679C"/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edium" panose="00020600040101010101" pitchFamily="18" charset="-122"/>
              </a:rPr>
              <a:t>明德格物  立己达人</a:t>
            </a:r>
            <a:endParaRPr lang="en-US" altLang="zh-CN" sz="1600" spc="700">
              <a:gradFill flip="none" rotWithShape="1">
                <a:gsLst>
                  <a:gs pos="0">
                    <a:srgbClr val="2660AD"/>
                  </a:gs>
                  <a:gs pos="100000">
                    <a:srgbClr val="00679C"/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阿里巴巴普惠体 Medium" panose="00020600040101010101" pitchFamily="18" charset="-122"/>
            </a:endParaRPr>
          </a:p>
        </p:txBody>
      </p:sp>
      <p:pic>
        <p:nvPicPr>
          <p:cNvPr id="20" name="图片 19" descr="图片包含 游戏机&#10;&#10;描述已自动生成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546" y="372457"/>
            <a:ext cx="2259354" cy="5379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065158" y="343811"/>
            <a:ext cx="8089874" cy="595235"/>
          </a:xfrm>
        </p:spPr>
        <p:txBody>
          <a:bodyPr anchor="b" anchorCtr="0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内容标题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5158" y="1390788"/>
            <a:ext cx="10453742" cy="45138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defRPr sz="2000"/>
            </a:lvl1pPr>
            <a:lvl2pPr indent="0">
              <a:lnSpc>
                <a:spcPct val="150000"/>
              </a:lnSpc>
              <a:defRPr sz="2000"/>
            </a:lvl2pPr>
            <a:lvl3pPr indent="0">
              <a:lnSpc>
                <a:spcPct val="150000"/>
              </a:lnSpc>
              <a:defRPr sz="1800"/>
            </a:lvl3pPr>
            <a:lvl4pPr indent="0">
              <a:lnSpc>
                <a:spcPct val="150000"/>
              </a:lnSpc>
              <a:defRPr sz="1600"/>
            </a:lvl4pPr>
            <a:lvl5pPr indent="0">
              <a:lnSpc>
                <a:spcPct val="150000"/>
              </a:lnSpc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FD70-0D39-4419-91E1-F2E94C214E2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D63-A816-4E6A-BE97-618CAC8BA0E1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486137" y="343812"/>
            <a:ext cx="352063" cy="679981"/>
          </a:xfrm>
          <a:prstGeom prst="rect">
            <a:avLst/>
          </a:prstGeom>
          <a:gradFill>
            <a:gsLst>
              <a:gs pos="0">
                <a:srgbClr val="00679C"/>
              </a:gs>
              <a:gs pos="100000">
                <a:srgbClr val="2660AD"/>
              </a:gs>
            </a:gsLst>
            <a:lin ang="12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1" name="直接连接符 10"/>
          <p:cNvCxnSpPr/>
          <p:nvPr userDrawn="1"/>
        </p:nvCxnSpPr>
        <p:spPr>
          <a:xfrm flipV="1">
            <a:off x="1065158" y="1023793"/>
            <a:ext cx="8089874" cy="1"/>
          </a:xfrm>
          <a:prstGeom prst="line">
            <a:avLst/>
          </a:prstGeom>
          <a:ln w="12700">
            <a:solidFill>
              <a:srgbClr val="0067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838200" y="6017800"/>
            <a:ext cx="2903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700">
                <a:gradFill flip="none" rotWithShape="1">
                  <a:gsLst>
                    <a:gs pos="0">
                      <a:srgbClr val="2660AD"/>
                    </a:gs>
                    <a:gs pos="100000">
                      <a:srgbClr val="00679C"/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edium" panose="00020600040101010101" pitchFamily="18" charset="-122"/>
              </a:rPr>
              <a:t>明德格物  立己达人</a:t>
            </a:r>
            <a:endParaRPr lang="en-US" altLang="zh-CN" sz="1600" spc="700">
              <a:gradFill flip="none" rotWithShape="1">
                <a:gsLst>
                  <a:gs pos="0">
                    <a:srgbClr val="2660AD"/>
                  </a:gs>
                  <a:gs pos="100000">
                    <a:srgbClr val="00679C"/>
                  </a:gs>
                </a:gsLst>
                <a:lin ang="162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阿里巴巴普惠体 Medium" panose="00020600040101010101" pitchFamily="18" charset="-122"/>
            </a:endParaRPr>
          </a:p>
        </p:txBody>
      </p:sp>
      <p:pic>
        <p:nvPicPr>
          <p:cNvPr id="16" name="图片 15" descr="图片包含 游戏机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546" y="372457"/>
            <a:ext cx="2259354" cy="5379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158" y="428558"/>
            <a:ext cx="8089874" cy="595236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297F-3945-46B9-998A-41C5BF57651D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D63-A816-4E6A-BE97-618CAC8BA0E1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486137" y="343812"/>
            <a:ext cx="352063" cy="679981"/>
          </a:xfrm>
          <a:prstGeom prst="rect">
            <a:avLst/>
          </a:prstGeom>
          <a:gradFill>
            <a:gsLst>
              <a:gs pos="0">
                <a:srgbClr val="00679C"/>
              </a:gs>
              <a:gs pos="100000">
                <a:srgbClr val="2660AD"/>
              </a:gs>
            </a:gsLst>
            <a:lin ang="12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1065158" y="1023793"/>
            <a:ext cx="8089874" cy="1"/>
          </a:xfrm>
          <a:prstGeom prst="line">
            <a:avLst/>
          </a:prstGeom>
          <a:ln w="12700">
            <a:solidFill>
              <a:srgbClr val="0067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图片包含 游戏机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546" y="372457"/>
            <a:ext cx="2259354" cy="5379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段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158" y="428558"/>
            <a:ext cx="8089874" cy="595236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857B-3832-4364-9993-7FC330D32F8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D63-A816-4E6A-BE97-618CAC8BA0E1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486137" y="343812"/>
            <a:ext cx="352063" cy="679981"/>
          </a:xfrm>
          <a:prstGeom prst="rect">
            <a:avLst/>
          </a:prstGeom>
          <a:gradFill>
            <a:gsLst>
              <a:gs pos="0">
                <a:srgbClr val="00679C"/>
              </a:gs>
              <a:gs pos="100000">
                <a:srgbClr val="2660AD"/>
              </a:gs>
            </a:gsLst>
            <a:lin ang="12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1065158" y="1023793"/>
            <a:ext cx="8089874" cy="1"/>
          </a:xfrm>
          <a:prstGeom prst="line">
            <a:avLst/>
          </a:prstGeom>
          <a:ln w="12700">
            <a:solidFill>
              <a:srgbClr val="0067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图片包含 游戏机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546" y="372457"/>
            <a:ext cx="2259354" cy="537942"/>
          </a:xfrm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229360" y="2248953"/>
            <a:ext cx="2209800" cy="644525"/>
          </a:xfrm>
        </p:spPr>
        <p:txBody>
          <a:bodyPr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b="1">
                <a:gradFill>
                  <a:gsLst>
                    <a:gs pos="0">
                      <a:srgbClr val="00679C"/>
                    </a:gs>
                    <a:gs pos="100000">
                      <a:srgbClr val="2660AD"/>
                    </a:gs>
                  </a:gsLst>
                  <a:lin ang="12900000" scaled="0"/>
                </a:gradFill>
              </a:defRPr>
            </a:lvl1pPr>
          </a:lstStyle>
          <a:p>
            <a:pPr lvl="0"/>
            <a:r>
              <a:rPr lang="zh-CN" altLang="en-US" dirty="0"/>
              <a:t>关键词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962660" y="3173073"/>
            <a:ext cx="2743200" cy="2621674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关键词内容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4221584" y="2167673"/>
            <a:ext cx="0" cy="2993874"/>
          </a:xfrm>
          <a:prstGeom prst="line">
            <a:avLst/>
          </a:prstGeom>
          <a:ln w="28575">
            <a:gradFill>
              <a:gsLst>
                <a:gs pos="0">
                  <a:srgbClr val="2660AD"/>
                </a:gs>
                <a:gs pos="100000">
                  <a:srgbClr val="0E5D86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占位符 9"/>
          <p:cNvSpPr>
            <a:spLocks noGrp="1"/>
          </p:cNvSpPr>
          <p:nvPr>
            <p:ph type="body" sz="quarter" idx="15" hasCustomPrompt="1"/>
          </p:nvPr>
        </p:nvSpPr>
        <p:spPr>
          <a:xfrm>
            <a:off x="4958080" y="2248953"/>
            <a:ext cx="2209800" cy="644525"/>
          </a:xfrm>
        </p:spPr>
        <p:txBody>
          <a:bodyPr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b="1">
                <a:gradFill>
                  <a:gsLst>
                    <a:gs pos="0">
                      <a:srgbClr val="00679C"/>
                    </a:gs>
                    <a:gs pos="100000">
                      <a:srgbClr val="2660AD"/>
                    </a:gs>
                  </a:gsLst>
                  <a:lin ang="12900000" scaled="0"/>
                </a:gradFill>
              </a:defRPr>
            </a:lvl1pPr>
          </a:lstStyle>
          <a:p>
            <a:pPr lvl="0"/>
            <a:r>
              <a:rPr lang="zh-CN" altLang="en-US" dirty="0"/>
              <a:t>关键词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文本占位符 11"/>
          <p:cNvSpPr>
            <a:spLocks noGrp="1"/>
          </p:cNvSpPr>
          <p:nvPr>
            <p:ph type="body" sz="quarter" idx="16" hasCustomPrompt="1"/>
          </p:nvPr>
        </p:nvSpPr>
        <p:spPr>
          <a:xfrm>
            <a:off x="4691380" y="3173073"/>
            <a:ext cx="2743200" cy="2621674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关键词内容</a:t>
            </a:r>
            <a:endParaRPr lang="zh-CN" altLang="en-US" dirty="0"/>
          </a:p>
        </p:txBody>
      </p:sp>
      <p:sp>
        <p:nvSpPr>
          <p:cNvPr id="19" name="文本占位符 9"/>
          <p:cNvSpPr>
            <a:spLocks noGrp="1"/>
          </p:cNvSpPr>
          <p:nvPr>
            <p:ph type="body" sz="quarter" idx="17" hasCustomPrompt="1"/>
          </p:nvPr>
        </p:nvSpPr>
        <p:spPr>
          <a:xfrm>
            <a:off x="8679389" y="2248953"/>
            <a:ext cx="2209800" cy="644525"/>
          </a:xfrm>
        </p:spPr>
        <p:txBody>
          <a:bodyPr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b="1">
                <a:gradFill>
                  <a:gsLst>
                    <a:gs pos="0">
                      <a:srgbClr val="00679C"/>
                    </a:gs>
                    <a:gs pos="100000">
                      <a:srgbClr val="2660AD"/>
                    </a:gs>
                  </a:gsLst>
                  <a:lin ang="12900000" scaled="0"/>
                </a:gradFill>
              </a:defRPr>
            </a:lvl1pPr>
          </a:lstStyle>
          <a:p>
            <a:pPr lvl="0"/>
            <a:r>
              <a:rPr lang="zh-CN" altLang="en-US" dirty="0"/>
              <a:t>关键词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占位符 11"/>
          <p:cNvSpPr>
            <a:spLocks noGrp="1"/>
          </p:cNvSpPr>
          <p:nvPr>
            <p:ph type="body" sz="quarter" idx="18" hasCustomPrompt="1"/>
          </p:nvPr>
        </p:nvSpPr>
        <p:spPr>
          <a:xfrm>
            <a:off x="8412689" y="3173073"/>
            <a:ext cx="2743200" cy="2621674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关键词内容</a:t>
            </a:r>
            <a:endParaRPr lang="zh-CN" altLang="en-US" dirty="0"/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7971426" y="2167673"/>
            <a:ext cx="0" cy="2993874"/>
          </a:xfrm>
          <a:prstGeom prst="line">
            <a:avLst/>
          </a:prstGeom>
          <a:ln w="28575">
            <a:gradFill>
              <a:gsLst>
                <a:gs pos="0">
                  <a:srgbClr val="2660AD"/>
                </a:gs>
                <a:gs pos="100000">
                  <a:srgbClr val="0E5D86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158" y="428558"/>
            <a:ext cx="8089874" cy="595236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CE93-3E3C-4692-BC6E-CCAA108ED159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D63-A816-4E6A-BE97-618CAC8BA0E1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486137" y="343812"/>
            <a:ext cx="352063" cy="679981"/>
          </a:xfrm>
          <a:prstGeom prst="rect">
            <a:avLst/>
          </a:prstGeom>
          <a:gradFill>
            <a:gsLst>
              <a:gs pos="0">
                <a:srgbClr val="00679C"/>
              </a:gs>
              <a:gs pos="100000">
                <a:srgbClr val="2660AD"/>
              </a:gs>
            </a:gsLst>
            <a:lin ang="12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1065158" y="1023793"/>
            <a:ext cx="8089874" cy="1"/>
          </a:xfrm>
          <a:prstGeom prst="line">
            <a:avLst/>
          </a:prstGeom>
          <a:ln w="12700">
            <a:solidFill>
              <a:srgbClr val="0067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图片包含 游戏机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546" y="372457"/>
            <a:ext cx="2259354" cy="537942"/>
          </a:xfrm>
          <a:prstGeom prst="rect">
            <a:avLst/>
          </a:prstGeom>
        </p:spPr>
      </p:pic>
      <p:sp>
        <p:nvSpPr>
          <p:cNvPr id="10" name="图片占位符 9"/>
          <p:cNvSpPr>
            <a:spLocks noGrp="1"/>
          </p:cNvSpPr>
          <p:nvPr>
            <p:ph type="pic" sz="quarter" idx="13"/>
          </p:nvPr>
        </p:nvSpPr>
        <p:spPr>
          <a:xfrm>
            <a:off x="1065158" y="1474787"/>
            <a:ext cx="2930525" cy="4359275"/>
          </a:xfrm>
        </p:spPr>
        <p:txBody>
          <a:bodyPr/>
          <a:lstStyle/>
          <a:p>
            <a:r>
              <a:rPr lang="zh-CN" altLang="en-US" dirty="0"/>
              <a:t>单击图标添加图片</a:t>
            </a:r>
            <a:endParaRPr lang="zh-CN" altLang="en-US" dirty="0"/>
          </a:p>
        </p:txBody>
      </p:sp>
      <p:sp>
        <p:nvSpPr>
          <p:cNvPr id="11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4588380" y="1793830"/>
            <a:ext cx="2209800" cy="644525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 b="1">
                <a:gradFill>
                  <a:gsLst>
                    <a:gs pos="0">
                      <a:srgbClr val="00679C"/>
                    </a:gs>
                    <a:gs pos="100000">
                      <a:srgbClr val="2660AD"/>
                    </a:gs>
                  </a:gsLst>
                  <a:lin ang="12900000" scaled="0"/>
                </a:gradFill>
              </a:defRPr>
            </a:lvl1pPr>
          </a:lstStyle>
          <a:p>
            <a:pPr lvl="0"/>
            <a:r>
              <a:rPr lang="zh-CN" altLang="en-US" dirty="0"/>
              <a:t>关键词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88380" y="2671297"/>
            <a:ext cx="6113832" cy="85774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关键词内容</a:t>
            </a:r>
            <a:endParaRPr lang="zh-CN" altLang="en-US" dirty="0"/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6" hasCustomPrompt="1"/>
          </p:nvPr>
        </p:nvSpPr>
        <p:spPr>
          <a:xfrm>
            <a:off x="4588380" y="4615175"/>
            <a:ext cx="6113832" cy="85774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关键词内容</a:t>
            </a:r>
            <a:endParaRPr lang="zh-CN" altLang="en-US" dirty="0"/>
          </a:p>
        </p:txBody>
      </p:sp>
      <p:sp>
        <p:nvSpPr>
          <p:cNvPr id="14" name="文本占位符 9"/>
          <p:cNvSpPr>
            <a:spLocks noGrp="1"/>
          </p:cNvSpPr>
          <p:nvPr>
            <p:ph type="body" sz="quarter" idx="17" hasCustomPrompt="1"/>
          </p:nvPr>
        </p:nvSpPr>
        <p:spPr>
          <a:xfrm>
            <a:off x="4588380" y="3715852"/>
            <a:ext cx="2209800" cy="644525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 b="1">
                <a:gradFill>
                  <a:gsLst>
                    <a:gs pos="0">
                      <a:srgbClr val="00679C"/>
                    </a:gs>
                    <a:gs pos="100000">
                      <a:srgbClr val="2660AD"/>
                    </a:gs>
                  </a:gsLst>
                  <a:lin ang="12900000" scaled="0"/>
                </a:gradFill>
              </a:defRPr>
            </a:lvl1pPr>
          </a:lstStyle>
          <a:p>
            <a:pPr lvl="0"/>
            <a:r>
              <a:rPr lang="zh-CN" altLang="en-US" dirty="0"/>
              <a:t>关键词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089F8-2183-4CD4-B038-B7023C02D58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17D63-A816-4E6A-BE97-618CAC8BA0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15.e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14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13.emf"/><Relationship Id="rId15" Type="http://schemas.openxmlformats.org/officeDocument/2006/relationships/notesSlide" Target="../notesSlides/notesSlide7.xml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9.xml"/><Relationship Id="rId12" Type="http://schemas.openxmlformats.org/officeDocument/2006/relationships/image" Target="../media/image17.emf"/><Relationship Id="rId11" Type="http://schemas.openxmlformats.org/officeDocument/2006/relationships/oleObject" Target="../embeddings/oleObject10.bin"/><Relationship Id="rId10" Type="http://schemas.openxmlformats.org/officeDocument/2006/relationships/image" Target="../media/image16.emf"/><Relationship Id="rId1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9.xml"/><Relationship Id="rId7" Type="http://schemas.openxmlformats.org/officeDocument/2006/relationships/image" Target="../media/image21.png"/><Relationship Id="rId6" Type="http://schemas.openxmlformats.org/officeDocument/2006/relationships/image" Target="../media/image20.jpeg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1.bin"/><Relationship Id="rId3" Type="http://schemas.openxmlformats.org/officeDocument/2006/relationships/image" Target="../media/image18.png"/><Relationship Id="rId2" Type="http://schemas.openxmlformats.org/officeDocument/2006/relationships/image" Target="../media/image6.svg"/><Relationship Id="rId10" Type="http://schemas.openxmlformats.org/officeDocument/2006/relationships/notesSlide" Target="../notesSlides/notesSlide9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image" Target="../media/image9.emf"/><Relationship Id="rId7" Type="http://schemas.openxmlformats.org/officeDocument/2006/relationships/oleObject" Target="../embeddings/oleObject3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6.svg"/><Relationship Id="rId11" Type="http://schemas.openxmlformats.org/officeDocument/2006/relationships/notesSlide" Target="../notesSlides/notesSlide2.xml"/><Relationship Id="rId10" Type="http://schemas.openxmlformats.org/officeDocument/2006/relationships/vmlDrawing" Target="../drawings/vmlDrawing1.v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9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2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21105" y="1315720"/>
            <a:ext cx="9594850" cy="105918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大作业</a:t>
            </a:r>
            <a:r>
              <a:rPr lang="zh-CN" altLang="en-US" dirty="0"/>
              <a:t>汇报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4440560" y="4352560"/>
            <a:ext cx="4065361" cy="313932"/>
          </a:xfrm>
        </p:spPr>
        <p:txBody>
          <a:bodyPr/>
          <a:lstStyle/>
          <a:p>
            <a:r>
              <a:rPr lang="en-US" altLang="zh-CN" dirty="0"/>
              <a:t>&gt;&gt;</a:t>
            </a:r>
            <a:r>
              <a:rPr lang="zh-CN" altLang="en-US" dirty="0"/>
              <a:t>汇报人：王菲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/>
          </p:nvPr>
        </p:nvSpPr>
        <p:spPr>
          <a:xfrm>
            <a:off x="4440555" y="4819650"/>
            <a:ext cx="5048250" cy="312420"/>
          </a:xfrm>
        </p:spPr>
        <p:txBody>
          <a:bodyPr wrap="square"/>
          <a:lstStyle/>
          <a:p>
            <a:r>
              <a:rPr lang="en-US" altLang="zh-CN" dirty="0"/>
              <a:t>&gt;&gt;</a:t>
            </a:r>
            <a:r>
              <a:rPr lang="zh-CN" altLang="en-US" dirty="0"/>
              <a:t>小组成员：李丁宇、费永康、陈</a:t>
            </a:r>
            <a:r>
              <a:rPr lang="zh-CN" altLang="en-US" dirty="0"/>
              <a:t>莹莹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D63-A816-4E6A-BE97-618CAC8BA0E1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4"/>
          <p:cNvSpPr>
            <a:spLocks noGrp="1"/>
          </p:cNvSpPr>
          <p:nvPr/>
        </p:nvSpPr>
        <p:spPr>
          <a:xfrm>
            <a:off x="4440560" y="3886242"/>
            <a:ext cx="4065361" cy="31242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1600" kern="1200" spc="200" dirty="0">
                <a:gradFill flip="none" rotWithShape="1">
                  <a:gsLst>
                    <a:gs pos="0">
                      <a:srgbClr val="2660AD"/>
                    </a:gs>
                    <a:gs pos="100000">
                      <a:srgbClr val="00679C"/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edium" panose="00020600040101010101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&gt;&gt;</a:t>
            </a:r>
            <a:r>
              <a:rPr lang="zh-CN" altLang="en-US" dirty="0"/>
              <a:t>小组队名：</a:t>
            </a:r>
            <a:r>
              <a:rPr lang="en-US" altLang="zh-CN" dirty="0"/>
              <a:t>bug destroyer</a:t>
            </a:r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3314700" y="2783205"/>
            <a:ext cx="5483860" cy="602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400" b="1" kern="1200" spc="200" dirty="0">
                <a:gradFill flip="none" rotWithShape="1">
                  <a:gsLst>
                    <a:gs pos="0">
                      <a:srgbClr val="2660AD"/>
                    </a:gs>
                    <a:gs pos="100000">
                      <a:srgbClr val="00679C"/>
                    </a:gs>
                  </a:gsLst>
                  <a:lin ang="162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edium" panose="00020600040101010101" pitchFamily="18" charset="-122"/>
              </a:defRPr>
            </a:lvl1pPr>
          </a:lstStyle>
          <a:p>
            <a:pPr algn="ctr"/>
            <a:r>
              <a:rPr lang="en-US" altLang="zh-CN" sz="2800" dirty="0"/>
              <a:t>vlc </a:t>
            </a:r>
            <a:r>
              <a:rPr sz="2800" dirty="0"/>
              <a:t>实时取流预览</a:t>
            </a:r>
            <a:endParaRPr sz="2800" dirty="0"/>
          </a:p>
        </p:txBody>
      </p:sp>
      <p:pic>
        <p:nvPicPr>
          <p:cNvPr id="100" name="图片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003483" y="742315"/>
            <a:ext cx="2105025" cy="266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679C"/>
                </a:solidFill>
              </a:rPr>
              <a:t>2.5 </a:t>
            </a:r>
            <a:r>
              <a:rPr lang="zh-CN" altLang="en-US" b="1" dirty="0">
                <a:solidFill>
                  <a:srgbClr val="00679C"/>
                </a:solidFill>
                <a:sym typeface="+mn-ea"/>
              </a:rPr>
              <a:t>仿直播服务器及客户端</a:t>
            </a:r>
            <a:r>
              <a:rPr lang="zh-CN" altLang="en-US" b="1" dirty="0">
                <a:solidFill>
                  <a:srgbClr val="00679C"/>
                </a:solidFill>
                <a:sym typeface="+mn-ea"/>
              </a:rPr>
              <a:t>框架图</a:t>
            </a:r>
            <a:endParaRPr lang="zh-CN" altLang="en-US" b="1" dirty="0">
              <a:solidFill>
                <a:srgbClr val="00679C"/>
              </a:solidFill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D63-A816-4E6A-BE97-618CAC8BA0E1}" type="slidenum">
              <a:rPr lang="zh-CN" altLang="en-US" smtClean="0"/>
            </a:fld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709728" y="475615"/>
            <a:ext cx="2105025" cy="266700"/>
          </a:xfrm>
          <a:prstGeom prst="rect">
            <a:avLst/>
          </a:prstGeom>
          <a:noFill/>
        </p:spPr>
      </p:pic>
      <p:sp>
        <p:nvSpPr>
          <p:cNvPr id="97" name="矩形 96"/>
          <p:cNvSpPr/>
          <p:nvPr/>
        </p:nvSpPr>
        <p:spPr>
          <a:xfrm>
            <a:off x="671979" y="2514040"/>
            <a:ext cx="1582272" cy="224566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981261" y="2540963"/>
            <a:ext cx="99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Camera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918510" y="3021179"/>
            <a:ext cx="1144041" cy="46981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latin typeface="Times New Roman" panose="02020603050405020304" charset="0"/>
                <a:cs typeface="Times New Roman" panose="02020603050405020304" charset="0"/>
              </a:rPr>
              <a:t>Channel0</a:t>
            </a:r>
            <a:endParaRPr lang="en-US" altLang="zh-CN" sz="12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200" b="1" dirty="0">
                <a:latin typeface="Times New Roman" panose="02020603050405020304" charset="0"/>
                <a:cs typeface="Times New Roman" panose="02020603050405020304" charset="0"/>
              </a:rPr>
              <a:t>1280*720</a:t>
            </a:r>
            <a:endParaRPr lang="zh-CN" altLang="en-US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918509" y="4013025"/>
            <a:ext cx="1144041" cy="46981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latin typeface="Times New Roman" panose="02020603050405020304" charset="0"/>
                <a:cs typeface="Times New Roman" panose="02020603050405020304" charset="0"/>
              </a:rPr>
              <a:t>Channel1</a:t>
            </a:r>
            <a:endParaRPr lang="en-US" altLang="zh-CN" sz="12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200" b="1" dirty="0">
                <a:latin typeface="Times New Roman" panose="02020603050405020304" charset="0"/>
                <a:cs typeface="Times New Roman" panose="02020603050405020304" charset="0"/>
              </a:rPr>
              <a:t>768*448</a:t>
            </a:r>
            <a:endParaRPr lang="zh-CN" altLang="en-US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931085" y="1581709"/>
            <a:ext cx="5069541" cy="4406153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5015229" y="1617490"/>
            <a:ext cx="83820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Server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269505" y="2997203"/>
            <a:ext cx="1541045" cy="46981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latin typeface="Times New Roman" panose="02020603050405020304" charset="0"/>
                <a:cs typeface="Times New Roman" panose="02020603050405020304" charset="0"/>
              </a:rPr>
              <a:t>Receive Thread0</a:t>
            </a:r>
            <a:endParaRPr lang="en-US" altLang="zh-CN" sz="12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200" b="1" dirty="0">
                <a:latin typeface="Times New Roman" panose="02020603050405020304" charset="0"/>
                <a:cs typeface="Times New Roman" panose="02020603050405020304" charset="0"/>
              </a:rPr>
              <a:t>Port:1234</a:t>
            </a:r>
            <a:endParaRPr lang="zh-CN" altLang="en-US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3269505" y="4085990"/>
            <a:ext cx="1541045" cy="46981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latin typeface="Times New Roman" panose="02020603050405020304" charset="0"/>
                <a:cs typeface="Times New Roman" panose="02020603050405020304" charset="0"/>
              </a:rPr>
              <a:t>Receive Thread1</a:t>
            </a:r>
            <a:endParaRPr lang="en-US" altLang="zh-CN" sz="12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200" b="1" dirty="0">
                <a:latin typeface="Times New Roman" panose="02020603050405020304" charset="0"/>
                <a:cs typeface="Times New Roman" panose="02020603050405020304" charset="0"/>
              </a:rPr>
              <a:t>Port:1235</a:t>
            </a:r>
            <a:endParaRPr lang="zh-CN" altLang="en-US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19" name="直接箭头连接符 118"/>
          <p:cNvCxnSpPr/>
          <p:nvPr/>
        </p:nvCxnSpPr>
        <p:spPr>
          <a:xfrm>
            <a:off x="2106332" y="3282512"/>
            <a:ext cx="1111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2106332" y="4298760"/>
            <a:ext cx="1111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5219400" y="3615453"/>
            <a:ext cx="1100748" cy="470537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latin typeface="Times New Roman" panose="02020603050405020304" charset="0"/>
                <a:cs typeface="Times New Roman" panose="02020603050405020304" charset="0"/>
              </a:rPr>
              <a:t>Main Tread</a:t>
            </a:r>
            <a:endParaRPr lang="en-US" altLang="zh-CN" sz="12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200" b="1" dirty="0">
                <a:latin typeface="Times New Roman" panose="02020603050405020304" charset="0"/>
                <a:cs typeface="Times New Roman" panose="02020603050405020304" charset="0"/>
              </a:rPr>
              <a:t>Port:2024</a:t>
            </a:r>
            <a:endParaRPr lang="zh-CN" altLang="en-US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22" name="直接连接符 121"/>
          <p:cNvCxnSpPr/>
          <p:nvPr/>
        </p:nvCxnSpPr>
        <p:spPr>
          <a:xfrm>
            <a:off x="4869701" y="3258536"/>
            <a:ext cx="296957" cy="412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4873062" y="4013025"/>
            <a:ext cx="296957" cy="412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9178290" y="1555750"/>
            <a:ext cx="1443355" cy="185864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9468511" y="1578286"/>
            <a:ext cx="97267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Client 0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9411335" y="2825115"/>
            <a:ext cx="1112520" cy="45720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latin typeface="Times New Roman" panose="02020603050405020304" charset="0"/>
                <a:cs typeface="Times New Roman" panose="02020603050405020304" charset="0"/>
              </a:rPr>
              <a:t>VLC Stream</a:t>
            </a:r>
            <a:endParaRPr lang="en-US" altLang="zh-CN" sz="12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200" b="1" dirty="0">
                <a:latin typeface="Times New Roman" panose="02020603050405020304" charset="0"/>
                <a:cs typeface="Times New Roman" panose="02020603050405020304" charset="0"/>
              </a:rPr>
              <a:t>Port:P0+1</a:t>
            </a:r>
            <a:endParaRPr lang="zh-CN" altLang="en-US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9415780" y="1985645"/>
            <a:ext cx="1108075" cy="70675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latin typeface="Times New Roman" panose="02020603050405020304" charset="0"/>
                <a:cs typeface="Times New Roman" panose="02020603050405020304" charset="0"/>
              </a:rPr>
              <a:t>Main/Record</a:t>
            </a:r>
            <a:endParaRPr lang="en-US" altLang="zh-CN" sz="12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200" b="1" dirty="0">
                <a:latin typeface="Times New Roman" panose="02020603050405020304" charset="0"/>
                <a:cs typeface="Times New Roman" panose="02020603050405020304" charset="0"/>
              </a:rPr>
              <a:t>Port:P0</a:t>
            </a:r>
            <a:endParaRPr lang="en-US" altLang="zh-CN" sz="12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200" b="1" dirty="0">
                <a:latin typeface="Times New Roman" panose="02020603050405020304" charset="0"/>
                <a:cs typeface="Times New Roman" panose="02020603050405020304" charset="0"/>
              </a:rPr>
              <a:t>system</a:t>
            </a:r>
            <a:endParaRPr lang="en-US" altLang="zh-CN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28" name="直接箭头连接符 127"/>
          <p:cNvCxnSpPr/>
          <p:nvPr/>
        </p:nvCxnSpPr>
        <p:spPr>
          <a:xfrm>
            <a:off x="6047525" y="2025638"/>
            <a:ext cx="0" cy="153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6563883" y="1812912"/>
            <a:ext cx="13337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 dirty="0">
                <a:latin typeface="Times New Roman" panose="02020603050405020304" charset="0"/>
                <a:cs typeface="Times New Roman" panose="02020603050405020304" charset="0"/>
              </a:rPr>
              <a:t>Send Port &amp; Request </a:t>
            </a:r>
            <a:endParaRPr lang="en-US" altLang="zh-CN" sz="1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7857191" y="2295037"/>
            <a:ext cx="1554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8040490" y="2112477"/>
            <a:ext cx="1089689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 dirty="0">
                <a:latin typeface="Times New Roman" panose="02020603050405020304" charset="0"/>
                <a:cs typeface="Times New Roman" panose="02020603050405020304" charset="0"/>
              </a:rPr>
              <a:t>Request: Record</a:t>
            </a:r>
            <a:endParaRPr lang="en-US" altLang="zh-CN" sz="1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32" name="直接连接符 131"/>
          <p:cNvCxnSpPr/>
          <p:nvPr/>
        </p:nvCxnSpPr>
        <p:spPr>
          <a:xfrm>
            <a:off x="6047525" y="2031358"/>
            <a:ext cx="3363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6749165" y="2208646"/>
            <a:ext cx="1110267" cy="332883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latin typeface="Times New Roman" panose="02020603050405020304" charset="0"/>
                <a:cs typeface="Times New Roman" panose="02020603050405020304" charset="0"/>
              </a:rPr>
              <a:t>Send Thread 0</a:t>
            </a:r>
            <a:endParaRPr lang="en-US" altLang="zh-CN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34" name="直接连接符 133"/>
          <p:cNvCxnSpPr>
            <a:stCxn id="133" idx="1"/>
          </p:cNvCxnSpPr>
          <p:nvPr/>
        </p:nvCxnSpPr>
        <p:spPr>
          <a:xfrm flipH="1">
            <a:off x="6368246" y="2375088"/>
            <a:ext cx="380919" cy="1261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endCxn id="126" idx="1"/>
          </p:cNvCxnSpPr>
          <p:nvPr/>
        </p:nvCxnSpPr>
        <p:spPr>
          <a:xfrm>
            <a:off x="7851178" y="2625526"/>
            <a:ext cx="1560195" cy="427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 rot="1092512">
            <a:off x="8016240" y="2807970"/>
            <a:ext cx="1215390" cy="296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 b="1" dirty="0">
                <a:latin typeface="Times New Roman" panose="02020603050405020304" charset="0"/>
                <a:cs typeface="Times New Roman" panose="02020603050405020304" charset="0"/>
              </a:rPr>
              <a:t>Request: Stream</a:t>
            </a:r>
            <a:endParaRPr lang="en-US" altLang="zh-CN" sz="1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9130030" y="4298950"/>
            <a:ext cx="1443355" cy="168973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9363260" y="4321972"/>
            <a:ext cx="102077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Client N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9363075" y="4763135"/>
            <a:ext cx="1083310" cy="44958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latin typeface="Times New Roman" panose="02020603050405020304" charset="0"/>
                <a:cs typeface="Times New Roman" panose="02020603050405020304" charset="0"/>
              </a:rPr>
              <a:t>VLC Stream</a:t>
            </a:r>
            <a:endParaRPr lang="en-US" altLang="zh-CN" sz="12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200" b="1" dirty="0">
                <a:latin typeface="Times New Roman" panose="02020603050405020304" charset="0"/>
                <a:cs typeface="Times New Roman" panose="02020603050405020304" charset="0"/>
              </a:rPr>
              <a:t>Port:PN+1</a:t>
            </a:r>
            <a:endParaRPr lang="zh-CN" altLang="en-US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9357995" y="5260975"/>
            <a:ext cx="1083310" cy="66611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latin typeface="Times New Roman" panose="02020603050405020304" charset="0"/>
                <a:cs typeface="Times New Roman" panose="02020603050405020304" charset="0"/>
              </a:rPr>
              <a:t>Main/Record</a:t>
            </a:r>
            <a:endParaRPr lang="en-US" altLang="zh-CN" sz="12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200" b="1" dirty="0" err="1">
                <a:latin typeface="Times New Roman" panose="02020603050405020304" charset="0"/>
                <a:cs typeface="Times New Roman" panose="02020603050405020304" charset="0"/>
              </a:rPr>
              <a:t>Port:PN</a:t>
            </a:r>
            <a:endParaRPr lang="en-US" altLang="zh-CN" sz="1200" b="1" dirty="0" err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200" b="1" dirty="0">
                <a:latin typeface="Times New Roman" panose="02020603050405020304" charset="0"/>
                <a:cs typeface="Times New Roman" panose="02020603050405020304" charset="0"/>
              </a:rPr>
              <a:t>system</a:t>
            </a:r>
            <a:endParaRPr lang="en-US" altLang="zh-CN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9829426" y="3636809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9829426" y="3892487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9829426" y="4115814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46" name="直接箭头连接符 145"/>
          <p:cNvCxnSpPr/>
          <p:nvPr/>
        </p:nvCxnSpPr>
        <p:spPr>
          <a:xfrm flipV="1">
            <a:off x="6047525" y="4085990"/>
            <a:ext cx="0" cy="176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6047525" y="5850746"/>
            <a:ext cx="3315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49" idx="3"/>
          </p:cNvCxnSpPr>
          <p:nvPr/>
        </p:nvCxnSpPr>
        <p:spPr>
          <a:xfrm flipV="1">
            <a:off x="7807532" y="5165769"/>
            <a:ext cx="1510906" cy="3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/>
          <p:cNvSpPr/>
          <p:nvPr/>
        </p:nvSpPr>
        <p:spPr>
          <a:xfrm>
            <a:off x="6682854" y="5366009"/>
            <a:ext cx="1124678" cy="332883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 dirty="0">
                <a:latin typeface="Times New Roman" panose="02020603050405020304" charset="0"/>
                <a:cs typeface="Times New Roman" panose="02020603050405020304" charset="0"/>
              </a:rPr>
              <a:t>Send Thread N</a:t>
            </a:r>
            <a:endParaRPr lang="en-US" altLang="zh-CN" sz="1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50" name="直接箭头连接符 149"/>
          <p:cNvCxnSpPr/>
          <p:nvPr/>
        </p:nvCxnSpPr>
        <p:spPr>
          <a:xfrm>
            <a:off x="7812407" y="5601914"/>
            <a:ext cx="1550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>
            <a:stCxn id="149" idx="1"/>
          </p:cNvCxnSpPr>
          <p:nvPr/>
        </p:nvCxnSpPr>
        <p:spPr>
          <a:xfrm flipH="1" flipV="1">
            <a:off x="6373423" y="3914775"/>
            <a:ext cx="309431" cy="1617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/>
          <p:cNvSpPr/>
          <p:nvPr/>
        </p:nvSpPr>
        <p:spPr>
          <a:xfrm>
            <a:off x="7256202" y="2692235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7256202" y="2911444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7256202" y="3119998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7256202" y="3339207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7256202" y="3562534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7256202" y="3776707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7256202" y="3995916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9" name="椭圆 158"/>
          <p:cNvSpPr/>
          <p:nvPr/>
        </p:nvSpPr>
        <p:spPr>
          <a:xfrm>
            <a:off x="7256202" y="4204470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0" name="椭圆 159"/>
          <p:cNvSpPr/>
          <p:nvPr/>
        </p:nvSpPr>
        <p:spPr>
          <a:xfrm>
            <a:off x="7256202" y="4423679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1" name="椭圆 160"/>
          <p:cNvSpPr/>
          <p:nvPr/>
        </p:nvSpPr>
        <p:spPr>
          <a:xfrm>
            <a:off x="7256202" y="4647006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7256202" y="4866215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7256202" y="5089542"/>
            <a:ext cx="71718" cy="75774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679C"/>
                </a:solidFill>
              </a:rPr>
              <a:t>2.6 </a:t>
            </a:r>
            <a:r>
              <a:rPr lang="zh-CN" altLang="en-US" b="1" dirty="0">
                <a:solidFill>
                  <a:srgbClr val="00679C"/>
                </a:solidFill>
              </a:rPr>
              <a:t>流程思路</a:t>
            </a:r>
            <a:r>
              <a:rPr lang="zh-CN" altLang="en-US" b="1" dirty="0">
                <a:solidFill>
                  <a:srgbClr val="00679C"/>
                </a:solidFill>
              </a:rPr>
              <a:t>图</a:t>
            </a:r>
            <a:endParaRPr lang="zh-CN" altLang="en-US" b="1" dirty="0">
              <a:solidFill>
                <a:srgbClr val="00679C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D63-A816-4E6A-BE97-618CAC8BA0E1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42545" y="1050290"/>
          <a:ext cx="5725795" cy="5770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4406900" imgH="4363085" progId="Visio.Drawing.15">
                  <p:embed/>
                </p:oleObj>
              </mc:Choice>
              <mc:Fallback>
                <p:oleObj name="" r:id="rId1" imgW="4406900" imgH="4363085" progId="Visio.Drawing.15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545" y="1050290"/>
                        <a:ext cx="5725795" cy="5770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0" name="图片 99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9728" y="475615"/>
            <a:ext cx="2105025" cy="266700"/>
          </a:xfrm>
          <a:prstGeom prst="rect">
            <a:avLst/>
          </a:prstGeom>
          <a:noFill/>
        </p:spPr>
      </p:pic>
      <p:cxnSp>
        <p:nvCxnSpPr>
          <p:cNvPr id="11" name="直接箭头连接符 10"/>
          <p:cNvCxnSpPr/>
          <p:nvPr/>
        </p:nvCxnSpPr>
        <p:spPr>
          <a:xfrm flipH="1" flipV="1">
            <a:off x="5668645" y="1835785"/>
            <a:ext cx="667385" cy="6350"/>
          </a:xfrm>
          <a:prstGeom prst="straightConnector1">
            <a:avLst/>
          </a:prstGeom>
          <a:ln w="635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15" name="对象 14"/>
          <p:cNvGraphicFramePr/>
          <p:nvPr/>
        </p:nvGraphicFramePr>
        <p:xfrm>
          <a:off x="9252585" y="1246505"/>
          <a:ext cx="900430" cy="1185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5" imgW="715010" imgH="934085" progId="Visio.Drawing.15">
                  <p:embed/>
                </p:oleObj>
              </mc:Choice>
              <mc:Fallback>
                <p:oleObj name="" r:id="rId5" imgW="715010" imgH="934085" progId="Visio.Drawing.15">
                  <p:embed/>
                  <p:pic>
                    <p:nvPicPr>
                      <p:cNvPr id="0" name="图片 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52585" y="1246505"/>
                        <a:ext cx="900430" cy="1185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/>
          <p:nvPr/>
        </p:nvGraphicFramePr>
        <p:xfrm>
          <a:off x="9252585" y="2008505"/>
          <a:ext cx="900430" cy="1185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7" imgW="715010" imgH="934085" progId="Visio.Drawing.15">
                  <p:embed/>
                </p:oleObj>
              </mc:Choice>
              <mc:Fallback>
                <p:oleObj name="" r:id="rId7" imgW="715010" imgH="934085" progId="Visio.Drawing.15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52585" y="2008505"/>
                        <a:ext cx="900430" cy="1185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/>
          <p:nvPr/>
        </p:nvGraphicFramePr>
        <p:xfrm>
          <a:off x="6266815" y="631190"/>
          <a:ext cx="2343785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9" imgW="1819275" imgH="1872615" progId="Visio.Drawing.15">
                  <p:embed/>
                </p:oleObj>
              </mc:Choice>
              <mc:Fallback>
                <p:oleObj name="" r:id="rId9" imgW="1819275" imgH="1872615" progId="Visio.Drawing.15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66815" y="631190"/>
                        <a:ext cx="2343785" cy="2416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/>
          <p:cNvSpPr/>
          <p:nvPr/>
        </p:nvSpPr>
        <p:spPr>
          <a:xfrm>
            <a:off x="5768340" y="1050290"/>
            <a:ext cx="650240" cy="6985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44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  <a:endParaRPr lang="en-US" altLang="zh-CN" sz="4400" b="1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51965" y="1332865"/>
            <a:ext cx="650240" cy="6985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44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</a:t>
            </a:r>
            <a:endParaRPr lang="en-US" altLang="zh-CN" sz="4400" b="1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aphicFrame>
        <p:nvGraphicFramePr>
          <p:cNvPr id="23" name="对象 22"/>
          <p:cNvGraphicFramePr/>
          <p:nvPr/>
        </p:nvGraphicFramePr>
        <p:xfrm>
          <a:off x="5579745" y="2611120"/>
          <a:ext cx="6612255" cy="4072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1" imgW="5082540" imgH="3141980" progId="Visio.Drawing.15">
                  <p:embed/>
                </p:oleObj>
              </mc:Choice>
              <mc:Fallback>
                <p:oleObj name="" r:id="rId11" imgW="5082540" imgH="3141980" progId="Visio.Drawing.15">
                  <p:embed/>
                  <p:pic>
                    <p:nvPicPr>
                      <p:cNvPr id="0" name="图片 2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79745" y="2611120"/>
                        <a:ext cx="6612255" cy="4072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/>
          <p:cNvCxnSpPr/>
          <p:nvPr/>
        </p:nvCxnSpPr>
        <p:spPr>
          <a:xfrm flipH="1" flipV="1">
            <a:off x="5662930" y="3774440"/>
            <a:ext cx="1241425" cy="18415"/>
          </a:xfrm>
          <a:prstGeom prst="straightConnector1">
            <a:avLst/>
          </a:prstGeom>
          <a:ln w="635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961380" y="3047365"/>
            <a:ext cx="650240" cy="6985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44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</a:t>
            </a:r>
            <a:endParaRPr lang="en-US" altLang="zh-CN" sz="4400" b="1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/>
      <p:bldP spid="26" grpId="1"/>
      <p:bldP spid="27" grpId="0"/>
      <p:bldP spid="2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679C"/>
                </a:solidFill>
              </a:rPr>
              <a:t>2.7 FTP</a:t>
            </a:r>
            <a:r>
              <a:rPr lang="zh-CN" altLang="en-US" b="1" dirty="0">
                <a:solidFill>
                  <a:srgbClr val="00679C"/>
                </a:solidFill>
              </a:rPr>
              <a:t>服务</a:t>
            </a:r>
            <a:endParaRPr lang="zh-CN" altLang="en-US" b="1" dirty="0">
              <a:solidFill>
                <a:srgbClr val="00679C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050020" y="6330954"/>
            <a:ext cx="2743200" cy="365125"/>
          </a:xfrm>
        </p:spPr>
        <p:txBody>
          <a:bodyPr/>
          <a:lstStyle/>
          <a:p>
            <a:fld id="{B1E17D63-A816-4E6A-BE97-618CAC8BA0E1}" type="slidenum">
              <a:rPr lang="zh-CN" altLang="en-US" smtClean="0"/>
            </a:fld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709728" y="475615"/>
            <a:ext cx="2105025" cy="266700"/>
          </a:xfrm>
          <a:prstGeom prst="rect">
            <a:avLst/>
          </a:prstGeom>
          <a:noFill/>
        </p:spPr>
      </p:pic>
      <p:sp>
        <p:nvSpPr>
          <p:cNvPr id="5" name="文本框 4"/>
          <p:cNvSpPr txBox="1"/>
          <p:nvPr/>
        </p:nvSpPr>
        <p:spPr>
          <a:xfrm>
            <a:off x="699770" y="1023620"/>
            <a:ext cx="10619740" cy="1102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/>
              <a:t>基础任务的第四项，在</a:t>
            </a:r>
            <a:r>
              <a:rPr lang="zh-CN" altLang="en-US">
                <a:sym typeface="+mn-ea"/>
              </a:rPr>
              <a:t>设备端存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分钟录像，我们发现该文件存储在开发板上并不能播放展示；所以我们做了一个简易版的</a:t>
            </a:r>
            <a:r>
              <a:rPr lang="en-US" altLang="zh-CN">
                <a:sym typeface="+mn-ea"/>
              </a:rPr>
              <a:t>FTP</a:t>
            </a:r>
            <a:r>
              <a:rPr lang="zh-CN" altLang="en-US">
                <a:sym typeface="+mn-ea"/>
              </a:rPr>
              <a:t>服务，可在虚拟机上获取到开发板上的文件（我们默认客户不能操控开发板，客户只能在虚拟机上工作，</a:t>
            </a:r>
            <a:r>
              <a:rPr lang="zh-CN" altLang="en-US">
                <a:sym typeface="+mn-ea"/>
              </a:rPr>
              <a:t>更符合实际）。</a:t>
            </a:r>
            <a:endParaRPr lang="zh-CN" altLang="en-US">
              <a:sym typeface="+mn-ea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064895" y="2407285"/>
            <a:ext cx="4563110" cy="431292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1165224" y="2500140"/>
            <a:ext cx="83820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Server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2795605" y="2501663"/>
            <a:ext cx="1100748" cy="470537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 dirty="0">
                <a:latin typeface="Times New Roman" panose="02020603050405020304" charset="0"/>
                <a:cs typeface="Times New Roman" panose="02020603050405020304" charset="0"/>
              </a:rPr>
              <a:t>accept</a:t>
            </a:r>
            <a:endParaRPr lang="en-US" altLang="zh-CN" sz="1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3344582" y="2972632"/>
            <a:ext cx="4445" cy="40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795605" y="3374788"/>
            <a:ext cx="1100748" cy="470537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 dirty="0">
                <a:latin typeface="Times New Roman" panose="02020603050405020304" charset="0"/>
                <a:cs typeface="Times New Roman" panose="02020603050405020304" charset="0"/>
              </a:rPr>
              <a:t>read</a:t>
            </a:r>
            <a:endParaRPr lang="en-US" altLang="zh-CN" sz="1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344582" y="3845757"/>
            <a:ext cx="4445" cy="40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477635" y="2407285"/>
            <a:ext cx="4563110" cy="432625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564629" y="2500140"/>
            <a:ext cx="83820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Client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08345" y="2500393"/>
            <a:ext cx="1100748" cy="470537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 dirty="0">
                <a:latin typeface="Times New Roman" panose="02020603050405020304" charset="0"/>
                <a:cs typeface="Times New Roman" panose="02020603050405020304" charset="0"/>
              </a:rPr>
              <a:t>connect</a:t>
            </a:r>
            <a:endParaRPr lang="en-US" altLang="zh-CN" sz="1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8757322" y="2971362"/>
            <a:ext cx="4445" cy="40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208345" y="3373518"/>
            <a:ext cx="1100748" cy="470537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 dirty="0">
                <a:latin typeface="Times New Roman" panose="02020603050405020304" charset="0"/>
                <a:cs typeface="Times New Roman" panose="02020603050405020304" charset="0"/>
              </a:rPr>
              <a:t>gets</a:t>
            </a:r>
            <a:endParaRPr lang="en-US" altLang="zh-CN" sz="1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8757322" y="3844487"/>
            <a:ext cx="4445" cy="40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8208345" y="4246643"/>
            <a:ext cx="1100748" cy="470537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 dirty="0">
                <a:latin typeface="Times New Roman" panose="02020603050405020304" charset="0"/>
                <a:cs typeface="Times New Roman" panose="02020603050405020304" charset="0"/>
              </a:rPr>
              <a:t>write</a:t>
            </a:r>
            <a:endParaRPr lang="en-US" altLang="zh-CN" sz="1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8757322" y="4717612"/>
            <a:ext cx="4445" cy="40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8208345" y="6143388"/>
            <a:ext cx="1100748" cy="470537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 dirty="0">
                <a:latin typeface="Times New Roman" panose="02020603050405020304" charset="0"/>
                <a:cs typeface="Times New Roman" panose="02020603050405020304" charset="0"/>
              </a:rPr>
              <a:t>read/write</a:t>
            </a:r>
            <a:endParaRPr lang="en-US" altLang="zh-CN" sz="1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7" name="流程图: 决策 36"/>
          <p:cNvSpPr/>
          <p:nvPr/>
        </p:nvSpPr>
        <p:spPr>
          <a:xfrm>
            <a:off x="8079105" y="5114925"/>
            <a:ext cx="1359535" cy="631190"/>
          </a:xfrm>
          <a:prstGeom prst="flowChartDecisio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endParaRPr lang="en-US" altLang="zh-CN" sz="1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8761767" y="5751392"/>
            <a:ext cx="4445" cy="40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29" idx="3"/>
          </p:cNvCxnSpPr>
          <p:nvPr/>
        </p:nvCxnSpPr>
        <p:spPr>
          <a:xfrm flipH="1" flipV="1">
            <a:off x="9308885" y="3608561"/>
            <a:ext cx="1311910" cy="13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9438425" y="5422121"/>
            <a:ext cx="1207135" cy="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0614445" y="3622531"/>
            <a:ext cx="24765" cy="1799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446645" y="5711190"/>
            <a:ext cx="1270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(ls/RETR) 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562465" y="5015865"/>
            <a:ext cx="628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(cd) 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9308885" y="6381606"/>
            <a:ext cx="1336675" cy="5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 flipV="1">
            <a:off x="10639210" y="5434186"/>
            <a:ext cx="6350" cy="946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3340137" y="4878267"/>
            <a:ext cx="4445" cy="40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 flipV="1">
            <a:off x="4160305" y="3635386"/>
            <a:ext cx="3665855" cy="8286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2795605" y="6037343"/>
            <a:ext cx="1100748" cy="470537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 dirty="0">
                <a:latin typeface="Times New Roman" panose="02020603050405020304" charset="0"/>
                <a:cs typeface="Times New Roman" panose="02020603050405020304" charset="0"/>
              </a:rPr>
              <a:t>read/write</a:t>
            </a:r>
            <a:endParaRPr lang="en-US" altLang="zh-CN" sz="1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" name="流程图: 决策 51"/>
          <p:cNvSpPr/>
          <p:nvPr/>
        </p:nvSpPr>
        <p:spPr>
          <a:xfrm>
            <a:off x="2666365" y="4246880"/>
            <a:ext cx="1359535" cy="631190"/>
          </a:xfrm>
          <a:prstGeom prst="flowChartDecisio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endParaRPr lang="en-US" altLang="zh-CN" sz="1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733040" y="4376420"/>
            <a:ext cx="1477010" cy="454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ls/cd/RETR</a:t>
            </a:r>
            <a:endParaRPr lang="en-US" altLang="zh-CN" sz="16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V="1">
            <a:off x="1847000" y="4559156"/>
            <a:ext cx="81915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endCxn id="51" idx="1"/>
          </p:cNvCxnSpPr>
          <p:nvPr/>
        </p:nvCxnSpPr>
        <p:spPr>
          <a:xfrm flipV="1">
            <a:off x="1834935" y="6272386"/>
            <a:ext cx="960755" cy="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V="1">
            <a:off x="4839755" y="5748511"/>
            <a:ext cx="0" cy="526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4025685" y="4555981"/>
            <a:ext cx="81915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1851697" y="4562672"/>
            <a:ext cx="1905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>
            <a:off x="4840007" y="4563307"/>
            <a:ext cx="3175" cy="722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302085" y="5285503"/>
            <a:ext cx="1100748" cy="470537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popen</a:t>
            </a:r>
            <a:endParaRPr lang="en-US" altLang="zh-CN" sz="16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795605" y="5280423"/>
            <a:ext cx="1100748" cy="470537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chdir</a:t>
            </a:r>
            <a:endParaRPr lang="en-US" altLang="zh-CN" sz="16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291030" y="5285503"/>
            <a:ext cx="1100748" cy="470537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 dirty="0">
                <a:latin typeface="Times New Roman" panose="02020603050405020304" charset="0"/>
                <a:cs typeface="Times New Roman" panose="02020603050405020304" charset="0"/>
              </a:rPr>
              <a:t>fopen</a:t>
            </a:r>
            <a:endParaRPr lang="en-US" altLang="zh-CN" sz="1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159115" y="5256530"/>
            <a:ext cx="1477010" cy="454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cd/ls/RETR</a:t>
            </a:r>
            <a:endParaRPr lang="en-US" altLang="zh-CN" sz="16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8" name="直接连接符 67"/>
          <p:cNvCxnSpPr/>
          <p:nvPr/>
        </p:nvCxnSpPr>
        <p:spPr>
          <a:xfrm flipV="1">
            <a:off x="1841285" y="5748511"/>
            <a:ext cx="3810" cy="526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endCxn id="51" idx="3"/>
          </p:cNvCxnSpPr>
          <p:nvPr/>
        </p:nvCxnSpPr>
        <p:spPr>
          <a:xfrm flipH="1">
            <a:off x="3896145" y="6268576"/>
            <a:ext cx="937260" cy="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4110140" y="6330961"/>
            <a:ext cx="3851910" cy="431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2003425" y="4187825"/>
            <a:ext cx="792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(ls) 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970655" y="4187825"/>
            <a:ext cx="1059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(RETR) 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2836545" y="4888230"/>
            <a:ext cx="1059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(cd) 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02" grpId="0" animBg="1"/>
      <p:bldP spid="103" grpId="0"/>
      <p:bldP spid="121" grpId="0" animBg="1"/>
      <p:bldP spid="9" grpId="0" animBg="1"/>
      <p:bldP spid="14" grpId="0" animBg="1"/>
      <p:bldP spid="17" grpId="0"/>
      <p:bldP spid="18" grpId="0" animBg="1"/>
      <p:bldP spid="29" grpId="0" animBg="1"/>
      <p:bldP spid="31" grpId="0" animBg="1"/>
      <p:bldP spid="33" grpId="0" animBg="1"/>
      <p:bldP spid="37" grpId="0" animBg="1"/>
      <p:bldP spid="43" grpId="0"/>
      <p:bldP spid="44" grpId="0"/>
      <p:bldP spid="51" grpId="0" animBg="1"/>
      <p:bldP spid="52" grpId="0" animBg="1"/>
      <p:bldP spid="54" grpId="0"/>
      <p:bldP spid="63" grpId="0" animBg="1"/>
      <p:bldP spid="64" grpId="0" animBg="1"/>
      <p:bldP spid="65" grpId="0" animBg="1"/>
      <p:bldP spid="66" grpId="0"/>
      <p:bldP spid="71" grpId="0"/>
      <p:bldP spid="72" grpId="0"/>
      <p:bldP spid="73" grpId="0"/>
      <p:bldP spid="102" grpId="1" animBg="1"/>
      <p:bldP spid="103" grpId="1"/>
      <p:bldP spid="121" grpId="1" animBg="1"/>
      <p:bldP spid="9" grpId="1" animBg="1"/>
      <p:bldP spid="14" grpId="1" animBg="1"/>
      <p:bldP spid="17" grpId="1"/>
      <p:bldP spid="18" grpId="1" animBg="1"/>
      <p:bldP spid="29" grpId="1" animBg="1"/>
      <p:bldP spid="31" grpId="1" animBg="1"/>
      <p:bldP spid="33" grpId="1" animBg="1"/>
      <p:bldP spid="37" grpId="1" animBg="1"/>
      <p:bldP spid="43" grpId="1"/>
      <p:bldP spid="44" grpId="1"/>
      <p:bldP spid="51" grpId="1" animBg="1"/>
      <p:bldP spid="52" grpId="1" animBg="1"/>
      <p:bldP spid="54" grpId="1"/>
      <p:bldP spid="63" grpId="1" animBg="1"/>
      <p:bldP spid="64" grpId="1" animBg="1"/>
      <p:bldP spid="65" grpId="1" animBg="1"/>
      <p:bldP spid="66" grpId="1"/>
      <p:bldP spid="71" grpId="1"/>
      <p:bldP spid="72" grpId="1"/>
      <p:bldP spid="7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课程收获分享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Course harvest sharing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D63-A816-4E6A-BE97-618CAC8BA0E1}" type="slidenum">
              <a:rPr lang="zh-CN" altLang="en-US" smtClean="0"/>
            </a:fld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697028" y="513715"/>
            <a:ext cx="2105025" cy="266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679C"/>
                </a:solidFill>
                <a:sym typeface="+mn-ea"/>
              </a:rPr>
              <a:t>3.1 </a:t>
            </a:r>
            <a:r>
              <a:rPr lang="zh-CN" altLang="en-US" b="1" dirty="0">
                <a:solidFill>
                  <a:srgbClr val="00679C"/>
                </a:solidFill>
                <a:sym typeface="+mn-ea"/>
              </a:rPr>
              <a:t>课程收获分享</a:t>
            </a:r>
            <a:r>
              <a:rPr lang="en-US" altLang="zh-CN" b="1" dirty="0">
                <a:solidFill>
                  <a:srgbClr val="00679C"/>
                </a:solidFill>
              </a:rPr>
              <a:t>   </a:t>
            </a:r>
            <a:endParaRPr lang="zh-CN" altLang="en-US" b="1" dirty="0">
              <a:solidFill>
                <a:srgbClr val="00679C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D63-A816-4E6A-BE97-618CAC8BA0E1}" type="slidenum">
              <a:rPr lang="zh-CN" altLang="en-US" smtClean="0"/>
            </a:fld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709728" y="475615"/>
            <a:ext cx="2105025" cy="266700"/>
          </a:xfrm>
          <a:prstGeom prst="rect">
            <a:avLst/>
          </a:prstGeom>
          <a:noFill/>
        </p:spPr>
      </p:pic>
      <p:sp>
        <p:nvSpPr>
          <p:cNvPr id="4" name="文本框 3"/>
          <p:cNvSpPr txBox="1"/>
          <p:nvPr/>
        </p:nvSpPr>
        <p:spPr>
          <a:xfrm>
            <a:off x="421005" y="1311275"/>
            <a:ext cx="4064000" cy="968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/>
              <a:t>1</a:t>
            </a:r>
            <a:r>
              <a:rPr lang="zh-CN" altLang="en-US"/>
              <a:t>、按键驱动的三种不同</a:t>
            </a:r>
            <a:r>
              <a:rPr lang="zh-CN" altLang="en-US"/>
              <a:t>实现方式：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endParaRPr lang="en-US" altLang="zh-CN"/>
          </a:p>
          <a:p>
            <a:pPr indent="0" fontAlgn="auto">
              <a:lnSpc>
                <a:spcPct val="150000"/>
              </a:lnSpc>
            </a:pPr>
            <a:endParaRPr lang="en-US" altLang="zh-CN"/>
          </a:p>
          <a:p>
            <a:pPr indent="0" fontAlgn="auto">
              <a:lnSpc>
                <a:spcPct val="150000"/>
              </a:lnSpc>
            </a:pPr>
            <a:endParaRPr lang="en-US" altLang="zh-CN"/>
          </a:p>
          <a:p>
            <a:pPr indent="0" fontAlgn="auto">
              <a:lnSpc>
                <a:spcPct val="150000"/>
              </a:lnSpc>
            </a:pPr>
            <a:endParaRPr lang="zh-CN" altLang="en-US"/>
          </a:p>
          <a:p>
            <a:pPr indent="0" fontAlgn="auto">
              <a:lnSpc>
                <a:spcPct val="150000"/>
              </a:lnSpc>
            </a:pPr>
            <a:endParaRPr lang="zh-CN" altLang="en-US"/>
          </a:p>
          <a:p>
            <a:pPr indent="0" fontAlgn="auto">
              <a:lnSpc>
                <a:spcPct val="150000"/>
              </a:lnSpc>
            </a:pPr>
            <a:endParaRPr lang="zh-CN" altLang="en-US"/>
          </a:p>
          <a:p>
            <a:pPr indent="0" fontAlgn="auto">
              <a:lnSpc>
                <a:spcPct val="150000"/>
              </a:lnSpc>
            </a:pPr>
            <a:endParaRPr lang="zh-CN" altLang="en-US"/>
          </a:p>
          <a:p>
            <a:pPr indent="0"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zh-CN" altLang="en-US"/>
          </a:p>
          <a:p>
            <a:pPr indent="0" fontAlgn="auto">
              <a:lnSpc>
                <a:spcPct val="150000"/>
              </a:lnSpc>
            </a:pP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321175" y="911860"/>
            <a:ext cx="2851150" cy="142557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chemeClr val="accent3"/>
                </a:solidFill>
              </a:rPr>
              <a:t>key1</a:t>
            </a:r>
            <a:r>
              <a:rPr lang="zh-CN" altLang="en-US">
                <a:solidFill>
                  <a:schemeClr val="accent3"/>
                </a:solidFill>
              </a:rPr>
              <a:t>：异步通知</a:t>
            </a:r>
            <a:endParaRPr lang="zh-CN" altLang="en-US">
              <a:solidFill>
                <a:schemeClr val="accent3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chemeClr val="accent3"/>
                </a:solidFill>
                <a:sym typeface="+mn-ea"/>
              </a:rPr>
              <a:t>key2</a:t>
            </a:r>
            <a:r>
              <a:rPr lang="zh-CN" altLang="en-US">
                <a:solidFill>
                  <a:schemeClr val="accent3"/>
                </a:solidFill>
                <a:sym typeface="+mn-ea"/>
              </a:rPr>
              <a:t>：</a:t>
            </a:r>
            <a:r>
              <a:rPr lang="zh-CN" altLang="en-US">
                <a:solidFill>
                  <a:schemeClr val="accent3"/>
                </a:solidFill>
              </a:rPr>
              <a:t>休眠读取</a:t>
            </a:r>
            <a:endParaRPr lang="zh-CN" altLang="en-US">
              <a:solidFill>
                <a:schemeClr val="accent3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chemeClr val="accent3"/>
                </a:solidFill>
                <a:sym typeface="+mn-ea"/>
              </a:rPr>
              <a:t>key3</a:t>
            </a:r>
            <a:r>
              <a:rPr lang="zh-CN" altLang="en-US">
                <a:solidFill>
                  <a:schemeClr val="accent3"/>
                </a:solidFill>
                <a:sym typeface="+mn-ea"/>
              </a:rPr>
              <a:t>：</a:t>
            </a:r>
            <a:r>
              <a:rPr lang="zh-CN" altLang="en-US">
                <a:solidFill>
                  <a:schemeClr val="accent3"/>
                </a:solidFill>
              </a:rPr>
              <a:t>内存映射</a:t>
            </a:r>
            <a:endParaRPr lang="zh-CN" altLang="en-US">
              <a:solidFill>
                <a:schemeClr val="accent3"/>
              </a:solidFill>
            </a:endParaRPr>
          </a:p>
          <a:p>
            <a:pPr indent="0" fontAlgn="auto">
              <a:lnSpc>
                <a:spcPct val="150000"/>
              </a:lnSpc>
            </a:pPr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4061460" y="1102995"/>
            <a:ext cx="259080" cy="1063625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2111375" y="2418080"/>
            <a:ext cx="4871720" cy="17335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597400" y="5876925"/>
          <a:ext cx="3321818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4" imgW="1503045" imgH="184785" progId="Visio.Drawing.15">
                  <p:embed/>
                </p:oleObj>
              </mc:Choice>
              <mc:Fallback>
                <p:oleObj name="" r:id="rId4" imgW="1503045" imgH="184785" progId="Visio.Drawing.15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97400" y="5876925"/>
                        <a:ext cx="3321818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211" y="1140757"/>
            <a:ext cx="3975567" cy="372666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8615" y="1140460"/>
            <a:ext cx="2026920" cy="37261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805170" y="2999740"/>
            <a:ext cx="8108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MMU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1005" y="29997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、按键的消抖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21005" y="40303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、驱动程序实现闪烁灯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21005" y="44989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、多线程，互斥锁与条件变量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1005" y="49218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、网络</a:t>
            </a:r>
            <a:r>
              <a:rPr lang="en-US" altLang="zh-CN">
                <a:sym typeface="+mn-ea"/>
              </a:rPr>
              <a:t>socket</a:t>
            </a:r>
            <a:r>
              <a:rPr lang="zh-CN" altLang="en-US">
                <a:sym typeface="+mn-ea"/>
              </a:rPr>
              <a:t>编程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21005" y="53994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vlc</a:t>
            </a:r>
            <a:r>
              <a:rPr lang="zh-CN" altLang="en-US">
                <a:sym typeface="+mn-ea"/>
              </a:rPr>
              <a:t>的发流抓包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21005" y="58769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bug</a:t>
            </a:r>
            <a:r>
              <a:rPr lang="zh-CN" altLang="en-US">
                <a:sym typeface="+mn-ea"/>
              </a:rPr>
              <a:t>分享：读取多少，写入多少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5" grpId="0" animBg="1"/>
      <p:bldP spid="13" grpId="0"/>
      <p:bldP spid="4" grpId="1"/>
      <p:bldP spid="18" grpId="1"/>
      <p:bldP spid="5" grpId="1" animBg="1"/>
      <p:bldP spid="13" grpId="1"/>
      <p:bldP spid="7" grpId="0"/>
      <p:bldP spid="7" grpId="1"/>
      <p:bldP spid="8" grpId="0"/>
      <p:bldP spid="8" grpId="1"/>
      <p:bldP spid="15" grpId="0"/>
      <p:bldP spid="15" grpId="1"/>
      <p:bldP spid="16" grpId="0"/>
      <p:bldP spid="16" grpId="1"/>
      <p:bldP spid="17" grpId="0"/>
      <p:bldP spid="17" grpId="1"/>
      <p:bldP spid="19" grpId="0"/>
      <p:bldP spid="1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5836" y="2191916"/>
            <a:ext cx="7793178" cy="798847"/>
          </a:xfrm>
        </p:spPr>
        <p:txBody>
          <a:bodyPr/>
          <a:lstStyle/>
          <a:p>
            <a:r>
              <a:rPr lang="zh-CN" altLang="en-US" dirty="0"/>
              <a:t>感谢大家的倾听</a:t>
            </a:r>
            <a:r>
              <a:rPr lang="zh-CN" altLang="en-US" dirty="0"/>
              <a:t>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87616" y="2990763"/>
            <a:ext cx="7781382" cy="798847"/>
          </a:xfrm>
        </p:spPr>
        <p:txBody>
          <a:bodyPr/>
          <a:lstStyle/>
          <a:p>
            <a:r>
              <a:rPr lang="en-US" altLang="zh-CN" dirty="0"/>
              <a:t>thank you all for listening</a:t>
            </a:r>
            <a:r>
              <a:rPr dirty="0"/>
              <a:t>！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3776345" y="3988754"/>
            <a:ext cx="4065361" cy="312420"/>
          </a:xfrm>
        </p:spPr>
        <p:txBody>
          <a:bodyPr/>
          <a:lstStyle/>
          <a:p>
            <a:r>
              <a:rPr lang="en-US" altLang="zh-CN" dirty="0"/>
              <a:t>&gt;&gt;</a:t>
            </a:r>
            <a:r>
              <a:rPr lang="zh-CN" altLang="en-US" dirty="0"/>
              <a:t>汇报人：王菲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/>
          </p:nvPr>
        </p:nvSpPr>
        <p:spPr>
          <a:xfrm>
            <a:off x="3733165" y="4500880"/>
            <a:ext cx="4788535" cy="312420"/>
          </a:xfrm>
        </p:spPr>
        <p:txBody>
          <a:bodyPr wrap="square"/>
          <a:lstStyle/>
          <a:p>
            <a:r>
              <a:rPr lang="en-US" altLang="zh-CN" dirty="0"/>
              <a:t>&gt;&gt;</a:t>
            </a:r>
            <a:r>
              <a:rPr>
                <a:sym typeface="+mn-ea"/>
              </a:rPr>
              <a:t>小组成员：李丁宇、费永康、陈莹莹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D63-A816-4E6A-BE97-618CAC8BA0E1}" type="slidenum">
              <a:rPr lang="zh-CN" altLang="en-US" smtClean="0"/>
            </a:fld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973003" y="742315"/>
            <a:ext cx="2105025" cy="266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4810125" y="1543685"/>
            <a:ext cx="5801360" cy="4511040"/>
          </a:xfrm>
        </p:spPr>
        <p:txBody>
          <a:bodyPr/>
          <a:lstStyle/>
          <a:p>
            <a:r>
              <a:rPr lang="zh-CN" altLang="en-US" dirty="0"/>
              <a:t>小组成员</a:t>
            </a:r>
            <a:r>
              <a:rPr lang="zh-CN" altLang="en-US" dirty="0"/>
              <a:t>分工</a:t>
            </a:r>
            <a:endParaRPr lang="zh-CN" altLang="en-US" dirty="0"/>
          </a:p>
          <a:p>
            <a:r>
              <a:rPr lang="zh-CN" altLang="en-US" dirty="0"/>
              <a:t>具体内容</a:t>
            </a:r>
            <a:r>
              <a:rPr lang="zh-CN" altLang="en-US" dirty="0"/>
              <a:t>详解</a:t>
            </a:r>
            <a:endParaRPr lang="zh-CN" altLang="en-US" dirty="0"/>
          </a:p>
          <a:p>
            <a:r>
              <a:rPr lang="zh-CN" altLang="en-US" dirty="0"/>
              <a:t>课程收获</a:t>
            </a:r>
            <a:r>
              <a:rPr lang="zh-CN" altLang="en-US" dirty="0"/>
              <a:t>分享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D63-A816-4E6A-BE97-618CAC8BA0E1}" type="slidenum">
              <a:rPr lang="zh-CN" altLang="en-US" smtClean="0"/>
            </a:fld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15938" y="433705"/>
            <a:ext cx="2105025" cy="266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018" y="2648476"/>
            <a:ext cx="7474528" cy="93283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小组成员分工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65017" y="3789588"/>
            <a:ext cx="8433981" cy="393055"/>
          </a:xfrm>
        </p:spPr>
        <p:txBody>
          <a:bodyPr>
            <a:normAutofit fontScale="75000" lnSpcReduction="10000"/>
          </a:bodyPr>
          <a:lstStyle/>
          <a:p>
            <a:r>
              <a:rPr lang="en-US" altLang="zh-CN" dirty="0"/>
              <a:t>Division of labor among group members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D63-A816-4E6A-BE97-618CAC8BA0E1}" type="slidenum">
              <a:rPr lang="zh-CN" altLang="en-US" smtClean="0"/>
            </a:fld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697028" y="513715"/>
            <a:ext cx="2105025" cy="266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679C"/>
                </a:solidFill>
              </a:rPr>
              <a:t>1.1 </a:t>
            </a:r>
            <a:r>
              <a:rPr lang="zh-CN" altLang="en-US" b="1" dirty="0">
                <a:solidFill>
                  <a:srgbClr val="00679C"/>
                </a:solidFill>
              </a:rPr>
              <a:t>小组成员</a:t>
            </a:r>
            <a:r>
              <a:rPr lang="zh-CN" altLang="en-US" b="1" dirty="0">
                <a:solidFill>
                  <a:srgbClr val="00679C"/>
                </a:solidFill>
              </a:rPr>
              <a:t>分工</a:t>
            </a:r>
            <a:endParaRPr lang="zh-CN" altLang="en-US" b="1" dirty="0">
              <a:solidFill>
                <a:srgbClr val="00679C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D63-A816-4E6A-BE97-618CAC8BA0E1}" type="slidenum">
              <a:rPr lang="zh-CN" altLang="en-US" smtClean="0"/>
            </a:fld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709728" y="475615"/>
            <a:ext cx="2105025" cy="266700"/>
          </a:xfrm>
          <a:prstGeom prst="rect">
            <a:avLst/>
          </a:prstGeom>
          <a:noFill/>
        </p:spPr>
      </p:pic>
      <p:sp>
        <p:nvSpPr>
          <p:cNvPr id="5" name="文本框 4"/>
          <p:cNvSpPr txBox="1"/>
          <p:nvPr/>
        </p:nvSpPr>
        <p:spPr>
          <a:xfrm>
            <a:off x="494665" y="987425"/>
            <a:ext cx="10642600" cy="3361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1" indent="0" fontAlgn="auto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基础要求：</a:t>
            </a:r>
            <a:r>
              <a:rPr lang="en-US" altLang="zh-CN">
                <a:sym typeface="+mn-ea"/>
              </a:rPr>
              <a:t>	</a:t>
            </a:r>
            <a:r>
              <a:rPr lang="en-US" altLang="zh-CN">
                <a:solidFill>
                  <a:srgbClr val="C00000"/>
                </a:solidFill>
              </a:rPr>
              <a:t>1.  </a:t>
            </a:r>
            <a:r>
              <a:rPr lang="zh-CN" altLang="en-US">
                <a:solidFill>
                  <a:srgbClr val="C00000"/>
                </a:solidFill>
              </a:rPr>
              <a:t>旋转</a:t>
            </a:r>
            <a:r>
              <a:rPr lang="en-US" altLang="zh-CN">
                <a:solidFill>
                  <a:srgbClr val="C00000"/>
                </a:solidFill>
              </a:rPr>
              <a:t>180</a:t>
            </a:r>
            <a:r>
              <a:rPr lang="zh-CN" altLang="en-US">
                <a:solidFill>
                  <a:srgbClr val="C00000"/>
                </a:solidFill>
              </a:rPr>
              <a:t>°</a:t>
            </a:r>
            <a:endParaRPr lang="zh-CN" altLang="en-US"/>
          </a:p>
          <a:p>
            <a:pPr marL="1371600" lvl="3" indent="45720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C00000"/>
                </a:solidFill>
              </a:rPr>
              <a:t>2.  osd</a:t>
            </a:r>
            <a:r>
              <a:rPr lang="zh-CN" altLang="en-US">
                <a:solidFill>
                  <a:srgbClr val="C00000"/>
                </a:solidFill>
              </a:rPr>
              <a:t>或</a:t>
            </a:r>
            <a:r>
              <a:rPr lang="en-US" altLang="zh-CN">
                <a:solidFill>
                  <a:srgbClr val="C00000"/>
                </a:solidFill>
              </a:rPr>
              <a:t>mask</a:t>
            </a:r>
            <a:r>
              <a:rPr lang="zh-CN" altLang="en-US">
                <a:solidFill>
                  <a:srgbClr val="C00000"/>
                </a:solidFill>
              </a:rPr>
              <a:t>变颜色</a:t>
            </a:r>
            <a:endParaRPr lang="zh-CN" altLang="en-US"/>
          </a:p>
          <a:p>
            <a:pPr marL="1371600" lvl="3" indent="45720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accent2"/>
                </a:solidFill>
              </a:rPr>
              <a:t>3.  osd</a:t>
            </a:r>
            <a:r>
              <a:rPr lang="zh-CN" altLang="en-US">
                <a:solidFill>
                  <a:schemeClr val="accent2"/>
                </a:solidFill>
              </a:rPr>
              <a:t>内容写成小组队名</a:t>
            </a:r>
            <a:endParaRPr lang="zh-CN" altLang="en-US">
              <a:solidFill>
                <a:schemeClr val="accent2"/>
              </a:solidFill>
            </a:endParaRPr>
          </a:p>
          <a:p>
            <a:pPr marL="1371600" lvl="3" indent="457200" fontAlgn="auto">
              <a:lnSpc>
                <a:spcPct val="150000"/>
              </a:lnSpc>
              <a:buNone/>
            </a:pPr>
            <a:r>
              <a:rPr lang="en-US" altLang="zh-CN"/>
              <a:t>4.  </a:t>
            </a:r>
            <a:r>
              <a:rPr lang="zh-CN" altLang="en-US"/>
              <a:t>设备端存</a:t>
            </a:r>
            <a:r>
              <a:rPr lang="en-US" altLang="zh-CN"/>
              <a:t>1</a:t>
            </a:r>
            <a:r>
              <a:rPr lang="zh-CN" altLang="en-US"/>
              <a:t>分钟录像</a:t>
            </a:r>
            <a:endParaRPr lang="zh-CN" altLang="en-US"/>
          </a:p>
          <a:p>
            <a:pPr indent="457200" fontAlgn="auto">
              <a:lnSpc>
                <a:spcPct val="150000"/>
              </a:lnSpc>
              <a:buNone/>
            </a:pPr>
            <a:r>
              <a:rPr lang="zh-CN" altLang="en-US"/>
              <a:t>加分项目：</a:t>
            </a:r>
            <a:r>
              <a:rPr lang="en-US" altLang="zh-CN"/>
              <a:t>	</a:t>
            </a:r>
            <a:r>
              <a:rPr lang="en-US" altLang="zh-CN">
                <a:solidFill>
                  <a:schemeClr val="accent2"/>
                </a:solidFill>
              </a:rPr>
              <a:t>1.  osd</a:t>
            </a:r>
            <a:r>
              <a:rPr lang="zh-CN" altLang="en-US">
                <a:solidFill>
                  <a:schemeClr val="accent2"/>
                </a:solidFill>
              </a:rPr>
              <a:t>从勾边改为自动反色</a:t>
            </a:r>
            <a:endParaRPr lang="zh-CN" altLang="en-US">
              <a:solidFill>
                <a:schemeClr val="accent2"/>
              </a:solidFill>
            </a:endParaRPr>
          </a:p>
          <a:p>
            <a:pPr marL="1371600" lvl="3" indent="457200" fontAlgn="auto">
              <a:lnSpc>
                <a:spcPct val="150000"/>
              </a:lnSpc>
              <a:buNone/>
            </a:pPr>
            <a:r>
              <a:rPr lang="en-US" altLang="zh-CN"/>
              <a:t>2.  </a:t>
            </a:r>
            <a:r>
              <a:rPr lang="zh-CN" altLang="en-US"/>
              <a:t>设置标准时间</a:t>
            </a:r>
            <a:endParaRPr lang="zh-CN" altLang="en-US"/>
          </a:p>
          <a:p>
            <a:pPr marL="1371600" lvl="3" indent="457200" fontAlgn="auto">
              <a:lnSpc>
                <a:spcPct val="150000"/>
              </a:lnSpc>
              <a:buNone/>
            </a:pPr>
            <a:r>
              <a:rPr lang="en-US" altLang="zh-CN"/>
              <a:t>3.  </a:t>
            </a:r>
            <a:r>
              <a:rPr lang="zh-CN" altLang="en-US"/>
              <a:t>开始发流的时候，灯亮起来（闪烁、亮、不亮）</a:t>
            </a:r>
            <a:endParaRPr lang="zh-CN" altLang="en-US"/>
          </a:p>
          <a:p>
            <a:pPr marL="1371600" lvl="3" indent="457200" fontAlgn="auto">
              <a:lnSpc>
                <a:spcPct val="150000"/>
              </a:lnSpc>
              <a:buNone/>
            </a:pPr>
            <a:r>
              <a:rPr lang="en-US" altLang="zh-CN"/>
              <a:t>4.  pc</a:t>
            </a:r>
            <a:r>
              <a:rPr lang="zh-CN" altLang="en-US"/>
              <a:t>端存</a:t>
            </a:r>
            <a:r>
              <a:rPr lang="en-US" altLang="zh-CN"/>
              <a:t>1</a:t>
            </a:r>
            <a:r>
              <a:rPr lang="zh-CN" altLang="en-US"/>
              <a:t>分钟录像</a:t>
            </a:r>
            <a:endParaRPr lang="zh-CN" altLang="en-US"/>
          </a:p>
          <a:p>
            <a:pPr indent="457200" fontAlgn="auto">
              <a:lnSpc>
                <a:spcPct val="150000"/>
              </a:lnSpc>
            </a:pPr>
            <a:endParaRPr lang="zh-CN" altLang="en-US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54795" y="4763135"/>
            <a:ext cx="2327275" cy="98869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5400" b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李丁宇</a:t>
            </a:r>
            <a:endParaRPr lang="zh-CN" altLang="en-US" sz="5400" b="1">
              <a:ln w="10160">
                <a:solidFill>
                  <a:schemeClr val="accent5"/>
                </a:solidFill>
                <a:prstDash val="solid"/>
              </a:ln>
              <a:solidFill>
                <a:schemeClr val="accent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54795" y="1406525"/>
            <a:ext cx="2327275" cy="98869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5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费永康</a:t>
            </a:r>
            <a:endParaRPr lang="zh-CN" altLang="en-US" sz="5400" b="1">
              <a:ln w="10160">
                <a:solidFill>
                  <a:schemeClr val="accent5"/>
                </a:solidFill>
                <a:prstDash val="solid"/>
              </a:ln>
              <a:solidFill>
                <a:srgbClr val="C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54795" y="3084830"/>
            <a:ext cx="2327275" cy="98869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5400" b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陈莹莹</a:t>
            </a:r>
            <a:endParaRPr lang="zh-CN" altLang="en-US" sz="5400" b="1">
              <a:ln w="10160">
                <a:solidFill>
                  <a:schemeClr val="accent5"/>
                </a:solidFill>
                <a:prstDash val="solid"/>
              </a:ln>
              <a:solidFill>
                <a:schemeClr val="accent2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4665" y="4269105"/>
            <a:ext cx="10042525" cy="2496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附加内容：</a:t>
            </a:r>
            <a:r>
              <a:rPr lang="en-US" altLang="zh-CN">
                <a:sym typeface="+mn-ea"/>
              </a:rPr>
              <a:t>	</a:t>
            </a:r>
            <a:r>
              <a:rPr lang="en-US" altLang="zh-CN">
                <a:sym typeface="+mn-ea"/>
              </a:rPr>
              <a:t>1.  </a:t>
            </a:r>
            <a:r>
              <a:rPr lang="zh-CN" altLang="en-US">
                <a:sym typeface="+mn-ea"/>
              </a:rPr>
              <a:t>上述要求的更新（三种按键的驱动实现：异步通知，休眠读取，内存映射）</a:t>
            </a:r>
            <a:endParaRPr lang="zh-CN" altLang="en-US">
              <a:sym typeface="+mn-ea"/>
            </a:endParaRPr>
          </a:p>
          <a:p>
            <a:pPr marL="1371600" lvl="3" indent="45720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2.  </a:t>
            </a:r>
            <a:r>
              <a:rPr lang="zh-CN" altLang="en-US">
                <a:sym typeface="+mn-ea"/>
              </a:rPr>
              <a:t>主码流和子码流实时显示码率（每秒更新一次）</a:t>
            </a:r>
            <a:endParaRPr lang="zh-CN" altLang="en-US">
              <a:sym typeface="+mn-ea"/>
            </a:endParaRPr>
          </a:p>
          <a:p>
            <a:pPr marL="1371600" lvl="3" indent="45720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0070C0"/>
                </a:solidFill>
                <a:sym typeface="+mn-ea"/>
              </a:rPr>
              <a:t>3.  双通道</a:t>
            </a:r>
            <a:r>
              <a:rPr lang="zh-CN" altLang="en-US">
                <a:solidFill>
                  <a:srgbClr val="0070C0"/>
                </a:solidFill>
                <a:sym typeface="+mn-ea"/>
              </a:rPr>
              <a:t>对应不同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分辨率(1280*720 / 768*448)</a:t>
            </a:r>
            <a:endParaRPr lang="en-US" altLang="zh-CN">
              <a:solidFill>
                <a:srgbClr val="0070C0"/>
              </a:solidFill>
            </a:endParaRPr>
          </a:p>
          <a:p>
            <a:pPr marL="1371600" lvl="3" indent="45720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0070C0"/>
                </a:solidFill>
                <a:sym typeface="+mn-ea"/>
              </a:rPr>
              <a:t>4.  服务器（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仿直播效果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）</a:t>
            </a:r>
            <a:endParaRPr lang="en-US" altLang="zh-CN">
              <a:solidFill>
                <a:srgbClr val="0070C0"/>
              </a:solidFill>
            </a:endParaRPr>
          </a:p>
          <a:p>
            <a:pPr marL="1371600" lvl="6" indent="45720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5.  </a:t>
            </a:r>
            <a:r>
              <a:rPr lang="zh-CN" altLang="en-US">
                <a:sym typeface="+mn-ea"/>
              </a:rPr>
              <a:t>客户端（实时输出流；保存文件，基于</a:t>
            </a:r>
            <a:r>
              <a:rPr lang="en-US" altLang="zh-CN">
                <a:sym typeface="+mn-ea"/>
              </a:rPr>
              <a:t>RTSP</a:t>
            </a:r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vlc</a:t>
            </a:r>
            <a:r>
              <a:rPr lang="zh-CN" altLang="en-US">
                <a:sym typeface="+mn-ea"/>
              </a:rPr>
              <a:t>播放）</a:t>
            </a:r>
            <a:endParaRPr lang="en-US" altLang="zh-CN"/>
          </a:p>
          <a:p>
            <a:pPr marL="1371600" lvl="3" indent="45720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6.  </a:t>
            </a:r>
            <a:r>
              <a:rPr lang="en-US" altLang="zh-CN">
                <a:sym typeface="+mn-ea"/>
              </a:rPr>
              <a:t>FTP</a:t>
            </a:r>
            <a:r>
              <a:rPr lang="zh-CN" altLang="en-US">
                <a:sym typeface="+mn-ea"/>
              </a:rPr>
              <a:t>服务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5" grpId="1"/>
      <p:bldP spid="7" grpId="1"/>
      <p:bldP spid="8" grpId="1"/>
      <p:bldP spid="4" grpId="0"/>
      <p:bldP spid="6" grpId="0"/>
      <p:bldP spid="4" grpId="1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具体内容详解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Detailed explanation of specific content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D63-A816-4E6A-BE97-618CAC8BA0E1}" type="slidenum">
              <a:rPr lang="zh-CN" altLang="en-US" smtClean="0"/>
            </a:fld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697028" y="513715"/>
            <a:ext cx="2105025" cy="266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679C"/>
                </a:solidFill>
              </a:rPr>
              <a:t>2.1 </a:t>
            </a:r>
            <a:r>
              <a:rPr lang="zh-CN" altLang="en-US" b="1" dirty="0">
                <a:solidFill>
                  <a:srgbClr val="00679C"/>
                </a:solidFill>
              </a:rPr>
              <a:t>基础要求</a:t>
            </a:r>
            <a:endParaRPr lang="zh-CN" altLang="en-US" b="1" dirty="0">
              <a:solidFill>
                <a:srgbClr val="00679C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D63-A816-4E6A-BE97-618CAC8BA0E1}" type="slidenum">
              <a:rPr lang="zh-CN" altLang="en-US" smtClean="0"/>
            </a:fld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709728" y="475615"/>
            <a:ext cx="2105025" cy="266700"/>
          </a:xfrm>
          <a:prstGeom prst="rect">
            <a:avLst/>
          </a:prstGeom>
          <a:noFill/>
        </p:spPr>
      </p:pic>
      <p:sp>
        <p:nvSpPr>
          <p:cNvPr id="30" name="文本框 29"/>
          <p:cNvSpPr txBox="1"/>
          <p:nvPr/>
        </p:nvSpPr>
        <p:spPr>
          <a:xfrm>
            <a:off x="1064895" y="1461135"/>
            <a:ext cx="463105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基础要求：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1.  </a:t>
            </a:r>
            <a:r>
              <a:rPr lang="zh-CN" altLang="en-US" sz="2000">
                <a:sym typeface="+mn-ea"/>
              </a:rPr>
              <a:t>旋转</a:t>
            </a:r>
            <a:r>
              <a:rPr lang="en-US" altLang="zh-CN" sz="2000">
                <a:sym typeface="+mn-ea"/>
              </a:rPr>
              <a:t>180</a:t>
            </a:r>
            <a:r>
              <a:rPr lang="zh-CN" altLang="en-US" sz="2000">
                <a:sym typeface="+mn-ea"/>
              </a:rPr>
              <a:t>°</a:t>
            </a:r>
            <a:endParaRPr lang="zh-CN" altLang="en-US" sz="2000"/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2.  osd</a:t>
            </a:r>
            <a:r>
              <a:rPr lang="zh-CN" altLang="en-US" sz="2000">
                <a:sym typeface="+mn-ea"/>
              </a:rPr>
              <a:t>或</a:t>
            </a:r>
            <a:r>
              <a:rPr lang="en-US" altLang="zh-CN" sz="2000">
                <a:sym typeface="+mn-ea"/>
              </a:rPr>
              <a:t>mask</a:t>
            </a:r>
            <a:r>
              <a:rPr lang="zh-CN" altLang="en-US" sz="2000">
                <a:sym typeface="+mn-ea"/>
              </a:rPr>
              <a:t>变颜色（红</a:t>
            </a:r>
            <a:r>
              <a:rPr lang="zh-CN" altLang="en-US" sz="2000">
                <a:sym typeface="+mn-ea"/>
              </a:rPr>
              <a:t>绿蓝）</a:t>
            </a:r>
            <a:endParaRPr lang="zh-CN" altLang="en-US" sz="2000"/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3.  osd</a:t>
            </a:r>
            <a:r>
              <a:rPr lang="zh-CN" altLang="en-US" sz="2000">
                <a:sym typeface="+mn-ea"/>
              </a:rPr>
              <a:t>内容写成小组队名</a:t>
            </a:r>
            <a:endParaRPr lang="zh-CN" altLang="en-US" sz="2000"/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4.  </a:t>
            </a:r>
            <a:r>
              <a:rPr lang="zh-CN" altLang="en-US" sz="2000">
                <a:sym typeface="+mn-ea"/>
              </a:rPr>
              <a:t>设备端存</a:t>
            </a: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分钟录像</a:t>
            </a:r>
            <a:endParaRPr lang="zh-CN" altLang="en-US" sz="2000"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033770" y="1461135"/>
            <a:ext cx="4796155" cy="3879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完成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效果：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endParaRPr lang="zh-CN" altLang="en-US" sz="2000"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sym typeface="+mn-ea"/>
              </a:rPr>
              <a:t>1.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按键</a:t>
            </a:r>
            <a:r>
              <a:rPr lang="zh-CN" altLang="en-US" sz="2000">
                <a:sym typeface="+mn-ea"/>
              </a:rPr>
              <a:t>随时控制视频翻转</a:t>
            </a:r>
            <a:r>
              <a:rPr lang="en-US" altLang="zh-CN" sz="2000">
                <a:sym typeface="+mn-ea"/>
              </a:rPr>
              <a:t>180</a:t>
            </a:r>
            <a:r>
              <a:rPr lang="zh-CN" altLang="en-US" sz="2000">
                <a:sym typeface="+mn-ea"/>
              </a:rPr>
              <a:t>°</a:t>
            </a:r>
            <a:endParaRPr lang="zh-CN" altLang="en-US" sz="2000"/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2.  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每秒切换</a:t>
            </a:r>
            <a:r>
              <a:rPr lang="zh-CN" altLang="en-US" sz="2000">
                <a:sym typeface="+mn-ea"/>
              </a:rPr>
              <a:t>显示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6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种</a:t>
            </a:r>
            <a:r>
              <a:rPr lang="zh-CN" altLang="en-US" sz="2000">
                <a:sym typeface="+mn-ea"/>
              </a:rPr>
              <a:t>不同的颜色</a:t>
            </a:r>
            <a:endParaRPr lang="zh-CN" altLang="en-US" sz="2000"/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3.  </a:t>
            </a:r>
            <a:r>
              <a:rPr lang="zh-CN" altLang="en-US" sz="2000">
                <a:sym typeface="+mn-ea"/>
              </a:rPr>
              <a:t>内容显示的小组队名且在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闪烁</a:t>
            </a:r>
            <a:endParaRPr lang="zh-CN" altLang="en-US" sz="2000"/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4.  </a:t>
            </a:r>
            <a:r>
              <a:rPr lang="zh-CN" altLang="en-US" sz="2000">
                <a:sym typeface="+mn-ea"/>
              </a:rPr>
              <a:t>设备端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按键</a:t>
            </a:r>
            <a:r>
              <a:rPr lang="zh-CN" altLang="en-US" sz="2000">
                <a:sym typeface="+mn-ea"/>
              </a:rPr>
              <a:t>按下开始录像，存下的文件可通过自研的</a:t>
            </a:r>
            <a:r>
              <a:rPr lang="en-US" altLang="zh-CN" sz="2000">
                <a:sym typeface="+mn-ea"/>
              </a:rPr>
              <a:t>FTP</a:t>
            </a:r>
            <a:r>
              <a:rPr lang="zh-CN" altLang="en-US" sz="2000">
                <a:sym typeface="+mn-ea"/>
              </a:rPr>
              <a:t>获取到虚拟机</a:t>
            </a:r>
            <a:r>
              <a:rPr lang="zh-CN" altLang="en-US" sz="2000">
                <a:sym typeface="+mn-ea"/>
              </a:rPr>
              <a:t>播放</a:t>
            </a:r>
            <a:endParaRPr lang="zh-CN" altLang="en-US" sz="2000">
              <a:sym typeface="+mn-ea"/>
            </a:endParaRPr>
          </a:p>
        </p:txBody>
      </p:sp>
      <p:graphicFrame>
        <p:nvGraphicFramePr>
          <p:cNvPr id="39" name="对象 38"/>
          <p:cNvGraphicFramePr/>
          <p:nvPr/>
        </p:nvGraphicFramePr>
        <p:xfrm>
          <a:off x="203200" y="1169035"/>
          <a:ext cx="861695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3" imgW="685800" imgH="1069975" progId="Visio.Drawing.15">
                  <p:embed/>
                </p:oleObj>
              </mc:Choice>
              <mc:Fallback>
                <p:oleObj name="" r:id="rId3" imgW="685800" imgH="1069975" progId="Visio.Drawing.15">
                  <p:embed/>
                  <p:pic>
                    <p:nvPicPr>
                      <p:cNvPr id="0" name="图片 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200" y="1169035"/>
                        <a:ext cx="861695" cy="1365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10574020" y="2534285"/>
          <a:ext cx="1389167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5" imgW="836295" imgH="233680" progId="Visio.Drawing.15">
                  <p:embed/>
                </p:oleObj>
              </mc:Choice>
              <mc:Fallback>
                <p:oleObj name="" r:id="rId5" imgW="836295" imgH="233680" progId="Visio.Drawing.15">
                  <p:embed/>
                  <p:pic>
                    <p:nvPicPr>
                      <p:cNvPr id="0" name="图片 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74020" y="2534285"/>
                        <a:ext cx="1389167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10574020" y="3891280"/>
          <a:ext cx="1389167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7" imgW="836295" imgH="233680" progId="Visio.Drawing.15">
                  <p:embed/>
                </p:oleObj>
              </mc:Choice>
              <mc:Fallback>
                <p:oleObj name="" r:id="rId7" imgW="836295" imgH="233680" progId="Visio.Drawing.15">
                  <p:embed/>
                  <p:pic>
                    <p:nvPicPr>
                      <p:cNvPr id="0" name="图片 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574020" y="3891280"/>
                        <a:ext cx="1389167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2" grpId="0"/>
      <p:bldP spid="3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679C"/>
                </a:solidFill>
              </a:rPr>
              <a:t>2.2 </a:t>
            </a:r>
            <a:r>
              <a:rPr lang="zh-CN" altLang="en-US" b="1" dirty="0">
                <a:solidFill>
                  <a:srgbClr val="00679C"/>
                </a:solidFill>
              </a:rPr>
              <a:t>加分要求</a:t>
            </a:r>
            <a:endParaRPr lang="zh-CN" altLang="en-US" b="1" dirty="0">
              <a:solidFill>
                <a:srgbClr val="00679C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D63-A816-4E6A-BE97-618CAC8BA0E1}" type="slidenum">
              <a:rPr lang="zh-CN" altLang="en-US" smtClean="0"/>
            </a:fld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709728" y="475615"/>
            <a:ext cx="2105025" cy="266700"/>
          </a:xfrm>
          <a:prstGeom prst="rect">
            <a:avLst/>
          </a:prstGeom>
          <a:noFill/>
        </p:spPr>
      </p:pic>
      <p:sp>
        <p:nvSpPr>
          <p:cNvPr id="9" name="文本框 8"/>
          <p:cNvSpPr txBox="1"/>
          <p:nvPr/>
        </p:nvSpPr>
        <p:spPr>
          <a:xfrm>
            <a:off x="1064895" y="1461135"/>
            <a:ext cx="463105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加分要求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：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1.  </a:t>
            </a:r>
            <a:r>
              <a:rPr lang="en-US" altLang="zh-CN" sz="2000">
                <a:sym typeface="+mn-ea"/>
              </a:rPr>
              <a:t>osd</a:t>
            </a:r>
            <a:r>
              <a:rPr lang="zh-CN" altLang="en-US" sz="2000">
                <a:sym typeface="+mn-ea"/>
              </a:rPr>
              <a:t>从勾边改为自动反色</a:t>
            </a:r>
            <a:endParaRPr lang="zh-CN" altLang="en-US" sz="2000"/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2.  </a:t>
            </a:r>
            <a:r>
              <a:rPr lang="zh-CN" altLang="en-US" sz="2000">
                <a:sym typeface="+mn-ea"/>
              </a:rPr>
              <a:t>设置标准时间</a:t>
            </a:r>
            <a:endParaRPr lang="zh-CN" altLang="en-US" sz="2000"/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3.  </a:t>
            </a:r>
            <a:r>
              <a:rPr lang="zh-CN" altLang="en-US" sz="2000">
                <a:sym typeface="+mn-ea"/>
              </a:rPr>
              <a:t>开始发流的时候，灯亮起来</a:t>
            </a:r>
            <a:endParaRPr lang="zh-CN" altLang="en-US" sz="2000"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4.  </a:t>
            </a:r>
            <a:r>
              <a:rPr lang="en-US" altLang="zh-CN" sz="2000">
                <a:sym typeface="+mn-ea"/>
              </a:rPr>
              <a:t>pc</a:t>
            </a:r>
            <a:r>
              <a:rPr lang="zh-CN" altLang="en-US" sz="2000">
                <a:sym typeface="+mn-ea"/>
              </a:rPr>
              <a:t>端存</a:t>
            </a: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分钟录像</a:t>
            </a:r>
            <a:endParaRPr lang="zh-CN" altLang="en-US" sz="2000">
              <a:sym typeface="+mn-ea"/>
            </a:endParaRPr>
          </a:p>
        </p:txBody>
      </p:sp>
      <p:graphicFrame>
        <p:nvGraphicFramePr>
          <p:cNvPr id="10" name="对象 9"/>
          <p:cNvGraphicFramePr/>
          <p:nvPr/>
        </p:nvGraphicFramePr>
        <p:xfrm>
          <a:off x="203200" y="1169035"/>
          <a:ext cx="861695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685800" imgH="1069975" progId="Visio.Drawing.15">
                  <p:embed/>
                </p:oleObj>
              </mc:Choice>
              <mc:Fallback>
                <p:oleObj name="" r:id="rId3" imgW="685800" imgH="1069975" progId="Visio.Drawing.15">
                  <p:embed/>
                  <p:pic>
                    <p:nvPicPr>
                      <p:cNvPr id="0" name="图片 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200" y="1169035"/>
                        <a:ext cx="861695" cy="1365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033770" y="1461135"/>
            <a:ext cx="5545455" cy="35394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完成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效果：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endParaRPr lang="zh-CN" altLang="en-US" sz="2000"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sym typeface="+mn-ea"/>
              </a:rPr>
              <a:t>1.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  </a:t>
            </a:r>
            <a:r>
              <a:rPr lang="en-US" altLang="zh-CN" sz="2000">
                <a:sym typeface="+mn-ea"/>
              </a:rPr>
              <a:t>osd</a:t>
            </a:r>
            <a:r>
              <a:rPr lang="zh-CN" altLang="en-US" sz="2000">
                <a:sym typeface="+mn-ea"/>
              </a:rPr>
              <a:t>改为自动反色</a:t>
            </a:r>
            <a:endParaRPr lang="zh-CN" altLang="en-US" sz="2000"/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2.  </a:t>
            </a:r>
            <a:r>
              <a:rPr lang="zh-CN" altLang="en-US" sz="2000">
                <a:sym typeface="+mn-ea"/>
              </a:rPr>
              <a:t>设置标准时间，显示年月日时分秒和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星期</a:t>
            </a:r>
            <a:endParaRPr lang="zh-CN" altLang="en-US" sz="2000"/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3.  </a:t>
            </a:r>
            <a:r>
              <a:rPr lang="zh-CN" altLang="en-US" sz="2000">
                <a:sym typeface="+mn-ea"/>
              </a:rPr>
              <a:t>发流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启动</a:t>
            </a:r>
            <a:r>
              <a:rPr lang="zh-CN" altLang="en-US" sz="2000">
                <a:sym typeface="+mn-ea"/>
              </a:rPr>
              <a:t>灯亮，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暂停</a:t>
            </a:r>
            <a:r>
              <a:rPr lang="zh-CN" altLang="en-US" sz="2000">
                <a:sym typeface="+mn-ea"/>
              </a:rPr>
              <a:t>灯</a:t>
            </a:r>
            <a:r>
              <a:rPr lang="zh-CN" altLang="en-US" sz="2000">
                <a:sym typeface="+mn-ea"/>
              </a:rPr>
              <a:t>灭，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录像闪烁</a:t>
            </a:r>
            <a:endParaRPr lang="zh-CN" altLang="en-US" sz="2000"/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4.  pc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虚拟机端存录像</a:t>
            </a:r>
            <a:r>
              <a:rPr lang="zh-CN" altLang="en-US" sz="2000">
                <a:sym typeface="+mn-ea"/>
              </a:rPr>
              <a:t>，可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定时</a:t>
            </a:r>
            <a:r>
              <a:rPr lang="zh-CN" altLang="en-US" sz="2000">
                <a:sym typeface="+mn-ea"/>
              </a:rPr>
              <a:t>录像多久，同时能够基于</a:t>
            </a:r>
            <a:r>
              <a:rPr lang="en-US" altLang="zh-CN" sz="2000">
                <a:sym typeface="+mn-ea"/>
              </a:rPr>
              <a:t>RTSP</a:t>
            </a:r>
            <a:r>
              <a:rPr lang="zh-CN" altLang="en-US" sz="2000">
                <a:sym typeface="+mn-ea"/>
              </a:rPr>
              <a:t>协议通过播放器</a:t>
            </a:r>
            <a:r>
              <a:rPr lang="en-US" altLang="zh-CN" sz="2000">
                <a:sym typeface="+mn-ea"/>
              </a:rPr>
              <a:t>vlc</a:t>
            </a:r>
            <a:r>
              <a:rPr lang="zh-CN" altLang="en-US" sz="2000">
                <a:sym typeface="+mn-ea"/>
              </a:rPr>
              <a:t>进行播放</a:t>
            </a:r>
            <a:endParaRPr lang="zh-CN" altLang="en-US" sz="2000">
              <a:sym typeface="+mn-ea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0735310" y="3429000"/>
          <a:ext cx="1389167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5" imgW="836295" imgH="233680" progId="Visio.Drawing.15">
                  <p:embed/>
                </p:oleObj>
              </mc:Choice>
              <mc:Fallback>
                <p:oleObj name="" r:id="rId5" imgW="836295" imgH="233680" progId="Visio.Drawing.15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35310" y="3429000"/>
                        <a:ext cx="1389167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/>
      <p:bldP spid="1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679C"/>
                </a:solidFill>
              </a:rPr>
              <a:t>2.3 </a:t>
            </a:r>
            <a:r>
              <a:rPr lang="zh-CN" altLang="en-US" b="1" dirty="0">
                <a:solidFill>
                  <a:srgbClr val="00679C"/>
                </a:solidFill>
              </a:rPr>
              <a:t>双通道效果</a:t>
            </a:r>
            <a:r>
              <a:rPr lang="zh-CN" altLang="en-US" b="1" dirty="0">
                <a:solidFill>
                  <a:srgbClr val="00679C"/>
                </a:solidFill>
              </a:rPr>
              <a:t>预览</a:t>
            </a:r>
            <a:endParaRPr lang="zh-CN" altLang="en-US" b="1" dirty="0">
              <a:solidFill>
                <a:srgbClr val="00679C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D63-A816-4E6A-BE97-618CAC8BA0E1}" type="slidenum">
              <a:rPr lang="zh-CN" altLang="en-US" smtClean="0"/>
            </a:fld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709728" y="475615"/>
            <a:ext cx="2105025" cy="266700"/>
          </a:xfrm>
          <a:prstGeom prst="rect">
            <a:avLst/>
          </a:prstGeom>
          <a:noFill/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05" y="1165860"/>
            <a:ext cx="10394055" cy="540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679C"/>
                </a:solidFill>
              </a:rPr>
              <a:t>2.4 </a:t>
            </a:r>
            <a:r>
              <a:rPr lang="zh-CN" altLang="en-US" b="1" dirty="0">
                <a:solidFill>
                  <a:srgbClr val="00679C"/>
                </a:solidFill>
              </a:rPr>
              <a:t>双通道抓包</a:t>
            </a:r>
            <a:r>
              <a:rPr lang="zh-CN" altLang="en-US" b="1" dirty="0">
                <a:solidFill>
                  <a:srgbClr val="00679C"/>
                </a:solidFill>
              </a:rPr>
              <a:t>分析</a:t>
            </a:r>
            <a:endParaRPr lang="zh-CN" altLang="en-US" b="1" dirty="0">
              <a:solidFill>
                <a:srgbClr val="00679C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7D63-A816-4E6A-BE97-618CAC8BA0E1}" type="slidenum">
              <a:rPr lang="zh-CN" altLang="en-US" smtClean="0"/>
            </a:fld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709728" y="475615"/>
            <a:ext cx="2105025" cy="266700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95" y="1701165"/>
            <a:ext cx="10864850" cy="25781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61415" y="5027295"/>
            <a:ext cx="979297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/>
              <a:t>例子中默认端口给的是</a:t>
            </a:r>
            <a:r>
              <a:rPr lang="en-US" altLang="zh-CN"/>
              <a:t>1234</a:t>
            </a:r>
            <a:r>
              <a:rPr lang="zh-CN" altLang="en-US"/>
              <a:t>，每当增加一个通道，端口号加</a:t>
            </a:r>
            <a:r>
              <a:rPr lang="en-US" altLang="zh-CN"/>
              <a:t>1</a:t>
            </a:r>
            <a:r>
              <a:rPr lang="zh-CN" altLang="en-US"/>
              <a:t>，即</a:t>
            </a:r>
            <a:r>
              <a:rPr lang="en-US" altLang="zh-CN"/>
              <a:t>1235</a:t>
            </a:r>
            <a:r>
              <a:rPr lang="zh-CN" altLang="en-US"/>
              <a:t>，最大限制</a:t>
            </a:r>
            <a:r>
              <a:rPr lang="en-US" altLang="zh-CN"/>
              <a:t>8</a:t>
            </a:r>
            <a:r>
              <a:rPr lang="zh-CN" altLang="en-US"/>
              <a:t>个</a:t>
            </a:r>
            <a:r>
              <a:rPr lang="zh-CN" altLang="en-US"/>
              <a:t>通道。</a:t>
            </a:r>
            <a:endParaRPr lang="zh-CN" altLang="en-US"/>
          </a:p>
        </p:txBody>
      </p:sp>
    </p:spTree>
  </p:cSld>
  <p:clrMapOvr>
    <a:masterClrMapping/>
  </p:clrMapOvr>
</p:sld>
</file>

<file path=ppt/tags/tag4.xml><?xml version="1.0" encoding="utf-8"?>
<p:tagLst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  <p:tag name="commondata" val="eyJoZGlkIjoiNTUxOTU1NjRjNzdmOTM0ZjdkNGRmZTNjOWI5M2RhZG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2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/ > < / p : p r o p e r t i e s > 
</file>

<file path=customXml/item3.xml>��< ? x m l   v e r s i o n = " 1 . 0 " ? > < c t : c o n t e n t T y p e S c h e m a   c t : _ = " "   m a : _ = " "   m a : c o n t e n t T y p e N a m e = " D o c u m e n t "   m a : c o n t e n t T y p e I D = " 0 x 0 1 0 1 0 0 C 1 F 1 7 9 8 C 1 F 1 6 B F 4 5 9 7 9 7 8 A C E 6 6 4 E 1 7 C F "   m a : c o n t e n t T y p e V e r s i o n = " 2 "   m a : c o n t e n t T y p e D e s c r i p t i o n = " C r e a t e   a   n e w   d o c u m e n t . "   m a : c o n t e n t T y p e S c o p e = " "   m a : v e r s i o n I D = " d 2 7 c 2 8 d 0 e d a 6 c 7 3 3 8 f 3 8 3 f 3 1 a 3 7 c 0 5 d 5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e 7 6 6 5 b a d 7 c 7 a 3 f b 5 0 a c b 8 5 d 3 9 2 f 5 1 e 7 7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3 = " 2 2 e 5 2 b 5 4 - 6 e e 2 - 4 d 7 c - b b 1 1 - 5 8 9 9 1 8 a c 6 7 c 1 " >  
 < x s d : i m p o r t   n a m e s p a c e = " 2 2 e 5 2 b 5 4 - 6 e e 2 - 4 d 7 c - b b 1 1 - 5 8 9 9 1 8 a c 6 7 c 1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3 : M e d i a S e r v i c e M e t a d a t a "   m i n O c c u r s = " 0 " / >  
 < x s d : e l e m e n t   r e f = " n s 3 : M e d i a S e r v i c e F a s t M e t a d a t a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2 2 e 5 2 b 5 4 - 6 e e 2 - 4 d 7 c - b b 1 1 - 5 8 9 9 1 8 a c 6 7 c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Props1.xml><?xml version="1.0" encoding="utf-8"?>
<ds:datastoreItem xmlns:ds="http://schemas.openxmlformats.org/officeDocument/2006/customXml" ds:itemID="{A6AE0E6D-D9E9-4583-98B2-3D0CD20947E2}">
  <ds:schemaRefs/>
</ds:datastoreItem>
</file>

<file path=customXml/itemProps2.xml><?xml version="1.0" encoding="utf-8"?>
<ds:datastoreItem xmlns:ds="http://schemas.openxmlformats.org/officeDocument/2006/customXml" ds:itemID="{C2543942-9E39-451C-B51A-C69E0BB9EEAD}">
  <ds:schemaRefs/>
</ds:datastoreItem>
</file>

<file path=customXml/itemProps3.xml><?xml version="1.0" encoding="utf-8"?>
<ds:datastoreItem xmlns:ds="http://schemas.openxmlformats.org/officeDocument/2006/customXml" ds:itemID="{6EE44A41-F244-40E8-B6A6-49E03F922F5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1680</Words>
  <Application>WPS 演示</Application>
  <PresentationFormat>宽屏</PresentationFormat>
  <Paragraphs>269</Paragraphs>
  <Slides>15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15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阿里巴巴普惠体 Medium</vt:lpstr>
      <vt:lpstr>Times New Roman</vt:lpstr>
      <vt:lpstr>Arial Unicode MS</vt:lpstr>
      <vt:lpstr>等线</vt:lpstr>
      <vt:lpstr>Office 主题​​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大作业汇报</vt:lpstr>
      <vt:lpstr>PowerPoint 演示文稿</vt:lpstr>
      <vt:lpstr>小组成员分工</vt:lpstr>
      <vt:lpstr>1.1 小组成员分工</vt:lpstr>
      <vt:lpstr>具体内容详解</vt:lpstr>
      <vt:lpstr>2.1 基础要求</vt:lpstr>
      <vt:lpstr>2.2 加分要求</vt:lpstr>
      <vt:lpstr>2.3 双通道效果预览</vt:lpstr>
      <vt:lpstr>2.4 双通道抓包分析</vt:lpstr>
      <vt:lpstr>2.5 仿直播服务器及客户端框架图</vt:lpstr>
      <vt:lpstr>2.6 流程思路图</vt:lpstr>
      <vt:lpstr>2.7 FTP服务</vt:lpstr>
      <vt:lpstr>课程收获分享</vt:lpstr>
      <vt:lpstr>3.1 课程收获分享   </vt:lpstr>
      <vt:lpstr>感谢大家的倾听！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wei1012871944@live.cn</dc:creator>
  <cp:lastModifiedBy>陌～</cp:lastModifiedBy>
  <cp:revision>279</cp:revision>
  <dcterms:created xsi:type="dcterms:W3CDTF">2020-04-28T02:46:00Z</dcterms:created>
  <dcterms:modified xsi:type="dcterms:W3CDTF">2024-05-10T10:40:29Z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0x010100C1F1798C1F16BF4597978ACE664E17CF</vt:lpwstr>
  </property>
  <property fmtid="{D5CDD505-2E9C-101B-9397-08002B2CF9AE}" pid="3" name="ICV">
    <vt:lpwstr>8514E1BFC42248EA8F2FB8EC528EA179_12</vt:lpwstr>
  </property>
  <property fmtid="{D5CDD505-2E9C-101B-9397-08002B2CF9AE}" pid="4" name="KSOProductBuildVer">
    <vt:lpwstr>2052-12.1.0.16729</vt:lpwstr>
  </property>
</Properties>
</file>