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2" r:id="rId4"/>
    <p:sldId id="261" r:id="rId5"/>
    <p:sldId id="263" r:id="rId6"/>
    <p:sldId id="264" r:id="rId7"/>
    <p:sldId id="265" r:id="rId8"/>
    <p:sldId id="269" r:id="rId9"/>
    <p:sldId id="266" r:id="rId10"/>
    <p:sldId id="270" r:id="rId11"/>
    <p:sldId id="267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2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67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7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7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0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2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40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77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7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0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9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zh-TW" altLang="en-US" b="1" dirty="0"/>
              <a:t>壓縮檔內容物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3B417-F615-4927-85AF-979F9081C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9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/>
              <a:t>1</a:t>
            </a:r>
            <a:r>
              <a:rPr lang="zh-TW" altLang="en-US" sz="2800" dirty="0"/>
              <a:t>、</a:t>
            </a:r>
            <a:r>
              <a:rPr lang="en-US" altLang="zh-TW" sz="2800" dirty="0"/>
              <a:t>build_data_for_transition_discontinous_ner.log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/>
              <a:t>2</a:t>
            </a:r>
            <a:r>
              <a:rPr lang="zh-TW" altLang="en-US" sz="2800" dirty="0"/>
              <a:t>、</a:t>
            </a:r>
            <a:r>
              <a:rPr lang="en-US" altLang="zh-TW" sz="2800" dirty="0"/>
              <a:t>build_data_for_transition_discontinuous_ner.sh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zh-TW" altLang="en-US" sz="2800" dirty="0">
                <a:solidFill>
                  <a:srgbClr val="FF0000"/>
                </a:solidFill>
              </a:rPr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extract_annotations.py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r>
              <a:rPr lang="zh-TW" altLang="en-US" sz="2800" dirty="0">
                <a:solidFill>
                  <a:srgbClr val="FF0000"/>
                </a:solidFill>
              </a:rPr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tokenization.py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0000"/>
                </a:solidFill>
              </a:rPr>
              <a:t>5</a:t>
            </a:r>
            <a:r>
              <a:rPr lang="zh-TW" altLang="en-US" sz="2800" dirty="0">
                <a:solidFill>
                  <a:srgbClr val="FF0000"/>
                </a:solidFill>
              </a:rPr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convert_ann_using_token_idx.py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r>
              <a:rPr lang="zh-TW" altLang="en-US" sz="2800" dirty="0">
                <a:solidFill>
                  <a:srgbClr val="FF0000"/>
                </a:solidFill>
              </a:rPr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convert_text_inline.py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0000"/>
                </a:solidFill>
              </a:rPr>
              <a:t>7</a:t>
            </a:r>
            <a:r>
              <a:rPr lang="zh-TW" altLang="en-US" sz="2800" dirty="0">
                <a:solidFill>
                  <a:srgbClr val="FF0000"/>
                </a:solidFill>
              </a:rPr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split_train_test.py</a:t>
            </a:r>
          </a:p>
        </p:txBody>
      </p:sp>
    </p:spTree>
    <p:extLst>
      <p:ext uri="{BB962C8B-B14F-4D97-AF65-F5344CB8AC3E}">
        <p14:creationId xmlns:p14="http://schemas.microsoft.com/office/powerpoint/2010/main" val="331033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en-US" altLang="zh-TW" b="1" dirty="0"/>
              <a:t>convert_text_inline.py</a:t>
            </a:r>
            <a:endParaRPr lang="zh-TW" altLang="en-US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26107" cy="4506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輸出結果</a:t>
            </a:r>
            <a:endParaRPr lang="en-US" altLang="zh-TW" sz="2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B7BCE51-EDE1-F90F-D9C8-2FBA6332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41642"/>
            <a:ext cx="7866986" cy="37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3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en-US" altLang="zh-TW" b="1" dirty="0"/>
              <a:t>split_train_test.py</a:t>
            </a:r>
            <a:endParaRPr lang="zh-TW" altLang="en-US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26107" cy="4506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目的</a:t>
            </a:r>
            <a:r>
              <a:rPr lang="en-US" altLang="zh-TW" sz="2800" dirty="0"/>
              <a:t>:</a:t>
            </a:r>
            <a:r>
              <a:rPr lang="zh-TW" altLang="en-US" sz="2800" dirty="0"/>
              <a:t>切割</a:t>
            </a:r>
            <a:r>
              <a:rPr lang="en-US" altLang="zh-TW" sz="2800" dirty="0"/>
              <a:t>train</a:t>
            </a:r>
            <a:r>
              <a:rPr lang="zh-TW" altLang="en-US" sz="2800" dirty="0"/>
              <a:t>，</a:t>
            </a:r>
            <a:r>
              <a:rPr lang="en-US" altLang="zh-TW" sz="2800" dirty="0"/>
              <a:t>dev</a:t>
            </a:r>
            <a:r>
              <a:rPr lang="zh-TW" altLang="en-US" sz="2800" dirty="0"/>
              <a:t>，</a:t>
            </a:r>
            <a:r>
              <a:rPr lang="en-US" altLang="zh-TW" sz="2800" dirty="0"/>
              <a:t>test</a:t>
            </a:r>
            <a:r>
              <a:rPr lang="zh-TW" altLang="en-US" sz="2800" dirty="0"/>
              <a:t>。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55AEE3-8303-7217-1441-27CE1873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40879"/>
            <a:ext cx="8907118" cy="22291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133DDE-435E-0E0A-6721-7CBF245A8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849021"/>
            <a:ext cx="588727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2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en-US" altLang="zh-TW" b="1" dirty="0"/>
              <a:t>split_train_test.py</a:t>
            </a:r>
            <a:endParaRPr lang="zh-TW" altLang="en-US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26107" cy="4506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輸出結果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877303-C52F-1FDB-19EE-ADB3158A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05" y="2924698"/>
            <a:ext cx="2172546" cy="24646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96118D2-7E4C-45B3-B1BD-E57801DD7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910" y="1845732"/>
            <a:ext cx="8488476" cy="45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5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build_data_for_transition_discontinuous_ner.sh</a:t>
            </a:r>
            <a:endParaRPr lang="zh-TW" altLang="en-US" sz="4000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435826" cy="8585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腳本</a:t>
            </a:r>
            <a:r>
              <a:rPr lang="en-US" altLang="zh-TW" sz="2800" dirty="0"/>
              <a:t>(</a:t>
            </a:r>
            <a:r>
              <a:rPr lang="zh-TW" altLang="en-US" sz="2400" dirty="0"/>
              <a:t>使用</a:t>
            </a:r>
            <a:r>
              <a:rPr lang="en-US" altLang="zh-TW" sz="2400" dirty="0"/>
              <a:t>Git</a:t>
            </a:r>
            <a:r>
              <a:rPr lang="zh-TW" altLang="en-US" sz="2400" dirty="0"/>
              <a:t> </a:t>
            </a:r>
            <a:r>
              <a:rPr lang="en-US" altLang="zh-TW" sz="2400" dirty="0"/>
              <a:t>Bash</a:t>
            </a:r>
            <a:r>
              <a:rPr lang="en-US" altLang="zh-TW" sz="2800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EA5BE1-ECC7-5223-A565-05441B90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7" y="2884379"/>
            <a:ext cx="1118391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zh-TW" altLang="en-US" b="1" dirty="0"/>
              <a:t>壓縮檔內容物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3B417-F615-4927-85AF-979F9081C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26107" cy="4506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/>
              <a:t>8</a:t>
            </a:r>
            <a:r>
              <a:rPr lang="zh-TW" altLang="en-US" sz="2800" dirty="0"/>
              <a:t>、資料夾</a:t>
            </a:r>
            <a:r>
              <a:rPr lang="en-US" altLang="zh-TW" sz="2800" dirty="0"/>
              <a:t>(“./Output”)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/>
              <a:t>9</a:t>
            </a:r>
            <a:r>
              <a:rPr lang="zh-TW" altLang="en-US" sz="2800" dirty="0"/>
              <a:t>、資料夾</a:t>
            </a:r>
            <a:r>
              <a:rPr lang="en-US" altLang="zh-TW" sz="2800" dirty="0"/>
              <a:t>(“./split”)</a:t>
            </a:r>
            <a:r>
              <a:rPr lang="zh-TW" altLang="en-US" sz="2800" dirty="0"/>
              <a:t> →</a:t>
            </a:r>
            <a:r>
              <a:rPr lang="zh-TW" altLang="en-US" sz="2800" b="1" dirty="0">
                <a:solidFill>
                  <a:srgbClr val="00B050"/>
                </a:solidFill>
              </a:rPr>
              <a:t>內含</a:t>
            </a:r>
            <a:r>
              <a:rPr lang="en-US" altLang="zh-TW" sz="2800" b="1" dirty="0">
                <a:solidFill>
                  <a:srgbClr val="00B050"/>
                </a:solidFill>
              </a:rPr>
              <a:t>train.id(70%)</a:t>
            </a:r>
            <a:r>
              <a:rPr lang="zh-TW" altLang="en-US" sz="2800" b="1" dirty="0">
                <a:solidFill>
                  <a:srgbClr val="00B050"/>
                </a:solidFill>
              </a:rPr>
              <a:t>，</a:t>
            </a:r>
            <a:r>
              <a:rPr lang="en-US" altLang="zh-TW" sz="2800" b="1" dirty="0">
                <a:solidFill>
                  <a:srgbClr val="00B050"/>
                </a:solidFill>
              </a:rPr>
              <a:t>dev.id(15%)</a:t>
            </a:r>
            <a:r>
              <a:rPr lang="zh-TW" altLang="en-US" sz="2800" b="1" dirty="0">
                <a:solidFill>
                  <a:srgbClr val="00B050"/>
                </a:solidFill>
              </a:rPr>
              <a:t>，</a:t>
            </a:r>
            <a:r>
              <a:rPr lang="en-US" altLang="zh-TW" sz="2800" b="1" dirty="0">
                <a:solidFill>
                  <a:srgbClr val="00B050"/>
                </a:solidFill>
              </a:rPr>
              <a:t>test.id(15%)</a:t>
            </a:r>
            <a:endParaRPr lang="en-US" altLang="zh-TW" sz="28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/>
              <a:t>10</a:t>
            </a:r>
            <a:r>
              <a:rPr lang="zh-TW" altLang="en-US" sz="2800" dirty="0"/>
              <a:t>、資料夾</a:t>
            </a:r>
            <a:r>
              <a:rPr lang="en-US" altLang="zh-TW" sz="2800" dirty="0"/>
              <a:t>(“./data/Corpora/CADEC/</a:t>
            </a:r>
            <a:r>
              <a:rPr lang="en-US" altLang="zh-TW" sz="2800" dirty="0" err="1"/>
              <a:t>cadec</a:t>
            </a:r>
            <a:r>
              <a:rPr lang="en-US" altLang="zh-TW" sz="2800" dirty="0"/>
              <a:t>/original”)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/>
              <a:t>　　→</a:t>
            </a:r>
            <a:r>
              <a:rPr lang="zh-TW" altLang="en-US" sz="2800" b="1" dirty="0">
                <a:solidFill>
                  <a:srgbClr val="FF0000"/>
                </a:solidFill>
              </a:rPr>
              <a:t>內含原始</a:t>
            </a:r>
            <a:r>
              <a:rPr lang="en-US" altLang="zh-TW" sz="2800" b="1" dirty="0" err="1">
                <a:solidFill>
                  <a:srgbClr val="FF0000"/>
                </a:solidFill>
              </a:rPr>
              <a:t>cadec</a:t>
            </a:r>
            <a:r>
              <a:rPr lang="zh-TW" altLang="en-US" sz="2800" b="1" dirty="0">
                <a:solidFill>
                  <a:srgbClr val="FF0000"/>
                </a:solidFill>
              </a:rPr>
              <a:t>資料集</a:t>
            </a:r>
            <a:r>
              <a:rPr lang="en-US" altLang="zh-TW" sz="2800" b="1" dirty="0">
                <a:solidFill>
                  <a:srgbClr val="FF0000"/>
                </a:solidFill>
              </a:rPr>
              <a:t>original</a:t>
            </a:r>
            <a:r>
              <a:rPr lang="en-US" altLang="zh-TW" sz="2800" b="1" dirty="0">
                <a:solidFill>
                  <a:srgbClr val="002060"/>
                </a:solidFill>
              </a:rPr>
              <a:t>(</a:t>
            </a:r>
            <a:r>
              <a:rPr lang="zh-TW" altLang="en-US" sz="2800" b="1" dirty="0">
                <a:solidFill>
                  <a:srgbClr val="002060"/>
                </a:solidFill>
              </a:rPr>
              <a:t>各句子實體標籤位置</a:t>
            </a:r>
            <a:r>
              <a:rPr lang="en-US" altLang="zh-TW" sz="2800" b="1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/>
              <a:t>11</a:t>
            </a:r>
            <a:r>
              <a:rPr lang="zh-TW" altLang="en-US" sz="2800" dirty="0"/>
              <a:t>、資料夾</a:t>
            </a:r>
            <a:r>
              <a:rPr lang="en-US" altLang="zh-TW" sz="2800" dirty="0"/>
              <a:t>(“./data/Corpora/CADEC/</a:t>
            </a:r>
            <a:r>
              <a:rPr lang="en-US" altLang="zh-TW" sz="2800" dirty="0" err="1"/>
              <a:t>cadec</a:t>
            </a:r>
            <a:r>
              <a:rPr lang="en-US" altLang="zh-TW" sz="2800" dirty="0"/>
              <a:t>/text”)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/>
              <a:t>　　→</a:t>
            </a:r>
            <a:r>
              <a:rPr lang="zh-TW" altLang="en-US" sz="2800" b="1" dirty="0">
                <a:solidFill>
                  <a:srgbClr val="FF0000"/>
                </a:solidFill>
              </a:rPr>
              <a:t>內含原始</a:t>
            </a:r>
            <a:r>
              <a:rPr lang="en-US" altLang="zh-TW" sz="2800" b="1" dirty="0" err="1">
                <a:solidFill>
                  <a:srgbClr val="FF0000"/>
                </a:solidFill>
              </a:rPr>
              <a:t>cadec</a:t>
            </a:r>
            <a:r>
              <a:rPr lang="zh-TW" altLang="en-US" sz="2800" b="1" dirty="0">
                <a:solidFill>
                  <a:srgbClr val="FF0000"/>
                </a:solidFill>
              </a:rPr>
              <a:t>資料集</a:t>
            </a:r>
            <a:r>
              <a:rPr lang="en-US" altLang="zh-TW" sz="2800" b="1" dirty="0">
                <a:solidFill>
                  <a:srgbClr val="FF0000"/>
                </a:solidFill>
              </a:rPr>
              <a:t>text</a:t>
            </a:r>
            <a:r>
              <a:rPr lang="en-US" altLang="zh-TW" sz="2800" b="1" dirty="0">
                <a:solidFill>
                  <a:srgbClr val="002060"/>
                </a:solidFill>
              </a:rPr>
              <a:t>(</a:t>
            </a:r>
            <a:r>
              <a:rPr lang="zh-TW" altLang="en-US" sz="2800" b="1" dirty="0">
                <a:solidFill>
                  <a:srgbClr val="002060"/>
                </a:solidFill>
              </a:rPr>
              <a:t>各原始句子</a:t>
            </a:r>
            <a:r>
              <a:rPr lang="en-US" altLang="zh-TW" sz="2800" b="1" dirty="0">
                <a:solidFill>
                  <a:srgbClr val="002060"/>
                </a:solidFill>
              </a:rPr>
              <a:t>)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/>
              <a:t>12</a:t>
            </a:r>
            <a:r>
              <a:rPr lang="zh-TW" altLang="en-US" sz="2800" dirty="0"/>
              <a:t>、資料夾</a:t>
            </a:r>
            <a:r>
              <a:rPr lang="en-US" altLang="zh-TW" sz="2800" dirty="0"/>
              <a:t>(“./data/Experiments/CADEC/all”)</a:t>
            </a:r>
          </a:p>
        </p:txBody>
      </p:sp>
    </p:spTree>
    <p:extLst>
      <p:ext uri="{BB962C8B-B14F-4D97-AF65-F5344CB8AC3E}">
        <p14:creationId xmlns:p14="http://schemas.microsoft.com/office/powerpoint/2010/main" val="235376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en-US" altLang="zh-TW" b="1" dirty="0"/>
              <a:t>extract_annotations.py</a:t>
            </a:r>
            <a:endParaRPr lang="zh-TW" altLang="en-US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A38C94A-4F30-65BD-4112-CA17EE93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64" y="3011218"/>
            <a:ext cx="8592749" cy="3305636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26107" cy="4506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將下載完的</a:t>
            </a:r>
            <a:r>
              <a:rPr lang="en-US" altLang="zh-TW" sz="2800" dirty="0" err="1"/>
              <a:t>cadec</a:t>
            </a:r>
            <a:r>
              <a:rPr lang="zh-TW" altLang="en-US" sz="2800" dirty="0"/>
              <a:t>資料集放入指定位置。</a:t>
            </a:r>
            <a:endParaRPr lang="en-US" altLang="zh-TW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目的</a:t>
            </a:r>
            <a:r>
              <a:rPr lang="en-US" altLang="zh-TW" sz="2800" dirty="0"/>
              <a:t>:</a:t>
            </a:r>
            <a:r>
              <a:rPr lang="zh-TW" altLang="en-US" sz="2800" dirty="0"/>
              <a:t>合併全部檔案，並抓出感興趣的</a:t>
            </a:r>
            <a:r>
              <a:rPr lang="en-US" altLang="zh-TW" sz="2800" dirty="0"/>
              <a:t>entity</a:t>
            </a:r>
            <a:r>
              <a:rPr lang="zh-TW" altLang="en-US" sz="2800" dirty="0"/>
              <a:t>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08347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en-US" altLang="zh-TW" b="1" dirty="0"/>
              <a:t>extract_annotations.py</a:t>
            </a:r>
            <a:endParaRPr lang="zh-TW" altLang="en-US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926107" cy="8196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輸出結果</a:t>
            </a:r>
            <a:endParaRPr lang="en-US" altLang="zh-TW" sz="2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EAF186D-BFC6-1E49-E1E8-2BB7716C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549329"/>
            <a:ext cx="1724266" cy="328658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511DD59-ED3C-3D4D-C0EB-1C774B04A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91" y="2549329"/>
            <a:ext cx="1648055" cy="3305636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8E5BFEE2-89E9-9226-83C7-BB5F6DF3C2B4}"/>
              </a:ext>
            </a:extLst>
          </p:cNvPr>
          <p:cNvSpPr/>
          <p:nvPr/>
        </p:nvSpPr>
        <p:spPr>
          <a:xfrm>
            <a:off x="5548655" y="3850349"/>
            <a:ext cx="1011677" cy="819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A20B1CD-FD2C-D58B-052F-38EFDE18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735" y="2255557"/>
            <a:ext cx="4741217" cy="38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en-US" altLang="zh-TW" b="1" dirty="0"/>
              <a:t>tokenization.py</a:t>
            </a:r>
            <a:endParaRPr lang="zh-TW" altLang="en-US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26107" cy="4506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目的</a:t>
            </a:r>
            <a:r>
              <a:rPr lang="en-US" altLang="zh-TW" sz="2800" dirty="0"/>
              <a:t>:Token</a:t>
            </a:r>
            <a:r>
              <a:rPr lang="zh-TW" altLang="en-US" sz="2800" dirty="0"/>
              <a:t>標記化</a:t>
            </a:r>
            <a:r>
              <a:rPr lang="en-US" altLang="zh-TW" sz="2800" dirty="0"/>
              <a:t>(</a:t>
            </a:r>
            <a:r>
              <a:rPr lang="zh-TW" altLang="en-US" sz="2800" dirty="0"/>
              <a:t>以字符跨度</a:t>
            </a:r>
            <a:r>
              <a:rPr lang="en-US" altLang="zh-TW" sz="2800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3E87A4-C91C-75D3-2CA1-0462363BA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741367"/>
            <a:ext cx="889759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4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en-US" altLang="zh-TW" b="1" dirty="0"/>
              <a:t>tokenization.py</a:t>
            </a:r>
            <a:endParaRPr lang="zh-TW" altLang="en-US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26107" cy="4506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輸出結果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34DF37-7D15-25BA-433F-543264F7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957" y="2393002"/>
            <a:ext cx="3204313" cy="38000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133474F-9FC3-0AE6-42BF-B7CBFD267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6" y="2640207"/>
            <a:ext cx="1648055" cy="3305636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A86FDF38-B4C3-93DF-3D64-4638CF5178CD}"/>
              </a:ext>
            </a:extLst>
          </p:cNvPr>
          <p:cNvSpPr/>
          <p:nvPr/>
        </p:nvSpPr>
        <p:spPr>
          <a:xfrm>
            <a:off x="7209002" y="3883201"/>
            <a:ext cx="1011677" cy="819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D5FBCE6-C9B4-9628-32E7-5B501FA3C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051" y="3429000"/>
            <a:ext cx="4820412" cy="16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3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en-US" altLang="zh-TW" b="1" dirty="0"/>
              <a:t>convert_ann_using_token_idx.py</a:t>
            </a:r>
            <a:endParaRPr lang="zh-TW" altLang="en-US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26107" cy="4506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目的</a:t>
            </a:r>
            <a:r>
              <a:rPr lang="en-US" altLang="zh-TW" sz="2800" dirty="0"/>
              <a:t>:</a:t>
            </a:r>
            <a:r>
              <a:rPr lang="zh-TW" altLang="en-US" sz="2800" dirty="0"/>
              <a:t>將字符跨度轉換為索引</a:t>
            </a:r>
            <a:r>
              <a:rPr lang="en-US" altLang="zh-TW" sz="2800" dirty="0"/>
              <a:t>(index)</a:t>
            </a:r>
            <a:r>
              <a:rPr lang="zh-TW" altLang="en-US" sz="2800" dirty="0"/>
              <a:t>。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24C7BB-BC83-DBCA-1CA0-29F1FB2ED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800537"/>
            <a:ext cx="8345065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6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en-US" altLang="zh-TW" b="1" dirty="0"/>
              <a:t>convert_ann_using_token_idx.py</a:t>
            </a:r>
            <a:endParaRPr lang="zh-TW" altLang="en-US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26107" cy="4506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輸出結果</a:t>
            </a:r>
            <a:endParaRPr lang="en-US" altLang="zh-TW" sz="28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A86FDF38-B4C3-93DF-3D64-4638CF5178CD}"/>
              </a:ext>
            </a:extLst>
          </p:cNvPr>
          <p:cNvSpPr/>
          <p:nvPr/>
        </p:nvSpPr>
        <p:spPr>
          <a:xfrm>
            <a:off x="4682512" y="3785833"/>
            <a:ext cx="1011677" cy="819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EF4CB8E-9FC3-BFAF-A0B8-D0D5F612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9" y="3870419"/>
            <a:ext cx="3946186" cy="210830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C9492AC-90BF-E92F-1FC3-2C25E063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628" y="2824147"/>
            <a:ext cx="6296904" cy="236069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B2E9C0C-0C94-D946-2C2B-49E1FF4BD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14" y="2461698"/>
            <a:ext cx="4228288" cy="1153774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A7C0D40-D6ED-4D11-24AB-3C1219935C32}"/>
              </a:ext>
            </a:extLst>
          </p:cNvPr>
          <p:cNvCxnSpPr/>
          <p:nvPr/>
        </p:nvCxnSpPr>
        <p:spPr>
          <a:xfrm>
            <a:off x="6342434" y="5262665"/>
            <a:ext cx="0" cy="4961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D8545E1-7CC5-B7E2-B229-15DC4A4E3B73}"/>
              </a:ext>
            </a:extLst>
          </p:cNvPr>
          <p:cNvCxnSpPr/>
          <p:nvPr/>
        </p:nvCxnSpPr>
        <p:spPr>
          <a:xfrm>
            <a:off x="7331413" y="5262665"/>
            <a:ext cx="0" cy="4961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2EB4FA8-9613-84E2-82BF-9CC7B65D5025}"/>
              </a:ext>
            </a:extLst>
          </p:cNvPr>
          <p:cNvCxnSpPr/>
          <p:nvPr/>
        </p:nvCxnSpPr>
        <p:spPr>
          <a:xfrm>
            <a:off x="8216630" y="5262665"/>
            <a:ext cx="0" cy="4961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C7B11D1-6340-6FD3-85BB-073CE0EBFA89}"/>
              </a:ext>
            </a:extLst>
          </p:cNvPr>
          <p:cNvCxnSpPr/>
          <p:nvPr/>
        </p:nvCxnSpPr>
        <p:spPr>
          <a:xfrm>
            <a:off x="9014297" y="5262665"/>
            <a:ext cx="0" cy="4961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7676BF-A291-519C-338A-75DD1D7C4616}"/>
              </a:ext>
            </a:extLst>
          </p:cNvPr>
          <p:cNvCxnSpPr/>
          <p:nvPr/>
        </p:nvCxnSpPr>
        <p:spPr>
          <a:xfrm>
            <a:off x="10317804" y="5262665"/>
            <a:ext cx="0" cy="4961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83A8575F-CAC2-444F-734C-4513719BFA99}"/>
              </a:ext>
            </a:extLst>
          </p:cNvPr>
          <p:cNvSpPr txBox="1">
            <a:spLocks/>
          </p:cNvSpPr>
          <p:nvPr/>
        </p:nvSpPr>
        <p:spPr>
          <a:xfrm>
            <a:off x="6024178" y="5742476"/>
            <a:ext cx="824582" cy="39277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800" b="1" dirty="0">
                <a:solidFill>
                  <a:srgbClr val="FF0000"/>
                </a:solidFill>
              </a:rPr>
              <a:t>檔名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D83CDED5-DF6B-07AA-C667-8A9662BA8DEB}"/>
              </a:ext>
            </a:extLst>
          </p:cNvPr>
          <p:cNvSpPr txBox="1">
            <a:spLocks/>
          </p:cNvSpPr>
          <p:nvPr/>
        </p:nvSpPr>
        <p:spPr>
          <a:xfrm>
            <a:off x="7024792" y="5753152"/>
            <a:ext cx="824582" cy="39277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800" b="1" dirty="0">
                <a:solidFill>
                  <a:srgbClr val="FF0000"/>
                </a:solidFill>
              </a:rPr>
              <a:t>段落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2A7EC05E-1914-7630-F928-9048239815CD}"/>
              </a:ext>
            </a:extLst>
          </p:cNvPr>
          <p:cNvSpPr txBox="1">
            <a:spLocks/>
          </p:cNvSpPr>
          <p:nvPr/>
        </p:nvSpPr>
        <p:spPr>
          <a:xfrm>
            <a:off x="7913219" y="5782333"/>
            <a:ext cx="824582" cy="39277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800" b="1" dirty="0">
                <a:solidFill>
                  <a:srgbClr val="FF0000"/>
                </a:solidFill>
              </a:rPr>
              <a:t>實體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212BA7FE-2ABB-9BF9-14B6-12497A8A7E64}"/>
              </a:ext>
            </a:extLst>
          </p:cNvPr>
          <p:cNvSpPr txBox="1">
            <a:spLocks/>
          </p:cNvSpPr>
          <p:nvPr/>
        </p:nvSpPr>
        <p:spPr>
          <a:xfrm>
            <a:off x="8737801" y="5770899"/>
            <a:ext cx="824582" cy="39277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800" b="1" dirty="0">
                <a:solidFill>
                  <a:srgbClr val="FF0000"/>
                </a:solidFill>
              </a:rPr>
              <a:t>位置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A58453EB-2C8A-EFE3-A0F6-906B9CAC8EB2}"/>
              </a:ext>
            </a:extLst>
          </p:cNvPr>
          <p:cNvSpPr txBox="1">
            <a:spLocks/>
          </p:cNvSpPr>
          <p:nvPr/>
        </p:nvSpPr>
        <p:spPr>
          <a:xfrm>
            <a:off x="10078757" y="5742477"/>
            <a:ext cx="824582" cy="39277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TW" altLang="en-US" sz="2800" b="1" dirty="0">
                <a:solidFill>
                  <a:srgbClr val="FF0000"/>
                </a:solidFill>
              </a:rPr>
              <a:t>文字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9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en-US" altLang="zh-TW" b="1" dirty="0"/>
              <a:t>convert_text_inline.py</a:t>
            </a:r>
            <a:endParaRPr lang="zh-TW" altLang="en-US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26107" cy="4506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目的</a:t>
            </a:r>
            <a:r>
              <a:rPr lang="en-US" altLang="zh-TW" sz="2800" dirty="0"/>
              <a:t>:</a:t>
            </a:r>
            <a:r>
              <a:rPr lang="zh-TW" altLang="en-US" sz="2800" dirty="0"/>
              <a:t>合併</a:t>
            </a:r>
            <a:r>
              <a:rPr lang="en-US" altLang="zh-TW" sz="2800" dirty="0" err="1"/>
              <a:t>text&amp;entity</a:t>
            </a:r>
            <a:r>
              <a:rPr lang="zh-TW" altLang="en-US" sz="2800" dirty="0"/>
              <a:t>。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C5E543-E127-C220-82C7-1F6E2A43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961223"/>
            <a:ext cx="8878539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070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520</TotalTime>
  <Words>349</Words>
  <Application>Microsoft Office PowerPoint</Application>
  <PresentationFormat>寬螢幕</PresentationFormat>
  <Paragraphs>44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回顧</vt:lpstr>
      <vt:lpstr>壓縮檔內容物</vt:lpstr>
      <vt:lpstr>壓縮檔內容物</vt:lpstr>
      <vt:lpstr>extract_annotations.py</vt:lpstr>
      <vt:lpstr>extract_annotations.py</vt:lpstr>
      <vt:lpstr>tokenization.py</vt:lpstr>
      <vt:lpstr>tokenization.py</vt:lpstr>
      <vt:lpstr>convert_ann_using_token_idx.py</vt:lpstr>
      <vt:lpstr>convert_ann_using_token_idx.py</vt:lpstr>
      <vt:lpstr>convert_text_inline.py</vt:lpstr>
      <vt:lpstr>convert_text_inline.py</vt:lpstr>
      <vt:lpstr>split_train_test.py</vt:lpstr>
      <vt:lpstr>split_train_test.py</vt:lpstr>
      <vt:lpstr>build_data_for_transition_discontinuous_ner.sh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nick8</dc:creator>
  <cp:lastModifiedBy>姵彣 陳</cp:lastModifiedBy>
  <cp:revision>22</cp:revision>
  <dcterms:created xsi:type="dcterms:W3CDTF">2022-04-21T06:56:44Z</dcterms:created>
  <dcterms:modified xsi:type="dcterms:W3CDTF">2024-08-28T04:50:19Z</dcterms:modified>
</cp:coreProperties>
</file>