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23"/>
  </p:notesMasterIdLst>
  <p:handoutMasterIdLst>
    <p:handoutMasterId r:id="rId24"/>
  </p:handoutMasterIdLst>
  <p:sldIdLst>
    <p:sldId id="423" r:id="rId2"/>
    <p:sldId id="399" r:id="rId3"/>
    <p:sldId id="401" r:id="rId4"/>
    <p:sldId id="400" r:id="rId5"/>
    <p:sldId id="417" r:id="rId6"/>
    <p:sldId id="421" r:id="rId7"/>
    <p:sldId id="422" r:id="rId8"/>
    <p:sldId id="402" r:id="rId9"/>
    <p:sldId id="405" r:id="rId10"/>
    <p:sldId id="406" r:id="rId11"/>
    <p:sldId id="415" r:id="rId12"/>
    <p:sldId id="413" r:id="rId13"/>
    <p:sldId id="404" r:id="rId14"/>
    <p:sldId id="410" r:id="rId15"/>
    <p:sldId id="416" r:id="rId16"/>
    <p:sldId id="419" r:id="rId17"/>
    <p:sldId id="414" r:id="rId18"/>
    <p:sldId id="407" r:id="rId19"/>
    <p:sldId id="412" r:id="rId20"/>
    <p:sldId id="408" r:id="rId21"/>
    <p:sldId id="424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0" autoAdjust="0"/>
    <p:restoredTop sz="68589" autoAdjust="0"/>
  </p:normalViewPr>
  <p:slideViewPr>
    <p:cSldViewPr>
      <p:cViewPr varScale="1">
        <p:scale>
          <a:sx n="87" d="100"/>
          <a:sy n="87" d="100"/>
        </p:scale>
        <p:origin x="-725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611" y="-106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30" tIns="48315" rIns="96630" bIns="4831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30" tIns="48315" rIns="96630" bIns="48315" rtlCol="0"/>
          <a:lstStyle>
            <a:lvl1pPr algn="r">
              <a:defRPr sz="1300"/>
            </a:lvl1pPr>
          </a:lstStyle>
          <a:p>
            <a:fld id="{10481A23-FCAD-401D-9C11-CDE8044A4E59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0" tIns="48315" rIns="96630" bIns="4831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0" tIns="48315" rIns="96630" bIns="48315" rtlCol="0" anchor="b"/>
          <a:lstStyle>
            <a:lvl1pPr algn="r">
              <a:defRPr sz="1300"/>
            </a:lvl1pPr>
          </a:lstStyle>
          <a:p>
            <a:fld id="{A0D274A5-D6EE-4FC3-8111-CFCF3CB1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4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0" tIns="48315" rIns="96630" bIns="4831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0" tIns="48315" rIns="96630" bIns="483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7425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1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0" tIns="48315" rIns="96630" bIns="48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0" tIns="48315" rIns="96630" bIns="4831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0" tIns="48315" rIns="96630" bIns="4831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27DF18A2-1CBC-40A7-8EF7-1D26281EDB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88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02ED6D-87CA-478F-AE4C-3F11DA1979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2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68EDC93-333A-4906-A00A-28FCF88B98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5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7D2C09-A7C0-43F3-84CC-48174254E5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7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762218-FFCD-4A1E-BB80-1DC877B99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7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E0C20FE-81FE-4026-917E-F4CBCAE5C4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4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371600"/>
            <a:ext cx="4419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419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45A6FEA-FD3F-4F9F-9FDB-04FE22F060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9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3D9C2A3-B4AD-43C3-8E57-00B3EFD591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0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D612788-B53B-4E0D-B578-A8B1CEB577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0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45918B-36ED-4C46-B019-4313B0A542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2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7AF4D2A-810C-408C-927E-09B4217CE3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371600"/>
            <a:ext cx="8991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-28575" y="6550025"/>
            <a:ext cx="17908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 b="1" dirty="0">
                <a:latin typeface="Arial Narrow" pitchFamily="34" charset="0"/>
                <a:cs typeface="Arial" charset="0"/>
              </a:rPr>
              <a:t>© Rich Gordon </a:t>
            </a:r>
            <a:r>
              <a:rPr lang="en-US" sz="1600" b="1" dirty="0" smtClean="0">
                <a:latin typeface="Arial Narrow" pitchFamily="34" charset="0"/>
                <a:cs typeface="Arial" charset="0"/>
              </a:rPr>
              <a:t>2013</a:t>
            </a:r>
            <a:endParaRPr lang="en-US" sz="1600" b="1" dirty="0"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7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box.com/mobilizer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propublica.org/special/degrees-of-hank-pauls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media.gatewayva.com/rtd/multimedia/TheyRunRichmon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dallasnews.com/sharedcontent/dws/graphics/0109/influenc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youtube.com/watch?feature=player_embedded&amp;v=xrB_OslXv3A#!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ckety.com/" TargetMode="External"/><Relationship Id="rId2" Type="http://schemas.openxmlformats.org/officeDocument/2006/relationships/hyperlink" Target="http://www.theyrule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www.nndb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.wsj.com/article/SB10001424052748703386704576186592268116056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shingtonpost.com/wp-srv/politics/pioneers/pioneers_spheres.html" TargetMode="External"/><Relationship Id="rId2" Type="http://schemas.openxmlformats.org/officeDocument/2006/relationships/hyperlink" Target="http://www.washingtonpost.com/wp-dyn/articles/A29142-2004May1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Best mobile emulator</a:t>
            </a:r>
            <a:br>
              <a:rPr lang="en-US" dirty="0" smtClean="0"/>
            </a:br>
            <a:r>
              <a:rPr lang="en-US" dirty="0" smtClean="0"/>
              <a:t>I could 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www.springbox.com/mobilizer/</a:t>
            </a:r>
            <a:endParaRPr lang="en-US" dirty="0" smtClean="0"/>
          </a:p>
          <a:p>
            <a:r>
              <a:rPr lang="en-US" dirty="0" smtClean="0"/>
              <a:t>Requires installation, including installation of Adobe Air.</a:t>
            </a:r>
          </a:p>
          <a:p>
            <a:r>
              <a:rPr lang="en-US" dirty="0" smtClean="0"/>
              <a:t>You can accomplish pretty much the same thing by looking at the site on an iPhone and an Android phone.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8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Dallas Morning News:</a:t>
            </a:r>
            <a:br>
              <a:rPr lang="en-US" dirty="0" smtClean="0"/>
            </a:br>
            <a:r>
              <a:rPr lang="en-US" dirty="0" smtClean="0"/>
              <a:t>SMU / Bush administration connections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33500"/>
            <a:ext cx="4697953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76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 </a:t>
            </a:r>
            <a:r>
              <a:rPr lang="en-US" dirty="0" err="1" smtClean="0"/>
              <a:t>Publica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Degrees of Hank Paulson</a:t>
            </a:r>
            <a:endParaRPr lang="en-US" dirty="0"/>
          </a:p>
        </p:txBody>
      </p:sp>
      <p:pic>
        <p:nvPicPr>
          <p:cNvPr id="7170" name="Picture 2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2" t="25059" r="21009" b="5159"/>
          <a:stretch/>
        </p:blipFill>
        <p:spPr bwMode="auto">
          <a:xfrm>
            <a:off x="1600200" y="1386034"/>
            <a:ext cx="6826623" cy="50326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19400" y="6477000"/>
            <a:ext cx="511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itchFamily="34" charset="0"/>
                <a:hlinkClick r:id="rId2"/>
              </a:rPr>
              <a:t>http://www.propublica.org/special/degrees-of-hank-paulson</a:t>
            </a: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7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analysis in journalism:</a:t>
            </a:r>
            <a:br>
              <a:rPr lang="en-US" dirty="0" smtClean="0"/>
            </a:br>
            <a:r>
              <a:rPr lang="en-US" dirty="0" smtClean="0"/>
              <a:t>Community power and influence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7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Richmond Times-Dispatch:</a:t>
            </a:r>
            <a:br>
              <a:rPr lang="en-US" dirty="0" smtClean="0"/>
            </a:br>
            <a:r>
              <a:rPr lang="en-US" dirty="0" smtClean="0"/>
              <a:t>They run Richmond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181600"/>
            <a:ext cx="8991600" cy="16002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http://media.gatewayva.com/rtd/multimedia/TheyRunRichmond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257300"/>
            <a:ext cx="690562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47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Dallas Morning News:</a:t>
            </a:r>
            <a:br>
              <a:rPr lang="en-US" dirty="0" smtClean="0"/>
            </a:br>
            <a:r>
              <a:rPr lang="en-US" dirty="0" smtClean="0"/>
              <a:t>Influence in Austin</a:t>
            </a:r>
            <a:endParaRPr lang="en-US" dirty="0"/>
          </a:p>
        </p:txBody>
      </p:sp>
      <p:pic>
        <p:nvPicPr>
          <p:cNvPr id="8194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586663" cy="5196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4000" y="6477000"/>
            <a:ext cx="621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Narrow" pitchFamily="34" charset="0"/>
                <a:hlinkClick r:id="rId2"/>
              </a:rPr>
              <a:t>http://www.dallasnews.com/sharedcontent/dws/graphics/0109/influence/</a:t>
            </a: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9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South China Morning Post:</a:t>
            </a:r>
            <a:br>
              <a:rPr lang="en-US" dirty="0" smtClean="0"/>
            </a:br>
            <a:r>
              <a:rPr lang="en-US" dirty="0" smtClean="0"/>
              <a:t>Who runs Hong Kong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6019800"/>
            <a:ext cx="6629400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 Narrow" pitchFamily="34" charset="0"/>
                <a:hlinkClick r:id="rId2"/>
              </a:rPr>
              <a:t>http://www.youtube.com/watch?feature=player_embedded&amp;v=xrB_OslXv3A#!</a:t>
            </a:r>
            <a:endParaRPr lang="en-US" sz="1800" dirty="0">
              <a:latin typeface="Arial Narrow" pitchFamily="34" charset="0"/>
            </a:endParaRPr>
          </a:p>
        </p:txBody>
      </p:sp>
      <p:pic>
        <p:nvPicPr>
          <p:cNvPr id="11266" name="Picture 2" descr="http://nathanjgriffiths.files.wordpress.com/2010/12/whorunshk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29" y="1558911"/>
            <a:ext cx="8534400" cy="423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02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Sites allowing exploration</a:t>
            </a:r>
            <a:br>
              <a:rPr lang="en-US" dirty="0" smtClean="0"/>
            </a:br>
            <a:r>
              <a:rPr lang="en-US" dirty="0" smtClean="0"/>
              <a:t>of networks of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3657600" cy="54102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Theyrule.net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Muckety.com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NNDB.com</a:t>
            </a:r>
            <a:r>
              <a:rPr lang="en-US" dirty="0" smtClean="0"/>
              <a:t> (Notable Names Database)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47800"/>
            <a:ext cx="5056151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32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analysis in journalism:</a:t>
            </a:r>
            <a:br>
              <a:rPr lang="en-US" dirty="0" smtClean="0"/>
            </a:br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4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Sarasota Herald-Tribune:</a:t>
            </a:r>
            <a:br>
              <a:rPr lang="en-US" dirty="0" smtClean="0"/>
            </a:br>
            <a:r>
              <a:rPr lang="en-US" dirty="0" smtClean="0"/>
              <a:t>Real estate “flipping”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04" y="1260474"/>
            <a:ext cx="7322895" cy="5140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2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Wall Street Journal:</a:t>
            </a:r>
            <a:br>
              <a:rPr lang="en-US" dirty="0" smtClean="0"/>
            </a:br>
            <a:r>
              <a:rPr lang="en-US" dirty="0" smtClean="0"/>
              <a:t>Galleon’s Web (insider trading)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88455"/>
            <a:ext cx="6807664" cy="5112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33749" y="6488668"/>
            <a:ext cx="6629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arrow" pitchFamily="34" charset="0"/>
                <a:hlinkClick r:id="rId3"/>
              </a:rPr>
              <a:t>http://online.wsj.com/article/SB10001424052748703386704576186592268116056.html</a:t>
            </a:r>
            <a:endParaRPr lang="en-US" sz="1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01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0120" y="1538300"/>
            <a:ext cx="8206680" cy="20431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Network analysis</a:t>
            </a:r>
            <a:br>
              <a:rPr lang="en-US" dirty="0" smtClean="0"/>
            </a:br>
            <a:r>
              <a:rPr lang="en-US" dirty="0" smtClean="0"/>
              <a:t>in reporting and storytelling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43000" y="4332288"/>
            <a:ext cx="7559675" cy="206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400" b="1" dirty="0" smtClean="0"/>
              <a:t>Rich Gordon</a:t>
            </a:r>
          </a:p>
          <a:p>
            <a:pPr eaLnBrk="1" hangingPunct="1"/>
            <a:r>
              <a:rPr lang="en-US" sz="2400" b="1" dirty="0" smtClean="0"/>
              <a:t>Medill School of Journalism</a:t>
            </a:r>
          </a:p>
          <a:p>
            <a:pPr eaLnBrk="1" hangingPunct="1"/>
            <a:r>
              <a:rPr lang="en-US" sz="2400" b="1" dirty="0" smtClean="0"/>
              <a:t>Northwestern Media Management Center</a:t>
            </a:r>
          </a:p>
          <a:p>
            <a:pPr eaLnBrk="1" hangingPunct="1"/>
            <a:r>
              <a:rPr lang="en-US" sz="2400" b="1" dirty="0" smtClean="0"/>
              <a:t>@</a:t>
            </a:r>
            <a:r>
              <a:rPr lang="en-US" sz="2400" b="1" dirty="0" err="1" smtClean="0"/>
              <a:t>richgor</a:t>
            </a:r>
            <a:endParaRPr lang="en-US" sz="2400" b="1" dirty="0" smtClean="0"/>
          </a:p>
          <a:p>
            <a:pPr eaLnBrk="1" hangingPunct="1"/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75907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Valdis</a:t>
            </a:r>
            <a:r>
              <a:rPr lang="en-US" dirty="0" smtClean="0"/>
              <a:t> Krebs:</a:t>
            </a:r>
            <a:br>
              <a:rPr lang="en-US" dirty="0" smtClean="0"/>
            </a:br>
            <a:r>
              <a:rPr lang="en-US" dirty="0" smtClean="0"/>
              <a:t>Bernie Madoff investor network</a:t>
            </a:r>
            <a:endParaRPr lang="en-US" dirty="0"/>
          </a:p>
        </p:txBody>
      </p:sp>
      <p:pic>
        <p:nvPicPr>
          <p:cNvPr id="6146" name="Picture 2" descr="[Madoff9.png]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9" t="3788" r="2836" b="4799"/>
          <a:stretch/>
        </p:blipFill>
        <p:spPr bwMode="auto">
          <a:xfrm>
            <a:off x="2209800" y="1279980"/>
            <a:ext cx="6825625" cy="53494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8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55626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You and your partner will get 15 minutes or so in class to discuss these recommendations -- and ask you to choose one to present to the class. For this session, DO NOT use improving SEO strategy as the recommendation you present.</a:t>
            </a:r>
            <a:endParaRPr lang="en-US" sz="2800" dirty="0"/>
          </a:p>
          <a:p>
            <a:pPr lvl="0"/>
            <a:r>
              <a:rPr lang="en-US" dirty="0"/>
              <a:t>Your short (3 minutes) presentation should include:</a:t>
            </a:r>
            <a:endParaRPr lang="en-US" sz="2800" dirty="0"/>
          </a:p>
          <a:p>
            <a:pPr lvl="1"/>
            <a:r>
              <a:rPr lang="en-US" dirty="0"/>
              <a:t>Language of your recommendation</a:t>
            </a:r>
            <a:endParaRPr lang="en-US" sz="2400" dirty="0"/>
          </a:p>
          <a:p>
            <a:pPr lvl="1"/>
            <a:r>
              <a:rPr lang="en-US" dirty="0"/>
              <a:t>Evidence from analytics</a:t>
            </a:r>
            <a:endParaRPr lang="en-US" sz="2400" dirty="0"/>
          </a:p>
          <a:p>
            <a:pPr lvl="1"/>
            <a:r>
              <a:rPr lang="en-US" dirty="0"/>
              <a:t>Something you can show us on the site that supports the </a:t>
            </a:r>
            <a:r>
              <a:rPr lang="en-US" dirty="0" smtClean="0"/>
              <a:t>need for this </a:t>
            </a:r>
            <a:r>
              <a:rPr lang="en-US" dirty="0"/>
              <a:t>recommendation.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9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role could network analysis play in a reporter's toolbox?</a:t>
            </a:r>
          </a:p>
        </p:txBody>
      </p:sp>
    </p:spTree>
    <p:extLst>
      <p:ext uri="{BB962C8B-B14F-4D97-AF65-F5344CB8AC3E}">
        <p14:creationId xmlns:p14="http://schemas.microsoft.com/office/powerpoint/2010/main" val="323818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Reporting and storytelling:</a:t>
            </a:r>
            <a:br>
              <a:rPr lang="en-US" dirty="0" smtClean="0"/>
            </a:br>
            <a:r>
              <a:rPr lang="en-US" dirty="0" smtClean="0"/>
              <a:t>how can network analysis be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relationships</a:t>
            </a:r>
          </a:p>
          <a:p>
            <a:r>
              <a:rPr lang="en-US" dirty="0" smtClean="0"/>
              <a:t>Visualize connections</a:t>
            </a:r>
          </a:p>
          <a:p>
            <a:r>
              <a:rPr lang="en-US" dirty="0" smtClean="0"/>
              <a:t>Understand who’s “powerful” in a network of people</a:t>
            </a:r>
            <a:endParaRPr lang="en-US" dirty="0"/>
          </a:p>
          <a:p>
            <a:pPr lvl="1"/>
            <a:r>
              <a:rPr lang="en-US" dirty="0" smtClean="0"/>
              <a:t>Using centrality measures</a:t>
            </a:r>
          </a:p>
        </p:txBody>
      </p:sp>
    </p:spTree>
    <p:extLst>
      <p:ext uri="{BB962C8B-B14F-4D97-AF65-F5344CB8AC3E}">
        <p14:creationId xmlns:p14="http://schemas.microsoft.com/office/powerpoint/2010/main" val="374382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Washington Post:</a:t>
            </a:r>
            <a:br>
              <a:rPr lang="en-US" dirty="0" smtClean="0"/>
            </a:br>
            <a:r>
              <a:rPr lang="en-US" dirty="0" smtClean="0"/>
              <a:t>Bush Pioneers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" y="1371600"/>
            <a:ext cx="3505200" cy="19050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Article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Interactive graphic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3" t="15244" r="29244" b="8252"/>
          <a:stretch/>
        </p:blipFill>
        <p:spPr bwMode="auto">
          <a:xfrm>
            <a:off x="3845859" y="426166"/>
            <a:ext cx="5145741" cy="62032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0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Scientist:</a:t>
            </a:r>
            <a:br>
              <a:rPr lang="en-US" dirty="0" smtClean="0"/>
            </a:br>
            <a:r>
              <a:rPr lang="en-US" dirty="0" smtClean="0"/>
              <a:t>Stem cell wars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57199"/>
            <a:ext cx="5105400" cy="61860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64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Valdis</a:t>
            </a:r>
            <a:r>
              <a:rPr lang="en-US" dirty="0" smtClean="0"/>
              <a:t> Krebs:</a:t>
            </a:r>
            <a:br>
              <a:rPr lang="en-US" dirty="0" smtClean="0"/>
            </a:br>
            <a:r>
              <a:rPr lang="en-US" dirty="0" smtClean="0"/>
              <a:t>9/11 terrorists</a:t>
            </a:r>
            <a:endParaRPr lang="en-US" dirty="0"/>
          </a:p>
        </p:txBody>
      </p:sp>
      <p:pic>
        <p:nvPicPr>
          <p:cNvPr id="15362" name="Picture 2" descr="http://firstmonday.org/htbin/cgiwrap/bin/ojs/index.php/fm/article/viewFile/941/863/61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2400"/>
            <a:ext cx="5410200" cy="643354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analysis in journalism:</a:t>
            </a:r>
            <a:br>
              <a:rPr lang="en-US" dirty="0" smtClean="0"/>
            </a:br>
            <a:r>
              <a:rPr lang="en-US" dirty="0" smtClean="0"/>
              <a:t>Politics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8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St. Louis Post-Dispatch:</a:t>
            </a:r>
            <a:br>
              <a:rPr lang="en-US" dirty="0" smtClean="0"/>
            </a:br>
            <a:r>
              <a:rPr lang="en-US" dirty="0" smtClean="0"/>
              <a:t>Lobbyist connections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6699250" cy="540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0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2417</TotalTime>
  <Words>251</Words>
  <Application>Microsoft Office PowerPoint</Application>
  <PresentationFormat>On-screen Show (4:3)</PresentationFormat>
  <Paragraphs>47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Best mobile emulator I could find</vt:lpstr>
      <vt:lpstr>Network analysis in reporting and storytelling</vt:lpstr>
      <vt:lpstr>What role could network analysis play in a reporter's toolbox?</vt:lpstr>
      <vt:lpstr>Reporting and storytelling: how can network analysis be useful?</vt:lpstr>
      <vt:lpstr>Washington Post: Bush Pioneers</vt:lpstr>
      <vt:lpstr>New Scientist: Stem cell wars</vt:lpstr>
      <vt:lpstr>Valdis Krebs: 9/11 terrorists</vt:lpstr>
      <vt:lpstr>Network analysis in journalism: Politics</vt:lpstr>
      <vt:lpstr>St. Louis Post-Dispatch: Lobbyist connections</vt:lpstr>
      <vt:lpstr>Dallas Morning News: SMU / Bush administration connections</vt:lpstr>
      <vt:lpstr>Pro Publica: Degrees of Hank Paulson</vt:lpstr>
      <vt:lpstr>Network analysis in journalism: Community power and influence</vt:lpstr>
      <vt:lpstr>Richmond Times-Dispatch: They run Richmond</vt:lpstr>
      <vt:lpstr>Dallas Morning News: Influence in Austin</vt:lpstr>
      <vt:lpstr>South China Morning Post: Who runs Hong Kong</vt:lpstr>
      <vt:lpstr>Sites allowing exploration of networks of people</vt:lpstr>
      <vt:lpstr>Network analysis in journalism: Business</vt:lpstr>
      <vt:lpstr>Sarasota Herald-Tribune: Real estate “flipping”</vt:lpstr>
      <vt:lpstr>Wall Street Journal: Galleon’s Web (insider trading)</vt:lpstr>
      <vt:lpstr>Valdis Krebs: Bernie Madoff investor network</vt:lpstr>
      <vt:lpstr>Your assignment</vt:lpstr>
    </vt:vector>
  </TitlesOfParts>
  <Company>medill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Future</dc:title>
  <dc:creator>rgo877</dc:creator>
  <cp:lastModifiedBy>Richard Gordon</cp:lastModifiedBy>
  <cp:revision>132</cp:revision>
  <cp:lastPrinted>2013-01-31T20:48:05Z</cp:lastPrinted>
  <dcterms:created xsi:type="dcterms:W3CDTF">2003-01-07T18:21:06Z</dcterms:created>
  <dcterms:modified xsi:type="dcterms:W3CDTF">2013-03-05T20:45:33Z</dcterms:modified>
</cp:coreProperties>
</file>