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4" r:id="rId5"/>
    <p:sldId id="258" r:id="rId6"/>
    <p:sldId id="265" r:id="rId7"/>
    <p:sldId id="260" r:id="rId8"/>
    <p:sldId id="266" r:id="rId9"/>
    <p:sldId id="262" r:id="rId10"/>
    <p:sldId id="261" r:id="rId11"/>
    <p:sldId id="267"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7DFBAC-2881-5F64-E05C-F99DFEEE3039}" v="361" dt="2023-04-18T08:19:24.894"/>
    <p1510:client id="{3E8C2355-3530-E52E-F6AC-AADF221CAA25}" v="13" dt="2023-04-17T08:24:09.415"/>
    <p1510:client id="{71562A48-DABA-45DA-A24B-9516BBB4F063}" v="2" dt="2023-04-17T08:20:55.261"/>
    <p1510:client id="{7936856B-BE63-7345-511D-A57B5DAE714C}" v="16" dt="2023-04-18T06:24:01.505"/>
    <p1510:client id="{7C06EB95-D46D-98B3-2876-2822931BC605}" v="9" dt="2023-04-18T08:03:50.671"/>
    <p1510:client id="{8AFC095E-C8A1-D456-51B1-F34C91A7BA39}" v="5" dt="2023-04-17T08:08:52.031"/>
    <p1510:client id="{9E69A984-1AAA-342B-B2EF-8E585F40CE70}" v="40" dt="2023-04-17T08:14:00.391"/>
    <p1510:client id="{B328A139-D76C-794B-5E92-3CACA7E18031}" v="15" dt="2023-04-17T08:30:07.946"/>
    <p1510:client id="{B6882FF3-87AC-90BE-ED92-30B04CAF8986}" v="3" dt="2023-04-17T08:18:33.826"/>
    <p1510:client id="{CF6DF9AA-F3AB-9365-165B-265D971B4D00}" v="364" dt="2023-04-17T08:50:45.195"/>
    <p1510:client id="{D62B602D-5381-4F30-9E0D-F9D3706D24E4}" v="90" dt="2023-04-17T07:57:13.280"/>
    <p1510:client id="{FE436778-E76E-6E94-D5DC-E4DF4F7330D3}" v="39" dt="2023-04-18T06:22:50.1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2E2259-1FF4-4592-89ED-A866B328B680}" type="doc">
      <dgm:prSet loTypeId="urn:microsoft.com/office/officeart/2005/8/layout/vList2" loCatId="list" qsTypeId="urn:microsoft.com/office/officeart/2005/8/quickstyle/simple2" qsCatId="simple" csTypeId="urn:microsoft.com/office/officeart/2005/8/colors/colorful1" csCatId="colorful"/>
      <dgm:spPr/>
      <dgm:t>
        <a:bodyPr/>
        <a:lstStyle/>
        <a:p>
          <a:endParaRPr lang="en-US"/>
        </a:p>
      </dgm:t>
    </dgm:pt>
    <dgm:pt modelId="{C6FCED2F-FE0E-41AD-AA76-E3EB9E829AE3}">
      <dgm:prSet/>
      <dgm:spPr/>
      <dgm:t>
        <a:bodyPr/>
        <a:lstStyle/>
        <a:p>
          <a:r>
            <a:rPr lang="en-US"/>
            <a:t>Das nullte Konditional</a:t>
          </a:r>
        </a:p>
      </dgm:t>
    </dgm:pt>
    <dgm:pt modelId="{D8D31108-96C9-4045-8C4B-5FA44DDAFE83}" type="parTrans" cxnId="{69A8B362-3FD9-4603-9B40-9900CB11316D}">
      <dgm:prSet/>
      <dgm:spPr/>
      <dgm:t>
        <a:bodyPr/>
        <a:lstStyle/>
        <a:p>
          <a:endParaRPr lang="en-US"/>
        </a:p>
      </dgm:t>
    </dgm:pt>
    <dgm:pt modelId="{B6F887D7-5D7A-487E-9249-65CE348A9042}" type="sibTrans" cxnId="{69A8B362-3FD9-4603-9B40-9900CB11316D}">
      <dgm:prSet/>
      <dgm:spPr/>
      <dgm:t>
        <a:bodyPr/>
        <a:lstStyle/>
        <a:p>
          <a:endParaRPr lang="en-US"/>
        </a:p>
      </dgm:t>
    </dgm:pt>
    <dgm:pt modelId="{A6EC94B9-266D-4D3A-9858-C9FC33A9D555}">
      <dgm:prSet/>
      <dgm:spPr/>
      <dgm:t>
        <a:bodyPr/>
        <a:lstStyle/>
        <a:p>
          <a:r>
            <a:rPr lang="en-US"/>
            <a:t>Erste Konditional</a:t>
          </a:r>
        </a:p>
      </dgm:t>
    </dgm:pt>
    <dgm:pt modelId="{7770E5D7-81ED-4C50-BCBE-5DC8A601B0E8}" type="parTrans" cxnId="{AFB2EBB3-8C03-4F71-9FD1-765585CC914C}">
      <dgm:prSet/>
      <dgm:spPr/>
      <dgm:t>
        <a:bodyPr/>
        <a:lstStyle/>
        <a:p>
          <a:endParaRPr lang="en-US"/>
        </a:p>
      </dgm:t>
    </dgm:pt>
    <dgm:pt modelId="{E95DB1A7-AFBB-4AAA-B20B-8CCD92224184}" type="sibTrans" cxnId="{AFB2EBB3-8C03-4F71-9FD1-765585CC914C}">
      <dgm:prSet/>
      <dgm:spPr/>
      <dgm:t>
        <a:bodyPr/>
        <a:lstStyle/>
        <a:p>
          <a:endParaRPr lang="en-US"/>
        </a:p>
      </dgm:t>
    </dgm:pt>
    <dgm:pt modelId="{63D46148-7B62-4108-9051-DC4E2CF37253}">
      <dgm:prSet/>
      <dgm:spPr/>
      <dgm:t>
        <a:bodyPr/>
        <a:lstStyle/>
        <a:p>
          <a:r>
            <a:rPr lang="en-US"/>
            <a:t>Zweite Konditional</a:t>
          </a:r>
        </a:p>
      </dgm:t>
    </dgm:pt>
    <dgm:pt modelId="{88D2AC3B-F1E8-4C51-8CA5-0E84C97C6683}" type="parTrans" cxnId="{E8431F83-F538-42F9-9421-8178067389BC}">
      <dgm:prSet/>
      <dgm:spPr/>
      <dgm:t>
        <a:bodyPr/>
        <a:lstStyle/>
        <a:p>
          <a:endParaRPr lang="en-US"/>
        </a:p>
      </dgm:t>
    </dgm:pt>
    <dgm:pt modelId="{02AA9F3B-4A9B-475E-82CB-0FED4F6861BF}" type="sibTrans" cxnId="{E8431F83-F538-42F9-9421-8178067389BC}">
      <dgm:prSet/>
      <dgm:spPr/>
      <dgm:t>
        <a:bodyPr/>
        <a:lstStyle/>
        <a:p>
          <a:endParaRPr lang="en-US"/>
        </a:p>
      </dgm:t>
    </dgm:pt>
    <dgm:pt modelId="{2330F812-182D-4540-9449-790496647F29}">
      <dgm:prSet/>
      <dgm:spPr/>
      <dgm:t>
        <a:bodyPr/>
        <a:lstStyle/>
        <a:p>
          <a:r>
            <a:rPr lang="en-US"/>
            <a:t>Dritte Konditional</a:t>
          </a:r>
        </a:p>
      </dgm:t>
    </dgm:pt>
    <dgm:pt modelId="{6BF04F16-F413-413D-AC16-8E8994D21331}" type="parTrans" cxnId="{06923BD6-2910-4B47-B8D1-3122F93ED063}">
      <dgm:prSet/>
      <dgm:spPr/>
      <dgm:t>
        <a:bodyPr/>
        <a:lstStyle/>
        <a:p>
          <a:endParaRPr lang="en-US"/>
        </a:p>
      </dgm:t>
    </dgm:pt>
    <dgm:pt modelId="{94278ED3-F995-46A1-8F62-8F7E40DC218D}" type="sibTrans" cxnId="{06923BD6-2910-4B47-B8D1-3122F93ED063}">
      <dgm:prSet/>
      <dgm:spPr/>
      <dgm:t>
        <a:bodyPr/>
        <a:lstStyle/>
        <a:p>
          <a:endParaRPr lang="en-US"/>
        </a:p>
      </dgm:t>
    </dgm:pt>
    <dgm:pt modelId="{27D92E77-1C66-4D3B-8717-D776EB53E1AE}" type="pres">
      <dgm:prSet presAssocID="{E82E2259-1FF4-4592-89ED-A866B328B680}" presName="linear" presStyleCnt="0">
        <dgm:presLayoutVars>
          <dgm:animLvl val="lvl"/>
          <dgm:resizeHandles val="exact"/>
        </dgm:presLayoutVars>
      </dgm:prSet>
      <dgm:spPr/>
    </dgm:pt>
    <dgm:pt modelId="{967B5915-3BFE-4A94-B73D-D361136DA093}" type="pres">
      <dgm:prSet presAssocID="{C6FCED2F-FE0E-41AD-AA76-E3EB9E829AE3}" presName="parentText" presStyleLbl="node1" presStyleIdx="0" presStyleCnt="4">
        <dgm:presLayoutVars>
          <dgm:chMax val="0"/>
          <dgm:bulletEnabled val="1"/>
        </dgm:presLayoutVars>
      </dgm:prSet>
      <dgm:spPr/>
    </dgm:pt>
    <dgm:pt modelId="{98136401-9CB4-43FC-B07F-13A85E959E4E}" type="pres">
      <dgm:prSet presAssocID="{B6F887D7-5D7A-487E-9249-65CE348A9042}" presName="spacer" presStyleCnt="0"/>
      <dgm:spPr/>
    </dgm:pt>
    <dgm:pt modelId="{3333C862-2185-4053-8E5B-E9CD1A68F07D}" type="pres">
      <dgm:prSet presAssocID="{A6EC94B9-266D-4D3A-9858-C9FC33A9D555}" presName="parentText" presStyleLbl="node1" presStyleIdx="1" presStyleCnt="4">
        <dgm:presLayoutVars>
          <dgm:chMax val="0"/>
          <dgm:bulletEnabled val="1"/>
        </dgm:presLayoutVars>
      </dgm:prSet>
      <dgm:spPr/>
    </dgm:pt>
    <dgm:pt modelId="{3B3F4660-2ED0-4FAE-9A41-3AD976B10665}" type="pres">
      <dgm:prSet presAssocID="{E95DB1A7-AFBB-4AAA-B20B-8CCD92224184}" presName="spacer" presStyleCnt="0"/>
      <dgm:spPr/>
    </dgm:pt>
    <dgm:pt modelId="{E7DCD4F2-1541-4788-884C-EAB181714670}" type="pres">
      <dgm:prSet presAssocID="{63D46148-7B62-4108-9051-DC4E2CF37253}" presName="parentText" presStyleLbl="node1" presStyleIdx="2" presStyleCnt="4">
        <dgm:presLayoutVars>
          <dgm:chMax val="0"/>
          <dgm:bulletEnabled val="1"/>
        </dgm:presLayoutVars>
      </dgm:prSet>
      <dgm:spPr/>
    </dgm:pt>
    <dgm:pt modelId="{FA016137-03FC-4438-84CA-6185323C33C6}" type="pres">
      <dgm:prSet presAssocID="{02AA9F3B-4A9B-475E-82CB-0FED4F6861BF}" presName="spacer" presStyleCnt="0"/>
      <dgm:spPr/>
    </dgm:pt>
    <dgm:pt modelId="{A95031A3-E00E-4B2C-9480-6E20864E5FEA}" type="pres">
      <dgm:prSet presAssocID="{2330F812-182D-4540-9449-790496647F29}" presName="parentText" presStyleLbl="node1" presStyleIdx="3" presStyleCnt="4">
        <dgm:presLayoutVars>
          <dgm:chMax val="0"/>
          <dgm:bulletEnabled val="1"/>
        </dgm:presLayoutVars>
      </dgm:prSet>
      <dgm:spPr/>
    </dgm:pt>
  </dgm:ptLst>
  <dgm:cxnLst>
    <dgm:cxn modelId="{69A8B362-3FD9-4603-9B40-9900CB11316D}" srcId="{E82E2259-1FF4-4592-89ED-A866B328B680}" destId="{C6FCED2F-FE0E-41AD-AA76-E3EB9E829AE3}" srcOrd="0" destOrd="0" parTransId="{D8D31108-96C9-4045-8C4B-5FA44DDAFE83}" sibTransId="{B6F887D7-5D7A-487E-9249-65CE348A9042}"/>
    <dgm:cxn modelId="{7EAE5852-EB5E-47ED-B40C-CF3134B255E3}" type="presOf" srcId="{2330F812-182D-4540-9449-790496647F29}" destId="{A95031A3-E00E-4B2C-9480-6E20864E5FEA}" srcOrd="0" destOrd="0" presId="urn:microsoft.com/office/officeart/2005/8/layout/vList2"/>
    <dgm:cxn modelId="{2001C376-1506-416E-8A81-B8DF74941895}" type="presOf" srcId="{63D46148-7B62-4108-9051-DC4E2CF37253}" destId="{E7DCD4F2-1541-4788-884C-EAB181714670}" srcOrd="0" destOrd="0" presId="urn:microsoft.com/office/officeart/2005/8/layout/vList2"/>
    <dgm:cxn modelId="{11F31E7C-63C1-4CDD-9E93-C9A59E7175AE}" type="presOf" srcId="{A6EC94B9-266D-4D3A-9858-C9FC33A9D555}" destId="{3333C862-2185-4053-8E5B-E9CD1A68F07D}" srcOrd="0" destOrd="0" presId="urn:microsoft.com/office/officeart/2005/8/layout/vList2"/>
    <dgm:cxn modelId="{E8431F83-F538-42F9-9421-8178067389BC}" srcId="{E82E2259-1FF4-4592-89ED-A866B328B680}" destId="{63D46148-7B62-4108-9051-DC4E2CF37253}" srcOrd="2" destOrd="0" parTransId="{88D2AC3B-F1E8-4C51-8CA5-0E84C97C6683}" sibTransId="{02AA9F3B-4A9B-475E-82CB-0FED4F6861BF}"/>
    <dgm:cxn modelId="{BF1194A9-4211-4853-B7E5-A6677F2AFDAD}" type="presOf" srcId="{E82E2259-1FF4-4592-89ED-A866B328B680}" destId="{27D92E77-1C66-4D3B-8717-D776EB53E1AE}" srcOrd="0" destOrd="0" presId="urn:microsoft.com/office/officeart/2005/8/layout/vList2"/>
    <dgm:cxn modelId="{AFB2EBB3-8C03-4F71-9FD1-765585CC914C}" srcId="{E82E2259-1FF4-4592-89ED-A866B328B680}" destId="{A6EC94B9-266D-4D3A-9858-C9FC33A9D555}" srcOrd="1" destOrd="0" parTransId="{7770E5D7-81ED-4C50-BCBE-5DC8A601B0E8}" sibTransId="{E95DB1A7-AFBB-4AAA-B20B-8CCD92224184}"/>
    <dgm:cxn modelId="{06923BD6-2910-4B47-B8D1-3122F93ED063}" srcId="{E82E2259-1FF4-4592-89ED-A866B328B680}" destId="{2330F812-182D-4540-9449-790496647F29}" srcOrd="3" destOrd="0" parTransId="{6BF04F16-F413-413D-AC16-8E8994D21331}" sibTransId="{94278ED3-F995-46A1-8F62-8F7E40DC218D}"/>
    <dgm:cxn modelId="{50C464E7-1273-4D2E-901B-E856BEB23A23}" type="presOf" srcId="{C6FCED2F-FE0E-41AD-AA76-E3EB9E829AE3}" destId="{967B5915-3BFE-4A94-B73D-D361136DA093}" srcOrd="0" destOrd="0" presId="urn:microsoft.com/office/officeart/2005/8/layout/vList2"/>
    <dgm:cxn modelId="{1AB9964D-C37E-42A6-912A-04AACCEAB1D2}" type="presParOf" srcId="{27D92E77-1C66-4D3B-8717-D776EB53E1AE}" destId="{967B5915-3BFE-4A94-B73D-D361136DA093}" srcOrd="0" destOrd="0" presId="urn:microsoft.com/office/officeart/2005/8/layout/vList2"/>
    <dgm:cxn modelId="{98C89F47-CDAE-482C-9870-A6F749E14640}" type="presParOf" srcId="{27D92E77-1C66-4D3B-8717-D776EB53E1AE}" destId="{98136401-9CB4-43FC-B07F-13A85E959E4E}" srcOrd="1" destOrd="0" presId="urn:microsoft.com/office/officeart/2005/8/layout/vList2"/>
    <dgm:cxn modelId="{667903F9-A0F8-4AF3-8622-C8688595A74B}" type="presParOf" srcId="{27D92E77-1C66-4D3B-8717-D776EB53E1AE}" destId="{3333C862-2185-4053-8E5B-E9CD1A68F07D}" srcOrd="2" destOrd="0" presId="urn:microsoft.com/office/officeart/2005/8/layout/vList2"/>
    <dgm:cxn modelId="{9CE592FB-3339-4409-AE67-FC21BF886DF7}" type="presParOf" srcId="{27D92E77-1C66-4D3B-8717-D776EB53E1AE}" destId="{3B3F4660-2ED0-4FAE-9A41-3AD976B10665}" srcOrd="3" destOrd="0" presId="urn:microsoft.com/office/officeart/2005/8/layout/vList2"/>
    <dgm:cxn modelId="{25EB581F-1381-44A4-9691-5452A4E19F22}" type="presParOf" srcId="{27D92E77-1C66-4D3B-8717-D776EB53E1AE}" destId="{E7DCD4F2-1541-4788-884C-EAB181714670}" srcOrd="4" destOrd="0" presId="urn:microsoft.com/office/officeart/2005/8/layout/vList2"/>
    <dgm:cxn modelId="{8DAB6731-D98D-42E2-A78E-F565E788046D}" type="presParOf" srcId="{27D92E77-1C66-4D3B-8717-D776EB53E1AE}" destId="{FA016137-03FC-4438-84CA-6185323C33C6}" srcOrd="5" destOrd="0" presId="urn:microsoft.com/office/officeart/2005/8/layout/vList2"/>
    <dgm:cxn modelId="{AE6758F6-6AFF-4508-AD05-7547123BC1BC}" type="presParOf" srcId="{27D92E77-1C66-4D3B-8717-D776EB53E1AE}" destId="{A95031A3-E00E-4B2C-9480-6E20864E5FE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B5915-3BFE-4A94-B73D-D361136DA093}">
      <dsp:nvSpPr>
        <dsp:cNvPr id="0" name=""/>
        <dsp:cNvSpPr/>
      </dsp:nvSpPr>
      <dsp:spPr>
        <a:xfrm>
          <a:off x="0" y="49138"/>
          <a:ext cx="10515600" cy="93541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Das nullte Konditional</a:t>
          </a:r>
        </a:p>
      </dsp:txBody>
      <dsp:txXfrm>
        <a:off x="45663" y="94801"/>
        <a:ext cx="10424274" cy="844089"/>
      </dsp:txXfrm>
    </dsp:sp>
    <dsp:sp modelId="{3333C862-2185-4053-8E5B-E9CD1A68F07D}">
      <dsp:nvSpPr>
        <dsp:cNvPr id="0" name=""/>
        <dsp:cNvSpPr/>
      </dsp:nvSpPr>
      <dsp:spPr>
        <a:xfrm>
          <a:off x="0" y="1096873"/>
          <a:ext cx="10515600" cy="93541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Erste Konditional</a:t>
          </a:r>
        </a:p>
      </dsp:txBody>
      <dsp:txXfrm>
        <a:off x="45663" y="1142536"/>
        <a:ext cx="10424274" cy="844089"/>
      </dsp:txXfrm>
    </dsp:sp>
    <dsp:sp modelId="{E7DCD4F2-1541-4788-884C-EAB181714670}">
      <dsp:nvSpPr>
        <dsp:cNvPr id="0" name=""/>
        <dsp:cNvSpPr/>
      </dsp:nvSpPr>
      <dsp:spPr>
        <a:xfrm>
          <a:off x="0" y="2144608"/>
          <a:ext cx="10515600" cy="935415"/>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Zweite Konditional</a:t>
          </a:r>
        </a:p>
      </dsp:txBody>
      <dsp:txXfrm>
        <a:off x="45663" y="2190271"/>
        <a:ext cx="10424274" cy="844089"/>
      </dsp:txXfrm>
    </dsp:sp>
    <dsp:sp modelId="{A95031A3-E00E-4B2C-9480-6E20864E5FEA}">
      <dsp:nvSpPr>
        <dsp:cNvPr id="0" name=""/>
        <dsp:cNvSpPr/>
      </dsp:nvSpPr>
      <dsp:spPr>
        <a:xfrm>
          <a:off x="0" y="3192343"/>
          <a:ext cx="10515600" cy="935415"/>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Dritte Konditional</a:t>
          </a:r>
        </a:p>
      </dsp:txBody>
      <dsp:txXfrm>
        <a:off x="45663" y="3238006"/>
        <a:ext cx="10424274" cy="8440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19.04.2023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4043166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19.04.2023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1699206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19.04.2023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809958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19.04.2023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433200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19.04.2023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835585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3EB3054-B75A-4BD7-8B3E-8DC0F614FAF3}" type="datetimeFigureOut">
              <a:rPr lang="de-DE" smtClean="0"/>
              <a:t>19.04.2023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742901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3EB3054-B75A-4BD7-8B3E-8DC0F614FAF3}" type="datetimeFigureOut">
              <a:rPr lang="de-DE" smtClean="0"/>
              <a:t>19.04.2023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024084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3EB3054-B75A-4BD7-8B3E-8DC0F614FAF3}" type="datetimeFigureOut">
              <a:rPr lang="de-DE" smtClean="0"/>
              <a:t>19.04.2023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440206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3EB3054-B75A-4BD7-8B3E-8DC0F614FAF3}" type="datetimeFigureOut">
              <a:rPr lang="de-DE" smtClean="0"/>
              <a:t>19.04.2023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087692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19.04.2023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453883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19.04.2023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509888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B3054-B75A-4BD7-8B3E-8DC0F614FAF3}" type="datetimeFigureOut">
              <a:rPr lang="de-DE" smtClean="0"/>
              <a:t>19.04.2023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006FE-6571-4354-8775-F8708372C227}" type="slidenum">
              <a:rPr lang="de-DE" smtClean="0"/>
              <a:t>‹#›</a:t>
            </a:fld>
            <a:endParaRPr lang="de-DE"/>
          </a:p>
        </p:txBody>
      </p:sp>
    </p:spTree>
    <p:extLst>
      <p:ext uri="{BB962C8B-B14F-4D97-AF65-F5344CB8AC3E}">
        <p14:creationId xmlns:p14="http://schemas.microsoft.com/office/powerpoint/2010/main" val="594725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ego4u.de/de/cram-up/grammar/conditional-2-simple" TargetMode="External"/><Relationship Id="rId2" Type="http://schemas.openxmlformats.org/officeDocument/2006/relationships/hyperlink" Target="https://www.ego4u.de/de/cram-up/grammar/past-perfect-simp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50" name="Oval 49">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ctrTitle"/>
          </p:nvPr>
        </p:nvSpPr>
        <p:spPr>
          <a:xfrm>
            <a:off x="3581400" y="965580"/>
            <a:ext cx="5204489" cy="3160593"/>
          </a:xfrm>
        </p:spPr>
        <p:txBody>
          <a:bodyPr>
            <a:normAutofit/>
          </a:bodyPr>
          <a:lstStyle/>
          <a:p>
            <a:r>
              <a:rPr lang="de-DE" sz="5400">
                <a:solidFill>
                  <a:schemeClr val="bg1"/>
                </a:solidFill>
                <a:cs typeface="Calibri Light"/>
              </a:rPr>
              <a:t>Conditional clauses</a:t>
            </a:r>
            <a:endParaRPr lang="de-DE" sz="5400">
              <a:solidFill>
                <a:schemeClr val="bg1"/>
              </a:solidFill>
            </a:endParaRPr>
          </a:p>
        </p:txBody>
      </p:sp>
      <p:sp>
        <p:nvSpPr>
          <p:cNvPr id="3" name="Untertitel 2"/>
          <p:cNvSpPr>
            <a:spLocks noGrp="1"/>
          </p:cNvSpPr>
          <p:nvPr>
            <p:ph type="subTitle" idx="1"/>
          </p:nvPr>
        </p:nvSpPr>
        <p:spPr>
          <a:xfrm>
            <a:off x="3820817" y="4409960"/>
            <a:ext cx="4508641" cy="1116414"/>
          </a:xfrm>
        </p:spPr>
        <p:txBody>
          <a:bodyPr vert="horz" lIns="91440" tIns="45720" rIns="91440" bIns="45720" rtlCol="0" anchor="t">
            <a:normAutofit/>
          </a:bodyPr>
          <a:lstStyle/>
          <a:p>
            <a:r>
              <a:rPr lang="de-DE" sz="2000">
                <a:solidFill>
                  <a:schemeClr val="bg1"/>
                </a:solidFill>
                <a:cs typeface="Calibri"/>
              </a:rPr>
              <a:t>Eine Präsentation von Frido, Leonardo und Tom</a:t>
            </a:r>
          </a:p>
        </p:txBody>
      </p:sp>
      <p:sp>
        <p:nvSpPr>
          <p:cNvPr id="52"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4"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56"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57" name="Freeform: Shape 56">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60" name="Oval 59">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Oval 61">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4"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65" name="Freeform: Shape 64">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577499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E4F807E6-485A-29ED-9176-DE48BFA56943}"/>
              </a:ext>
            </a:extLst>
          </p:cNvPr>
          <p:cNvSpPr>
            <a:spLocks noGrp="1"/>
          </p:cNvSpPr>
          <p:nvPr>
            <p:ph type="title"/>
          </p:nvPr>
        </p:nvSpPr>
        <p:spPr>
          <a:xfrm>
            <a:off x="827088" y="1641752"/>
            <a:ext cx="2655887" cy="3213277"/>
          </a:xfrm>
        </p:spPr>
        <p:txBody>
          <a:bodyPr anchor="t">
            <a:normAutofit/>
          </a:bodyPr>
          <a:lstStyle/>
          <a:p>
            <a:r>
              <a:rPr lang="en-US" sz="2500" err="1">
                <a:cs typeface="Calibri Light"/>
              </a:rPr>
              <a:t>Zusammenfassung</a:t>
            </a:r>
            <a:endParaRPr lang="en-US" sz="2500" err="1"/>
          </a:p>
        </p:txBody>
      </p:sp>
      <p:sp>
        <p:nvSpPr>
          <p:cNvPr id="3" name="Content Placeholder 2">
            <a:extLst>
              <a:ext uri="{FF2B5EF4-FFF2-40B4-BE49-F238E27FC236}">
                <a16:creationId xmlns:a16="http://schemas.microsoft.com/office/drawing/2014/main" id="{127BF5F2-6625-8C0C-2E49-0FA77BBC6485}"/>
              </a:ext>
            </a:extLst>
          </p:cNvPr>
          <p:cNvSpPr>
            <a:spLocks noGrp="1"/>
          </p:cNvSpPr>
          <p:nvPr>
            <p:ph idx="1"/>
          </p:nvPr>
        </p:nvSpPr>
        <p:spPr>
          <a:xfrm>
            <a:off x="4580653" y="921835"/>
            <a:ext cx="7573012" cy="5004442"/>
          </a:xfrm>
        </p:spPr>
        <p:txBody>
          <a:bodyPr vert="horz" lIns="91440" tIns="45720" rIns="91440" bIns="45720" rtlCol="0" anchor="t">
            <a:noAutofit/>
          </a:bodyPr>
          <a:lstStyle/>
          <a:p>
            <a:r>
              <a:rPr lang="en-US" sz="1400" err="1">
                <a:ea typeface="+mn-lt"/>
                <a:cs typeface="+mn-lt"/>
              </a:rPr>
              <a:t>Bedingungssätze</a:t>
            </a:r>
            <a:r>
              <a:rPr lang="en-US" sz="1400">
                <a:ea typeface="+mn-lt"/>
                <a:cs typeface="+mn-lt"/>
              </a:rPr>
              <a:t> </a:t>
            </a:r>
            <a:r>
              <a:rPr lang="en-US" sz="1400" err="1">
                <a:ea typeface="+mn-lt"/>
                <a:cs typeface="+mn-lt"/>
              </a:rPr>
              <a:t>sind</a:t>
            </a:r>
            <a:r>
              <a:rPr lang="en-US" sz="1400">
                <a:ea typeface="+mn-lt"/>
                <a:cs typeface="+mn-lt"/>
              </a:rPr>
              <a:t> </a:t>
            </a:r>
            <a:r>
              <a:rPr lang="en-US" sz="1400" err="1">
                <a:ea typeface="+mn-lt"/>
                <a:cs typeface="+mn-lt"/>
              </a:rPr>
              <a:t>komplexe</a:t>
            </a:r>
            <a:r>
              <a:rPr lang="en-US" sz="1400">
                <a:ea typeface="+mn-lt"/>
                <a:cs typeface="+mn-lt"/>
              </a:rPr>
              <a:t> </a:t>
            </a:r>
            <a:r>
              <a:rPr lang="en-US" sz="1400" err="1">
                <a:ea typeface="+mn-lt"/>
                <a:cs typeface="+mn-lt"/>
              </a:rPr>
              <a:t>Sätze</a:t>
            </a:r>
            <a:r>
              <a:rPr lang="en-US" sz="1400">
                <a:ea typeface="+mn-lt"/>
                <a:cs typeface="+mn-lt"/>
              </a:rPr>
              <a:t>, die </a:t>
            </a:r>
            <a:r>
              <a:rPr lang="en-US" sz="1400" err="1">
                <a:ea typeface="+mn-lt"/>
                <a:cs typeface="+mn-lt"/>
              </a:rPr>
              <a:t>eine</a:t>
            </a:r>
            <a:r>
              <a:rPr lang="en-US" sz="1400">
                <a:ea typeface="+mn-lt"/>
                <a:cs typeface="+mn-lt"/>
              </a:rPr>
              <a:t> </a:t>
            </a:r>
            <a:r>
              <a:rPr lang="en-US" sz="1400" err="1">
                <a:ea typeface="+mn-lt"/>
                <a:cs typeface="+mn-lt"/>
              </a:rPr>
              <a:t>Bedingung</a:t>
            </a:r>
            <a:r>
              <a:rPr lang="en-US" sz="1400">
                <a:ea typeface="+mn-lt"/>
                <a:cs typeface="+mn-lt"/>
              </a:rPr>
              <a:t> </a:t>
            </a:r>
            <a:r>
              <a:rPr lang="en-US" sz="1400" err="1">
                <a:ea typeface="+mn-lt"/>
                <a:cs typeface="+mn-lt"/>
              </a:rPr>
              <a:t>oder</a:t>
            </a:r>
            <a:r>
              <a:rPr lang="en-US" sz="1400">
                <a:ea typeface="+mn-lt"/>
                <a:cs typeface="+mn-lt"/>
              </a:rPr>
              <a:t> </a:t>
            </a:r>
            <a:r>
              <a:rPr lang="en-US" sz="1400" err="1">
                <a:ea typeface="+mn-lt"/>
                <a:cs typeface="+mn-lt"/>
              </a:rPr>
              <a:t>Möglichkeit</a:t>
            </a:r>
            <a:r>
              <a:rPr lang="en-US" sz="1400">
                <a:ea typeface="+mn-lt"/>
                <a:cs typeface="+mn-lt"/>
              </a:rPr>
              <a:t> </a:t>
            </a:r>
            <a:r>
              <a:rPr lang="en-US" sz="1400" err="1">
                <a:ea typeface="+mn-lt"/>
                <a:cs typeface="+mn-lt"/>
              </a:rPr>
              <a:t>ausdrücken</a:t>
            </a:r>
            <a:r>
              <a:rPr lang="en-US" sz="1400">
                <a:ea typeface="+mn-lt"/>
                <a:cs typeface="+mn-lt"/>
              </a:rPr>
              <a:t> und </a:t>
            </a:r>
            <a:r>
              <a:rPr lang="en-US" sz="1400" err="1">
                <a:ea typeface="+mn-lt"/>
                <a:cs typeface="+mn-lt"/>
              </a:rPr>
              <a:t>normalerweise</a:t>
            </a:r>
            <a:r>
              <a:rPr lang="en-US" sz="1400">
                <a:ea typeface="+mn-lt"/>
                <a:cs typeface="+mn-lt"/>
              </a:rPr>
              <a:t> </a:t>
            </a:r>
            <a:r>
              <a:rPr lang="en-US" sz="1400" err="1">
                <a:ea typeface="+mn-lt"/>
                <a:cs typeface="+mn-lt"/>
              </a:rPr>
              <a:t>mit</a:t>
            </a:r>
            <a:r>
              <a:rPr lang="en-US" sz="1400">
                <a:ea typeface="+mn-lt"/>
                <a:cs typeface="+mn-lt"/>
              </a:rPr>
              <a:t> "</a:t>
            </a:r>
            <a:r>
              <a:rPr lang="en-US" sz="1400" err="1">
                <a:ea typeface="+mn-lt"/>
                <a:cs typeface="+mn-lt"/>
              </a:rPr>
              <a:t>wenn</a:t>
            </a:r>
            <a:r>
              <a:rPr lang="en-US" sz="1400">
                <a:ea typeface="+mn-lt"/>
                <a:cs typeface="+mn-lt"/>
              </a:rPr>
              <a:t>" </a:t>
            </a:r>
            <a:r>
              <a:rPr lang="en-US" sz="1400" err="1">
                <a:ea typeface="+mn-lt"/>
                <a:cs typeface="+mn-lt"/>
              </a:rPr>
              <a:t>beginnen</a:t>
            </a:r>
            <a:r>
              <a:rPr lang="en-US" sz="1400">
                <a:ea typeface="+mn-lt"/>
                <a:cs typeface="+mn-lt"/>
              </a:rPr>
              <a:t>. Es </a:t>
            </a:r>
            <a:r>
              <a:rPr lang="en-US" sz="1400" err="1">
                <a:ea typeface="+mn-lt"/>
                <a:cs typeface="+mn-lt"/>
              </a:rPr>
              <a:t>gibt</a:t>
            </a:r>
            <a:r>
              <a:rPr lang="en-US" sz="1400">
                <a:ea typeface="+mn-lt"/>
                <a:cs typeface="+mn-lt"/>
              </a:rPr>
              <a:t> </a:t>
            </a:r>
            <a:r>
              <a:rPr lang="en-US" sz="1400" err="1">
                <a:ea typeface="+mn-lt"/>
                <a:cs typeface="+mn-lt"/>
              </a:rPr>
              <a:t>vier</a:t>
            </a:r>
            <a:r>
              <a:rPr lang="en-US" sz="1400">
                <a:ea typeface="+mn-lt"/>
                <a:cs typeface="+mn-lt"/>
              </a:rPr>
              <a:t> </a:t>
            </a:r>
            <a:r>
              <a:rPr lang="en-US" sz="1400" err="1">
                <a:ea typeface="+mn-lt"/>
                <a:cs typeface="+mn-lt"/>
              </a:rPr>
              <a:t>Hauptkategorien</a:t>
            </a:r>
            <a:r>
              <a:rPr lang="en-US" sz="1400">
                <a:ea typeface="+mn-lt"/>
                <a:cs typeface="+mn-lt"/>
              </a:rPr>
              <a:t> von </a:t>
            </a:r>
            <a:r>
              <a:rPr lang="en-US" sz="1400" err="1">
                <a:ea typeface="+mn-lt"/>
                <a:cs typeface="+mn-lt"/>
              </a:rPr>
              <a:t>Bedingungssätzen</a:t>
            </a:r>
            <a:r>
              <a:rPr lang="en-US" sz="1400">
                <a:ea typeface="+mn-lt"/>
                <a:cs typeface="+mn-lt"/>
              </a:rPr>
              <a:t>, von der Null-</a:t>
            </a:r>
            <a:r>
              <a:rPr lang="en-US" sz="1400" err="1">
                <a:ea typeface="+mn-lt"/>
                <a:cs typeface="+mn-lt"/>
              </a:rPr>
              <a:t>Bedingung</a:t>
            </a:r>
            <a:r>
              <a:rPr lang="en-US" sz="1400">
                <a:ea typeface="+mn-lt"/>
                <a:cs typeface="+mn-lt"/>
              </a:rPr>
              <a:t> bis </a:t>
            </a:r>
            <a:r>
              <a:rPr lang="en-US" sz="1400" err="1">
                <a:ea typeface="+mn-lt"/>
                <a:cs typeface="+mn-lt"/>
              </a:rPr>
              <a:t>zur</a:t>
            </a:r>
            <a:r>
              <a:rPr lang="en-US" sz="1400">
                <a:ea typeface="+mn-lt"/>
                <a:cs typeface="+mn-lt"/>
              </a:rPr>
              <a:t> </a:t>
            </a:r>
            <a:r>
              <a:rPr lang="en-US" sz="1400" err="1">
                <a:ea typeface="+mn-lt"/>
                <a:cs typeface="+mn-lt"/>
              </a:rPr>
              <a:t>dritten</a:t>
            </a:r>
            <a:r>
              <a:rPr lang="en-US" sz="1400">
                <a:ea typeface="+mn-lt"/>
                <a:cs typeface="+mn-lt"/>
              </a:rPr>
              <a:t> </a:t>
            </a:r>
            <a:r>
              <a:rPr lang="en-US" sz="1400" err="1">
                <a:ea typeface="+mn-lt"/>
                <a:cs typeface="+mn-lt"/>
              </a:rPr>
              <a:t>Bedingung</a:t>
            </a:r>
            <a:r>
              <a:rPr lang="en-US" sz="1400">
                <a:ea typeface="+mn-lt"/>
                <a:cs typeface="+mn-lt"/>
              </a:rPr>
              <a:t>, die </a:t>
            </a:r>
            <a:r>
              <a:rPr lang="en-US" sz="1400" err="1">
                <a:ea typeface="+mn-lt"/>
                <a:cs typeface="+mn-lt"/>
              </a:rPr>
              <a:t>sich</a:t>
            </a:r>
            <a:r>
              <a:rPr lang="en-US" sz="1400">
                <a:ea typeface="+mn-lt"/>
                <a:cs typeface="+mn-lt"/>
              </a:rPr>
              <a:t> in </a:t>
            </a:r>
            <a:r>
              <a:rPr lang="en-US" sz="1400" err="1">
                <a:ea typeface="+mn-lt"/>
                <a:cs typeface="+mn-lt"/>
              </a:rPr>
              <a:t>ihrer</a:t>
            </a:r>
            <a:r>
              <a:rPr lang="en-US" sz="1400">
                <a:ea typeface="+mn-lt"/>
                <a:cs typeface="+mn-lt"/>
              </a:rPr>
              <a:t> </a:t>
            </a:r>
            <a:r>
              <a:rPr lang="en-US" sz="1400" err="1">
                <a:ea typeface="+mn-lt"/>
                <a:cs typeface="+mn-lt"/>
              </a:rPr>
              <a:t>Wahrscheinlichkeit</a:t>
            </a:r>
            <a:r>
              <a:rPr lang="en-US" sz="1400">
                <a:ea typeface="+mn-lt"/>
                <a:cs typeface="+mn-lt"/>
              </a:rPr>
              <a:t> </a:t>
            </a:r>
            <a:r>
              <a:rPr lang="en-US" sz="1400" err="1">
                <a:ea typeface="+mn-lt"/>
                <a:cs typeface="+mn-lt"/>
              </a:rPr>
              <a:t>unterscheiden</a:t>
            </a:r>
            <a:r>
              <a:rPr lang="en-US" sz="1400">
                <a:ea typeface="+mn-lt"/>
                <a:cs typeface="+mn-lt"/>
              </a:rPr>
              <a:t>. Die Null-</a:t>
            </a:r>
            <a:r>
              <a:rPr lang="en-US" sz="1400" err="1">
                <a:ea typeface="+mn-lt"/>
                <a:cs typeface="+mn-lt"/>
              </a:rPr>
              <a:t>Bedingung</a:t>
            </a:r>
            <a:r>
              <a:rPr lang="en-US" sz="1400">
                <a:ea typeface="+mn-lt"/>
                <a:cs typeface="+mn-lt"/>
              </a:rPr>
              <a:t> </a:t>
            </a:r>
            <a:r>
              <a:rPr lang="en-US" sz="1400" err="1">
                <a:ea typeface="+mn-lt"/>
                <a:cs typeface="+mn-lt"/>
              </a:rPr>
              <a:t>wird</a:t>
            </a:r>
            <a:r>
              <a:rPr lang="en-US" sz="1400">
                <a:ea typeface="+mn-lt"/>
                <a:cs typeface="+mn-lt"/>
              </a:rPr>
              <a:t> </a:t>
            </a:r>
            <a:r>
              <a:rPr lang="en-US" sz="1400" err="1">
                <a:ea typeface="+mn-lt"/>
                <a:cs typeface="+mn-lt"/>
              </a:rPr>
              <a:t>verwendet</a:t>
            </a:r>
            <a:r>
              <a:rPr lang="en-US" sz="1400">
                <a:ea typeface="+mn-lt"/>
                <a:cs typeface="+mn-lt"/>
              </a:rPr>
              <a:t>, um </a:t>
            </a:r>
            <a:r>
              <a:rPr lang="en-US" sz="1400" err="1">
                <a:ea typeface="+mn-lt"/>
                <a:cs typeface="+mn-lt"/>
              </a:rPr>
              <a:t>allgemeine</a:t>
            </a:r>
            <a:r>
              <a:rPr lang="en-US" sz="1400">
                <a:ea typeface="+mn-lt"/>
                <a:cs typeface="+mn-lt"/>
              </a:rPr>
              <a:t> </a:t>
            </a:r>
            <a:r>
              <a:rPr lang="en-US" sz="1400" err="1">
                <a:ea typeface="+mn-lt"/>
                <a:cs typeface="+mn-lt"/>
              </a:rPr>
              <a:t>Wahrheiten</a:t>
            </a:r>
            <a:r>
              <a:rPr lang="en-US" sz="1400">
                <a:ea typeface="+mn-lt"/>
                <a:cs typeface="+mn-lt"/>
              </a:rPr>
              <a:t> </a:t>
            </a:r>
            <a:r>
              <a:rPr lang="en-US" sz="1400" err="1">
                <a:ea typeface="+mn-lt"/>
                <a:cs typeface="+mn-lt"/>
              </a:rPr>
              <a:t>auszudrücken</a:t>
            </a:r>
            <a:r>
              <a:rPr lang="en-US" sz="1400">
                <a:ea typeface="+mn-lt"/>
                <a:cs typeface="+mn-lt"/>
              </a:rPr>
              <a:t>, die </a:t>
            </a:r>
            <a:r>
              <a:rPr lang="en-US" sz="1400" err="1">
                <a:ea typeface="+mn-lt"/>
                <a:cs typeface="+mn-lt"/>
              </a:rPr>
              <a:t>immer</a:t>
            </a:r>
            <a:r>
              <a:rPr lang="en-US" sz="1400">
                <a:ea typeface="+mn-lt"/>
                <a:cs typeface="+mn-lt"/>
              </a:rPr>
              <a:t> </a:t>
            </a:r>
            <a:r>
              <a:rPr lang="en-US" sz="1400" err="1">
                <a:ea typeface="+mn-lt"/>
                <a:cs typeface="+mn-lt"/>
              </a:rPr>
              <a:t>wahr</a:t>
            </a:r>
            <a:r>
              <a:rPr lang="en-US" sz="1400">
                <a:ea typeface="+mn-lt"/>
                <a:cs typeface="+mn-lt"/>
              </a:rPr>
              <a:t> </a:t>
            </a:r>
            <a:r>
              <a:rPr lang="en-US" sz="1400" err="1">
                <a:ea typeface="+mn-lt"/>
                <a:cs typeface="+mn-lt"/>
              </a:rPr>
              <a:t>sind</a:t>
            </a:r>
            <a:r>
              <a:rPr lang="en-US" sz="1400">
                <a:ea typeface="+mn-lt"/>
                <a:cs typeface="+mn-lt"/>
              </a:rPr>
              <a:t>. Ein </a:t>
            </a:r>
            <a:r>
              <a:rPr lang="en-US" sz="1400" err="1">
                <a:ea typeface="+mn-lt"/>
                <a:cs typeface="+mn-lt"/>
              </a:rPr>
              <a:t>Beispiel</a:t>
            </a:r>
            <a:r>
              <a:rPr lang="en-US" sz="1400">
                <a:ea typeface="+mn-lt"/>
                <a:cs typeface="+mn-lt"/>
              </a:rPr>
              <a:t> </a:t>
            </a:r>
            <a:r>
              <a:rPr lang="en-US" sz="1400" err="1">
                <a:ea typeface="+mn-lt"/>
                <a:cs typeface="+mn-lt"/>
              </a:rPr>
              <a:t>ist</a:t>
            </a:r>
            <a:r>
              <a:rPr lang="en-US" sz="1400">
                <a:ea typeface="+mn-lt"/>
                <a:cs typeface="+mn-lt"/>
              </a:rPr>
              <a:t>: "Wenn man Wasser </a:t>
            </a:r>
            <a:r>
              <a:rPr lang="en-US" sz="1400" err="1">
                <a:ea typeface="+mn-lt"/>
                <a:cs typeface="+mn-lt"/>
              </a:rPr>
              <a:t>erhitzt</a:t>
            </a:r>
            <a:r>
              <a:rPr lang="en-US" sz="1400">
                <a:ea typeface="+mn-lt"/>
                <a:cs typeface="+mn-lt"/>
              </a:rPr>
              <a:t>, </a:t>
            </a:r>
            <a:r>
              <a:rPr lang="en-US" sz="1400" err="1">
                <a:ea typeface="+mn-lt"/>
                <a:cs typeface="+mn-lt"/>
              </a:rPr>
              <a:t>verdampft</a:t>
            </a:r>
            <a:r>
              <a:rPr lang="en-US" sz="1400">
                <a:ea typeface="+mn-lt"/>
                <a:cs typeface="+mn-lt"/>
              </a:rPr>
              <a:t> es."</a:t>
            </a:r>
          </a:p>
          <a:p>
            <a:r>
              <a:rPr lang="en-US" sz="1400">
                <a:ea typeface="+mn-lt"/>
                <a:cs typeface="+mn-lt"/>
              </a:rPr>
              <a:t>Die </a:t>
            </a:r>
            <a:r>
              <a:rPr lang="en-US" sz="1400" err="1">
                <a:ea typeface="+mn-lt"/>
                <a:cs typeface="+mn-lt"/>
              </a:rPr>
              <a:t>ersten</a:t>
            </a:r>
            <a:r>
              <a:rPr lang="en-US" sz="1400">
                <a:ea typeface="+mn-lt"/>
                <a:cs typeface="+mn-lt"/>
              </a:rPr>
              <a:t> </a:t>
            </a:r>
            <a:r>
              <a:rPr lang="en-US" sz="1400" err="1">
                <a:ea typeface="+mn-lt"/>
                <a:cs typeface="+mn-lt"/>
              </a:rPr>
              <a:t>Bedingungen</a:t>
            </a:r>
            <a:r>
              <a:rPr lang="en-US" sz="1400">
                <a:ea typeface="+mn-lt"/>
                <a:cs typeface="+mn-lt"/>
              </a:rPr>
              <a:t> </a:t>
            </a:r>
            <a:r>
              <a:rPr lang="en-US" sz="1400" err="1">
                <a:ea typeface="+mn-lt"/>
                <a:cs typeface="+mn-lt"/>
              </a:rPr>
              <a:t>beschreiben</a:t>
            </a:r>
            <a:r>
              <a:rPr lang="en-US" sz="1400">
                <a:ea typeface="+mn-lt"/>
                <a:cs typeface="+mn-lt"/>
              </a:rPr>
              <a:t> </a:t>
            </a:r>
            <a:r>
              <a:rPr lang="en-US" sz="1400" err="1">
                <a:ea typeface="+mn-lt"/>
                <a:cs typeface="+mn-lt"/>
              </a:rPr>
              <a:t>eine</a:t>
            </a:r>
            <a:r>
              <a:rPr lang="en-US" sz="1400">
                <a:ea typeface="+mn-lt"/>
                <a:cs typeface="+mn-lt"/>
              </a:rPr>
              <a:t> </a:t>
            </a:r>
            <a:r>
              <a:rPr lang="en-US" sz="1400" err="1">
                <a:ea typeface="+mn-lt"/>
                <a:cs typeface="+mn-lt"/>
              </a:rPr>
              <a:t>mögliche</a:t>
            </a:r>
            <a:r>
              <a:rPr lang="en-US" sz="1400">
                <a:ea typeface="+mn-lt"/>
                <a:cs typeface="+mn-lt"/>
              </a:rPr>
              <a:t> </a:t>
            </a:r>
            <a:r>
              <a:rPr lang="en-US" sz="1400" err="1">
                <a:ea typeface="+mn-lt"/>
                <a:cs typeface="+mn-lt"/>
              </a:rPr>
              <a:t>oder</a:t>
            </a:r>
            <a:r>
              <a:rPr lang="en-US" sz="1400">
                <a:ea typeface="+mn-lt"/>
                <a:cs typeface="+mn-lt"/>
              </a:rPr>
              <a:t> </a:t>
            </a:r>
            <a:r>
              <a:rPr lang="en-US" sz="1400" err="1">
                <a:ea typeface="+mn-lt"/>
                <a:cs typeface="+mn-lt"/>
              </a:rPr>
              <a:t>wahrscheinliche</a:t>
            </a:r>
            <a:r>
              <a:rPr lang="en-US" sz="1400">
                <a:ea typeface="+mn-lt"/>
                <a:cs typeface="+mn-lt"/>
              </a:rPr>
              <a:t> Situation in der </a:t>
            </a:r>
            <a:r>
              <a:rPr lang="en-US" sz="1400" err="1">
                <a:ea typeface="+mn-lt"/>
                <a:cs typeface="+mn-lt"/>
              </a:rPr>
              <a:t>Gegenwart</a:t>
            </a:r>
            <a:r>
              <a:rPr lang="en-US" sz="1400">
                <a:ea typeface="+mn-lt"/>
                <a:cs typeface="+mn-lt"/>
              </a:rPr>
              <a:t> </a:t>
            </a:r>
            <a:r>
              <a:rPr lang="en-US" sz="1400" err="1">
                <a:ea typeface="+mn-lt"/>
                <a:cs typeface="+mn-lt"/>
              </a:rPr>
              <a:t>oder</a:t>
            </a:r>
            <a:r>
              <a:rPr lang="en-US" sz="1400">
                <a:ea typeface="+mn-lt"/>
                <a:cs typeface="+mn-lt"/>
              </a:rPr>
              <a:t> Zukunft. Sie </a:t>
            </a:r>
            <a:r>
              <a:rPr lang="en-US" sz="1400" err="1">
                <a:ea typeface="+mn-lt"/>
                <a:cs typeface="+mn-lt"/>
              </a:rPr>
              <a:t>beinhalten</a:t>
            </a:r>
            <a:r>
              <a:rPr lang="en-US" sz="1400">
                <a:ea typeface="+mn-lt"/>
                <a:cs typeface="+mn-lt"/>
              </a:rPr>
              <a:t> </a:t>
            </a:r>
            <a:r>
              <a:rPr lang="en-US" sz="1400" err="1">
                <a:ea typeface="+mn-lt"/>
                <a:cs typeface="+mn-lt"/>
              </a:rPr>
              <a:t>eine</a:t>
            </a:r>
            <a:r>
              <a:rPr lang="en-US" sz="1400">
                <a:ea typeface="+mn-lt"/>
                <a:cs typeface="+mn-lt"/>
              </a:rPr>
              <a:t> </a:t>
            </a:r>
            <a:r>
              <a:rPr lang="en-US" sz="1400" err="1">
                <a:ea typeface="+mn-lt"/>
                <a:cs typeface="+mn-lt"/>
              </a:rPr>
              <a:t>Bedingung</a:t>
            </a:r>
            <a:r>
              <a:rPr lang="en-US" sz="1400">
                <a:ea typeface="+mn-lt"/>
                <a:cs typeface="+mn-lt"/>
              </a:rPr>
              <a:t>, die </a:t>
            </a:r>
            <a:r>
              <a:rPr lang="en-US" sz="1400" err="1">
                <a:ea typeface="+mn-lt"/>
                <a:cs typeface="+mn-lt"/>
              </a:rPr>
              <a:t>erfüllt</a:t>
            </a:r>
            <a:r>
              <a:rPr lang="en-US" sz="1400">
                <a:ea typeface="+mn-lt"/>
                <a:cs typeface="+mn-lt"/>
              </a:rPr>
              <a:t> </a:t>
            </a:r>
            <a:r>
              <a:rPr lang="en-US" sz="1400" err="1">
                <a:ea typeface="+mn-lt"/>
                <a:cs typeface="+mn-lt"/>
              </a:rPr>
              <a:t>werden</a:t>
            </a:r>
            <a:r>
              <a:rPr lang="en-US" sz="1400">
                <a:ea typeface="+mn-lt"/>
                <a:cs typeface="+mn-lt"/>
              </a:rPr>
              <a:t> </a:t>
            </a:r>
            <a:r>
              <a:rPr lang="en-US" sz="1400" err="1">
                <a:ea typeface="+mn-lt"/>
                <a:cs typeface="+mn-lt"/>
              </a:rPr>
              <a:t>müsste</a:t>
            </a:r>
            <a:r>
              <a:rPr lang="en-US" sz="1400">
                <a:ea typeface="+mn-lt"/>
                <a:cs typeface="+mn-lt"/>
              </a:rPr>
              <a:t>, </a:t>
            </a:r>
            <a:r>
              <a:rPr lang="en-US" sz="1400" err="1">
                <a:ea typeface="+mn-lt"/>
                <a:cs typeface="+mn-lt"/>
              </a:rPr>
              <a:t>damit</a:t>
            </a:r>
            <a:r>
              <a:rPr lang="en-US" sz="1400">
                <a:ea typeface="+mn-lt"/>
                <a:cs typeface="+mn-lt"/>
              </a:rPr>
              <a:t> das </a:t>
            </a:r>
            <a:r>
              <a:rPr lang="en-US" sz="1400" err="1">
                <a:ea typeface="+mn-lt"/>
                <a:cs typeface="+mn-lt"/>
              </a:rPr>
              <a:t>Ergebnis</a:t>
            </a:r>
            <a:r>
              <a:rPr lang="en-US" sz="1400">
                <a:ea typeface="+mn-lt"/>
                <a:cs typeface="+mn-lt"/>
              </a:rPr>
              <a:t> </a:t>
            </a:r>
            <a:r>
              <a:rPr lang="en-US" sz="1400" err="1">
                <a:ea typeface="+mn-lt"/>
                <a:cs typeface="+mn-lt"/>
              </a:rPr>
              <a:t>eintreten</a:t>
            </a:r>
            <a:r>
              <a:rPr lang="en-US" sz="1400">
                <a:ea typeface="+mn-lt"/>
                <a:cs typeface="+mn-lt"/>
              </a:rPr>
              <a:t> </a:t>
            </a:r>
            <a:r>
              <a:rPr lang="en-US" sz="1400" err="1">
                <a:ea typeface="+mn-lt"/>
                <a:cs typeface="+mn-lt"/>
              </a:rPr>
              <a:t>kann</a:t>
            </a:r>
            <a:r>
              <a:rPr lang="en-US" sz="1400">
                <a:ea typeface="+mn-lt"/>
                <a:cs typeface="+mn-lt"/>
              </a:rPr>
              <a:t>. Zum </a:t>
            </a:r>
            <a:r>
              <a:rPr lang="en-US" sz="1400" err="1">
                <a:ea typeface="+mn-lt"/>
                <a:cs typeface="+mn-lt"/>
              </a:rPr>
              <a:t>Beispiel</a:t>
            </a:r>
            <a:r>
              <a:rPr lang="en-US" sz="1400">
                <a:ea typeface="+mn-lt"/>
                <a:cs typeface="+mn-lt"/>
              </a:rPr>
              <a:t>: "Wenn es </a:t>
            </a:r>
            <a:r>
              <a:rPr lang="en-US" sz="1400" err="1">
                <a:ea typeface="+mn-lt"/>
                <a:cs typeface="+mn-lt"/>
              </a:rPr>
              <a:t>regnet</a:t>
            </a:r>
            <a:r>
              <a:rPr lang="en-US" sz="1400">
                <a:ea typeface="+mn-lt"/>
                <a:cs typeface="+mn-lt"/>
              </a:rPr>
              <a:t>, </a:t>
            </a:r>
            <a:r>
              <a:rPr lang="en-US" sz="1400" err="1">
                <a:ea typeface="+mn-lt"/>
                <a:cs typeface="+mn-lt"/>
              </a:rPr>
              <a:t>werde</a:t>
            </a:r>
            <a:r>
              <a:rPr lang="en-US" sz="1400">
                <a:ea typeface="+mn-lt"/>
                <a:cs typeface="+mn-lt"/>
              </a:rPr>
              <a:t> ich </a:t>
            </a:r>
            <a:r>
              <a:rPr lang="en-US" sz="1400" err="1">
                <a:ea typeface="+mn-lt"/>
                <a:cs typeface="+mn-lt"/>
              </a:rPr>
              <a:t>drinnen</a:t>
            </a:r>
            <a:r>
              <a:rPr lang="en-US" sz="1400">
                <a:ea typeface="+mn-lt"/>
                <a:cs typeface="+mn-lt"/>
              </a:rPr>
              <a:t> </a:t>
            </a:r>
            <a:r>
              <a:rPr lang="en-US" sz="1400" err="1">
                <a:ea typeface="+mn-lt"/>
                <a:cs typeface="+mn-lt"/>
              </a:rPr>
              <a:t>bleiben</a:t>
            </a:r>
            <a:r>
              <a:rPr lang="en-US" sz="1400">
                <a:ea typeface="+mn-lt"/>
                <a:cs typeface="+mn-lt"/>
              </a:rPr>
              <a:t>."</a:t>
            </a:r>
          </a:p>
          <a:p>
            <a:r>
              <a:rPr lang="en-US" sz="1400">
                <a:ea typeface="+mn-lt"/>
                <a:cs typeface="+mn-lt"/>
              </a:rPr>
              <a:t>Die </a:t>
            </a:r>
            <a:r>
              <a:rPr lang="en-US" sz="1400" err="1">
                <a:ea typeface="+mn-lt"/>
                <a:cs typeface="+mn-lt"/>
              </a:rPr>
              <a:t>zweiten</a:t>
            </a:r>
            <a:r>
              <a:rPr lang="en-US" sz="1400">
                <a:ea typeface="+mn-lt"/>
                <a:cs typeface="+mn-lt"/>
              </a:rPr>
              <a:t> </a:t>
            </a:r>
            <a:r>
              <a:rPr lang="en-US" sz="1400" err="1">
                <a:ea typeface="+mn-lt"/>
                <a:cs typeface="+mn-lt"/>
              </a:rPr>
              <a:t>Bedingungen</a:t>
            </a:r>
            <a:r>
              <a:rPr lang="en-US" sz="1400">
                <a:ea typeface="+mn-lt"/>
                <a:cs typeface="+mn-lt"/>
              </a:rPr>
              <a:t> </a:t>
            </a:r>
            <a:r>
              <a:rPr lang="en-US" sz="1400" err="1">
                <a:ea typeface="+mn-lt"/>
                <a:cs typeface="+mn-lt"/>
              </a:rPr>
              <a:t>beschreiben</a:t>
            </a:r>
            <a:r>
              <a:rPr lang="en-US" sz="1400">
                <a:ea typeface="+mn-lt"/>
                <a:cs typeface="+mn-lt"/>
              </a:rPr>
              <a:t> </a:t>
            </a:r>
            <a:r>
              <a:rPr lang="en-US" sz="1400" err="1">
                <a:ea typeface="+mn-lt"/>
                <a:cs typeface="+mn-lt"/>
              </a:rPr>
              <a:t>eine</a:t>
            </a:r>
            <a:r>
              <a:rPr lang="en-US" sz="1400">
                <a:ea typeface="+mn-lt"/>
                <a:cs typeface="+mn-lt"/>
              </a:rPr>
              <a:t> </a:t>
            </a:r>
            <a:r>
              <a:rPr lang="en-US" sz="1400" err="1">
                <a:ea typeface="+mn-lt"/>
                <a:cs typeface="+mn-lt"/>
              </a:rPr>
              <a:t>hypothetische</a:t>
            </a:r>
            <a:r>
              <a:rPr lang="en-US" sz="1400">
                <a:ea typeface="+mn-lt"/>
                <a:cs typeface="+mn-lt"/>
              </a:rPr>
              <a:t> </a:t>
            </a:r>
            <a:r>
              <a:rPr lang="en-US" sz="1400" err="1">
                <a:ea typeface="+mn-lt"/>
                <a:cs typeface="+mn-lt"/>
              </a:rPr>
              <a:t>oder</a:t>
            </a:r>
            <a:r>
              <a:rPr lang="en-US" sz="1400">
                <a:ea typeface="+mn-lt"/>
                <a:cs typeface="+mn-lt"/>
              </a:rPr>
              <a:t> </a:t>
            </a:r>
            <a:r>
              <a:rPr lang="en-US" sz="1400" err="1">
                <a:ea typeface="+mn-lt"/>
                <a:cs typeface="+mn-lt"/>
              </a:rPr>
              <a:t>unwahrscheinliche</a:t>
            </a:r>
            <a:r>
              <a:rPr lang="en-US" sz="1400">
                <a:ea typeface="+mn-lt"/>
                <a:cs typeface="+mn-lt"/>
              </a:rPr>
              <a:t> Situation in der </a:t>
            </a:r>
            <a:r>
              <a:rPr lang="en-US" sz="1400" err="1">
                <a:ea typeface="+mn-lt"/>
                <a:cs typeface="+mn-lt"/>
              </a:rPr>
              <a:t>Gegenwart</a:t>
            </a:r>
            <a:r>
              <a:rPr lang="en-US" sz="1400">
                <a:ea typeface="+mn-lt"/>
                <a:cs typeface="+mn-lt"/>
              </a:rPr>
              <a:t> </a:t>
            </a:r>
            <a:r>
              <a:rPr lang="en-US" sz="1400" err="1">
                <a:ea typeface="+mn-lt"/>
                <a:cs typeface="+mn-lt"/>
              </a:rPr>
              <a:t>oder</a:t>
            </a:r>
            <a:r>
              <a:rPr lang="en-US" sz="1400">
                <a:ea typeface="+mn-lt"/>
                <a:cs typeface="+mn-lt"/>
              </a:rPr>
              <a:t> Zukunft. Sie </a:t>
            </a:r>
            <a:r>
              <a:rPr lang="en-US" sz="1400" err="1">
                <a:ea typeface="+mn-lt"/>
                <a:cs typeface="+mn-lt"/>
              </a:rPr>
              <a:t>beinhalten</a:t>
            </a:r>
            <a:r>
              <a:rPr lang="en-US" sz="1400">
                <a:ea typeface="+mn-lt"/>
                <a:cs typeface="+mn-lt"/>
              </a:rPr>
              <a:t> </a:t>
            </a:r>
            <a:r>
              <a:rPr lang="en-US" sz="1400" err="1">
                <a:ea typeface="+mn-lt"/>
                <a:cs typeface="+mn-lt"/>
              </a:rPr>
              <a:t>eine</a:t>
            </a:r>
            <a:r>
              <a:rPr lang="en-US" sz="1400">
                <a:ea typeface="+mn-lt"/>
                <a:cs typeface="+mn-lt"/>
              </a:rPr>
              <a:t> </a:t>
            </a:r>
            <a:r>
              <a:rPr lang="en-US" sz="1400" err="1">
                <a:ea typeface="+mn-lt"/>
                <a:cs typeface="+mn-lt"/>
              </a:rPr>
              <a:t>Bedingung</a:t>
            </a:r>
            <a:r>
              <a:rPr lang="en-US" sz="1400">
                <a:ea typeface="+mn-lt"/>
                <a:cs typeface="+mn-lt"/>
              </a:rPr>
              <a:t>, die </a:t>
            </a:r>
            <a:r>
              <a:rPr lang="en-US" sz="1400" err="1">
                <a:ea typeface="+mn-lt"/>
                <a:cs typeface="+mn-lt"/>
              </a:rPr>
              <a:t>nicht</a:t>
            </a:r>
            <a:r>
              <a:rPr lang="en-US" sz="1400">
                <a:ea typeface="+mn-lt"/>
                <a:cs typeface="+mn-lt"/>
              </a:rPr>
              <a:t> </a:t>
            </a:r>
            <a:r>
              <a:rPr lang="en-US" sz="1400" err="1">
                <a:ea typeface="+mn-lt"/>
                <a:cs typeface="+mn-lt"/>
              </a:rPr>
              <a:t>erfüllt</a:t>
            </a:r>
            <a:r>
              <a:rPr lang="en-US" sz="1400">
                <a:ea typeface="+mn-lt"/>
                <a:cs typeface="+mn-lt"/>
              </a:rPr>
              <a:t> </a:t>
            </a:r>
            <a:r>
              <a:rPr lang="en-US" sz="1400" err="1">
                <a:ea typeface="+mn-lt"/>
                <a:cs typeface="+mn-lt"/>
              </a:rPr>
              <a:t>wird</a:t>
            </a:r>
            <a:r>
              <a:rPr lang="en-US" sz="1400">
                <a:ea typeface="+mn-lt"/>
                <a:cs typeface="+mn-lt"/>
              </a:rPr>
              <a:t> </a:t>
            </a:r>
            <a:r>
              <a:rPr lang="en-US" sz="1400" err="1">
                <a:ea typeface="+mn-lt"/>
                <a:cs typeface="+mn-lt"/>
              </a:rPr>
              <a:t>oder</a:t>
            </a:r>
            <a:r>
              <a:rPr lang="en-US" sz="1400">
                <a:ea typeface="+mn-lt"/>
                <a:cs typeface="+mn-lt"/>
              </a:rPr>
              <a:t> </a:t>
            </a:r>
            <a:r>
              <a:rPr lang="en-US" sz="1400" err="1">
                <a:ea typeface="+mn-lt"/>
                <a:cs typeface="+mn-lt"/>
              </a:rPr>
              <a:t>nicht</a:t>
            </a:r>
            <a:r>
              <a:rPr lang="en-US" sz="1400">
                <a:ea typeface="+mn-lt"/>
                <a:cs typeface="+mn-lt"/>
              </a:rPr>
              <a:t> </a:t>
            </a:r>
            <a:r>
              <a:rPr lang="en-US" sz="1400" err="1">
                <a:ea typeface="+mn-lt"/>
                <a:cs typeface="+mn-lt"/>
              </a:rPr>
              <a:t>erfüllt</a:t>
            </a:r>
            <a:r>
              <a:rPr lang="en-US" sz="1400">
                <a:ea typeface="+mn-lt"/>
                <a:cs typeface="+mn-lt"/>
              </a:rPr>
              <a:t> </a:t>
            </a:r>
            <a:r>
              <a:rPr lang="en-US" sz="1400" err="1">
                <a:ea typeface="+mn-lt"/>
                <a:cs typeface="+mn-lt"/>
              </a:rPr>
              <a:t>werden</a:t>
            </a:r>
            <a:r>
              <a:rPr lang="en-US" sz="1400">
                <a:ea typeface="+mn-lt"/>
                <a:cs typeface="+mn-lt"/>
              </a:rPr>
              <a:t> </a:t>
            </a:r>
            <a:r>
              <a:rPr lang="en-US" sz="1400" err="1">
                <a:ea typeface="+mn-lt"/>
                <a:cs typeface="+mn-lt"/>
              </a:rPr>
              <a:t>kann</a:t>
            </a:r>
            <a:r>
              <a:rPr lang="en-US" sz="1400">
                <a:ea typeface="+mn-lt"/>
                <a:cs typeface="+mn-lt"/>
              </a:rPr>
              <a:t>. Zum </a:t>
            </a:r>
            <a:r>
              <a:rPr lang="en-US" sz="1400" err="1">
                <a:ea typeface="+mn-lt"/>
                <a:cs typeface="+mn-lt"/>
              </a:rPr>
              <a:t>Beispiel</a:t>
            </a:r>
            <a:r>
              <a:rPr lang="en-US" sz="1400">
                <a:ea typeface="+mn-lt"/>
                <a:cs typeface="+mn-lt"/>
              </a:rPr>
              <a:t>: "Wenn ich </a:t>
            </a:r>
            <a:r>
              <a:rPr lang="en-US" sz="1400" err="1">
                <a:ea typeface="+mn-lt"/>
                <a:cs typeface="+mn-lt"/>
              </a:rPr>
              <a:t>fliegen</a:t>
            </a:r>
            <a:r>
              <a:rPr lang="en-US" sz="1400">
                <a:ea typeface="+mn-lt"/>
                <a:cs typeface="+mn-lt"/>
              </a:rPr>
              <a:t> </a:t>
            </a:r>
            <a:r>
              <a:rPr lang="en-US" sz="1400" err="1">
                <a:ea typeface="+mn-lt"/>
                <a:cs typeface="+mn-lt"/>
              </a:rPr>
              <a:t>könnte</a:t>
            </a:r>
            <a:r>
              <a:rPr lang="en-US" sz="1400">
                <a:ea typeface="+mn-lt"/>
                <a:cs typeface="+mn-lt"/>
              </a:rPr>
              <a:t>, </a:t>
            </a:r>
            <a:r>
              <a:rPr lang="en-US" sz="1400" err="1">
                <a:ea typeface="+mn-lt"/>
                <a:cs typeface="+mn-lt"/>
              </a:rPr>
              <a:t>würde</a:t>
            </a:r>
            <a:r>
              <a:rPr lang="en-US" sz="1400">
                <a:ea typeface="+mn-lt"/>
                <a:cs typeface="+mn-lt"/>
              </a:rPr>
              <a:t> ich </a:t>
            </a:r>
            <a:r>
              <a:rPr lang="en-US" sz="1400" err="1">
                <a:ea typeface="+mn-lt"/>
                <a:cs typeface="+mn-lt"/>
              </a:rPr>
              <a:t>nach</a:t>
            </a:r>
            <a:r>
              <a:rPr lang="en-US" sz="1400">
                <a:ea typeface="+mn-lt"/>
                <a:cs typeface="+mn-lt"/>
              </a:rPr>
              <a:t> Amerika </a:t>
            </a:r>
            <a:r>
              <a:rPr lang="en-US" sz="1400" err="1">
                <a:ea typeface="+mn-lt"/>
                <a:cs typeface="+mn-lt"/>
              </a:rPr>
              <a:t>fliegen</a:t>
            </a:r>
            <a:r>
              <a:rPr lang="en-US" sz="1400">
                <a:ea typeface="+mn-lt"/>
                <a:cs typeface="+mn-lt"/>
              </a:rPr>
              <a:t>."</a:t>
            </a:r>
          </a:p>
          <a:p>
            <a:r>
              <a:rPr lang="en-US" sz="1400">
                <a:ea typeface="+mn-lt"/>
                <a:cs typeface="+mn-lt"/>
              </a:rPr>
              <a:t>Die </a:t>
            </a:r>
            <a:r>
              <a:rPr lang="en-US" sz="1400" err="1">
                <a:ea typeface="+mn-lt"/>
                <a:cs typeface="+mn-lt"/>
              </a:rPr>
              <a:t>dritten</a:t>
            </a:r>
            <a:r>
              <a:rPr lang="en-US" sz="1400">
                <a:ea typeface="+mn-lt"/>
                <a:cs typeface="+mn-lt"/>
              </a:rPr>
              <a:t> </a:t>
            </a:r>
            <a:r>
              <a:rPr lang="en-US" sz="1400" err="1">
                <a:ea typeface="+mn-lt"/>
                <a:cs typeface="+mn-lt"/>
              </a:rPr>
              <a:t>Bedingungen</a:t>
            </a:r>
            <a:r>
              <a:rPr lang="en-US" sz="1400">
                <a:ea typeface="+mn-lt"/>
                <a:cs typeface="+mn-lt"/>
              </a:rPr>
              <a:t> </a:t>
            </a:r>
            <a:r>
              <a:rPr lang="en-US" sz="1400" err="1">
                <a:ea typeface="+mn-lt"/>
                <a:cs typeface="+mn-lt"/>
              </a:rPr>
              <a:t>beschreiben</a:t>
            </a:r>
            <a:r>
              <a:rPr lang="en-US" sz="1400">
                <a:ea typeface="+mn-lt"/>
                <a:cs typeface="+mn-lt"/>
              </a:rPr>
              <a:t> </a:t>
            </a:r>
            <a:r>
              <a:rPr lang="en-US" sz="1400" err="1">
                <a:ea typeface="+mn-lt"/>
                <a:cs typeface="+mn-lt"/>
              </a:rPr>
              <a:t>eine</a:t>
            </a:r>
            <a:r>
              <a:rPr lang="en-US" sz="1400">
                <a:ea typeface="+mn-lt"/>
                <a:cs typeface="+mn-lt"/>
              </a:rPr>
              <a:t> </a:t>
            </a:r>
            <a:r>
              <a:rPr lang="en-US" sz="1400" err="1">
                <a:ea typeface="+mn-lt"/>
                <a:cs typeface="+mn-lt"/>
              </a:rPr>
              <a:t>hypothetische</a:t>
            </a:r>
            <a:r>
              <a:rPr lang="en-US" sz="1400">
                <a:ea typeface="+mn-lt"/>
                <a:cs typeface="+mn-lt"/>
              </a:rPr>
              <a:t> </a:t>
            </a:r>
            <a:r>
              <a:rPr lang="en-US" sz="1400" err="1">
                <a:ea typeface="+mn-lt"/>
                <a:cs typeface="+mn-lt"/>
              </a:rPr>
              <a:t>oder</a:t>
            </a:r>
            <a:r>
              <a:rPr lang="en-US" sz="1400">
                <a:ea typeface="+mn-lt"/>
                <a:cs typeface="+mn-lt"/>
              </a:rPr>
              <a:t> </a:t>
            </a:r>
            <a:r>
              <a:rPr lang="en-US" sz="1400" err="1">
                <a:ea typeface="+mn-lt"/>
                <a:cs typeface="+mn-lt"/>
              </a:rPr>
              <a:t>unmögliche</a:t>
            </a:r>
            <a:r>
              <a:rPr lang="en-US" sz="1400">
                <a:ea typeface="+mn-lt"/>
                <a:cs typeface="+mn-lt"/>
              </a:rPr>
              <a:t> Situation in der </a:t>
            </a:r>
            <a:r>
              <a:rPr lang="en-US" sz="1400" err="1">
                <a:ea typeface="+mn-lt"/>
                <a:cs typeface="+mn-lt"/>
              </a:rPr>
              <a:t>Vergangenheit</a:t>
            </a:r>
            <a:r>
              <a:rPr lang="en-US" sz="1400">
                <a:ea typeface="+mn-lt"/>
                <a:cs typeface="+mn-lt"/>
              </a:rPr>
              <a:t>. Sie </a:t>
            </a:r>
            <a:r>
              <a:rPr lang="en-US" sz="1400" err="1">
                <a:ea typeface="+mn-lt"/>
                <a:cs typeface="+mn-lt"/>
              </a:rPr>
              <a:t>beinhalten</a:t>
            </a:r>
            <a:r>
              <a:rPr lang="en-US" sz="1400">
                <a:ea typeface="+mn-lt"/>
                <a:cs typeface="+mn-lt"/>
              </a:rPr>
              <a:t> </a:t>
            </a:r>
            <a:r>
              <a:rPr lang="en-US" sz="1400" err="1">
                <a:ea typeface="+mn-lt"/>
                <a:cs typeface="+mn-lt"/>
              </a:rPr>
              <a:t>eine</a:t>
            </a:r>
            <a:r>
              <a:rPr lang="en-US" sz="1400">
                <a:ea typeface="+mn-lt"/>
                <a:cs typeface="+mn-lt"/>
              </a:rPr>
              <a:t> </a:t>
            </a:r>
            <a:r>
              <a:rPr lang="en-US" sz="1400" err="1">
                <a:ea typeface="+mn-lt"/>
                <a:cs typeface="+mn-lt"/>
              </a:rPr>
              <a:t>Bedingung</a:t>
            </a:r>
            <a:r>
              <a:rPr lang="en-US" sz="1400">
                <a:ea typeface="+mn-lt"/>
                <a:cs typeface="+mn-lt"/>
              </a:rPr>
              <a:t>, die </a:t>
            </a:r>
            <a:r>
              <a:rPr lang="en-US" sz="1400" err="1">
                <a:ea typeface="+mn-lt"/>
                <a:cs typeface="+mn-lt"/>
              </a:rPr>
              <a:t>nicht</a:t>
            </a:r>
            <a:r>
              <a:rPr lang="en-US" sz="1400">
                <a:ea typeface="+mn-lt"/>
                <a:cs typeface="+mn-lt"/>
              </a:rPr>
              <a:t> </a:t>
            </a:r>
            <a:r>
              <a:rPr lang="en-US" sz="1400" err="1">
                <a:ea typeface="+mn-lt"/>
                <a:cs typeface="+mn-lt"/>
              </a:rPr>
              <a:t>erfüllt</a:t>
            </a:r>
            <a:r>
              <a:rPr lang="en-US" sz="1400">
                <a:ea typeface="+mn-lt"/>
                <a:cs typeface="+mn-lt"/>
              </a:rPr>
              <a:t> </a:t>
            </a:r>
            <a:r>
              <a:rPr lang="en-US" sz="1400" err="1">
                <a:ea typeface="+mn-lt"/>
                <a:cs typeface="+mn-lt"/>
              </a:rPr>
              <a:t>wurde</a:t>
            </a:r>
            <a:r>
              <a:rPr lang="en-US" sz="1400">
                <a:ea typeface="+mn-lt"/>
                <a:cs typeface="+mn-lt"/>
              </a:rPr>
              <a:t>, </a:t>
            </a:r>
            <a:r>
              <a:rPr lang="en-US" sz="1400" err="1">
                <a:ea typeface="+mn-lt"/>
                <a:cs typeface="+mn-lt"/>
              </a:rPr>
              <a:t>aber</a:t>
            </a:r>
            <a:r>
              <a:rPr lang="en-US" sz="1400">
                <a:ea typeface="+mn-lt"/>
                <a:cs typeface="+mn-lt"/>
              </a:rPr>
              <a:t> das </a:t>
            </a:r>
            <a:r>
              <a:rPr lang="en-US" sz="1400" err="1">
                <a:ea typeface="+mn-lt"/>
                <a:cs typeface="+mn-lt"/>
              </a:rPr>
              <a:t>Ergebnis</a:t>
            </a:r>
            <a:r>
              <a:rPr lang="en-US" sz="1400">
                <a:ea typeface="+mn-lt"/>
                <a:cs typeface="+mn-lt"/>
              </a:rPr>
              <a:t> </a:t>
            </a:r>
            <a:r>
              <a:rPr lang="en-US" sz="1400" err="1">
                <a:ea typeface="+mn-lt"/>
                <a:cs typeface="+mn-lt"/>
              </a:rPr>
              <a:t>hätte</a:t>
            </a:r>
            <a:r>
              <a:rPr lang="en-US" sz="1400">
                <a:ea typeface="+mn-lt"/>
                <a:cs typeface="+mn-lt"/>
              </a:rPr>
              <a:t> </a:t>
            </a:r>
            <a:r>
              <a:rPr lang="en-US" sz="1400" err="1">
                <a:ea typeface="+mn-lt"/>
                <a:cs typeface="+mn-lt"/>
              </a:rPr>
              <a:t>verändern</a:t>
            </a:r>
            <a:r>
              <a:rPr lang="en-US" sz="1400">
                <a:ea typeface="+mn-lt"/>
                <a:cs typeface="+mn-lt"/>
              </a:rPr>
              <a:t> </a:t>
            </a:r>
            <a:r>
              <a:rPr lang="en-US" sz="1400" err="1">
                <a:ea typeface="+mn-lt"/>
                <a:cs typeface="+mn-lt"/>
              </a:rPr>
              <a:t>können</a:t>
            </a:r>
            <a:r>
              <a:rPr lang="en-US" sz="1400">
                <a:ea typeface="+mn-lt"/>
                <a:cs typeface="+mn-lt"/>
              </a:rPr>
              <a:t>. Zum </a:t>
            </a:r>
            <a:r>
              <a:rPr lang="en-US" sz="1400" err="1">
                <a:ea typeface="+mn-lt"/>
                <a:cs typeface="+mn-lt"/>
              </a:rPr>
              <a:t>Beispiel</a:t>
            </a:r>
            <a:r>
              <a:rPr lang="en-US" sz="1400">
                <a:ea typeface="+mn-lt"/>
                <a:cs typeface="+mn-lt"/>
              </a:rPr>
              <a:t>: "Wenn ich </a:t>
            </a:r>
            <a:r>
              <a:rPr lang="en-US" sz="1400" err="1">
                <a:ea typeface="+mn-lt"/>
                <a:cs typeface="+mn-lt"/>
              </a:rPr>
              <a:t>damals</a:t>
            </a:r>
            <a:r>
              <a:rPr lang="en-US" sz="1400">
                <a:ea typeface="+mn-lt"/>
                <a:cs typeface="+mn-lt"/>
              </a:rPr>
              <a:t> auf die Universität </a:t>
            </a:r>
            <a:r>
              <a:rPr lang="en-US" sz="1400" err="1">
                <a:ea typeface="+mn-lt"/>
                <a:cs typeface="+mn-lt"/>
              </a:rPr>
              <a:t>gegangen</a:t>
            </a:r>
            <a:r>
              <a:rPr lang="en-US" sz="1400">
                <a:ea typeface="+mn-lt"/>
                <a:cs typeface="+mn-lt"/>
              </a:rPr>
              <a:t> </a:t>
            </a:r>
            <a:r>
              <a:rPr lang="en-US" sz="1400" err="1">
                <a:ea typeface="+mn-lt"/>
                <a:cs typeface="+mn-lt"/>
              </a:rPr>
              <a:t>wäre</a:t>
            </a:r>
            <a:r>
              <a:rPr lang="en-US" sz="1400">
                <a:ea typeface="+mn-lt"/>
                <a:cs typeface="+mn-lt"/>
              </a:rPr>
              <a:t>, </a:t>
            </a:r>
            <a:r>
              <a:rPr lang="en-US" sz="1400" err="1">
                <a:ea typeface="+mn-lt"/>
                <a:cs typeface="+mn-lt"/>
              </a:rPr>
              <a:t>hätte</a:t>
            </a:r>
            <a:r>
              <a:rPr lang="en-US" sz="1400">
                <a:ea typeface="+mn-lt"/>
                <a:cs typeface="+mn-lt"/>
              </a:rPr>
              <a:t> ich </a:t>
            </a:r>
            <a:r>
              <a:rPr lang="en-US" sz="1400" err="1">
                <a:ea typeface="+mn-lt"/>
                <a:cs typeface="+mn-lt"/>
              </a:rPr>
              <a:t>jetzt</a:t>
            </a:r>
            <a:r>
              <a:rPr lang="en-US" sz="1400">
                <a:ea typeface="+mn-lt"/>
                <a:cs typeface="+mn-lt"/>
              </a:rPr>
              <a:t> </a:t>
            </a:r>
            <a:r>
              <a:rPr lang="en-US" sz="1400" err="1">
                <a:ea typeface="+mn-lt"/>
                <a:cs typeface="+mn-lt"/>
              </a:rPr>
              <a:t>einen</a:t>
            </a:r>
            <a:r>
              <a:rPr lang="en-US" sz="1400">
                <a:ea typeface="+mn-lt"/>
                <a:cs typeface="+mn-lt"/>
              </a:rPr>
              <a:t> </a:t>
            </a:r>
            <a:r>
              <a:rPr lang="en-US" sz="1400" err="1">
                <a:ea typeface="+mn-lt"/>
                <a:cs typeface="+mn-lt"/>
              </a:rPr>
              <a:t>besseren</a:t>
            </a:r>
            <a:r>
              <a:rPr lang="en-US" sz="1400">
                <a:ea typeface="+mn-lt"/>
                <a:cs typeface="+mn-lt"/>
              </a:rPr>
              <a:t> Job."</a:t>
            </a:r>
          </a:p>
          <a:p>
            <a:r>
              <a:rPr lang="en-US" sz="1400" err="1">
                <a:ea typeface="+mn-lt"/>
                <a:cs typeface="+mn-lt"/>
              </a:rPr>
              <a:t>Insgesamt</a:t>
            </a:r>
            <a:r>
              <a:rPr lang="en-US" sz="1400">
                <a:ea typeface="+mn-lt"/>
                <a:cs typeface="+mn-lt"/>
              </a:rPr>
              <a:t> </a:t>
            </a:r>
            <a:r>
              <a:rPr lang="en-US" sz="1400" err="1">
                <a:ea typeface="+mn-lt"/>
                <a:cs typeface="+mn-lt"/>
              </a:rPr>
              <a:t>sind</a:t>
            </a:r>
            <a:r>
              <a:rPr lang="en-US" sz="1400">
                <a:ea typeface="+mn-lt"/>
                <a:cs typeface="+mn-lt"/>
              </a:rPr>
              <a:t> </a:t>
            </a:r>
            <a:r>
              <a:rPr lang="en-US" sz="1400" err="1">
                <a:ea typeface="+mn-lt"/>
                <a:cs typeface="+mn-lt"/>
              </a:rPr>
              <a:t>Bedingungssätze</a:t>
            </a:r>
            <a:r>
              <a:rPr lang="en-US" sz="1400">
                <a:ea typeface="+mn-lt"/>
                <a:cs typeface="+mn-lt"/>
              </a:rPr>
              <a:t> </a:t>
            </a:r>
            <a:r>
              <a:rPr lang="en-US" sz="1400" err="1">
                <a:ea typeface="+mn-lt"/>
                <a:cs typeface="+mn-lt"/>
              </a:rPr>
              <a:t>ein</a:t>
            </a:r>
            <a:r>
              <a:rPr lang="en-US" sz="1400">
                <a:ea typeface="+mn-lt"/>
                <a:cs typeface="+mn-lt"/>
              </a:rPr>
              <a:t> </a:t>
            </a:r>
            <a:r>
              <a:rPr lang="en-US" sz="1400" err="1">
                <a:ea typeface="+mn-lt"/>
                <a:cs typeface="+mn-lt"/>
              </a:rPr>
              <a:t>wichtiger</a:t>
            </a:r>
            <a:r>
              <a:rPr lang="en-US" sz="1400">
                <a:ea typeface="+mn-lt"/>
                <a:cs typeface="+mn-lt"/>
              </a:rPr>
              <a:t> Bestandteil der </a:t>
            </a:r>
            <a:r>
              <a:rPr lang="en-US" sz="1400" err="1">
                <a:ea typeface="+mn-lt"/>
                <a:cs typeface="+mn-lt"/>
              </a:rPr>
              <a:t>grammatikalischen</a:t>
            </a:r>
            <a:r>
              <a:rPr lang="en-US" sz="1400">
                <a:ea typeface="+mn-lt"/>
                <a:cs typeface="+mn-lt"/>
              </a:rPr>
              <a:t> </a:t>
            </a:r>
            <a:r>
              <a:rPr lang="en-US" sz="1400" err="1">
                <a:ea typeface="+mn-lt"/>
                <a:cs typeface="+mn-lt"/>
              </a:rPr>
              <a:t>Strukturen</a:t>
            </a:r>
            <a:r>
              <a:rPr lang="en-US" sz="1400">
                <a:ea typeface="+mn-lt"/>
                <a:cs typeface="+mn-lt"/>
              </a:rPr>
              <a:t>. Durch </a:t>
            </a:r>
            <a:r>
              <a:rPr lang="en-US" sz="1400" err="1">
                <a:ea typeface="+mn-lt"/>
                <a:cs typeface="+mn-lt"/>
              </a:rPr>
              <a:t>ihre</a:t>
            </a:r>
            <a:r>
              <a:rPr lang="en-US" sz="1400">
                <a:ea typeface="+mn-lt"/>
                <a:cs typeface="+mn-lt"/>
              </a:rPr>
              <a:t> </a:t>
            </a:r>
            <a:r>
              <a:rPr lang="en-US" sz="1400" err="1">
                <a:ea typeface="+mn-lt"/>
                <a:cs typeface="+mn-lt"/>
              </a:rPr>
              <a:t>Verwendung</a:t>
            </a:r>
            <a:r>
              <a:rPr lang="en-US" sz="1400">
                <a:ea typeface="+mn-lt"/>
                <a:cs typeface="+mn-lt"/>
              </a:rPr>
              <a:t> </a:t>
            </a:r>
            <a:r>
              <a:rPr lang="en-US" sz="1400" err="1">
                <a:ea typeface="+mn-lt"/>
                <a:cs typeface="+mn-lt"/>
              </a:rPr>
              <a:t>können</a:t>
            </a:r>
            <a:r>
              <a:rPr lang="en-US" sz="1400">
                <a:ea typeface="+mn-lt"/>
                <a:cs typeface="+mn-lt"/>
              </a:rPr>
              <a:t> Redner und </a:t>
            </a:r>
            <a:r>
              <a:rPr lang="en-US" sz="1400" err="1">
                <a:ea typeface="+mn-lt"/>
                <a:cs typeface="+mn-lt"/>
              </a:rPr>
              <a:t>Autoren</a:t>
            </a:r>
            <a:r>
              <a:rPr lang="en-US" sz="1400">
                <a:ea typeface="+mn-lt"/>
                <a:cs typeface="+mn-lt"/>
              </a:rPr>
              <a:t> </a:t>
            </a:r>
            <a:r>
              <a:rPr lang="en-US" sz="1400" err="1">
                <a:ea typeface="+mn-lt"/>
                <a:cs typeface="+mn-lt"/>
              </a:rPr>
              <a:t>komplexe</a:t>
            </a:r>
            <a:r>
              <a:rPr lang="en-US" sz="1400">
                <a:ea typeface="+mn-lt"/>
                <a:cs typeface="+mn-lt"/>
              </a:rPr>
              <a:t> </a:t>
            </a:r>
            <a:r>
              <a:rPr lang="en-US" sz="1400" err="1">
                <a:ea typeface="+mn-lt"/>
                <a:cs typeface="+mn-lt"/>
              </a:rPr>
              <a:t>Sätze</a:t>
            </a:r>
            <a:r>
              <a:rPr lang="en-US" sz="1400">
                <a:ea typeface="+mn-lt"/>
                <a:cs typeface="+mn-lt"/>
              </a:rPr>
              <a:t> </a:t>
            </a:r>
            <a:r>
              <a:rPr lang="en-US" sz="1400" err="1">
                <a:ea typeface="+mn-lt"/>
                <a:cs typeface="+mn-lt"/>
              </a:rPr>
              <a:t>bilden</a:t>
            </a:r>
            <a:r>
              <a:rPr lang="en-US" sz="1400">
                <a:ea typeface="+mn-lt"/>
                <a:cs typeface="+mn-lt"/>
              </a:rPr>
              <a:t> und </a:t>
            </a:r>
            <a:r>
              <a:rPr lang="en-US" sz="1400" err="1">
                <a:ea typeface="+mn-lt"/>
                <a:cs typeface="+mn-lt"/>
              </a:rPr>
              <a:t>verschiedene</a:t>
            </a:r>
            <a:r>
              <a:rPr lang="en-US" sz="1400">
                <a:ea typeface="+mn-lt"/>
                <a:cs typeface="+mn-lt"/>
              </a:rPr>
              <a:t> </a:t>
            </a:r>
            <a:r>
              <a:rPr lang="en-US" sz="1400" err="1">
                <a:ea typeface="+mn-lt"/>
                <a:cs typeface="+mn-lt"/>
              </a:rPr>
              <a:t>Szenarien</a:t>
            </a:r>
            <a:r>
              <a:rPr lang="en-US" sz="1400">
                <a:ea typeface="+mn-lt"/>
                <a:cs typeface="+mn-lt"/>
              </a:rPr>
              <a:t> </a:t>
            </a:r>
            <a:r>
              <a:rPr lang="en-US" sz="1400" err="1">
                <a:ea typeface="+mn-lt"/>
                <a:cs typeface="+mn-lt"/>
              </a:rPr>
              <a:t>diskutieren</a:t>
            </a:r>
            <a:r>
              <a:rPr lang="en-US" sz="1400">
                <a:ea typeface="+mn-lt"/>
                <a:cs typeface="+mn-lt"/>
              </a:rPr>
              <a:t>, um </a:t>
            </a:r>
            <a:r>
              <a:rPr lang="en-US" sz="1400" err="1">
                <a:ea typeface="+mn-lt"/>
                <a:cs typeface="+mn-lt"/>
              </a:rPr>
              <a:t>bessere</a:t>
            </a:r>
            <a:r>
              <a:rPr lang="en-US" sz="1400">
                <a:ea typeface="+mn-lt"/>
                <a:cs typeface="+mn-lt"/>
              </a:rPr>
              <a:t> </a:t>
            </a:r>
            <a:r>
              <a:rPr lang="en-US" sz="1400" err="1">
                <a:ea typeface="+mn-lt"/>
                <a:cs typeface="+mn-lt"/>
              </a:rPr>
              <a:t>Entscheidungen</a:t>
            </a:r>
            <a:r>
              <a:rPr lang="en-US" sz="1400">
                <a:ea typeface="+mn-lt"/>
                <a:cs typeface="+mn-lt"/>
              </a:rPr>
              <a:t> </a:t>
            </a:r>
            <a:r>
              <a:rPr lang="en-US" sz="1400" err="1">
                <a:ea typeface="+mn-lt"/>
                <a:cs typeface="+mn-lt"/>
              </a:rPr>
              <a:t>zu</a:t>
            </a:r>
            <a:r>
              <a:rPr lang="en-US" sz="1400">
                <a:ea typeface="+mn-lt"/>
                <a:cs typeface="+mn-lt"/>
              </a:rPr>
              <a:t> </a:t>
            </a:r>
            <a:r>
              <a:rPr lang="en-US" sz="1400" err="1">
                <a:ea typeface="+mn-lt"/>
                <a:cs typeface="+mn-lt"/>
              </a:rPr>
              <a:t>treffen</a:t>
            </a:r>
            <a:r>
              <a:rPr lang="en-US" sz="1400">
                <a:ea typeface="+mn-lt"/>
                <a:cs typeface="+mn-lt"/>
              </a:rPr>
              <a:t> </a:t>
            </a:r>
            <a:r>
              <a:rPr lang="en-US" sz="1400" err="1">
                <a:ea typeface="+mn-lt"/>
                <a:cs typeface="+mn-lt"/>
              </a:rPr>
              <a:t>oder</a:t>
            </a:r>
            <a:r>
              <a:rPr lang="en-US" sz="1400">
                <a:ea typeface="+mn-lt"/>
                <a:cs typeface="+mn-lt"/>
              </a:rPr>
              <a:t> um </a:t>
            </a:r>
            <a:r>
              <a:rPr lang="en-US" sz="1400" err="1">
                <a:ea typeface="+mn-lt"/>
                <a:cs typeface="+mn-lt"/>
              </a:rPr>
              <a:t>eine</a:t>
            </a:r>
            <a:r>
              <a:rPr lang="en-US" sz="1400">
                <a:ea typeface="+mn-lt"/>
                <a:cs typeface="+mn-lt"/>
              </a:rPr>
              <a:t> Situation </a:t>
            </a:r>
            <a:r>
              <a:rPr lang="en-US" sz="1400" err="1">
                <a:ea typeface="+mn-lt"/>
                <a:cs typeface="+mn-lt"/>
              </a:rPr>
              <a:t>besser</a:t>
            </a:r>
            <a:r>
              <a:rPr lang="en-US" sz="1400">
                <a:ea typeface="+mn-lt"/>
                <a:cs typeface="+mn-lt"/>
              </a:rPr>
              <a:t> </a:t>
            </a:r>
            <a:r>
              <a:rPr lang="en-US" sz="1400" err="1">
                <a:ea typeface="+mn-lt"/>
                <a:cs typeface="+mn-lt"/>
              </a:rPr>
              <a:t>zu</a:t>
            </a:r>
            <a:r>
              <a:rPr lang="en-US" sz="1400">
                <a:ea typeface="+mn-lt"/>
                <a:cs typeface="+mn-lt"/>
              </a:rPr>
              <a:t> verstehen.</a:t>
            </a:r>
          </a:p>
          <a:p>
            <a:r>
              <a:rPr lang="en-US" sz="1400" err="1">
                <a:ea typeface="+mn-lt"/>
                <a:cs typeface="+mn-lt"/>
              </a:rPr>
              <a:t>Bedingungssätze</a:t>
            </a:r>
            <a:r>
              <a:rPr lang="en-US" sz="1400">
                <a:ea typeface="+mn-lt"/>
                <a:cs typeface="+mn-lt"/>
              </a:rPr>
              <a:t> </a:t>
            </a:r>
            <a:r>
              <a:rPr lang="en-US" sz="1400" err="1">
                <a:ea typeface="+mn-lt"/>
                <a:cs typeface="+mn-lt"/>
              </a:rPr>
              <a:t>haben</a:t>
            </a:r>
            <a:r>
              <a:rPr lang="en-US" sz="1400">
                <a:ea typeface="+mn-lt"/>
                <a:cs typeface="+mn-lt"/>
              </a:rPr>
              <a:t> in der </a:t>
            </a:r>
            <a:r>
              <a:rPr lang="en-US" sz="1400" err="1">
                <a:ea typeface="+mn-lt"/>
                <a:cs typeface="+mn-lt"/>
              </a:rPr>
              <a:t>Literatur</a:t>
            </a:r>
            <a:r>
              <a:rPr lang="en-US" sz="1400">
                <a:ea typeface="+mn-lt"/>
                <a:cs typeface="+mn-lt"/>
              </a:rPr>
              <a:t>, </a:t>
            </a:r>
            <a:r>
              <a:rPr lang="en-US" sz="1400" err="1">
                <a:ea typeface="+mn-lt"/>
                <a:cs typeface="+mn-lt"/>
              </a:rPr>
              <a:t>besonders</a:t>
            </a:r>
            <a:r>
              <a:rPr lang="en-US" sz="1400">
                <a:ea typeface="+mn-lt"/>
                <a:cs typeface="+mn-lt"/>
              </a:rPr>
              <a:t> in der </a:t>
            </a:r>
            <a:r>
              <a:rPr lang="en-US" sz="1400" err="1">
                <a:ea typeface="+mn-lt"/>
                <a:cs typeface="+mn-lt"/>
              </a:rPr>
              <a:t>Fiktion</a:t>
            </a:r>
            <a:r>
              <a:rPr lang="en-US" sz="1400">
                <a:ea typeface="+mn-lt"/>
                <a:cs typeface="+mn-lt"/>
              </a:rPr>
              <a:t>, </a:t>
            </a:r>
            <a:r>
              <a:rPr lang="en-US" sz="1400" err="1">
                <a:ea typeface="+mn-lt"/>
                <a:cs typeface="+mn-lt"/>
              </a:rPr>
              <a:t>einen</a:t>
            </a:r>
            <a:r>
              <a:rPr lang="en-US" sz="1400">
                <a:ea typeface="+mn-lt"/>
                <a:cs typeface="+mn-lt"/>
              </a:rPr>
              <a:t> </a:t>
            </a:r>
            <a:r>
              <a:rPr lang="en-US" sz="1400" err="1">
                <a:ea typeface="+mn-lt"/>
                <a:cs typeface="+mn-lt"/>
              </a:rPr>
              <a:t>wichtigen</a:t>
            </a:r>
            <a:r>
              <a:rPr lang="en-US" sz="1400">
                <a:ea typeface="+mn-lt"/>
                <a:cs typeface="+mn-lt"/>
              </a:rPr>
              <a:t> Platz. Sie </a:t>
            </a:r>
            <a:r>
              <a:rPr lang="en-US" sz="1400" err="1">
                <a:ea typeface="+mn-lt"/>
                <a:cs typeface="+mn-lt"/>
              </a:rPr>
              <a:t>erzeugen</a:t>
            </a:r>
            <a:r>
              <a:rPr lang="en-US" sz="1400">
                <a:ea typeface="+mn-lt"/>
                <a:cs typeface="+mn-lt"/>
              </a:rPr>
              <a:t> </a:t>
            </a:r>
            <a:r>
              <a:rPr lang="en-US" sz="1400" err="1">
                <a:ea typeface="+mn-lt"/>
                <a:cs typeface="+mn-lt"/>
              </a:rPr>
              <a:t>Spannung</a:t>
            </a:r>
            <a:r>
              <a:rPr lang="en-US" sz="1400">
                <a:ea typeface="+mn-lt"/>
                <a:cs typeface="+mn-lt"/>
              </a:rPr>
              <a:t> und </a:t>
            </a:r>
            <a:r>
              <a:rPr lang="en-US" sz="1400" err="1">
                <a:ea typeface="+mn-lt"/>
                <a:cs typeface="+mn-lt"/>
              </a:rPr>
              <a:t>Dramatik</a:t>
            </a:r>
            <a:r>
              <a:rPr lang="en-US" sz="1400">
                <a:ea typeface="+mn-lt"/>
                <a:cs typeface="+mn-lt"/>
              </a:rPr>
              <a:t>, </a:t>
            </a:r>
            <a:r>
              <a:rPr lang="en-US" sz="1400" err="1">
                <a:ea typeface="+mn-lt"/>
                <a:cs typeface="+mn-lt"/>
              </a:rPr>
              <a:t>indem</a:t>
            </a:r>
            <a:r>
              <a:rPr lang="en-US" sz="1400">
                <a:ea typeface="+mn-lt"/>
                <a:cs typeface="+mn-lt"/>
              </a:rPr>
              <a:t> </a:t>
            </a:r>
            <a:r>
              <a:rPr lang="en-US" sz="1400" err="1">
                <a:ea typeface="+mn-lt"/>
                <a:cs typeface="+mn-lt"/>
              </a:rPr>
              <a:t>sie</a:t>
            </a:r>
            <a:r>
              <a:rPr lang="en-US" sz="1400">
                <a:ea typeface="+mn-lt"/>
                <a:cs typeface="+mn-lt"/>
              </a:rPr>
              <a:t> alternative </a:t>
            </a:r>
            <a:r>
              <a:rPr lang="en-US" sz="1400" err="1">
                <a:ea typeface="+mn-lt"/>
                <a:cs typeface="+mn-lt"/>
              </a:rPr>
              <a:t>Möglichkeiten</a:t>
            </a:r>
            <a:r>
              <a:rPr lang="en-US" sz="1400">
                <a:ea typeface="+mn-lt"/>
                <a:cs typeface="+mn-lt"/>
              </a:rPr>
              <a:t> </a:t>
            </a:r>
            <a:r>
              <a:rPr lang="en-US" sz="1400" err="1">
                <a:ea typeface="+mn-lt"/>
                <a:cs typeface="+mn-lt"/>
              </a:rPr>
              <a:t>oder</a:t>
            </a:r>
            <a:r>
              <a:rPr lang="en-US" sz="1400">
                <a:ea typeface="+mn-lt"/>
                <a:cs typeface="+mn-lt"/>
              </a:rPr>
              <a:t> </a:t>
            </a:r>
            <a:r>
              <a:rPr lang="en-US" sz="1400" err="1">
                <a:ea typeface="+mn-lt"/>
                <a:cs typeface="+mn-lt"/>
              </a:rPr>
              <a:t>Konsequenzen</a:t>
            </a:r>
            <a:r>
              <a:rPr lang="en-US" sz="1400">
                <a:ea typeface="+mn-lt"/>
                <a:cs typeface="+mn-lt"/>
              </a:rPr>
              <a:t> </a:t>
            </a:r>
            <a:r>
              <a:rPr lang="en-US" sz="1400" err="1">
                <a:ea typeface="+mn-lt"/>
                <a:cs typeface="+mn-lt"/>
              </a:rPr>
              <a:t>präsentieren</a:t>
            </a:r>
            <a:r>
              <a:rPr lang="en-US" sz="1400">
                <a:ea typeface="+mn-lt"/>
                <a:cs typeface="+mn-lt"/>
              </a:rPr>
              <a:t> und </a:t>
            </a:r>
            <a:r>
              <a:rPr lang="en-US" sz="1400" err="1">
                <a:ea typeface="+mn-lt"/>
                <a:cs typeface="+mn-lt"/>
              </a:rPr>
              <a:t>unsere</a:t>
            </a:r>
            <a:r>
              <a:rPr lang="en-US" sz="1400">
                <a:ea typeface="+mn-lt"/>
                <a:cs typeface="+mn-lt"/>
              </a:rPr>
              <a:t> </a:t>
            </a:r>
            <a:r>
              <a:rPr lang="en-US" sz="1400" err="1">
                <a:ea typeface="+mn-lt"/>
                <a:cs typeface="+mn-lt"/>
              </a:rPr>
              <a:t>Sprachfähigkeit</a:t>
            </a:r>
            <a:r>
              <a:rPr lang="en-US" sz="1400">
                <a:ea typeface="+mn-lt"/>
                <a:cs typeface="+mn-lt"/>
              </a:rPr>
              <a:t> </a:t>
            </a:r>
            <a:r>
              <a:rPr lang="en-US" sz="1400" err="1">
                <a:ea typeface="+mn-lt"/>
                <a:cs typeface="+mn-lt"/>
              </a:rPr>
              <a:t>verbessern</a:t>
            </a:r>
            <a:r>
              <a:rPr lang="en-US" sz="1400">
                <a:ea typeface="+mn-lt"/>
                <a:cs typeface="+mn-lt"/>
              </a:rPr>
              <a:t>.</a:t>
            </a:r>
          </a:p>
        </p:txBody>
      </p:sp>
    </p:spTree>
    <p:extLst>
      <p:ext uri="{BB962C8B-B14F-4D97-AF65-F5344CB8AC3E}">
        <p14:creationId xmlns:p14="http://schemas.microsoft.com/office/powerpoint/2010/main" val="42480582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DEB5F14-5014-49D1-B590-9E2B7721C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D2B953D-3D65-4BA7-80E6-139390790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0604" y="147284"/>
            <a:ext cx="4314573" cy="4314573"/>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Graphic 212">
            <a:extLst>
              <a:ext uri="{FF2B5EF4-FFF2-40B4-BE49-F238E27FC236}">
                <a16:creationId xmlns:a16="http://schemas.microsoft.com/office/drawing/2014/main" id="{4CA0A0B8-0ABD-4C1D-8BDE-4D94C94FD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Graphic 212">
            <a:extLst>
              <a:ext uri="{FF2B5EF4-FFF2-40B4-BE49-F238E27FC236}">
                <a16:creationId xmlns:a16="http://schemas.microsoft.com/office/drawing/2014/main" id="{FF2923AC-40BC-4610-B6BD-AECABAF6D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18A188E6-9899-40AA-9648-7B9BEAF526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81974" y="1174396"/>
            <a:ext cx="5290997" cy="5290997"/>
            <a:chOff x="1881974" y="1174396"/>
            <a:chExt cx="5290997" cy="5290997"/>
          </a:xfrm>
        </p:grpSpPr>
        <p:sp>
          <p:nvSpPr>
            <p:cNvPr id="36" name="Oval 35">
              <a:extLst>
                <a:ext uri="{FF2B5EF4-FFF2-40B4-BE49-F238E27FC236}">
                  <a16:creationId xmlns:a16="http://schemas.microsoft.com/office/drawing/2014/main" id="{F10D3957-AAB5-4037-A58C-20FF0E226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4478242-FDA7-48D1-A53E-3E0EDB2A71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Oval 38">
            <a:extLst>
              <a:ext uri="{FF2B5EF4-FFF2-40B4-BE49-F238E27FC236}">
                <a16:creationId xmlns:a16="http://schemas.microsoft.com/office/drawing/2014/main" id="{F47059C0-3CD3-44C5-9FBC-C5CEA6D94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254" y="1065353"/>
            <a:ext cx="5290997" cy="5290997"/>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EFE80D-38BD-9118-5EBF-E4EA3EC875D2}"/>
              </a:ext>
            </a:extLst>
          </p:cNvPr>
          <p:cNvSpPr>
            <a:spLocks noGrp="1"/>
          </p:cNvSpPr>
          <p:nvPr>
            <p:ph type="ctrTitle"/>
          </p:nvPr>
        </p:nvSpPr>
        <p:spPr>
          <a:xfrm>
            <a:off x="2342763" y="1893347"/>
            <a:ext cx="4079551" cy="2877632"/>
          </a:xfrm>
        </p:spPr>
        <p:txBody>
          <a:bodyPr>
            <a:normAutofit/>
          </a:bodyPr>
          <a:lstStyle/>
          <a:p>
            <a:r>
              <a:rPr lang="en-US" sz="5400">
                <a:solidFill>
                  <a:schemeClr val="bg1"/>
                </a:solidFill>
                <a:cs typeface="Calibri Light"/>
              </a:rPr>
              <a:t>Danke</a:t>
            </a:r>
            <a:endParaRPr lang="en-US" sz="5400">
              <a:solidFill>
                <a:schemeClr val="bg1"/>
              </a:solidFill>
            </a:endParaRPr>
          </a:p>
        </p:txBody>
      </p:sp>
      <p:sp>
        <p:nvSpPr>
          <p:cNvPr id="3" name="Content Placeholder 2">
            <a:extLst>
              <a:ext uri="{FF2B5EF4-FFF2-40B4-BE49-F238E27FC236}">
                <a16:creationId xmlns:a16="http://schemas.microsoft.com/office/drawing/2014/main" id="{0F214B3D-6283-0380-D309-A9261F5AE782}"/>
              </a:ext>
            </a:extLst>
          </p:cNvPr>
          <p:cNvSpPr>
            <a:spLocks noGrp="1"/>
          </p:cNvSpPr>
          <p:nvPr>
            <p:ph type="subTitle" idx="1"/>
          </p:nvPr>
        </p:nvSpPr>
        <p:spPr>
          <a:xfrm>
            <a:off x="2342763" y="4863054"/>
            <a:ext cx="4079551" cy="811604"/>
          </a:xfrm>
        </p:spPr>
        <p:txBody>
          <a:bodyPr vert="horz" lIns="91440" tIns="45720" rIns="91440" bIns="45720" rtlCol="0">
            <a:normAutofit/>
          </a:bodyPr>
          <a:lstStyle/>
          <a:p>
            <a:r>
              <a:rPr lang="en-US" sz="2000">
                <a:solidFill>
                  <a:schemeClr val="bg1"/>
                </a:solidFill>
                <a:cs typeface="Calibri"/>
              </a:rPr>
              <a:t>Für eure Aufmersamkeit!</a:t>
            </a:r>
          </a:p>
        </p:txBody>
      </p:sp>
      <p:grpSp>
        <p:nvGrpSpPr>
          <p:cNvPr id="41" name="Group 40">
            <a:extLst>
              <a:ext uri="{FF2B5EF4-FFF2-40B4-BE49-F238E27FC236}">
                <a16:creationId xmlns:a16="http://schemas.microsoft.com/office/drawing/2014/main" id="{78A6A50F-EF16-474F-9BD1-2D663EBEA2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chemeClr val="bg1"/>
          </a:solidFill>
        </p:grpSpPr>
        <p:sp>
          <p:nvSpPr>
            <p:cNvPr id="42" name="Freeform: Shape 41">
              <a:extLst>
                <a:ext uri="{FF2B5EF4-FFF2-40B4-BE49-F238E27FC236}">
                  <a16:creationId xmlns:a16="http://schemas.microsoft.com/office/drawing/2014/main" id="{1AA37927-0235-4A56-8680-D7B367160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3" name="Freeform: Shape 42">
              <a:extLst>
                <a:ext uri="{FF2B5EF4-FFF2-40B4-BE49-F238E27FC236}">
                  <a16:creationId xmlns:a16="http://schemas.microsoft.com/office/drawing/2014/main" id="{0D5F1B50-7A4C-4505-93E5-35FB75146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pic>
        <p:nvPicPr>
          <p:cNvPr id="7" name="Graphic 6" descr="Smiling Face with No Fill">
            <a:extLst>
              <a:ext uri="{FF2B5EF4-FFF2-40B4-BE49-F238E27FC236}">
                <a16:creationId xmlns:a16="http://schemas.microsoft.com/office/drawing/2014/main" id="{8CC13B06-427C-BFCD-C45E-0E20B427C4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37500" y="1024180"/>
            <a:ext cx="2560781" cy="2560781"/>
          </a:xfrm>
          <a:prstGeom prst="rect">
            <a:avLst/>
          </a:prstGeom>
        </p:spPr>
      </p:pic>
      <p:grpSp>
        <p:nvGrpSpPr>
          <p:cNvPr id="45" name="Graphic 185">
            <a:extLst>
              <a:ext uri="{FF2B5EF4-FFF2-40B4-BE49-F238E27FC236}">
                <a16:creationId xmlns:a16="http://schemas.microsoft.com/office/drawing/2014/main" id="{4717BE92-F93B-41D0-A644-64F6E524C7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76418" y="4140693"/>
            <a:ext cx="1054466" cy="469689"/>
            <a:chOff x="9841624" y="4115729"/>
            <a:chExt cx="602169" cy="268223"/>
          </a:xfrm>
          <a:solidFill>
            <a:schemeClr val="bg1"/>
          </a:solidFill>
        </p:grpSpPr>
        <p:sp>
          <p:nvSpPr>
            <p:cNvPr id="46" name="Freeform: Shape 45">
              <a:extLst>
                <a:ext uri="{FF2B5EF4-FFF2-40B4-BE49-F238E27FC236}">
                  <a16:creationId xmlns:a16="http://schemas.microsoft.com/office/drawing/2014/main" id="{5CA26306-9FAA-4D01-957F-3E9B25A25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0A458C4D-E6E4-42CA-BC7C-301BFBAA7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0CDA802E-5743-4261-84A2-D9D8F19A3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8FCFC560-017D-4F70-ADE9-00A770915F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365F55DD-D975-452E-9674-461DBDBDEC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2" name="Oval 51">
            <a:extLst>
              <a:ext uri="{FF2B5EF4-FFF2-40B4-BE49-F238E27FC236}">
                <a16:creationId xmlns:a16="http://schemas.microsoft.com/office/drawing/2014/main" id="{D245B05D-DA60-40E2-8A0A-B078C91D7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a:extLst>
              <a:ext uri="{FF2B5EF4-FFF2-40B4-BE49-F238E27FC236}">
                <a16:creationId xmlns:a16="http://schemas.microsoft.com/office/drawing/2014/main" id="{401FD61C-FC3A-43C0-9641-28B0C1A5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1256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09E711-83BD-BAE7-7C35-02D197366433}"/>
              </a:ext>
            </a:extLst>
          </p:cNvPr>
          <p:cNvSpPr>
            <a:spLocks noGrp="1"/>
          </p:cNvSpPr>
          <p:nvPr>
            <p:ph type="title"/>
          </p:nvPr>
        </p:nvSpPr>
        <p:spPr>
          <a:xfrm>
            <a:off x="838200" y="365125"/>
            <a:ext cx="10515600" cy="1325563"/>
          </a:xfrm>
        </p:spPr>
        <p:txBody>
          <a:bodyPr>
            <a:normAutofit/>
          </a:bodyPr>
          <a:lstStyle/>
          <a:p>
            <a:r>
              <a:rPr lang="en-US" sz="5400">
                <a:solidFill>
                  <a:srgbClr val="FFFFFF"/>
                </a:solidFill>
                <a:cs typeface="Calibri Light"/>
              </a:rPr>
              <a:t>Inhalt</a:t>
            </a:r>
            <a:endParaRPr lang="en-US" sz="5400">
              <a:solidFill>
                <a:srgbClr val="FFFFFF"/>
              </a:solidFill>
            </a:endParaRPr>
          </a:p>
        </p:txBody>
      </p:sp>
      <p:sp>
        <p:nvSpPr>
          <p:cNvPr id="78"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6" name="Content Placeholder 2">
            <a:extLst>
              <a:ext uri="{FF2B5EF4-FFF2-40B4-BE49-F238E27FC236}">
                <a16:creationId xmlns:a16="http://schemas.microsoft.com/office/drawing/2014/main" id="{C0F6786D-80D5-5B60-D820-F323667CD852}"/>
              </a:ext>
            </a:extLst>
          </p:cNvPr>
          <p:cNvGraphicFramePr>
            <a:graphicFrameLocks noGrp="1"/>
          </p:cNvGraphicFramePr>
          <p:nvPr>
            <p:ph idx="1"/>
            <p:extLst>
              <p:ext uri="{D42A27DB-BD31-4B8C-83A1-F6EECF244321}">
                <p14:modId xmlns:p14="http://schemas.microsoft.com/office/powerpoint/2010/main" val="3671133880"/>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09039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 name="Rectangle 11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126" name="Freeform: Shape 125">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29"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1"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133"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134" name="Freeform: Shape 133">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FC84F0D5-F0AD-754D-26C2-6A29F03D24FF}"/>
              </a:ext>
            </a:extLst>
          </p:cNvPr>
          <p:cNvSpPr>
            <a:spLocks noGrp="1"/>
          </p:cNvSpPr>
          <p:nvPr>
            <p:ph type="title"/>
          </p:nvPr>
        </p:nvSpPr>
        <p:spPr>
          <a:xfrm>
            <a:off x="838200" y="1391619"/>
            <a:ext cx="4905401" cy="4042196"/>
          </a:xfrm>
        </p:spPr>
        <p:txBody>
          <a:bodyPr>
            <a:normAutofit/>
          </a:bodyPr>
          <a:lstStyle/>
          <a:p>
            <a:pPr algn="ctr"/>
            <a:r>
              <a:rPr lang="en-US">
                <a:solidFill>
                  <a:schemeClr val="bg1"/>
                </a:solidFill>
                <a:ea typeface="+mj-lt"/>
                <a:cs typeface="+mj-lt"/>
              </a:rPr>
              <a:t>Die nullte Bedingung</a:t>
            </a:r>
            <a:endParaRPr lang="en-US">
              <a:solidFill>
                <a:schemeClr val="bg1"/>
              </a:solidFill>
            </a:endParaRPr>
          </a:p>
        </p:txBody>
      </p:sp>
      <p:sp>
        <p:nvSpPr>
          <p:cNvPr id="3" name="Content Placeholder 2">
            <a:extLst>
              <a:ext uri="{FF2B5EF4-FFF2-40B4-BE49-F238E27FC236}">
                <a16:creationId xmlns:a16="http://schemas.microsoft.com/office/drawing/2014/main" id="{A6A29AE2-5E0D-589C-E322-7595D6D79E7B}"/>
              </a:ext>
            </a:extLst>
          </p:cNvPr>
          <p:cNvSpPr>
            <a:spLocks noGrp="1"/>
          </p:cNvSpPr>
          <p:nvPr>
            <p:ph idx="1"/>
          </p:nvPr>
        </p:nvSpPr>
        <p:spPr>
          <a:xfrm>
            <a:off x="6477270" y="1130846"/>
            <a:ext cx="4974771" cy="4351338"/>
          </a:xfrm>
        </p:spPr>
        <p:txBody>
          <a:bodyPr vert="horz" lIns="91440" tIns="45720" rIns="91440" bIns="45720" rtlCol="0">
            <a:normAutofit/>
          </a:bodyPr>
          <a:lstStyle/>
          <a:p>
            <a:r>
              <a:rPr lang="en-US" sz="1500">
                <a:solidFill>
                  <a:schemeClr val="bg1"/>
                </a:solidFill>
                <a:ea typeface="+mn-lt"/>
                <a:cs typeface="+mn-lt"/>
              </a:rPr>
              <a:t>Wird verwendet, um eine grundlegende Situation auszudrücken, in der die Bedingung immer dasselbe Ergebnis liefert. </a:t>
            </a:r>
          </a:p>
          <a:p>
            <a:r>
              <a:rPr lang="en-US" sz="1500">
                <a:solidFill>
                  <a:schemeClr val="bg1"/>
                </a:solidFill>
                <a:ea typeface="+mn-lt"/>
                <a:cs typeface="+mn-lt"/>
              </a:rPr>
              <a:t>Es kombiniert in der Regel das Präsens in beiden Satzteilen, etwa mit dem Beispiel: „Wenn es regnet, werden die Straßen nass.“Diese Bedingung ist jedoch nicht immer erfüllt, da es verschiedene Arten von Regen gibt, die unterschiedlich stark und auf unterschiedliche Weise auf die Straßen fallen können.</a:t>
            </a:r>
          </a:p>
          <a:p>
            <a:r>
              <a:rPr lang="en-US" sz="1500">
                <a:solidFill>
                  <a:schemeClr val="bg1"/>
                </a:solidFill>
                <a:ea typeface="+mn-lt"/>
                <a:cs typeface="+mn-lt"/>
              </a:rPr>
              <a:t>kann sie auch zu Missverständnissen führen, wenn die Bedingung nicht genau definiert ist oder unvorhergesehene Variablen auftreten. Daher ist es immer wichtig, alle Faktoren zu berücksichtigen und eine Bedingung so genau wie möglich zu formulieren, um ein präzises Ergebnis zu erzielen.</a:t>
            </a:r>
            <a:endParaRPr lang="en-US" sz="1500">
              <a:solidFill>
                <a:schemeClr val="bg1"/>
              </a:solidFill>
              <a:cs typeface="Calibri"/>
            </a:endParaRPr>
          </a:p>
          <a:p>
            <a:endParaRPr lang="en-US" sz="1500">
              <a:solidFill>
                <a:schemeClr val="bg1"/>
              </a:solidFill>
              <a:cs typeface="Calibri"/>
            </a:endParaRPr>
          </a:p>
        </p:txBody>
      </p:sp>
    </p:spTree>
    <p:extLst>
      <p:ext uri="{BB962C8B-B14F-4D97-AF65-F5344CB8AC3E}">
        <p14:creationId xmlns:p14="http://schemas.microsoft.com/office/powerpoint/2010/main" val="521754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alpha val="14000"/>
                  </a:schemeClr>
                </a:solidFill>
              </a:endParaRPr>
            </a:p>
          </p:txBody>
        </p:sp>
      </p:grpSp>
      <p:sp>
        <p:nvSpPr>
          <p:cNvPr id="2" name="Title 1">
            <a:extLst>
              <a:ext uri="{FF2B5EF4-FFF2-40B4-BE49-F238E27FC236}">
                <a16:creationId xmlns:a16="http://schemas.microsoft.com/office/drawing/2014/main" id="{5A2C3F4C-15F4-69D6-CEB6-E9603927208C}"/>
              </a:ext>
            </a:extLst>
          </p:cNvPr>
          <p:cNvSpPr>
            <a:spLocks noGrp="1"/>
          </p:cNvSpPr>
          <p:nvPr>
            <p:ph type="title"/>
          </p:nvPr>
        </p:nvSpPr>
        <p:spPr>
          <a:xfrm>
            <a:off x="1268127" y="2023558"/>
            <a:ext cx="3521265" cy="2491292"/>
          </a:xfrm>
        </p:spPr>
        <p:txBody>
          <a:bodyPr anchor="t">
            <a:normAutofit/>
          </a:bodyPr>
          <a:lstStyle/>
          <a:p>
            <a:r>
              <a:rPr lang="en-US" sz="4000">
                <a:cs typeface="Calibri Light"/>
              </a:rPr>
              <a:t>Erste Bedingung Grammatik</a:t>
            </a:r>
            <a:endParaRPr lang="en-US" sz="4000"/>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A34504D-4CAB-1611-9E5B-31D6C58683BC}"/>
              </a:ext>
            </a:extLst>
          </p:cNvPr>
          <p:cNvSpPr>
            <a:spLocks noGrp="1"/>
          </p:cNvSpPr>
          <p:nvPr>
            <p:ph idx="1"/>
          </p:nvPr>
        </p:nvSpPr>
        <p:spPr>
          <a:xfrm>
            <a:off x="5675843" y="1038274"/>
            <a:ext cx="5728404" cy="4863482"/>
          </a:xfrm>
        </p:spPr>
        <p:txBody>
          <a:bodyPr vert="horz" lIns="91440" tIns="45720" rIns="91440" bIns="45720" rtlCol="0" anchor="t">
            <a:normAutofit/>
          </a:bodyPr>
          <a:lstStyle/>
          <a:p>
            <a:pPr marL="0" indent="0">
              <a:buNone/>
            </a:pPr>
            <a:r>
              <a:rPr lang="en-US" sz="1400" err="1">
                <a:solidFill>
                  <a:schemeClr val="tx1">
                    <a:alpha val="80000"/>
                  </a:schemeClr>
                </a:solidFill>
                <a:ea typeface="+mn-lt"/>
                <a:cs typeface="+mn-lt"/>
              </a:rPr>
              <a:t>Bildung</a:t>
            </a:r>
            <a:r>
              <a:rPr lang="en-US" sz="1400">
                <a:solidFill>
                  <a:schemeClr val="tx1">
                    <a:alpha val="80000"/>
                  </a:schemeClr>
                </a:solidFill>
                <a:ea typeface="+mn-lt"/>
                <a:cs typeface="+mn-lt"/>
              </a:rPr>
              <a:t>:</a:t>
            </a:r>
          </a:p>
          <a:p>
            <a:r>
              <a:rPr lang="en-US" sz="1400" b="1" i="1">
                <a:solidFill>
                  <a:schemeClr val="tx1">
                    <a:alpha val="80000"/>
                  </a:schemeClr>
                </a:solidFill>
                <a:ea typeface="+mn-lt"/>
                <a:cs typeface="+mn-lt"/>
              </a:rPr>
              <a:t>if</a:t>
            </a:r>
            <a:r>
              <a:rPr lang="en-US" sz="1400" b="1">
                <a:solidFill>
                  <a:schemeClr val="tx1">
                    <a:alpha val="80000"/>
                  </a:schemeClr>
                </a:solidFill>
                <a:ea typeface="+mn-lt"/>
                <a:cs typeface="+mn-lt"/>
              </a:rPr>
              <a:t> + Simple Present, will-Future</a:t>
            </a:r>
            <a:endParaRPr lang="en-US" sz="1400">
              <a:solidFill>
                <a:schemeClr val="tx1">
                  <a:alpha val="80000"/>
                </a:schemeClr>
              </a:solidFill>
              <a:ea typeface="+mn-lt"/>
              <a:cs typeface="+mn-lt"/>
            </a:endParaRPr>
          </a:p>
          <a:p>
            <a:pPr lvl="1"/>
            <a:r>
              <a:rPr lang="en-US" sz="1400" err="1">
                <a:solidFill>
                  <a:schemeClr val="tx1">
                    <a:alpha val="80000"/>
                  </a:schemeClr>
                </a:solidFill>
                <a:ea typeface="+mn-lt"/>
                <a:cs typeface="+mn-lt"/>
              </a:rPr>
              <a:t>Beispiel</a:t>
            </a:r>
            <a:r>
              <a:rPr lang="en-US" sz="1400">
                <a:solidFill>
                  <a:schemeClr val="tx1">
                    <a:alpha val="80000"/>
                  </a:schemeClr>
                </a:solidFill>
                <a:ea typeface="+mn-lt"/>
                <a:cs typeface="+mn-lt"/>
              </a:rPr>
              <a:t>: </a:t>
            </a:r>
            <a:r>
              <a:rPr lang="en" sz="1400">
                <a:solidFill>
                  <a:schemeClr val="tx1">
                    <a:alpha val="80000"/>
                  </a:schemeClr>
                </a:solidFill>
                <a:ea typeface="+mn-lt"/>
                <a:cs typeface="+mn-lt"/>
              </a:rPr>
              <a:t>If I find her address, I will send her an invitation.</a:t>
            </a:r>
            <a:endParaRPr lang="en-US" sz="1400">
              <a:solidFill>
                <a:schemeClr val="tx1">
                  <a:alpha val="80000"/>
                </a:schemeClr>
              </a:solidFill>
              <a:ea typeface="+mn-lt"/>
              <a:cs typeface="+mn-lt"/>
            </a:endParaRPr>
          </a:p>
          <a:p>
            <a:r>
              <a:rPr lang="en-US" sz="1400">
                <a:solidFill>
                  <a:schemeClr val="tx1">
                    <a:alpha val="80000"/>
                  </a:schemeClr>
                </a:solidFill>
                <a:ea typeface="+mn-lt"/>
                <a:cs typeface="+mn-lt"/>
              </a:rPr>
              <a:t>Der </a:t>
            </a:r>
            <a:r>
              <a:rPr lang="en-US" sz="1400" err="1">
                <a:solidFill>
                  <a:schemeClr val="tx1">
                    <a:alpha val="80000"/>
                  </a:schemeClr>
                </a:solidFill>
                <a:ea typeface="+mn-lt"/>
                <a:cs typeface="+mn-lt"/>
              </a:rPr>
              <a:t>Hauptsatz</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kann</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auch</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vorne</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stehen</a:t>
            </a:r>
            <a:r>
              <a:rPr lang="en-US" sz="1400">
                <a:solidFill>
                  <a:schemeClr val="tx1">
                    <a:alpha val="80000"/>
                  </a:schemeClr>
                </a:solidFill>
                <a:ea typeface="+mn-lt"/>
                <a:cs typeface="+mn-lt"/>
              </a:rPr>
              <a:t>. In </a:t>
            </a:r>
            <a:r>
              <a:rPr lang="en-US" sz="1400" err="1">
                <a:solidFill>
                  <a:schemeClr val="tx1">
                    <a:alpha val="80000"/>
                  </a:schemeClr>
                </a:solidFill>
                <a:ea typeface="+mn-lt"/>
                <a:cs typeface="+mn-lt"/>
              </a:rPr>
              <a:t>diesem</a:t>
            </a:r>
            <a:r>
              <a:rPr lang="en-US" sz="1400">
                <a:solidFill>
                  <a:schemeClr val="tx1">
                    <a:alpha val="80000"/>
                  </a:schemeClr>
                </a:solidFill>
                <a:ea typeface="+mn-lt"/>
                <a:cs typeface="+mn-lt"/>
              </a:rPr>
              <a:t> Fall </a:t>
            </a:r>
            <a:r>
              <a:rPr lang="en-US" sz="1400" err="1">
                <a:solidFill>
                  <a:schemeClr val="tx1">
                    <a:alpha val="80000"/>
                  </a:schemeClr>
                </a:solidFill>
                <a:ea typeface="+mn-lt"/>
                <a:cs typeface="+mn-lt"/>
              </a:rPr>
              <a:t>wird</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kein</a:t>
            </a:r>
            <a:r>
              <a:rPr lang="en-US" sz="1400">
                <a:solidFill>
                  <a:schemeClr val="tx1">
                    <a:alpha val="80000"/>
                  </a:schemeClr>
                </a:solidFill>
                <a:ea typeface="+mn-lt"/>
                <a:cs typeface="+mn-lt"/>
              </a:rPr>
              <a:t> Komma </a:t>
            </a:r>
            <a:r>
              <a:rPr lang="en-US" sz="1400" err="1">
                <a:solidFill>
                  <a:schemeClr val="tx1">
                    <a:alpha val="80000"/>
                  </a:schemeClr>
                </a:solidFill>
                <a:ea typeface="+mn-lt"/>
                <a:cs typeface="+mn-lt"/>
              </a:rPr>
              <a:t>gesetzt</a:t>
            </a:r>
            <a:r>
              <a:rPr lang="en-US" sz="1400">
                <a:solidFill>
                  <a:schemeClr val="tx1">
                    <a:alpha val="80000"/>
                  </a:schemeClr>
                </a:solidFill>
                <a:ea typeface="+mn-lt"/>
                <a:cs typeface="+mn-lt"/>
              </a:rPr>
              <a:t>.</a:t>
            </a:r>
          </a:p>
          <a:p>
            <a:pPr lvl="1"/>
            <a:r>
              <a:rPr lang="en-US" sz="1400" err="1">
                <a:solidFill>
                  <a:schemeClr val="tx1">
                    <a:alpha val="80000"/>
                  </a:schemeClr>
                </a:solidFill>
                <a:ea typeface="+mn-lt"/>
                <a:cs typeface="+mn-lt"/>
              </a:rPr>
              <a:t>Beispiel</a:t>
            </a:r>
            <a:r>
              <a:rPr lang="en-US" sz="1400">
                <a:solidFill>
                  <a:schemeClr val="tx1">
                    <a:alpha val="80000"/>
                  </a:schemeClr>
                </a:solidFill>
                <a:ea typeface="+mn-lt"/>
                <a:cs typeface="+mn-lt"/>
              </a:rPr>
              <a:t>: </a:t>
            </a:r>
            <a:r>
              <a:rPr lang="en" sz="1400">
                <a:solidFill>
                  <a:schemeClr val="tx1">
                    <a:alpha val="80000"/>
                  </a:schemeClr>
                </a:solidFill>
                <a:ea typeface="+mn-lt"/>
                <a:cs typeface="+mn-lt"/>
              </a:rPr>
              <a:t>I will send her an invitation if I find her address.</a:t>
            </a:r>
            <a:endParaRPr lang="en-US" sz="1400">
              <a:solidFill>
                <a:schemeClr val="tx1">
                  <a:alpha val="80000"/>
                </a:schemeClr>
              </a:solidFill>
              <a:ea typeface="+mn-lt"/>
              <a:cs typeface="+mn-lt"/>
            </a:endParaRPr>
          </a:p>
          <a:p>
            <a:r>
              <a:rPr lang="en-US" sz="1400" b="1" err="1">
                <a:solidFill>
                  <a:schemeClr val="tx1">
                    <a:alpha val="80000"/>
                  </a:schemeClr>
                </a:solidFill>
                <a:ea typeface="+mn-lt"/>
                <a:cs typeface="+mn-lt"/>
              </a:rPr>
              <a:t>Beachte</a:t>
            </a:r>
            <a:r>
              <a:rPr lang="en-US" sz="1400" b="1">
                <a:solidFill>
                  <a:schemeClr val="tx1">
                    <a:alpha val="80000"/>
                  </a:schemeClr>
                </a:solidFill>
                <a:ea typeface="+mn-lt"/>
                <a:cs typeface="+mn-lt"/>
              </a:rPr>
              <a:t>:</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Hauptsatz</a:t>
            </a:r>
            <a:r>
              <a:rPr lang="en-US" sz="1400">
                <a:solidFill>
                  <a:schemeClr val="tx1">
                    <a:alpha val="80000"/>
                  </a:schemeClr>
                </a:solidFill>
                <a:ea typeface="+mn-lt"/>
                <a:cs typeface="+mn-lt"/>
              </a:rPr>
              <a:t> und / </a:t>
            </a:r>
            <a:r>
              <a:rPr lang="en-US" sz="1400" err="1">
                <a:solidFill>
                  <a:schemeClr val="tx1">
                    <a:alpha val="80000"/>
                  </a:schemeClr>
                </a:solidFill>
                <a:ea typeface="+mn-lt"/>
                <a:cs typeface="+mn-lt"/>
              </a:rPr>
              <a:t>oder</a:t>
            </a:r>
            <a:r>
              <a:rPr lang="en-US" sz="1400">
                <a:solidFill>
                  <a:schemeClr val="tx1">
                    <a:alpha val="80000"/>
                  </a:schemeClr>
                </a:solidFill>
                <a:ea typeface="+mn-lt"/>
                <a:cs typeface="+mn-lt"/>
              </a:rPr>
              <a:t> if-Satz </a:t>
            </a:r>
            <a:r>
              <a:rPr lang="en-US" sz="1400" err="1">
                <a:solidFill>
                  <a:schemeClr val="tx1">
                    <a:alpha val="80000"/>
                  </a:schemeClr>
                </a:solidFill>
                <a:ea typeface="+mn-lt"/>
                <a:cs typeface="+mn-lt"/>
              </a:rPr>
              <a:t>können</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auch</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verneint</a:t>
            </a:r>
            <a:r>
              <a:rPr lang="en-US" sz="1400">
                <a:solidFill>
                  <a:schemeClr val="tx1">
                    <a:alpha val="80000"/>
                  </a:schemeClr>
                </a:solidFill>
                <a:ea typeface="+mn-lt"/>
                <a:cs typeface="+mn-lt"/>
              </a:rPr>
              <a:t> sein. Zur </a:t>
            </a:r>
            <a:r>
              <a:rPr lang="en-US" sz="1400" err="1">
                <a:solidFill>
                  <a:schemeClr val="tx1">
                    <a:alpha val="80000"/>
                  </a:schemeClr>
                </a:solidFill>
                <a:ea typeface="+mn-lt"/>
                <a:cs typeface="+mn-lt"/>
              </a:rPr>
              <a:t>Bildung</a:t>
            </a:r>
            <a:r>
              <a:rPr lang="en-US" sz="1400">
                <a:solidFill>
                  <a:schemeClr val="tx1">
                    <a:alpha val="80000"/>
                  </a:schemeClr>
                </a:solidFill>
                <a:ea typeface="+mn-lt"/>
                <a:cs typeface="+mn-lt"/>
              </a:rPr>
              <a:t> von </a:t>
            </a:r>
            <a:r>
              <a:rPr lang="en-US" sz="1400" err="1">
                <a:solidFill>
                  <a:schemeClr val="tx1">
                    <a:alpha val="80000"/>
                  </a:schemeClr>
                </a:solidFill>
                <a:ea typeface="+mn-lt"/>
                <a:cs typeface="+mn-lt"/>
              </a:rPr>
              <a:t>negativen</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Sätzen</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siehe</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Erläuterungen</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zum</a:t>
            </a:r>
            <a:r>
              <a:rPr lang="en-US" sz="1400">
                <a:solidFill>
                  <a:schemeClr val="tx1">
                    <a:alpha val="80000"/>
                  </a:schemeClr>
                </a:solidFill>
                <a:ea typeface="+mn-lt"/>
                <a:cs typeface="+mn-lt"/>
              </a:rPr>
              <a:t> Simple Present und will-Future.</a:t>
            </a:r>
          </a:p>
          <a:p>
            <a:endParaRPr lang="en-US" sz="1400">
              <a:solidFill>
                <a:schemeClr val="tx1">
                  <a:alpha val="80000"/>
                </a:schemeClr>
              </a:solidFill>
              <a:cs typeface="Calibri"/>
            </a:endParaRPr>
          </a:p>
          <a:p>
            <a:pPr marL="0" indent="0">
              <a:buNone/>
            </a:pPr>
            <a:r>
              <a:rPr lang="en-US" sz="1400" err="1">
                <a:solidFill>
                  <a:schemeClr val="tx1">
                    <a:alpha val="80000"/>
                  </a:schemeClr>
                </a:solidFill>
              </a:rPr>
              <a:t>Verwendung</a:t>
            </a:r>
            <a:r>
              <a:rPr lang="en-US" sz="1400">
                <a:solidFill>
                  <a:schemeClr val="tx1">
                    <a:alpha val="80000"/>
                  </a:schemeClr>
                </a:solidFill>
              </a:rPr>
              <a:t>:</a:t>
            </a:r>
            <a:endParaRPr lang="en-US" sz="1400">
              <a:solidFill>
                <a:schemeClr val="tx1">
                  <a:alpha val="80000"/>
                </a:schemeClr>
              </a:solidFill>
              <a:cs typeface="Calibri"/>
            </a:endParaRPr>
          </a:p>
          <a:p>
            <a:r>
              <a:rPr lang="en-US" sz="1400">
                <a:solidFill>
                  <a:schemeClr val="tx1">
                    <a:alpha val="80000"/>
                  </a:schemeClr>
                </a:solidFill>
                <a:ea typeface="+mn-lt"/>
                <a:cs typeface="+mn-lt"/>
              </a:rPr>
              <a:t>Der If-Satz </a:t>
            </a:r>
            <a:r>
              <a:rPr lang="en-US" sz="1400" err="1">
                <a:solidFill>
                  <a:schemeClr val="tx1">
                    <a:alpha val="80000"/>
                  </a:schemeClr>
                </a:solidFill>
                <a:ea typeface="+mn-lt"/>
                <a:cs typeface="+mn-lt"/>
              </a:rPr>
              <a:t>Typ</a:t>
            </a:r>
            <a:r>
              <a:rPr lang="en-US" sz="1400">
                <a:solidFill>
                  <a:schemeClr val="tx1">
                    <a:alpha val="80000"/>
                  </a:schemeClr>
                </a:solidFill>
                <a:ea typeface="+mn-lt"/>
                <a:cs typeface="+mn-lt"/>
              </a:rPr>
              <a:t> I </a:t>
            </a:r>
            <a:r>
              <a:rPr lang="en-US" sz="1400" err="1">
                <a:solidFill>
                  <a:schemeClr val="tx1">
                    <a:alpha val="80000"/>
                  </a:schemeClr>
                </a:solidFill>
                <a:ea typeface="+mn-lt"/>
                <a:cs typeface="+mn-lt"/>
              </a:rPr>
              <a:t>bezieht</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sich</a:t>
            </a:r>
            <a:r>
              <a:rPr lang="en-US" sz="1400">
                <a:solidFill>
                  <a:schemeClr val="tx1">
                    <a:alpha val="80000"/>
                  </a:schemeClr>
                </a:solidFill>
                <a:ea typeface="+mn-lt"/>
                <a:cs typeface="+mn-lt"/>
              </a:rPr>
              <a:t> auf die Zukunft. Ein </a:t>
            </a:r>
            <a:r>
              <a:rPr lang="en-US" sz="1400" err="1">
                <a:solidFill>
                  <a:schemeClr val="tx1">
                    <a:alpha val="80000"/>
                  </a:schemeClr>
                </a:solidFill>
                <a:ea typeface="+mn-lt"/>
                <a:cs typeface="+mn-lt"/>
              </a:rPr>
              <a:t>Ereignis</a:t>
            </a:r>
            <a:r>
              <a:rPr lang="en-US" sz="1400">
                <a:solidFill>
                  <a:schemeClr val="tx1">
                    <a:alpha val="80000"/>
                  </a:schemeClr>
                </a:solidFill>
                <a:ea typeface="+mn-lt"/>
                <a:cs typeface="+mn-lt"/>
              </a:rPr>
              <a:t> in der Zukunft </a:t>
            </a:r>
            <a:r>
              <a:rPr lang="en-US" sz="1400" err="1">
                <a:solidFill>
                  <a:schemeClr val="tx1">
                    <a:alpha val="80000"/>
                  </a:schemeClr>
                </a:solidFill>
                <a:ea typeface="+mn-lt"/>
                <a:cs typeface="+mn-lt"/>
              </a:rPr>
              <a:t>wird</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nur</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stattfinden</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wenn</a:t>
            </a:r>
            <a:r>
              <a:rPr lang="en-US" sz="1400">
                <a:solidFill>
                  <a:schemeClr val="tx1">
                    <a:alpha val="80000"/>
                  </a:schemeClr>
                </a:solidFill>
                <a:ea typeface="+mn-lt"/>
                <a:cs typeface="+mn-lt"/>
              </a:rPr>
              <a:t> bis </a:t>
            </a:r>
            <a:r>
              <a:rPr lang="en-US" sz="1400" err="1">
                <a:solidFill>
                  <a:schemeClr val="tx1">
                    <a:alpha val="80000"/>
                  </a:schemeClr>
                </a:solidFill>
                <a:ea typeface="+mn-lt"/>
                <a:cs typeface="+mn-lt"/>
              </a:rPr>
              <a:t>dahin</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eine</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Bedingung</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erfüllt</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ist</a:t>
            </a:r>
            <a:r>
              <a:rPr lang="en-US" sz="1400">
                <a:solidFill>
                  <a:schemeClr val="tx1">
                    <a:alpha val="80000"/>
                  </a:schemeClr>
                </a:solidFill>
                <a:ea typeface="+mn-lt"/>
                <a:cs typeface="+mn-lt"/>
              </a:rPr>
              <a:t>. Wir </a:t>
            </a:r>
            <a:r>
              <a:rPr lang="en-US" sz="1400" err="1">
                <a:solidFill>
                  <a:schemeClr val="tx1">
                    <a:alpha val="80000"/>
                  </a:schemeClr>
                </a:solidFill>
                <a:ea typeface="+mn-lt"/>
                <a:cs typeface="+mn-lt"/>
              </a:rPr>
              <a:t>wissen</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zwar</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nicht</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genau</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ob</a:t>
            </a:r>
            <a:r>
              <a:rPr lang="en-US" sz="1400">
                <a:solidFill>
                  <a:schemeClr val="tx1">
                    <a:alpha val="80000"/>
                  </a:schemeClr>
                </a:solidFill>
                <a:ea typeface="+mn-lt"/>
                <a:cs typeface="+mn-lt"/>
              </a:rPr>
              <a:t> die </a:t>
            </a:r>
            <a:r>
              <a:rPr lang="en-US" sz="1400" err="1">
                <a:solidFill>
                  <a:schemeClr val="tx1">
                    <a:alpha val="80000"/>
                  </a:schemeClr>
                </a:solidFill>
                <a:ea typeface="+mn-lt"/>
                <a:cs typeface="+mn-lt"/>
              </a:rPr>
              <a:t>Bedingung</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erfüllt</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wird</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oder</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nicht</a:t>
            </a:r>
            <a:r>
              <a:rPr lang="en-US" sz="1400">
                <a:solidFill>
                  <a:schemeClr val="tx1">
                    <a:alpha val="80000"/>
                  </a:schemeClr>
                </a:solidFill>
                <a:ea typeface="+mn-lt"/>
                <a:cs typeface="+mn-lt"/>
              </a:rPr>
              <a:t>, es </a:t>
            </a:r>
            <a:r>
              <a:rPr lang="en-US" sz="1400" err="1">
                <a:solidFill>
                  <a:schemeClr val="tx1">
                    <a:alpha val="80000"/>
                  </a:schemeClr>
                </a:solidFill>
                <a:ea typeface="+mn-lt"/>
                <a:cs typeface="+mn-lt"/>
              </a:rPr>
              <a:t>klingt</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aber</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recht</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realistisch</a:t>
            </a:r>
            <a:r>
              <a:rPr lang="en-US" sz="1400">
                <a:solidFill>
                  <a:schemeClr val="tx1">
                    <a:alpha val="80000"/>
                  </a:schemeClr>
                </a:solidFill>
                <a:ea typeface="+mn-lt"/>
                <a:cs typeface="+mn-lt"/>
              </a:rPr>
              <a:t> – </a:t>
            </a:r>
            <a:r>
              <a:rPr lang="en-US" sz="1400" err="1">
                <a:solidFill>
                  <a:schemeClr val="tx1">
                    <a:alpha val="80000"/>
                  </a:schemeClr>
                </a:solidFill>
                <a:ea typeface="+mn-lt"/>
                <a:cs typeface="+mn-lt"/>
              </a:rPr>
              <a:t>deshalb</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setzen</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wir</a:t>
            </a:r>
            <a:r>
              <a:rPr lang="en-US" sz="1400">
                <a:solidFill>
                  <a:schemeClr val="tx1">
                    <a:alpha val="80000"/>
                  </a:schemeClr>
                </a:solidFill>
                <a:ea typeface="+mn-lt"/>
                <a:cs typeface="+mn-lt"/>
              </a:rPr>
              <a:t> das </a:t>
            </a:r>
            <a:r>
              <a:rPr lang="en-US" sz="1400" err="1">
                <a:solidFill>
                  <a:schemeClr val="tx1">
                    <a:alpha val="80000"/>
                  </a:schemeClr>
                </a:solidFill>
                <a:ea typeface="+mn-lt"/>
                <a:cs typeface="+mn-lt"/>
              </a:rPr>
              <a:t>Ereignis</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als</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wahrscheinlich</a:t>
            </a:r>
            <a:r>
              <a:rPr lang="en-US" sz="1400">
                <a:solidFill>
                  <a:schemeClr val="tx1">
                    <a:alpha val="80000"/>
                  </a:schemeClr>
                </a:solidFill>
                <a:ea typeface="+mn-lt"/>
                <a:cs typeface="+mn-lt"/>
              </a:rPr>
              <a:t> </a:t>
            </a:r>
            <a:r>
              <a:rPr lang="en-US" sz="1400" err="1">
                <a:solidFill>
                  <a:schemeClr val="tx1">
                    <a:alpha val="80000"/>
                  </a:schemeClr>
                </a:solidFill>
                <a:ea typeface="+mn-lt"/>
                <a:cs typeface="+mn-lt"/>
              </a:rPr>
              <a:t>voraus</a:t>
            </a:r>
            <a:r>
              <a:rPr lang="en-US" sz="1400">
                <a:solidFill>
                  <a:schemeClr val="tx1">
                    <a:alpha val="80000"/>
                  </a:schemeClr>
                </a:solidFill>
                <a:ea typeface="+mn-lt"/>
                <a:cs typeface="+mn-lt"/>
              </a:rPr>
              <a:t>.</a:t>
            </a:r>
          </a:p>
          <a:p>
            <a:pPr lvl="1"/>
            <a:r>
              <a:rPr lang="en-US" sz="1400" err="1">
                <a:solidFill>
                  <a:schemeClr val="tx1">
                    <a:alpha val="80000"/>
                  </a:schemeClr>
                </a:solidFill>
                <a:ea typeface="+mn-lt"/>
                <a:cs typeface="+mn-lt"/>
              </a:rPr>
              <a:t>Beispiel</a:t>
            </a:r>
            <a:r>
              <a:rPr lang="en-US" sz="1400">
                <a:solidFill>
                  <a:schemeClr val="tx1">
                    <a:alpha val="80000"/>
                  </a:schemeClr>
                </a:solidFill>
                <a:ea typeface="+mn-lt"/>
                <a:cs typeface="+mn-lt"/>
              </a:rPr>
              <a:t>: </a:t>
            </a:r>
            <a:r>
              <a:rPr lang="en" sz="1400">
                <a:solidFill>
                  <a:schemeClr val="tx1">
                    <a:alpha val="80000"/>
                  </a:schemeClr>
                </a:solidFill>
                <a:ea typeface="+mn-lt"/>
                <a:cs typeface="+mn-lt"/>
              </a:rPr>
              <a:t>If I find her address, I’ll send her an invitation.</a:t>
            </a:r>
            <a:r>
              <a:rPr lang="en-US" sz="1400">
                <a:solidFill>
                  <a:schemeClr val="tx1">
                    <a:alpha val="80000"/>
                  </a:schemeClr>
                </a:solidFill>
                <a:ea typeface="+mn-lt"/>
                <a:cs typeface="+mn-lt"/>
              </a:rPr>
              <a:t> </a:t>
            </a:r>
          </a:p>
          <a:p>
            <a:endParaRPr lang="en-US" sz="1300">
              <a:solidFill>
                <a:schemeClr val="tx1">
                  <a:alpha val="80000"/>
                </a:schemeClr>
              </a:solidFill>
              <a:cs typeface="Calibri"/>
            </a:endParaRPr>
          </a:p>
        </p:txBody>
      </p:sp>
    </p:spTree>
    <p:extLst>
      <p:ext uri="{BB962C8B-B14F-4D97-AF65-F5344CB8AC3E}">
        <p14:creationId xmlns:p14="http://schemas.microsoft.com/office/powerpoint/2010/main" val="13517952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02FEEE14-2ECE-5A50-AAAC-6247548C8C2C}"/>
              </a:ext>
            </a:extLst>
          </p:cNvPr>
          <p:cNvSpPr>
            <a:spLocks noGrp="1"/>
          </p:cNvSpPr>
          <p:nvPr>
            <p:ph type="title"/>
          </p:nvPr>
        </p:nvSpPr>
        <p:spPr>
          <a:xfrm>
            <a:off x="434442" y="3362959"/>
            <a:ext cx="4061471" cy="3215373"/>
          </a:xfrm>
        </p:spPr>
        <p:txBody>
          <a:bodyPr>
            <a:normAutofit/>
          </a:bodyPr>
          <a:lstStyle/>
          <a:p>
            <a:pPr algn="ctr"/>
            <a:r>
              <a:rPr lang="en-US">
                <a:solidFill>
                  <a:schemeClr val="bg1"/>
                </a:solidFill>
                <a:ea typeface="+mj-lt"/>
                <a:cs typeface="+mj-lt"/>
              </a:rPr>
              <a:t> Erste </a:t>
            </a:r>
            <a:r>
              <a:rPr lang="en-US" err="1">
                <a:solidFill>
                  <a:schemeClr val="bg1"/>
                </a:solidFill>
                <a:ea typeface="+mj-lt"/>
                <a:cs typeface="+mj-lt"/>
              </a:rPr>
              <a:t>Bedingung</a:t>
            </a:r>
            <a:r>
              <a:rPr lang="en-US">
                <a:solidFill>
                  <a:schemeClr val="bg1"/>
                </a:solidFill>
                <a:ea typeface="+mj-lt"/>
                <a:cs typeface="+mj-lt"/>
              </a:rPr>
              <a:t> </a:t>
            </a:r>
            <a:r>
              <a:rPr lang="en-US" err="1">
                <a:solidFill>
                  <a:schemeClr val="bg1"/>
                </a:solidFill>
                <a:ea typeface="+mj-lt"/>
                <a:cs typeface="+mj-lt"/>
              </a:rPr>
              <a:t>Verwendung</a:t>
            </a:r>
            <a:endParaRPr lang="en-US" err="1">
              <a:solidFill>
                <a:schemeClr val="bg1"/>
              </a:solidFill>
              <a:cs typeface="Calibri Light" panose="020F0302020204030204"/>
            </a:endParaRPr>
          </a:p>
        </p:txBody>
      </p:sp>
      <p:sp>
        <p:nvSpPr>
          <p:cNvPr id="20" name="Freeform: Shape 19">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4" name="Freeform: Shape 23">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Shape 25">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ACB1642C-DD45-536B-7B3A-126D3D67E995}"/>
              </a:ext>
            </a:extLst>
          </p:cNvPr>
          <p:cNvSpPr>
            <a:spLocks noGrp="1"/>
          </p:cNvSpPr>
          <p:nvPr>
            <p:ph idx="1"/>
          </p:nvPr>
        </p:nvSpPr>
        <p:spPr>
          <a:xfrm>
            <a:off x="4496486" y="330212"/>
            <a:ext cx="7258581" cy="3937412"/>
          </a:xfrm>
        </p:spPr>
        <p:txBody>
          <a:bodyPr vert="horz" lIns="91440" tIns="45720" rIns="91440" bIns="45720" rtlCol="0" anchor="t">
            <a:normAutofit fontScale="85000" lnSpcReduction="10000"/>
          </a:bodyPr>
          <a:lstStyle/>
          <a:p>
            <a:r>
              <a:rPr lang="en-US" sz="1600" err="1">
                <a:solidFill>
                  <a:schemeClr val="bg1"/>
                </a:solidFill>
                <a:ea typeface="+mn-lt"/>
                <a:cs typeface="+mn-lt"/>
              </a:rPr>
              <a:t>Drückt</a:t>
            </a:r>
            <a:r>
              <a:rPr lang="en-US" sz="1600">
                <a:solidFill>
                  <a:schemeClr val="bg1"/>
                </a:solidFill>
                <a:ea typeface="+mn-lt"/>
                <a:cs typeface="+mn-lt"/>
              </a:rPr>
              <a:t> </a:t>
            </a:r>
            <a:r>
              <a:rPr lang="en-US" sz="1600" err="1">
                <a:solidFill>
                  <a:schemeClr val="bg1"/>
                </a:solidFill>
                <a:ea typeface="+mn-lt"/>
                <a:cs typeface="+mn-lt"/>
              </a:rPr>
              <a:t>ein</a:t>
            </a:r>
            <a:r>
              <a:rPr lang="en-US" sz="1600">
                <a:solidFill>
                  <a:schemeClr val="bg1"/>
                </a:solidFill>
                <a:ea typeface="+mn-lt"/>
                <a:cs typeface="+mn-lt"/>
              </a:rPr>
              <a:t> </a:t>
            </a:r>
            <a:r>
              <a:rPr lang="en-US" sz="1600" err="1">
                <a:solidFill>
                  <a:schemeClr val="bg1"/>
                </a:solidFill>
                <a:ea typeface="+mn-lt"/>
                <a:cs typeface="+mn-lt"/>
              </a:rPr>
              <a:t>mögliches</a:t>
            </a:r>
            <a:r>
              <a:rPr lang="en-US" sz="1600">
                <a:solidFill>
                  <a:schemeClr val="bg1"/>
                </a:solidFill>
                <a:ea typeface="+mn-lt"/>
                <a:cs typeface="+mn-lt"/>
              </a:rPr>
              <a:t> </a:t>
            </a:r>
            <a:r>
              <a:rPr lang="en-US" sz="1600" err="1">
                <a:solidFill>
                  <a:schemeClr val="bg1"/>
                </a:solidFill>
                <a:ea typeface="+mn-lt"/>
                <a:cs typeface="+mn-lt"/>
              </a:rPr>
              <a:t>zukünftiges</a:t>
            </a:r>
            <a:r>
              <a:rPr lang="en-US" sz="1600">
                <a:solidFill>
                  <a:schemeClr val="bg1"/>
                </a:solidFill>
                <a:ea typeface="+mn-lt"/>
                <a:cs typeface="+mn-lt"/>
              </a:rPr>
              <a:t> </a:t>
            </a:r>
            <a:r>
              <a:rPr lang="en-US" sz="1600" err="1">
                <a:solidFill>
                  <a:schemeClr val="bg1"/>
                </a:solidFill>
                <a:ea typeface="+mn-lt"/>
                <a:cs typeface="+mn-lt"/>
              </a:rPr>
              <a:t>Ergebnis</a:t>
            </a:r>
            <a:r>
              <a:rPr lang="en-US" sz="1600">
                <a:solidFill>
                  <a:schemeClr val="bg1"/>
                </a:solidFill>
                <a:ea typeface="+mn-lt"/>
                <a:cs typeface="+mn-lt"/>
              </a:rPr>
              <a:t> </a:t>
            </a:r>
            <a:r>
              <a:rPr lang="en-US" sz="1600" err="1">
                <a:solidFill>
                  <a:schemeClr val="bg1"/>
                </a:solidFill>
                <a:ea typeface="+mn-lt"/>
                <a:cs typeface="+mn-lt"/>
              </a:rPr>
              <a:t>basierend</a:t>
            </a:r>
            <a:r>
              <a:rPr lang="en-US" sz="1600">
                <a:solidFill>
                  <a:schemeClr val="bg1"/>
                </a:solidFill>
                <a:ea typeface="+mn-lt"/>
                <a:cs typeface="+mn-lt"/>
              </a:rPr>
              <a:t> auf </a:t>
            </a:r>
            <a:r>
              <a:rPr lang="en-US" sz="1600" err="1">
                <a:solidFill>
                  <a:schemeClr val="bg1"/>
                </a:solidFill>
                <a:ea typeface="+mn-lt"/>
                <a:cs typeface="+mn-lt"/>
              </a:rPr>
              <a:t>einem</a:t>
            </a:r>
            <a:r>
              <a:rPr lang="en-US" sz="1600">
                <a:solidFill>
                  <a:schemeClr val="bg1"/>
                </a:solidFill>
                <a:ea typeface="+mn-lt"/>
                <a:cs typeface="+mn-lt"/>
              </a:rPr>
              <a:t> </a:t>
            </a:r>
            <a:r>
              <a:rPr lang="en-US" sz="1600" err="1">
                <a:solidFill>
                  <a:schemeClr val="bg1"/>
                </a:solidFill>
                <a:ea typeface="+mn-lt"/>
                <a:cs typeface="+mn-lt"/>
              </a:rPr>
              <a:t>gegenwärtigen</a:t>
            </a:r>
            <a:r>
              <a:rPr lang="en-US" sz="1600">
                <a:solidFill>
                  <a:schemeClr val="bg1"/>
                </a:solidFill>
                <a:ea typeface="+mn-lt"/>
                <a:cs typeface="+mn-lt"/>
              </a:rPr>
              <a:t> </a:t>
            </a:r>
            <a:r>
              <a:rPr lang="en-US" sz="1600" err="1">
                <a:solidFill>
                  <a:schemeClr val="bg1"/>
                </a:solidFill>
                <a:ea typeface="+mn-lt"/>
                <a:cs typeface="+mn-lt"/>
              </a:rPr>
              <a:t>Zustand</a:t>
            </a:r>
            <a:r>
              <a:rPr lang="en-US" sz="1600">
                <a:solidFill>
                  <a:schemeClr val="bg1"/>
                </a:solidFill>
                <a:ea typeface="+mn-lt"/>
                <a:cs typeface="+mn-lt"/>
              </a:rPr>
              <a:t> </a:t>
            </a:r>
            <a:r>
              <a:rPr lang="en-US" sz="1600" err="1">
                <a:solidFill>
                  <a:schemeClr val="bg1"/>
                </a:solidFill>
                <a:ea typeface="+mn-lt"/>
                <a:cs typeface="+mn-lt"/>
              </a:rPr>
              <a:t>aus.</a:t>
            </a:r>
            <a:r>
              <a:rPr lang="en-US" sz="1600">
                <a:solidFill>
                  <a:schemeClr val="bg1"/>
                </a:solidFill>
                <a:ea typeface="+mn-lt"/>
                <a:cs typeface="+mn-lt"/>
              </a:rPr>
              <a:t> </a:t>
            </a:r>
            <a:endParaRPr lang="en-US" sz="1600">
              <a:solidFill>
                <a:schemeClr val="bg1"/>
              </a:solidFill>
              <a:cs typeface="Calibri"/>
            </a:endParaRPr>
          </a:p>
          <a:p>
            <a:pPr lvl="1"/>
            <a:r>
              <a:rPr lang="en-US" sz="1600">
                <a:solidFill>
                  <a:schemeClr val="bg1"/>
                </a:solidFill>
                <a:ea typeface="+mn-lt"/>
                <a:cs typeface="+mn-lt"/>
              </a:rPr>
              <a:t>Wenn ich </a:t>
            </a:r>
            <a:r>
              <a:rPr lang="en-US" sz="1600" err="1">
                <a:solidFill>
                  <a:schemeClr val="bg1"/>
                </a:solidFill>
                <a:ea typeface="+mn-lt"/>
                <a:cs typeface="+mn-lt"/>
              </a:rPr>
              <a:t>fleißig</a:t>
            </a:r>
            <a:r>
              <a:rPr lang="en-US" sz="1600">
                <a:solidFill>
                  <a:schemeClr val="bg1"/>
                </a:solidFill>
                <a:ea typeface="+mn-lt"/>
                <a:cs typeface="+mn-lt"/>
              </a:rPr>
              <a:t> </a:t>
            </a:r>
            <a:r>
              <a:rPr lang="en-US" sz="1600" err="1">
                <a:solidFill>
                  <a:schemeClr val="bg1"/>
                </a:solidFill>
                <a:ea typeface="+mn-lt"/>
                <a:cs typeface="+mn-lt"/>
              </a:rPr>
              <a:t>lerne</a:t>
            </a:r>
            <a:r>
              <a:rPr lang="en-US" sz="1600">
                <a:solidFill>
                  <a:schemeClr val="bg1"/>
                </a:solidFill>
                <a:ea typeface="+mn-lt"/>
                <a:cs typeface="+mn-lt"/>
              </a:rPr>
              <a:t>, </a:t>
            </a:r>
            <a:r>
              <a:rPr lang="en-US" sz="1600" err="1">
                <a:solidFill>
                  <a:schemeClr val="bg1"/>
                </a:solidFill>
                <a:ea typeface="+mn-lt"/>
                <a:cs typeface="+mn-lt"/>
              </a:rPr>
              <a:t>werde</a:t>
            </a:r>
            <a:r>
              <a:rPr lang="en-US" sz="1600">
                <a:solidFill>
                  <a:schemeClr val="bg1"/>
                </a:solidFill>
                <a:ea typeface="+mn-lt"/>
                <a:cs typeface="+mn-lt"/>
              </a:rPr>
              <a:t> ich die </a:t>
            </a:r>
            <a:r>
              <a:rPr lang="en-US" sz="1600" err="1">
                <a:solidFill>
                  <a:schemeClr val="bg1"/>
                </a:solidFill>
                <a:ea typeface="+mn-lt"/>
                <a:cs typeface="+mn-lt"/>
              </a:rPr>
              <a:t>Prüfung</a:t>
            </a:r>
            <a:r>
              <a:rPr lang="en-US" sz="1600">
                <a:solidFill>
                  <a:schemeClr val="bg1"/>
                </a:solidFill>
                <a:ea typeface="+mn-lt"/>
                <a:cs typeface="+mn-lt"/>
              </a:rPr>
              <a:t> </a:t>
            </a:r>
            <a:r>
              <a:rPr lang="en-US" sz="1600" err="1">
                <a:solidFill>
                  <a:schemeClr val="bg1"/>
                </a:solidFill>
                <a:ea typeface="+mn-lt"/>
                <a:cs typeface="+mn-lt"/>
              </a:rPr>
              <a:t>bestehen</a:t>
            </a:r>
            <a:r>
              <a:rPr lang="en-US" sz="1600">
                <a:solidFill>
                  <a:schemeClr val="bg1"/>
                </a:solidFill>
                <a:ea typeface="+mn-lt"/>
                <a:cs typeface="+mn-lt"/>
              </a:rPr>
              <a:t>“ </a:t>
            </a:r>
            <a:r>
              <a:rPr lang="en-US" sz="1600" err="1">
                <a:solidFill>
                  <a:schemeClr val="bg1"/>
                </a:solidFill>
                <a:ea typeface="+mn-lt"/>
                <a:cs typeface="+mn-lt"/>
              </a:rPr>
              <a:t>zu</a:t>
            </a:r>
            <a:r>
              <a:rPr lang="en-US" sz="1600">
                <a:solidFill>
                  <a:schemeClr val="bg1"/>
                </a:solidFill>
                <a:ea typeface="+mn-lt"/>
                <a:cs typeface="+mn-lt"/>
              </a:rPr>
              <a:t> </a:t>
            </a:r>
            <a:r>
              <a:rPr lang="en-US" sz="1600" err="1">
                <a:solidFill>
                  <a:schemeClr val="bg1"/>
                </a:solidFill>
                <a:ea typeface="+mn-lt"/>
                <a:cs typeface="+mn-lt"/>
              </a:rPr>
              <a:t>beschreiben</a:t>
            </a:r>
            <a:r>
              <a:rPr lang="en-US" sz="1600">
                <a:solidFill>
                  <a:schemeClr val="bg1"/>
                </a:solidFill>
                <a:ea typeface="+mn-lt"/>
                <a:cs typeface="+mn-lt"/>
              </a:rPr>
              <a:t>. </a:t>
            </a:r>
            <a:endParaRPr lang="en-US" sz="1600">
              <a:solidFill>
                <a:schemeClr val="bg1"/>
              </a:solidFill>
              <a:cs typeface="Calibri"/>
            </a:endParaRPr>
          </a:p>
          <a:p>
            <a:pPr lvl="1"/>
            <a:endParaRPr lang="en-US" sz="1600">
              <a:solidFill>
                <a:schemeClr val="bg1"/>
              </a:solidFill>
              <a:ea typeface="+mn-lt"/>
              <a:cs typeface="+mn-lt"/>
            </a:endParaRPr>
          </a:p>
          <a:p>
            <a:r>
              <a:rPr lang="en-US" sz="1600">
                <a:solidFill>
                  <a:schemeClr val="bg1"/>
                </a:solidFill>
                <a:ea typeface="+mn-lt"/>
                <a:cs typeface="+mn-lt"/>
              </a:rPr>
              <a:t>Es </a:t>
            </a:r>
            <a:r>
              <a:rPr lang="en-US" sz="1600" err="1">
                <a:solidFill>
                  <a:schemeClr val="bg1"/>
                </a:solidFill>
                <a:ea typeface="+mn-lt"/>
                <a:cs typeface="+mn-lt"/>
              </a:rPr>
              <a:t>impliziert</a:t>
            </a:r>
            <a:r>
              <a:rPr lang="en-US" sz="1600">
                <a:solidFill>
                  <a:schemeClr val="bg1"/>
                </a:solidFill>
                <a:ea typeface="+mn-lt"/>
                <a:cs typeface="+mn-lt"/>
              </a:rPr>
              <a:t> </a:t>
            </a:r>
            <a:r>
              <a:rPr lang="en-US" sz="1600" err="1">
                <a:solidFill>
                  <a:schemeClr val="bg1"/>
                </a:solidFill>
                <a:ea typeface="+mn-lt"/>
                <a:cs typeface="+mn-lt"/>
              </a:rPr>
              <a:t>auch</a:t>
            </a:r>
            <a:r>
              <a:rPr lang="en-US" sz="1600">
                <a:solidFill>
                  <a:schemeClr val="bg1"/>
                </a:solidFill>
                <a:ea typeface="+mn-lt"/>
                <a:cs typeface="+mn-lt"/>
              </a:rPr>
              <a:t> </a:t>
            </a:r>
            <a:r>
              <a:rPr lang="en-US" sz="1600" err="1">
                <a:solidFill>
                  <a:schemeClr val="bg1"/>
                </a:solidFill>
                <a:ea typeface="+mn-lt"/>
                <a:cs typeface="+mn-lt"/>
              </a:rPr>
              <a:t>eine</a:t>
            </a:r>
            <a:r>
              <a:rPr lang="en-US" sz="1600">
                <a:solidFill>
                  <a:schemeClr val="bg1"/>
                </a:solidFill>
                <a:ea typeface="+mn-lt"/>
                <a:cs typeface="+mn-lt"/>
              </a:rPr>
              <a:t> </a:t>
            </a:r>
            <a:r>
              <a:rPr lang="en-US" sz="1600" err="1">
                <a:solidFill>
                  <a:schemeClr val="bg1"/>
                </a:solidFill>
                <a:ea typeface="+mn-lt"/>
                <a:cs typeface="+mn-lt"/>
              </a:rPr>
              <a:t>Bedingung</a:t>
            </a:r>
            <a:r>
              <a:rPr lang="en-US" sz="1600">
                <a:solidFill>
                  <a:schemeClr val="bg1"/>
                </a:solidFill>
                <a:ea typeface="+mn-lt"/>
                <a:cs typeface="+mn-lt"/>
              </a:rPr>
              <a:t>, die </a:t>
            </a:r>
            <a:r>
              <a:rPr lang="en-US" sz="1600" err="1">
                <a:solidFill>
                  <a:schemeClr val="bg1"/>
                </a:solidFill>
                <a:ea typeface="+mn-lt"/>
                <a:cs typeface="+mn-lt"/>
              </a:rPr>
              <a:t>erfüllt</a:t>
            </a:r>
            <a:r>
              <a:rPr lang="en-US" sz="1600">
                <a:solidFill>
                  <a:schemeClr val="bg1"/>
                </a:solidFill>
                <a:ea typeface="+mn-lt"/>
                <a:cs typeface="+mn-lt"/>
              </a:rPr>
              <a:t> sein muss, bevor das </a:t>
            </a:r>
            <a:r>
              <a:rPr lang="en-US" sz="1600" err="1">
                <a:solidFill>
                  <a:schemeClr val="bg1"/>
                </a:solidFill>
                <a:ea typeface="+mn-lt"/>
                <a:cs typeface="+mn-lt"/>
              </a:rPr>
              <a:t>Ergebnis</a:t>
            </a:r>
            <a:r>
              <a:rPr lang="en-US" sz="1600">
                <a:solidFill>
                  <a:schemeClr val="bg1"/>
                </a:solidFill>
                <a:ea typeface="+mn-lt"/>
                <a:cs typeface="+mn-lt"/>
              </a:rPr>
              <a:t> </a:t>
            </a:r>
            <a:r>
              <a:rPr lang="en-US" sz="1600" err="1">
                <a:solidFill>
                  <a:schemeClr val="bg1"/>
                </a:solidFill>
                <a:ea typeface="+mn-lt"/>
                <a:cs typeface="+mn-lt"/>
              </a:rPr>
              <a:t>eintreten</a:t>
            </a:r>
            <a:r>
              <a:rPr lang="en-US" sz="1600">
                <a:solidFill>
                  <a:schemeClr val="bg1"/>
                </a:solidFill>
                <a:ea typeface="+mn-lt"/>
                <a:cs typeface="+mn-lt"/>
              </a:rPr>
              <a:t> </a:t>
            </a:r>
            <a:r>
              <a:rPr lang="en-US" sz="1600" err="1">
                <a:solidFill>
                  <a:schemeClr val="bg1"/>
                </a:solidFill>
                <a:ea typeface="+mn-lt"/>
                <a:cs typeface="+mn-lt"/>
              </a:rPr>
              <a:t>kann</a:t>
            </a:r>
            <a:r>
              <a:rPr lang="en-US" sz="1600">
                <a:solidFill>
                  <a:schemeClr val="bg1"/>
                </a:solidFill>
                <a:ea typeface="+mn-lt"/>
                <a:cs typeface="+mn-lt"/>
              </a:rPr>
              <a:t>. </a:t>
            </a:r>
          </a:p>
          <a:p>
            <a:pPr lvl="1"/>
            <a:r>
              <a:rPr lang="en-US" sz="1600">
                <a:solidFill>
                  <a:schemeClr val="bg1"/>
                </a:solidFill>
                <a:ea typeface="+mn-lt"/>
                <a:cs typeface="+mn-lt"/>
              </a:rPr>
              <a:t>„Wenn es </a:t>
            </a:r>
            <a:r>
              <a:rPr lang="en-US" sz="1600" err="1">
                <a:solidFill>
                  <a:schemeClr val="bg1"/>
                </a:solidFill>
                <a:ea typeface="+mn-lt"/>
                <a:cs typeface="+mn-lt"/>
              </a:rPr>
              <a:t>regnet</a:t>
            </a:r>
            <a:r>
              <a:rPr lang="en-US" sz="1600">
                <a:solidFill>
                  <a:schemeClr val="bg1"/>
                </a:solidFill>
                <a:ea typeface="+mn-lt"/>
                <a:cs typeface="+mn-lt"/>
              </a:rPr>
              <a:t>, </a:t>
            </a:r>
            <a:r>
              <a:rPr lang="en-US" sz="1600" err="1">
                <a:solidFill>
                  <a:schemeClr val="bg1"/>
                </a:solidFill>
                <a:ea typeface="+mn-lt"/>
                <a:cs typeface="+mn-lt"/>
              </a:rPr>
              <a:t>werde</a:t>
            </a:r>
            <a:r>
              <a:rPr lang="en-US" sz="1600">
                <a:solidFill>
                  <a:schemeClr val="bg1"/>
                </a:solidFill>
                <a:ea typeface="+mn-lt"/>
                <a:cs typeface="+mn-lt"/>
              </a:rPr>
              <a:t> ich </a:t>
            </a:r>
            <a:r>
              <a:rPr lang="en-US" sz="1600" err="1">
                <a:solidFill>
                  <a:schemeClr val="bg1"/>
                </a:solidFill>
                <a:ea typeface="+mn-lt"/>
                <a:cs typeface="+mn-lt"/>
              </a:rPr>
              <a:t>einen</a:t>
            </a:r>
            <a:r>
              <a:rPr lang="en-US" sz="1600">
                <a:solidFill>
                  <a:schemeClr val="bg1"/>
                </a:solidFill>
                <a:ea typeface="+mn-lt"/>
                <a:cs typeface="+mn-lt"/>
              </a:rPr>
              <a:t> </a:t>
            </a:r>
            <a:r>
              <a:rPr lang="en-US" sz="1600" err="1">
                <a:solidFill>
                  <a:schemeClr val="bg1"/>
                </a:solidFill>
                <a:ea typeface="+mn-lt"/>
                <a:cs typeface="+mn-lt"/>
              </a:rPr>
              <a:t>Regenschirm</a:t>
            </a:r>
            <a:r>
              <a:rPr lang="en-US" sz="1600">
                <a:solidFill>
                  <a:schemeClr val="bg1"/>
                </a:solidFill>
                <a:ea typeface="+mn-lt"/>
                <a:cs typeface="+mn-lt"/>
              </a:rPr>
              <a:t> </a:t>
            </a:r>
            <a:r>
              <a:rPr lang="en-US" sz="1600" err="1">
                <a:solidFill>
                  <a:schemeClr val="bg1"/>
                </a:solidFill>
                <a:ea typeface="+mn-lt"/>
                <a:cs typeface="+mn-lt"/>
              </a:rPr>
              <a:t>mitnehmen</a:t>
            </a:r>
            <a:r>
              <a:rPr lang="en-US" sz="1600">
                <a:solidFill>
                  <a:schemeClr val="bg1"/>
                </a:solidFill>
                <a:ea typeface="+mn-lt"/>
                <a:cs typeface="+mn-lt"/>
              </a:rPr>
              <a:t>“ . </a:t>
            </a:r>
            <a:endParaRPr lang="en-US" sz="1600">
              <a:solidFill>
                <a:schemeClr val="bg1"/>
              </a:solidFill>
              <a:cs typeface="Calibri" panose="020F0502020204030204"/>
            </a:endParaRPr>
          </a:p>
          <a:p>
            <a:pPr lvl="1"/>
            <a:endParaRPr lang="en-US" sz="1600">
              <a:solidFill>
                <a:schemeClr val="bg1"/>
              </a:solidFill>
              <a:ea typeface="+mn-lt"/>
              <a:cs typeface="+mn-lt"/>
            </a:endParaRPr>
          </a:p>
          <a:p>
            <a:r>
              <a:rPr lang="en-US" sz="1600">
                <a:solidFill>
                  <a:schemeClr val="bg1"/>
                </a:solidFill>
                <a:ea typeface="+mn-lt"/>
                <a:cs typeface="+mn-lt"/>
              </a:rPr>
              <a:t>Der </a:t>
            </a:r>
            <a:r>
              <a:rPr lang="en-US" sz="1600" err="1">
                <a:solidFill>
                  <a:schemeClr val="bg1"/>
                </a:solidFill>
                <a:ea typeface="+mn-lt"/>
                <a:cs typeface="+mn-lt"/>
              </a:rPr>
              <a:t>erste</a:t>
            </a:r>
            <a:r>
              <a:rPr lang="en-US" sz="1600">
                <a:solidFill>
                  <a:schemeClr val="bg1"/>
                </a:solidFill>
                <a:ea typeface="+mn-lt"/>
                <a:cs typeface="+mn-lt"/>
              </a:rPr>
              <a:t> </a:t>
            </a:r>
            <a:r>
              <a:rPr lang="en-US" sz="1600" err="1">
                <a:solidFill>
                  <a:schemeClr val="bg1"/>
                </a:solidFill>
                <a:ea typeface="+mn-lt"/>
                <a:cs typeface="+mn-lt"/>
              </a:rPr>
              <a:t>Konditional</a:t>
            </a:r>
            <a:r>
              <a:rPr lang="en-US" sz="1600">
                <a:solidFill>
                  <a:schemeClr val="bg1"/>
                </a:solidFill>
                <a:ea typeface="+mn-lt"/>
                <a:cs typeface="+mn-lt"/>
              </a:rPr>
              <a:t> </a:t>
            </a:r>
            <a:r>
              <a:rPr lang="en-US" sz="1600" err="1">
                <a:solidFill>
                  <a:schemeClr val="bg1"/>
                </a:solidFill>
                <a:ea typeface="+mn-lt"/>
                <a:cs typeface="+mn-lt"/>
              </a:rPr>
              <a:t>wird</a:t>
            </a:r>
            <a:r>
              <a:rPr lang="en-US" sz="1600">
                <a:solidFill>
                  <a:schemeClr val="bg1"/>
                </a:solidFill>
                <a:ea typeface="+mn-lt"/>
                <a:cs typeface="+mn-lt"/>
              </a:rPr>
              <a:t> </a:t>
            </a:r>
            <a:r>
              <a:rPr lang="en-US" sz="1600" err="1">
                <a:solidFill>
                  <a:schemeClr val="bg1"/>
                </a:solidFill>
                <a:ea typeface="+mn-lt"/>
                <a:cs typeface="+mn-lt"/>
              </a:rPr>
              <a:t>auch</a:t>
            </a:r>
            <a:r>
              <a:rPr lang="en-US" sz="1600">
                <a:solidFill>
                  <a:schemeClr val="bg1"/>
                </a:solidFill>
                <a:ea typeface="+mn-lt"/>
                <a:cs typeface="+mn-lt"/>
              </a:rPr>
              <a:t> </a:t>
            </a:r>
            <a:r>
              <a:rPr lang="en-US" sz="1600" err="1">
                <a:solidFill>
                  <a:schemeClr val="bg1"/>
                </a:solidFill>
                <a:ea typeface="+mn-lt"/>
                <a:cs typeface="+mn-lt"/>
              </a:rPr>
              <a:t>verwendet</a:t>
            </a:r>
            <a:r>
              <a:rPr lang="en-US" sz="1600">
                <a:solidFill>
                  <a:schemeClr val="bg1"/>
                </a:solidFill>
                <a:ea typeface="+mn-lt"/>
                <a:cs typeface="+mn-lt"/>
              </a:rPr>
              <a:t>, um </a:t>
            </a:r>
            <a:r>
              <a:rPr lang="en-US" sz="1600" err="1">
                <a:solidFill>
                  <a:schemeClr val="bg1"/>
                </a:solidFill>
                <a:ea typeface="+mn-lt"/>
                <a:cs typeface="+mn-lt"/>
              </a:rPr>
              <a:t>Ratschläge</a:t>
            </a:r>
            <a:r>
              <a:rPr lang="en-US" sz="1600">
                <a:solidFill>
                  <a:schemeClr val="bg1"/>
                </a:solidFill>
                <a:ea typeface="+mn-lt"/>
                <a:cs typeface="+mn-lt"/>
              </a:rPr>
              <a:t> </a:t>
            </a:r>
            <a:r>
              <a:rPr lang="en-US" sz="1600" err="1">
                <a:solidFill>
                  <a:schemeClr val="bg1"/>
                </a:solidFill>
                <a:ea typeface="+mn-lt"/>
                <a:cs typeface="+mn-lt"/>
              </a:rPr>
              <a:t>oder</a:t>
            </a:r>
            <a:r>
              <a:rPr lang="en-US" sz="1600">
                <a:solidFill>
                  <a:schemeClr val="bg1"/>
                </a:solidFill>
                <a:ea typeface="+mn-lt"/>
                <a:cs typeface="+mn-lt"/>
              </a:rPr>
              <a:t> </a:t>
            </a:r>
            <a:r>
              <a:rPr lang="en-US" sz="1600" err="1">
                <a:solidFill>
                  <a:schemeClr val="bg1"/>
                </a:solidFill>
                <a:ea typeface="+mn-lt"/>
                <a:cs typeface="+mn-lt"/>
              </a:rPr>
              <a:t>Warnungen</a:t>
            </a:r>
            <a:r>
              <a:rPr lang="en-US" sz="1600">
                <a:solidFill>
                  <a:schemeClr val="bg1"/>
                </a:solidFill>
                <a:ea typeface="+mn-lt"/>
                <a:cs typeface="+mn-lt"/>
              </a:rPr>
              <a:t> </a:t>
            </a:r>
            <a:r>
              <a:rPr lang="en-US" sz="1600" err="1">
                <a:solidFill>
                  <a:schemeClr val="bg1"/>
                </a:solidFill>
                <a:ea typeface="+mn-lt"/>
                <a:cs typeface="+mn-lt"/>
              </a:rPr>
              <a:t>auszudrücken</a:t>
            </a:r>
            <a:r>
              <a:rPr lang="en-US" sz="1600">
                <a:solidFill>
                  <a:schemeClr val="bg1"/>
                </a:solidFill>
                <a:ea typeface="+mn-lt"/>
                <a:cs typeface="+mn-lt"/>
              </a:rPr>
              <a:t>.</a:t>
            </a:r>
          </a:p>
          <a:p>
            <a:pPr lvl="1"/>
            <a:r>
              <a:rPr lang="en-US" sz="1600">
                <a:solidFill>
                  <a:schemeClr val="bg1"/>
                </a:solidFill>
                <a:ea typeface="+mn-lt"/>
                <a:cs typeface="+mn-lt"/>
              </a:rPr>
              <a:t>„Wenn du den Bus </a:t>
            </a:r>
            <a:r>
              <a:rPr lang="en-US" sz="1600" err="1">
                <a:solidFill>
                  <a:schemeClr val="bg1"/>
                </a:solidFill>
                <a:ea typeface="+mn-lt"/>
                <a:cs typeface="+mn-lt"/>
              </a:rPr>
              <a:t>verpasst</a:t>
            </a:r>
            <a:r>
              <a:rPr lang="en-US" sz="1600">
                <a:solidFill>
                  <a:schemeClr val="bg1"/>
                </a:solidFill>
                <a:ea typeface="+mn-lt"/>
                <a:cs typeface="+mn-lt"/>
              </a:rPr>
              <a:t>, </a:t>
            </a:r>
            <a:r>
              <a:rPr lang="en-US" sz="1600" err="1">
                <a:solidFill>
                  <a:schemeClr val="bg1"/>
                </a:solidFill>
                <a:ea typeface="+mn-lt"/>
                <a:cs typeface="+mn-lt"/>
              </a:rPr>
              <a:t>wirst</a:t>
            </a:r>
            <a:r>
              <a:rPr lang="en-US" sz="1600">
                <a:solidFill>
                  <a:schemeClr val="bg1"/>
                </a:solidFill>
                <a:ea typeface="+mn-lt"/>
                <a:cs typeface="+mn-lt"/>
              </a:rPr>
              <a:t> du </a:t>
            </a:r>
            <a:r>
              <a:rPr lang="en-US" sz="1600" err="1">
                <a:solidFill>
                  <a:schemeClr val="bg1"/>
                </a:solidFill>
                <a:ea typeface="+mn-lt"/>
                <a:cs typeface="+mn-lt"/>
              </a:rPr>
              <a:t>zu</a:t>
            </a:r>
            <a:r>
              <a:rPr lang="en-US" sz="1600">
                <a:solidFill>
                  <a:schemeClr val="bg1"/>
                </a:solidFill>
                <a:ea typeface="+mn-lt"/>
                <a:cs typeface="+mn-lt"/>
              </a:rPr>
              <a:t> </a:t>
            </a:r>
            <a:r>
              <a:rPr lang="en-US" sz="1600" err="1">
                <a:solidFill>
                  <a:schemeClr val="bg1"/>
                </a:solidFill>
                <a:ea typeface="+mn-lt"/>
                <a:cs typeface="+mn-lt"/>
              </a:rPr>
              <a:t>spät</a:t>
            </a:r>
            <a:r>
              <a:rPr lang="en-US" sz="1600">
                <a:solidFill>
                  <a:schemeClr val="bg1"/>
                </a:solidFill>
                <a:ea typeface="+mn-lt"/>
                <a:cs typeface="+mn-lt"/>
              </a:rPr>
              <a:t> </a:t>
            </a:r>
            <a:r>
              <a:rPr lang="en-US" sz="1600" err="1">
                <a:solidFill>
                  <a:schemeClr val="bg1"/>
                </a:solidFill>
                <a:ea typeface="+mn-lt"/>
                <a:cs typeface="+mn-lt"/>
              </a:rPr>
              <a:t>zum</a:t>
            </a:r>
            <a:r>
              <a:rPr lang="en-US" sz="1600">
                <a:solidFill>
                  <a:schemeClr val="bg1"/>
                </a:solidFill>
                <a:ea typeface="+mn-lt"/>
                <a:cs typeface="+mn-lt"/>
              </a:rPr>
              <a:t> Meeting </a:t>
            </a:r>
            <a:r>
              <a:rPr lang="en-US" sz="1600" err="1">
                <a:solidFill>
                  <a:schemeClr val="bg1"/>
                </a:solidFill>
                <a:ea typeface="+mn-lt"/>
                <a:cs typeface="+mn-lt"/>
              </a:rPr>
              <a:t>kommen</a:t>
            </a:r>
            <a:r>
              <a:rPr lang="en-US" sz="1600">
                <a:solidFill>
                  <a:schemeClr val="bg1"/>
                </a:solidFill>
                <a:ea typeface="+mn-lt"/>
                <a:cs typeface="+mn-lt"/>
              </a:rPr>
              <a:t>“.</a:t>
            </a:r>
          </a:p>
          <a:p>
            <a:pPr lvl="1"/>
            <a:endParaRPr lang="en-US" sz="1600">
              <a:solidFill>
                <a:schemeClr val="bg1"/>
              </a:solidFill>
              <a:ea typeface="+mn-lt"/>
              <a:cs typeface="+mn-lt"/>
            </a:endParaRPr>
          </a:p>
          <a:p>
            <a:r>
              <a:rPr lang="en-US" sz="1600">
                <a:solidFill>
                  <a:schemeClr val="bg1"/>
                </a:solidFill>
                <a:ea typeface="+mn-lt"/>
                <a:cs typeface="+mn-lt"/>
              </a:rPr>
              <a:t>Kann </a:t>
            </a:r>
            <a:r>
              <a:rPr lang="en-US" sz="1600" err="1">
                <a:solidFill>
                  <a:schemeClr val="bg1"/>
                </a:solidFill>
                <a:ea typeface="+mn-lt"/>
                <a:cs typeface="+mn-lt"/>
              </a:rPr>
              <a:t>auch</a:t>
            </a:r>
            <a:r>
              <a:rPr lang="en-US" sz="1600">
                <a:solidFill>
                  <a:schemeClr val="bg1"/>
                </a:solidFill>
                <a:ea typeface="+mn-lt"/>
                <a:cs typeface="+mn-lt"/>
              </a:rPr>
              <a:t> </a:t>
            </a:r>
            <a:r>
              <a:rPr lang="en-US" sz="1600" err="1">
                <a:solidFill>
                  <a:schemeClr val="bg1"/>
                </a:solidFill>
                <a:ea typeface="+mn-lt"/>
                <a:cs typeface="+mn-lt"/>
              </a:rPr>
              <a:t>verwendet</a:t>
            </a:r>
            <a:r>
              <a:rPr lang="en-US" sz="1600">
                <a:solidFill>
                  <a:schemeClr val="bg1"/>
                </a:solidFill>
                <a:ea typeface="+mn-lt"/>
                <a:cs typeface="+mn-lt"/>
              </a:rPr>
              <a:t> </a:t>
            </a:r>
            <a:r>
              <a:rPr lang="en-US" sz="1600" err="1">
                <a:solidFill>
                  <a:schemeClr val="bg1"/>
                </a:solidFill>
                <a:ea typeface="+mn-lt"/>
                <a:cs typeface="+mn-lt"/>
              </a:rPr>
              <a:t>werden</a:t>
            </a:r>
            <a:r>
              <a:rPr lang="en-US" sz="1600">
                <a:solidFill>
                  <a:schemeClr val="bg1"/>
                </a:solidFill>
                <a:ea typeface="+mn-lt"/>
                <a:cs typeface="+mn-lt"/>
              </a:rPr>
              <a:t>, um </a:t>
            </a:r>
            <a:r>
              <a:rPr lang="en-US" sz="1600" err="1">
                <a:solidFill>
                  <a:schemeClr val="bg1"/>
                </a:solidFill>
                <a:ea typeface="+mn-lt"/>
                <a:cs typeface="+mn-lt"/>
              </a:rPr>
              <a:t>Hoffnungen</a:t>
            </a:r>
            <a:r>
              <a:rPr lang="en-US" sz="1600">
                <a:solidFill>
                  <a:schemeClr val="bg1"/>
                </a:solidFill>
                <a:ea typeface="+mn-lt"/>
                <a:cs typeface="+mn-lt"/>
              </a:rPr>
              <a:t> </a:t>
            </a:r>
            <a:r>
              <a:rPr lang="en-US" sz="1600" err="1">
                <a:solidFill>
                  <a:schemeClr val="bg1"/>
                </a:solidFill>
                <a:ea typeface="+mn-lt"/>
                <a:cs typeface="+mn-lt"/>
              </a:rPr>
              <a:t>oder</a:t>
            </a:r>
            <a:r>
              <a:rPr lang="en-US" sz="1600">
                <a:solidFill>
                  <a:schemeClr val="bg1"/>
                </a:solidFill>
                <a:ea typeface="+mn-lt"/>
                <a:cs typeface="+mn-lt"/>
              </a:rPr>
              <a:t> </a:t>
            </a:r>
            <a:r>
              <a:rPr lang="en-US" sz="1600" err="1">
                <a:solidFill>
                  <a:schemeClr val="bg1"/>
                </a:solidFill>
                <a:ea typeface="+mn-lt"/>
                <a:cs typeface="+mn-lt"/>
              </a:rPr>
              <a:t>Erwartungen</a:t>
            </a:r>
            <a:r>
              <a:rPr lang="en-US" sz="1600">
                <a:solidFill>
                  <a:schemeClr val="bg1"/>
                </a:solidFill>
                <a:ea typeface="+mn-lt"/>
                <a:cs typeface="+mn-lt"/>
              </a:rPr>
              <a:t> </a:t>
            </a:r>
            <a:r>
              <a:rPr lang="en-US" sz="1600" err="1">
                <a:solidFill>
                  <a:schemeClr val="bg1"/>
                </a:solidFill>
                <a:ea typeface="+mn-lt"/>
                <a:cs typeface="+mn-lt"/>
              </a:rPr>
              <a:t>auszudrücken</a:t>
            </a:r>
            <a:r>
              <a:rPr lang="en-US" sz="1600">
                <a:solidFill>
                  <a:schemeClr val="bg1"/>
                </a:solidFill>
                <a:ea typeface="+mn-lt"/>
                <a:cs typeface="+mn-lt"/>
              </a:rPr>
              <a:t>.</a:t>
            </a:r>
          </a:p>
          <a:p>
            <a:pPr lvl="1"/>
            <a:r>
              <a:rPr lang="en-US" sz="1600">
                <a:solidFill>
                  <a:schemeClr val="bg1"/>
                </a:solidFill>
                <a:ea typeface="+mn-lt"/>
                <a:cs typeface="+mn-lt"/>
              </a:rPr>
              <a:t>„Wenn </a:t>
            </a:r>
            <a:r>
              <a:rPr lang="en-US" sz="1600" err="1">
                <a:solidFill>
                  <a:schemeClr val="bg1"/>
                </a:solidFill>
                <a:ea typeface="+mn-lt"/>
                <a:cs typeface="+mn-lt"/>
              </a:rPr>
              <a:t>sie</a:t>
            </a:r>
            <a:r>
              <a:rPr lang="en-US" sz="1600">
                <a:solidFill>
                  <a:schemeClr val="bg1"/>
                </a:solidFill>
                <a:ea typeface="+mn-lt"/>
                <a:cs typeface="+mn-lt"/>
              </a:rPr>
              <a:t> </a:t>
            </a:r>
            <a:r>
              <a:rPr lang="en-US" sz="1600" err="1">
                <a:solidFill>
                  <a:schemeClr val="bg1"/>
                </a:solidFill>
                <a:ea typeface="+mn-lt"/>
                <a:cs typeface="+mn-lt"/>
              </a:rPr>
              <a:t>kommt</a:t>
            </a:r>
            <a:r>
              <a:rPr lang="en-US" sz="1600">
                <a:solidFill>
                  <a:schemeClr val="bg1"/>
                </a:solidFill>
                <a:ea typeface="+mn-lt"/>
                <a:cs typeface="+mn-lt"/>
              </a:rPr>
              <a:t>, </a:t>
            </a:r>
            <a:r>
              <a:rPr lang="en-US" sz="1600" err="1">
                <a:solidFill>
                  <a:schemeClr val="bg1"/>
                </a:solidFill>
                <a:ea typeface="+mn-lt"/>
                <a:cs typeface="+mn-lt"/>
              </a:rPr>
              <a:t>werde</a:t>
            </a:r>
            <a:r>
              <a:rPr lang="en-US" sz="1600">
                <a:solidFill>
                  <a:schemeClr val="bg1"/>
                </a:solidFill>
                <a:ea typeface="+mn-lt"/>
                <a:cs typeface="+mn-lt"/>
              </a:rPr>
              <a:t> ich </a:t>
            </a:r>
            <a:r>
              <a:rPr lang="en-US" sz="1600" err="1">
                <a:solidFill>
                  <a:schemeClr val="bg1"/>
                </a:solidFill>
                <a:ea typeface="+mn-lt"/>
                <a:cs typeface="+mn-lt"/>
              </a:rPr>
              <a:t>sie</a:t>
            </a:r>
            <a:r>
              <a:rPr lang="en-US" sz="1600">
                <a:solidFill>
                  <a:schemeClr val="bg1"/>
                </a:solidFill>
                <a:ea typeface="+mn-lt"/>
                <a:cs typeface="+mn-lt"/>
              </a:rPr>
              <a:t> </a:t>
            </a:r>
            <a:r>
              <a:rPr lang="en-US" sz="1600" err="1">
                <a:solidFill>
                  <a:schemeClr val="bg1"/>
                </a:solidFill>
                <a:ea typeface="+mn-lt"/>
                <a:cs typeface="+mn-lt"/>
              </a:rPr>
              <a:t>umarmen</a:t>
            </a:r>
            <a:r>
              <a:rPr lang="en-US" sz="1600">
                <a:solidFill>
                  <a:schemeClr val="bg1"/>
                </a:solidFill>
                <a:ea typeface="+mn-lt"/>
                <a:cs typeface="+mn-lt"/>
              </a:rPr>
              <a:t> und </a:t>
            </a:r>
            <a:r>
              <a:rPr lang="en-US" sz="1600" err="1">
                <a:solidFill>
                  <a:schemeClr val="bg1"/>
                </a:solidFill>
                <a:ea typeface="+mn-lt"/>
                <a:cs typeface="+mn-lt"/>
              </a:rPr>
              <a:t>ihr</a:t>
            </a:r>
            <a:r>
              <a:rPr lang="en-US" sz="1600">
                <a:solidFill>
                  <a:schemeClr val="bg1"/>
                </a:solidFill>
                <a:ea typeface="+mn-lt"/>
                <a:cs typeface="+mn-lt"/>
              </a:rPr>
              <a:t> </a:t>
            </a:r>
            <a:r>
              <a:rPr lang="en-US" sz="1600" err="1">
                <a:solidFill>
                  <a:schemeClr val="bg1"/>
                </a:solidFill>
                <a:ea typeface="+mn-lt"/>
                <a:cs typeface="+mn-lt"/>
              </a:rPr>
              <a:t>sagen</a:t>
            </a:r>
            <a:r>
              <a:rPr lang="en-US" sz="1600">
                <a:solidFill>
                  <a:schemeClr val="bg1"/>
                </a:solidFill>
                <a:ea typeface="+mn-lt"/>
                <a:cs typeface="+mn-lt"/>
              </a:rPr>
              <a:t>, </a:t>
            </a:r>
            <a:r>
              <a:rPr lang="en-US" sz="1600" err="1">
                <a:solidFill>
                  <a:schemeClr val="bg1"/>
                </a:solidFill>
                <a:ea typeface="+mn-lt"/>
                <a:cs typeface="+mn-lt"/>
              </a:rPr>
              <a:t>wie</a:t>
            </a:r>
            <a:r>
              <a:rPr lang="en-US" sz="1600">
                <a:solidFill>
                  <a:schemeClr val="bg1"/>
                </a:solidFill>
                <a:ea typeface="+mn-lt"/>
                <a:cs typeface="+mn-lt"/>
              </a:rPr>
              <a:t> </a:t>
            </a:r>
            <a:r>
              <a:rPr lang="en-US" sz="1600" err="1">
                <a:solidFill>
                  <a:schemeClr val="bg1"/>
                </a:solidFill>
                <a:ea typeface="+mn-lt"/>
                <a:cs typeface="+mn-lt"/>
              </a:rPr>
              <a:t>sehr</a:t>
            </a:r>
            <a:r>
              <a:rPr lang="en-US" sz="1600">
                <a:solidFill>
                  <a:schemeClr val="bg1"/>
                </a:solidFill>
                <a:ea typeface="+mn-lt"/>
                <a:cs typeface="+mn-lt"/>
              </a:rPr>
              <a:t> ich </a:t>
            </a:r>
            <a:r>
              <a:rPr lang="en-US" sz="1600" err="1">
                <a:solidFill>
                  <a:schemeClr val="bg1"/>
                </a:solidFill>
                <a:ea typeface="+mn-lt"/>
                <a:cs typeface="+mn-lt"/>
              </a:rPr>
              <a:t>sie</a:t>
            </a:r>
            <a:r>
              <a:rPr lang="en-US" sz="1600">
                <a:solidFill>
                  <a:schemeClr val="bg1"/>
                </a:solidFill>
                <a:ea typeface="+mn-lt"/>
                <a:cs typeface="+mn-lt"/>
              </a:rPr>
              <a:t> </a:t>
            </a:r>
            <a:r>
              <a:rPr lang="en-US" sz="1600" err="1">
                <a:solidFill>
                  <a:schemeClr val="bg1"/>
                </a:solidFill>
                <a:ea typeface="+mn-lt"/>
                <a:cs typeface="+mn-lt"/>
              </a:rPr>
              <a:t>vermisst</a:t>
            </a:r>
            <a:r>
              <a:rPr lang="en-US" sz="1600">
                <a:solidFill>
                  <a:schemeClr val="bg1"/>
                </a:solidFill>
                <a:ea typeface="+mn-lt"/>
                <a:cs typeface="+mn-lt"/>
              </a:rPr>
              <a:t> </a:t>
            </a:r>
            <a:r>
              <a:rPr lang="en-US" sz="1600" err="1">
                <a:solidFill>
                  <a:schemeClr val="bg1"/>
                </a:solidFill>
                <a:ea typeface="+mn-lt"/>
                <a:cs typeface="+mn-lt"/>
              </a:rPr>
              <a:t>habe</a:t>
            </a:r>
            <a:r>
              <a:rPr lang="en-US" sz="1600">
                <a:solidFill>
                  <a:schemeClr val="bg1"/>
                </a:solidFill>
                <a:ea typeface="+mn-lt"/>
                <a:cs typeface="+mn-lt"/>
              </a:rPr>
              <a:t>“. </a:t>
            </a:r>
          </a:p>
          <a:p>
            <a:pPr lvl="1"/>
            <a:endParaRPr lang="en-US" sz="1600">
              <a:solidFill>
                <a:schemeClr val="bg1"/>
              </a:solidFill>
              <a:ea typeface="+mn-lt"/>
              <a:cs typeface="+mn-lt"/>
            </a:endParaRPr>
          </a:p>
          <a:p>
            <a:r>
              <a:rPr lang="en-US" sz="1600" err="1">
                <a:solidFill>
                  <a:schemeClr val="bg1"/>
                </a:solidFill>
                <a:ea typeface="+mn-lt"/>
                <a:cs typeface="+mn-lt"/>
              </a:rPr>
              <a:t>Insgesamt</a:t>
            </a:r>
            <a:r>
              <a:rPr lang="en-US" sz="1600">
                <a:solidFill>
                  <a:schemeClr val="bg1"/>
                </a:solidFill>
                <a:ea typeface="+mn-lt"/>
                <a:cs typeface="+mn-lt"/>
              </a:rPr>
              <a:t> </a:t>
            </a:r>
            <a:r>
              <a:rPr lang="en-US" sz="1600" err="1">
                <a:solidFill>
                  <a:schemeClr val="bg1"/>
                </a:solidFill>
                <a:ea typeface="+mn-lt"/>
                <a:cs typeface="+mn-lt"/>
              </a:rPr>
              <a:t>wird</a:t>
            </a:r>
            <a:r>
              <a:rPr lang="en-US" sz="1600">
                <a:solidFill>
                  <a:schemeClr val="bg1"/>
                </a:solidFill>
                <a:ea typeface="+mn-lt"/>
                <a:cs typeface="+mn-lt"/>
              </a:rPr>
              <a:t> der </a:t>
            </a:r>
            <a:r>
              <a:rPr lang="en-US" sz="1600" err="1">
                <a:solidFill>
                  <a:schemeClr val="bg1"/>
                </a:solidFill>
                <a:ea typeface="+mn-lt"/>
                <a:cs typeface="+mn-lt"/>
              </a:rPr>
              <a:t>erste</a:t>
            </a:r>
            <a:r>
              <a:rPr lang="en-US" sz="1600">
                <a:solidFill>
                  <a:schemeClr val="bg1"/>
                </a:solidFill>
                <a:ea typeface="+mn-lt"/>
                <a:cs typeface="+mn-lt"/>
              </a:rPr>
              <a:t> </a:t>
            </a:r>
            <a:r>
              <a:rPr lang="en-US" sz="1600" err="1">
                <a:solidFill>
                  <a:schemeClr val="bg1"/>
                </a:solidFill>
                <a:ea typeface="+mn-lt"/>
                <a:cs typeface="+mn-lt"/>
              </a:rPr>
              <a:t>Konditional</a:t>
            </a:r>
            <a:r>
              <a:rPr lang="en-US" sz="1600">
                <a:solidFill>
                  <a:schemeClr val="bg1"/>
                </a:solidFill>
                <a:ea typeface="+mn-lt"/>
                <a:cs typeface="+mn-lt"/>
              </a:rPr>
              <a:t> </a:t>
            </a:r>
            <a:r>
              <a:rPr lang="en-US" sz="1600" err="1">
                <a:solidFill>
                  <a:schemeClr val="bg1"/>
                </a:solidFill>
                <a:ea typeface="+mn-lt"/>
                <a:cs typeface="+mn-lt"/>
              </a:rPr>
              <a:t>verwendet</a:t>
            </a:r>
            <a:r>
              <a:rPr lang="en-US" sz="1600">
                <a:solidFill>
                  <a:schemeClr val="bg1"/>
                </a:solidFill>
                <a:ea typeface="+mn-lt"/>
                <a:cs typeface="+mn-lt"/>
              </a:rPr>
              <a:t>, um </a:t>
            </a:r>
            <a:r>
              <a:rPr lang="en-US" sz="1600" err="1">
                <a:solidFill>
                  <a:schemeClr val="bg1"/>
                </a:solidFill>
                <a:ea typeface="+mn-lt"/>
                <a:cs typeface="+mn-lt"/>
              </a:rPr>
              <a:t>potenzielle</a:t>
            </a:r>
            <a:r>
              <a:rPr lang="en-US" sz="1600">
                <a:solidFill>
                  <a:schemeClr val="bg1"/>
                </a:solidFill>
                <a:ea typeface="+mn-lt"/>
                <a:cs typeface="+mn-lt"/>
              </a:rPr>
              <a:t> </a:t>
            </a:r>
            <a:r>
              <a:rPr lang="en-US" sz="1600" err="1">
                <a:solidFill>
                  <a:schemeClr val="bg1"/>
                </a:solidFill>
                <a:ea typeface="+mn-lt"/>
                <a:cs typeface="+mn-lt"/>
              </a:rPr>
              <a:t>Ergebnisse</a:t>
            </a:r>
            <a:r>
              <a:rPr lang="en-US" sz="1600">
                <a:solidFill>
                  <a:schemeClr val="bg1"/>
                </a:solidFill>
                <a:ea typeface="+mn-lt"/>
                <a:cs typeface="+mn-lt"/>
              </a:rPr>
              <a:t> </a:t>
            </a:r>
            <a:r>
              <a:rPr lang="en-US" sz="1600" err="1">
                <a:solidFill>
                  <a:schemeClr val="bg1"/>
                </a:solidFill>
                <a:ea typeface="+mn-lt"/>
                <a:cs typeface="+mn-lt"/>
              </a:rPr>
              <a:t>oder</a:t>
            </a:r>
            <a:r>
              <a:rPr lang="en-US" sz="1600">
                <a:solidFill>
                  <a:schemeClr val="bg1"/>
                </a:solidFill>
                <a:ea typeface="+mn-lt"/>
                <a:cs typeface="+mn-lt"/>
              </a:rPr>
              <a:t> </a:t>
            </a:r>
            <a:r>
              <a:rPr lang="en-US" sz="1600" err="1">
                <a:solidFill>
                  <a:schemeClr val="bg1"/>
                </a:solidFill>
                <a:ea typeface="+mn-lt"/>
                <a:cs typeface="+mn-lt"/>
              </a:rPr>
              <a:t>Konsequenzen</a:t>
            </a:r>
            <a:r>
              <a:rPr lang="en-US" sz="1600">
                <a:solidFill>
                  <a:schemeClr val="bg1"/>
                </a:solidFill>
                <a:ea typeface="+mn-lt"/>
                <a:cs typeface="+mn-lt"/>
              </a:rPr>
              <a:t> </a:t>
            </a:r>
            <a:r>
              <a:rPr lang="en-US" sz="1600" err="1">
                <a:solidFill>
                  <a:schemeClr val="bg1"/>
                </a:solidFill>
                <a:ea typeface="+mn-lt"/>
                <a:cs typeface="+mn-lt"/>
              </a:rPr>
              <a:t>zu</a:t>
            </a:r>
            <a:r>
              <a:rPr lang="en-US" sz="1600">
                <a:solidFill>
                  <a:schemeClr val="bg1"/>
                </a:solidFill>
                <a:ea typeface="+mn-lt"/>
                <a:cs typeface="+mn-lt"/>
              </a:rPr>
              <a:t> </a:t>
            </a:r>
            <a:r>
              <a:rPr lang="en-US" sz="1600" err="1">
                <a:solidFill>
                  <a:schemeClr val="bg1"/>
                </a:solidFill>
                <a:ea typeface="+mn-lt"/>
                <a:cs typeface="+mn-lt"/>
              </a:rPr>
              <a:t>beschreiben</a:t>
            </a:r>
            <a:r>
              <a:rPr lang="en-US" sz="1600">
                <a:solidFill>
                  <a:schemeClr val="bg1"/>
                </a:solidFill>
                <a:ea typeface="+mn-lt"/>
                <a:cs typeface="+mn-lt"/>
              </a:rPr>
              <a:t>, die von den </a:t>
            </a:r>
            <a:r>
              <a:rPr lang="en-US" sz="1600" err="1">
                <a:solidFill>
                  <a:schemeClr val="bg1"/>
                </a:solidFill>
                <a:ea typeface="+mn-lt"/>
                <a:cs typeface="+mn-lt"/>
              </a:rPr>
              <a:t>gegenwärtigen</a:t>
            </a:r>
            <a:r>
              <a:rPr lang="en-US" sz="1600">
                <a:solidFill>
                  <a:schemeClr val="bg1"/>
                </a:solidFill>
                <a:ea typeface="+mn-lt"/>
                <a:cs typeface="+mn-lt"/>
              </a:rPr>
              <a:t> </a:t>
            </a:r>
            <a:r>
              <a:rPr lang="en-US" sz="1600" err="1">
                <a:solidFill>
                  <a:schemeClr val="bg1"/>
                </a:solidFill>
                <a:ea typeface="+mn-lt"/>
                <a:cs typeface="+mn-lt"/>
              </a:rPr>
              <a:t>Bedingungen</a:t>
            </a:r>
            <a:r>
              <a:rPr lang="en-US" sz="1600">
                <a:solidFill>
                  <a:schemeClr val="bg1"/>
                </a:solidFill>
                <a:ea typeface="+mn-lt"/>
                <a:cs typeface="+mn-lt"/>
              </a:rPr>
              <a:t> </a:t>
            </a:r>
            <a:r>
              <a:rPr lang="en-US" sz="1600" err="1">
                <a:solidFill>
                  <a:schemeClr val="bg1"/>
                </a:solidFill>
                <a:ea typeface="+mn-lt"/>
                <a:cs typeface="+mn-lt"/>
              </a:rPr>
              <a:t>abhängig</a:t>
            </a:r>
            <a:r>
              <a:rPr lang="en-US" sz="1600">
                <a:solidFill>
                  <a:schemeClr val="bg1"/>
                </a:solidFill>
                <a:ea typeface="+mn-lt"/>
                <a:cs typeface="+mn-lt"/>
              </a:rPr>
              <a:t> </a:t>
            </a:r>
            <a:r>
              <a:rPr lang="en-US" sz="1600" err="1">
                <a:solidFill>
                  <a:schemeClr val="bg1"/>
                </a:solidFill>
                <a:ea typeface="+mn-lt"/>
                <a:cs typeface="+mn-lt"/>
              </a:rPr>
              <a:t>sind</a:t>
            </a:r>
            <a:r>
              <a:rPr lang="en-US" sz="1600">
                <a:solidFill>
                  <a:schemeClr val="bg1"/>
                </a:solidFill>
                <a:ea typeface="+mn-lt"/>
                <a:cs typeface="+mn-lt"/>
              </a:rPr>
              <a:t>.</a:t>
            </a:r>
            <a:endParaRPr lang="en-US" sz="1600">
              <a:solidFill>
                <a:schemeClr val="bg1"/>
              </a:solidFill>
              <a:cs typeface="Calibri" panose="020F0502020204030204"/>
            </a:endParaRPr>
          </a:p>
          <a:p>
            <a:endParaRPr lang="en-US" sz="1400">
              <a:solidFill>
                <a:schemeClr val="bg1"/>
              </a:solidFill>
              <a:cs typeface="Calibri" panose="020F0502020204030204"/>
            </a:endParaRPr>
          </a:p>
          <a:p>
            <a:endParaRPr lang="en-US" sz="1400">
              <a:solidFill>
                <a:schemeClr val="bg1"/>
              </a:solidFill>
              <a:ea typeface="+mn-lt"/>
              <a:cs typeface="+mn-lt"/>
            </a:endParaRPr>
          </a:p>
          <a:p>
            <a:endParaRPr lang="en-US" sz="900">
              <a:solidFill>
                <a:schemeClr val="bg1"/>
              </a:solidFill>
              <a:cs typeface="Calibri"/>
            </a:endParaRPr>
          </a:p>
        </p:txBody>
      </p:sp>
      <p:grpSp>
        <p:nvGrpSpPr>
          <p:cNvPr id="28"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TextBox 3">
            <a:extLst>
              <a:ext uri="{FF2B5EF4-FFF2-40B4-BE49-F238E27FC236}">
                <a16:creationId xmlns:a16="http://schemas.microsoft.com/office/drawing/2014/main" id="{2F6F2C44-1C0E-A121-FE6A-21581B598A52}"/>
              </a:ext>
            </a:extLst>
          </p:cNvPr>
          <p:cNvSpPr txBox="1"/>
          <p:nvPr/>
        </p:nvSpPr>
        <p:spPr>
          <a:xfrm>
            <a:off x="4929482" y="4383851"/>
            <a:ext cx="4242740" cy="2862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endParaRPr lang="en-US" sz="1400">
              <a:solidFill>
                <a:schemeClr val="bg1"/>
              </a:solidFill>
              <a:latin typeface="Arial"/>
              <a:cs typeface="Arial"/>
            </a:endParaRPr>
          </a:p>
        </p:txBody>
      </p:sp>
    </p:spTree>
    <p:extLst>
      <p:ext uri="{BB962C8B-B14F-4D97-AF65-F5344CB8AC3E}">
        <p14:creationId xmlns:p14="http://schemas.microsoft.com/office/powerpoint/2010/main" val="123046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A2C3F4C-15F4-69D6-CEB6-E9603927208C}"/>
              </a:ext>
            </a:extLst>
          </p:cNvPr>
          <p:cNvSpPr>
            <a:spLocks noGrp="1"/>
          </p:cNvSpPr>
          <p:nvPr>
            <p:ph type="title"/>
          </p:nvPr>
        </p:nvSpPr>
        <p:spPr>
          <a:xfrm>
            <a:off x="1014141" y="1450655"/>
            <a:ext cx="3932030" cy="3956690"/>
          </a:xfrm>
        </p:spPr>
        <p:txBody>
          <a:bodyPr anchor="ctr">
            <a:normAutofit/>
          </a:bodyPr>
          <a:lstStyle/>
          <a:p>
            <a:r>
              <a:rPr lang="en-US" sz="6200">
                <a:solidFill>
                  <a:schemeClr val="bg1"/>
                </a:solidFill>
                <a:cs typeface="Calibri Light"/>
              </a:rPr>
              <a:t>Zweite Bedingung Grammatik</a:t>
            </a:r>
            <a:endParaRPr lang="en-US" sz="6200">
              <a:solidFill>
                <a:schemeClr val="bg1"/>
              </a:solidFill>
            </a:endParaRPr>
          </a:p>
        </p:txBody>
      </p:sp>
      <p:cxnSp>
        <p:nvCxnSpPr>
          <p:cNvPr id="23" name="Straight Connector 22">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34504D-4CAB-1611-9E5B-31D6C58683BC}"/>
              </a:ext>
            </a:extLst>
          </p:cNvPr>
          <p:cNvSpPr>
            <a:spLocks noGrp="1"/>
          </p:cNvSpPr>
          <p:nvPr>
            <p:ph idx="1"/>
          </p:nvPr>
        </p:nvSpPr>
        <p:spPr>
          <a:xfrm>
            <a:off x="6048963" y="1305617"/>
            <a:ext cx="5723863" cy="5183453"/>
          </a:xfrm>
        </p:spPr>
        <p:txBody>
          <a:bodyPr vert="horz" lIns="91440" tIns="45720" rIns="91440" bIns="45720" rtlCol="0" anchor="ctr">
            <a:normAutofit/>
          </a:bodyPr>
          <a:lstStyle/>
          <a:p>
            <a:pPr>
              <a:buNone/>
            </a:pPr>
            <a:r>
              <a:rPr lang="en-US" sz="1400" err="1">
                <a:solidFill>
                  <a:schemeClr val="bg1"/>
                </a:solidFill>
              </a:rPr>
              <a:t>Bildung</a:t>
            </a:r>
            <a:r>
              <a:rPr lang="en-US" sz="1400">
                <a:solidFill>
                  <a:schemeClr val="bg1"/>
                </a:solidFill>
              </a:rPr>
              <a:t>:</a:t>
            </a:r>
            <a:endParaRPr lang="en-US" sz="1400" err="1">
              <a:solidFill>
                <a:schemeClr val="bg1"/>
              </a:solidFill>
              <a:cs typeface="Calibri"/>
            </a:endParaRPr>
          </a:p>
          <a:p>
            <a:r>
              <a:rPr lang="en-US" sz="1400" b="1" i="1">
                <a:solidFill>
                  <a:schemeClr val="bg1"/>
                </a:solidFill>
                <a:ea typeface="+mn-lt"/>
                <a:cs typeface="+mn-lt"/>
              </a:rPr>
              <a:t>if</a:t>
            </a:r>
            <a:r>
              <a:rPr lang="en-US" sz="1400" b="1">
                <a:solidFill>
                  <a:schemeClr val="bg1"/>
                </a:solidFill>
                <a:ea typeface="+mn-lt"/>
                <a:cs typeface="+mn-lt"/>
              </a:rPr>
              <a:t> + Simple Past, </a:t>
            </a:r>
            <a:r>
              <a:rPr lang="en-US" sz="1400" b="1" err="1">
                <a:solidFill>
                  <a:schemeClr val="bg1"/>
                </a:solidFill>
                <a:ea typeface="+mn-lt"/>
                <a:cs typeface="+mn-lt"/>
              </a:rPr>
              <a:t>Hauptsatz</a:t>
            </a:r>
            <a:r>
              <a:rPr lang="en-US" sz="1400" b="1">
                <a:solidFill>
                  <a:schemeClr val="bg1"/>
                </a:solidFill>
                <a:ea typeface="+mn-lt"/>
                <a:cs typeface="+mn-lt"/>
              </a:rPr>
              <a:t> </a:t>
            </a:r>
            <a:r>
              <a:rPr lang="en-US" sz="1400" b="1" err="1">
                <a:solidFill>
                  <a:schemeClr val="bg1"/>
                </a:solidFill>
                <a:ea typeface="+mn-lt"/>
                <a:cs typeface="+mn-lt"/>
              </a:rPr>
              <a:t>mit</a:t>
            </a:r>
            <a:r>
              <a:rPr lang="en-US" sz="1400" b="1">
                <a:solidFill>
                  <a:schemeClr val="bg1"/>
                </a:solidFill>
                <a:ea typeface="+mn-lt"/>
                <a:cs typeface="+mn-lt"/>
              </a:rPr>
              <a:t> Conditional I (= would + Infinitive)</a:t>
            </a:r>
            <a:endParaRPr lang="en-US" sz="1400">
              <a:solidFill>
                <a:schemeClr val="bg1"/>
              </a:solidFill>
              <a:ea typeface="+mn-lt"/>
              <a:cs typeface="+mn-lt"/>
            </a:endParaRPr>
          </a:p>
          <a:p>
            <a:pPr lvl="1"/>
            <a:r>
              <a:rPr lang="en" sz="1400">
                <a:solidFill>
                  <a:schemeClr val="bg1"/>
                </a:solidFill>
                <a:ea typeface="+mn-lt"/>
                <a:cs typeface="+mn-lt"/>
              </a:rPr>
              <a:t>f I found her address, I would send her an invitation.</a:t>
            </a:r>
            <a:endParaRPr lang="en-US" sz="1400">
              <a:solidFill>
                <a:schemeClr val="bg1"/>
              </a:solidFill>
              <a:cs typeface="Calibri"/>
            </a:endParaRPr>
          </a:p>
          <a:p>
            <a:r>
              <a:rPr lang="en-US" sz="1400">
                <a:solidFill>
                  <a:schemeClr val="bg1"/>
                </a:solidFill>
                <a:ea typeface="+mn-lt"/>
                <a:cs typeface="+mn-lt"/>
              </a:rPr>
              <a:t>Der </a:t>
            </a:r>
            <a:r>
              <a:rPr lang="en-US" sz="1400" err="1">
                <a:solidFill>
                  <a:schemeClr val="bg1"/>
                </a:solidFill>
                <a:ea typeface="+mn-lt"/>
                <a:cs typeface="+mn-lt"/>
              </a:rPr>
              <a:t>Hauptsatz</a:t>
            </a:r>
            <a:r>
              <a:rPr lang="en-US" sz="1400">
                <a:solidFill>
                  <a:schemeClr val="bg1"/>
                </a:solidFill>
                <a:ea typeface="+mn-lt"/>
                <a:cs typeface="+mn-lt"/>
              </a:rPr>
              <a:t> </a:t>
            </a:r>
            <a:r>
              <a:rPr lang="en-US" sz="1400" err="1">
                <a:solidFill>
                  <a:schemeClr val="bg1"/>
                </a:solidFill>
                <a:ea typeface="+mn-lt"/>
                <a:cs typeface="+mn-lt"/>
              </a:rPr>
              <a:t>kann</a:t>
            </a:r>
            <a:r>
              <a:rPr lang="en-US" sz="1400">
                <a:solidFill>
                  <a:schemeClr val="bg1"/>
                </a:solidFill>
                <a:ea typeface="+mn-lt"/>
                <a:cs typeface="+mn-lt"/>
              </a:rPr>
              <a:t> </a:t>
            </a:r>
            <a:r>
              <a:rPr lang="en-US" sz="1400" err="1">
                <a:solidFill>
                  <a:schemeClr val="bg1"/>
                </a:solidFill>
                <a:ea typeface="+mn-lt"/>
                <a:cs typeface="+mn-lt"/>
              </a:rPr>
              <a:t>auch</a:t>
            </a:r>
            <a:r>
              <a:rPr lang="en-US" sz="1400">
                <a:solidFill>
                  <a:schemeClr val="bg1"/>
                </a:solidFill>
                <a:ea typeface="+mn-lt"/>
                <a:cs typeface="+mn-lt"/>
              </a:rPr>
              <a:t> </a:t>
            </a:r>
            <a:r>
              <a:rPr lang="en-US" sz="1400" err="1">
                <a:solidFill>
                  <a:schemeClr val="bg1"/>
                </a:solidFill>
                <a:ea typeface="+mn-lt"/>
                <a:cs typeface="+mn-lt"/>
              </a:rPr>
              <a:t>vorne</a:t>
            </a:r>
            <a:r>
              <a:rPr lang="en-US" sz="1400">
                <a:solidFill>
                  <a:schemeClr val="bg1"/>
                </a:solidFill>
                <a:ea typeface="+mn-lt"/>
                <a:cs typeface="+mn-lt"/>
              </a:rPr>
              <a:t> </a:t>
            </a:r>
            <a:r>
              <a:rPr lang="en-US" sz="1400" err="1">
                <a:solidFill>
                  <a:schemeClr val="bg1"/>
                </a:solidFill>
                <a:ea typeface="+mn-lt"/>
                <a:cs typeface="+mn-lt"/>
              </a:rPr>
              <a:t>stehen</a:t>
            </a:r>
            <a:r>
              <a:rPr lang="en-US" sz="1400">
                <a:solidFill>
                  <a:schemeClr val="bg1"/>
                </a:solidFill>
                <a:ea typeface="+mn-lt"/>
                <a:cs typeface="+mn-lt"/>
              </a:rPr>
              <a:t>. In </a:t>
            </a:r>
            <a:r>
              <a:rPr lang="en-US" sz="1400" err="1">
                <a:solidFill>
                  <a:schemeClr val="bg1"/>
                </a:solidFill>
                <a:ea typeface="+mn-lt"/>
                <a:cs typeface="+mn-lt"/>
              </a:rPr>
              <a:t>diesem</a:t>
            </a:r>
            <a:r>
              <a:rPr lang="en-US" sz="1400">
                <a:solidFill>
                  <a:schemeClr val="bg1"/>
                </a:solidFill>
                <a:ea typeface="+mn-lt"/>
                <a:cs typeface="+mn-lt"/>
              </a:rPr>
              <a:t> Fall </a:t>
            </a:r>
            <a:r>
              <a:rPr lang="en-US" sz="1400" err="1">
                <a:solidFill>
                  <a:schemeClr val="bg1"/>
                </a:solidFill>
                <a:ea typeface="+mn-lt"/>
                <a:cs typeface="+mn-lt"/>
              </a:rPr>
              <a:t>wird</a:t>
            </a:r>
            <a:r>
              <a:rPr lang="en-US" sz="1400">
                <a:solidFill>
                  <a:schemeClr val="bg1"/>
                </a:solidFill>
                <a:ea typeface="+mn-lt"/>
                <a:cs typeface="+mn-lt"/>
              </a:rPr>
              <a:t> </a:t>
            </a:r>
            <a:r>
              <a:rPr lang="en-US" sz="1400" err="1">
                <a:solidFill>
                  <a:schemeClr val="bg1"/>
                </a:solidFill>
                <a:ea typeface="+mn-lt"/>
                <a:cs typeface="+mn-lt"/>
              </a:rPr>
              <a:t>kein</a:t>
            </a:r>
            <a:r>
              <a:rPr lang="en-US" sz="1400">
                <a:solidFill>
                  <a:schemeClr val="bg1"/>
                </a:solidFill>
                <a:ea typeface="+mn-lt"/>
                <a:cs typeface="+mn-lt"/>
              </a:rPr>
              <a:t> Komma </a:t>
            </a:r>
            <a:r>
              <a:rPr lang="en-US" sz="1400" err="1">
                <a:solidFill>
                  <a:schemeClr val="bg1"/>
                </a:solidFill>
                <a:ea typeface="+mn-lt"/>
                <a:cs typeface="+mn-lt"/>
              </a:rPr>
              <a:t>gesetzt</a:t>
            </a:r>
            <a:r>
              <a:rPr lang="en-US" sz="1400">
                <a:solidFill>
                  <a:schemeClr val="bg1"/>
                </a:solidFill>
                <a:ea typeface="+mn-lt"/>
                <a:cs typeface="+mn-lt"/>
              </a:rPr>
              <a:t>.</a:t>
            </a:r>
          </a:p>
          <a:p>
            <a:pPr lvl="1"/>
            <a:r>
              <a:rPr lang="en" sz="1400">
                <a:solidFill>
                  <a:schemeClr val="bg1"/>
                </a:solidFill>
                <a:ea typeface="+mn-lt"/>
                <a:cs typeface="+mn-lt"/>
              </a:rPr>
              <a:t>I would send her an invitation if I found her address.</a:t>
            </a:r>
            <a:endParaRPr lang="en-US" sz="1400">
              <a:solidFill>
                <a:schemeClr val="bg1"/>
              </a:solidFill>
              <a:cs typeface="Calibri"/>
            </a:endParaRPr>
          </a:p>
          <a:p>
            <a:r>
              <a:rPr lang="en-US" sz="1400" err="1">
                <a:solidFill>
                  <a:schemeClr val="bg1"/>
                </a:solidFill>
                <a:ea typeface="+mn-lt"/>
                <a:cs typeface="+mn-lt"/>
              </a:rPr>
              <a:t>Hauptsatz</a:t>
            </a:r>
            <a:r>
              <a:rPr lang="en-US" sz="1400">
                <a:solidFill>
                  <a:schemeClr val="bg1"/>
                </a:solidFill>
                <a:ea typeface="+mn-lt"/>
                <a:cs typeface="+mn-lt"/>
              </a:rPr>
              <a:t> und / </a:t>
            </a:r>
            <a:r>
              <a:rPr lang="en-US" sz="1400" err="1">
                <a:solidFill>
                  <a:schemeClr val="bg1"/>
                </a:solidFill>
                <a:ea typeface="+mn-lt"/>
                <a:cs typeface="+mn-lt"/>
              </a:rPr>
              <a:t>oder</a:t>
            </a:r>
            <a:r>
              <a:rPr lang="en-US" sz="1400">
                <a:solidFill>
                  <a:schemeClr val="bg1"/>
                </a:solidFill>
                <a:ea typeface="+mn-lt"/>
                <a:cs typeface="+mn-lt"/>
              </a:rPr>
              <a:t> If-Satz </a:t>
            </a:r>
            <a:r>
              <a:rPr lang="en-US" sz="1400" err="1">
                <a:solidFill>
                  <a:schemeClr val="bg1"/>
                </a:solidFill>
                <a:ea typeface="+mn-lt"/>
                <a:cs typeface="+mn-lt"/>
              </a:rPr>
              <a:t>können</a:t>
            </a:r>
            <a:r>
              <a:rPr lang="en-US" sz="1400">
                <a:solidFill>
                  <a:schemeClr val="bg1"/>
                </a:solidFill>
                <a:ea typeface="+mn-lt"/>
                <a:cs typeface="+mn-lt"/>
              </a:rPr>
              <a:t> </a:t>
            </a:r>
            <a:r>
              <a:rPr lang="en-US" sz="1400" err="1">
                <a:solidFill>
                  <a:schemeClr val="bg1"/>
                </a:solidFill>
                <a:ea typeface="+mn-lt"/>
                <a:cs typeface="+mn-lt"/>
              </a:rPr>
              <a:t>auch</a:t>
            </a:r>
            <a:r>
              <a:rPr lang="en-US" sz="1400">
                <a:solidFill>
                  <a:schemeClr val="bg1"/>
                </a:solidFill>
                <a:ea typeface="+mn-lt"/>
                <a:cs typeface="+mn-lt"/>
              </a:rPr>
              <a:t> </a:t>
            </a:r>
            <a:r>
              <a:rPr lang="en-US" sz="1400" err="1">
                <a:solidFill>
                  <a:schemeClr val="bg1"/>
                </a:solidFill>
                <a:ea typeface="+mn-lt"/>
                <a:cs typeface="+mn-lt"/>
              </a:rPr>
              <a:t>verneint</a:t>
            </a:r>
            <a:r>
              <a:rPr lang="en-US" sz="1400">
                <a:solidFill>
                  <a:schemeClr val="bg1"/>
                </a:solidFill>
                <a:ea typeface="+mn-lt"/>
                <a:cs typeface="+mn-lt"/>
              </a:rPr>
              <a:t> sein. Zur </a:t>
            </a:r>
            <a:r>
              <a:rPr lang="en-US" sz="1400" err="1">
                <a:solidFill>
                  <a:schemeClr val="bg1"/>
                </a:solidFill>
                <a:ea typeface="+mn-lt"/>
                <a:cs typeface="+mn-lt"/>
              </a:rPr>
              <a:t>Bildung</a:t>
            </a:r>
            <a:r>
              <a:rPr lang="en-US" sz="1400">
                <a:solidFill>
                  <a:schemeClr val="bg1"/>
                </a:solidFill>
                <a:ea typeface="+mn-lt"/>
                <a:cs typeface="+mn-lt"/>
              </a:rPr>
              <a:t> von </a:t>
            </a:r>
            <a:r>
              <a:rPr lang="en-US" sz="1400" err="1">
                <a:solidFill>
                  <a:schemeClr val="bg1"/>
                </a:solidFill>
                <a:ea typeface="+mn-lt"/>
                <a:cs typeface="+mn-lt"/>
              </a:rPr>
              <a:t>negativen</a:t>
            </a:r>
            <a:r>
              <a:rPr lang="en-US" sz="1400">
                <a:solidFill>
                  <a:schemeClr val="bg1"/>
                </a:solidFill>
                <a:ea typeface="+mn-lt"/>
                <a:cs typeface="+mn-lt"/>
              </a:rPr>
              <a:t> </a:t>
            </a:r>
            <a:r>
              <a:rPr lang="en-US" sz="1400" err="1">
                <a:solidFill>
                  <a:schemeClr val="bg1"/>
                </a:solidFill>
                <a:ea typeface="+mn-lt"/>
                <a:cs typeface="+mn-lt"/>
              </a:rPr>
              <a:t>Sätzen</a:t>
            </a:r>
            <a:r>
              <a:rPr lang="en-US" sz="1400">
                <a:solidFill>
                  <a:schemeClr val="bg1"/>
                </a:solidFill>
                <a:ea typeface="+mn-lt"/>
                <a:cs typeface="+mn-lt"/>
              </a:rPr>
              <a:t> </a:t>
            </a:r>
            <a:r>
              <a:rPr lang="en-US" sz="1400" err="1">
                <a:solidFill>
                  <a:schemeClr val="bg1"/>
                </a:solidFill>
                <a:ea typeface="+mn-lt"/>
                <a:cs typeface="+mn-lt"/>
              </a:rPr>
              <a:t>siehe</a:t>
            </a:r>
            <a:r>
              <a:rPr lang="en-US" sz="1400">
                <a:solidFill>
                  <a:schemeClr val="bg1"/>
                </a:solidFill>
                <a:ea typeface="+mn-lt"/>
                <a:cs typeface="+mn-lt"/>
              </a:rPr>
              <a:t> </a:t>
            </a:r>
            <a:r>
              <a:rPr lang="en-US" sz="1400" err="1">
                <a:solidFill>
                  <a:schemeClr val="bg1"/>
                </a:solidFill>
                <a:ea typeface="+mn-lt"/>
                <a:cs typeface="+mn-lt"/>
              </a:rPr>
              <a:t>Erläuterungen</a:t>
            </a:r>
            <a:r>
              <a:rPr lang="en-US" sz="1400">
                <a:solidFill>
                  <a:schemeClr val="bg1"/>
                </a:solidFill>
                <a:ea typeface="+mn-lt"/>
                <a:cs typeface="+mn-lt"/>
              </a:rPr>
              <a:t> </a:t>
            </a:r>
            <a:r>
              <a:rPr lang="en-US" sz="1400" err="1">
                <a:solidFill>
                  <a:schemeClr val="bg1"/>
                </a:solidFill>
                <a:ea typeface="+mn-lt"/>
                <a:cs typeface="+mn-lt"/>
              </a:rPr>
              <a:t>zum</a:t>
            </a:r>
            <a:r>
              <a:rPr lang="en-US" sz="1400">
                <a:solidFill>
                  <a:schemeClr val="bg1"/>
                </a:solidFill>
                <a:ea typeface="+mn-lt"/>
                <a:cs typeface="+mn-lt"/>
              </a:rPr>
              <a:t> Simple Past und Conditional I.</a:t>
            </a:r>
          </a:p>
          <a:p>
            <a:pPr lvl="1"/>
            <a:r>
              <a:rPr lang="en" sz="1400">
                <a:solidFill>
                  <a:schemeClr val="bg1"/>
                </a:solidFill>
                <a:ea typeface="+mn-lt"/>
                <a:cs typeface="+mn-lt"/>
              </a:rPr>
              <a:t>If I had a lot of money, I wouldn’t stay here.</a:t>
            </a:r>
            <a:r>
              <a:rPr lang="en-US" sz="1400">
                <a:solidFill>
                  <a:schemeClr val="bg1"/>
                </a:solidFill>
                <a:ea typeface="+mn-lt"/>
                <a:cs typeface="+mn-lt"/>
              </a:rPr>
              <a:t> </a:t>
            </a:r>
            <a:endParaRPr lang="en-US" sz="1400">
              <a:solidFill>
                <a:schemeClr val="bg1"/>
              </a:solidFill>
              <a:cs typeface="Calibri"/>
            </a:endParaRPr>
          </a:p>
          <a:p>
            <a:pPr>
              <a:buNone/>
            </a:pPr>
            <a:r>
              <a:rPr lang="en-US" sz="1400" err="1">
                <a:solidFill>
                  <a:schemeClr val="bg1"/>
                </a:solidFill>
              </a:rPr>
              <a:t>Verwendung</a:t>
            </a:r>
            <a:r>
              <a:rPr lang="en-US" sz="1400">
                <a:solidFill>
                  <a:schemeClr val="bg1"/>
                </a:solidFill>
              </a:rPr>
              <a:t>:</a:t>
            </a:r>
            <a:endParaRPr lang="en-US" sz="1400" err="1">
              <a:solidFill>
                <a:schemeClr val="bg1"/>
              </a:solidFill>
              <a:cs typeface="Calibri"/>
            </a:endParaRPr>
          </a:p>
          <a:p>
            <a:r>
              <a:rPr lang="en-US" sz="1400">
                <a:solidFill>
                  <a:schemeClr val="bg1"/>
                </a:solidFill>
                <a:ea typeface="+mn-lt"/>
                <a:cs typeface="+mn-lt"/>
              </a:rPr>
              <a:t>Der If-Satz </a:t>
            </a:r>
            <a:r>
              <a:rPr lang="en-US" sz="1400" err="1">
                <a:solidFill>
                  <a:schemeClr val="bg1"/>
                </a:solidFill>
                <a:ea typeface="+mn-lt"/>
                <a:cs typeface="+mn-lt"/>
              </a:rPr>
              <a:t>Typ</a:t>
            </a:r>
            <a:r>
              <a:rPr lang="en-US" sz="1400">
                <a:solidFill>
                  <a:schemeClr val="bg1"/>
                </a:solidFill>
                <a:ea typeface="+mn-lt"/>
                <a:cs typeface="+mn-lt"/>
              </a:rPr>
              <a:t> II </a:t>
            </a:r>
            <a:r>
              <a:rPr lang="en-US" sz="1400" err="1">
                <a:solidFill>
                  <a:schemeClr val="bg1"/>
                </a:solidFill>
                <a:ea typeface="+mn-lt"/>
                <a:cs typeface="+mn-lt"/>
              </a:rPr>
              <a:t>bezieht</a:t>
            </a:r>
            <a:r>
              <a:rPr lang="en-US" sz="1400">
                <a:solidFill>
                  <a:schemeClr val="bg1"/>
                </a:solidFill>
                <a:ea typeface="+mn-lt"/>
                <a:cs typeface="+mn-lt"/>
              </a:rPr>
              <a:t> </a:t>
            </a:r>
            <a:r>
              <a:rPr lang="en-US" sz="1400" err="1">
                <a:solidFill>
                  <a:schemeClr val="bg1"/>
                </a:solidFill>
                <a:ea typeface="+mn-lt"/>
                <a:cs typeface="+mn-lt"/>
              </a:rPr>
              <a:t>sich</a:t>
            </a:r>
            <a:r>
              <a:rPr lang="en-US" sz="1400">
                <a:solidFill>
                  <a:schemeClr val="bg1"/>
                </a:solidFill>
                <a:ea typeface="+mn-lt"/>
                <a:cs typeface="+mn-lt"/>
              </a:rPr>
              <a:t> auf </a:t>
            </a:r>
            <a:r>
              <a:rPr lang="en-US" sz="1400" err="1">
                <a:solidFill>
                  <a:schemeClr val="bg1"/>
                </a:solidFill>
                <a:ea typeface="+mn-lt"/>
                <a:cs typeface="+mn-lt"/>
              </a:rPr>
              <a:t>eine</a:t>
            </a:r>
            <a:r>
              <a:rPr lang="en-US" sz="1400">
                <a:solidFill>
                  <a:schemeClr val="bg1"/>
                </a:solidFill>
                <a:ea typeface="+mn-lt"/>
                <a:cs typeface="+mn-lt"/>
              </a:rPr>
              <a:t> Situation in der </a:t>
            </a:r>
            <a:r>
              <a:rPr lang="en-US" sz="1400" err="1">
                <a:solidFill>
                  <a:schemeClr val="bg1"/>
                </a:solidFill>
                <a:ea typeface="+mn-lt"/>
                <a:cs typeface="+mn-lt"/>
              </a:rPr>
              <a:t>Gegenwart</a:t>
            </a:r>
            <a:r>
              <a:rPr lang="en-US" sz="1400">
                <a:solidFill>
                  <a:schemeClr val="bg1"/>
                </a:solidFill>
                <a:ea typeface="+mn-lt"/>
                <a:cs typeface="+mn-lt"/>
              </a:rPr>
              <a:t>. Ein </a:t>
            </a:r>
            <a:r>
              <a:rPr lang="en-US" sz="1400" err="1">
                <a:solidFill>
                  <a:schemeClr val="bg1"/>
                </a:solidFill>
                <a:ea typeface="+mn-lt"/>
                <a:cs typeface="+mn-lt"/>
              </a:rPr>
              <a:t>Ereignis</a:t>
            </a:r>
            <a:r>
              <a:rPr lang="en-US" sz="1400">
                <a:solidFill>
                  <a:schemeClr val="bg1"/>
                </a:solidFill>
                <a:ea typeface="+mn-lt"/>
                <a:cs typeface="+mn-lt"/>
              </a:rPr>
              <a:t> </a:t>
            </a:r>
            <a:r>
              <a:rPr lang="en-US" sz="1400" err="1">
                <a:solidFill>
                  <a:schemeClr val="bg1"/>
                </a:solidFill>
                <a:ea typeface="+mn-lt"/>
                <a:cs typeface="+mn-lt"/>
              </a:rPr>
              <a:t>könnte</a:t>
            </a:r>
            <a:r>
              <a:rPr lang="en-US" sz="1400">
                <a:solidFill>
                  <a:schemeClr val="bg1"/>
                </a:solidFill>
                <a:ea typeface="+mn-lt"/>
                <a:cs typeface="+mn-lt"/>
              </a:rPr>
              <a:t> </a:t>
            </a:r>
            <a:r>
              <a:rPr lang="en-US" sz="1400" err="1">
                <a:solidFill>
                  <a:schemeClr val="bg1"/>
                </a:solidFill>
                <a:ea typeface="+mn-lt"/>
                <a:cs typeface="+mn-lt"/>
              </a:rPr>
              <a:t>stattfinden</a:t>
            </a:r>
            <a:r>
              <a:rPr lang="en-US" sz="1400">
                <a:solidFill>
                  <a:schemeClr val="bg1"/>
                </a:solidFill>
                <a:ea typeface="+mn-lt"/>
                <a:cs typeface="+mn-lt"/>
              </a:rPr>
              <a:t>, </a:t>
            </a:r>
            <a:r>
              <a:rPr lang="en-US" sz="1400" err="1">
                <a:solidFill>
                  <a:schemeClr val="bg1"/>
                </a:solidFill>
                <a:ea typeface="+mn-lt"/>
                <a:cs typeface="+mn-lt"/>
              </a:rPr>
              <a:t>wenn</a:t>
            </a:r>
            <a:r>
              <a:rPr lang="en-US" sz="1400">
                <a:solidFill>
                  <a:schemeClr val="bg1"/>
                </a:solidFill>
                <a:ea typeface="+mn-lt"/>
                <a:cs typeface="+mn-lt"/>
              </a:rPr>
              <a:t> die </a:t>
            </a:r>
            <a:r>
              <a:rPr lang="en-US" sz="1400" err="1">
                <a:solidFill>
                  <a:schemeClr val="bg1"/>
                </a:solidFill>
                <a:ea typeface="+mn-lt"/>
                <a:cs typeface="+mn-lt"/>
              </a:rPr>
              <a:t>jetzige</a:t>
            </a:r>
            <a:r>
              <a:rPr lang="en-US" sz="1400">
                <a:solidFill>
                  <a:schemeClr val="bg1"/>
                </a:solidFill>
                <a:ea typeface="+mn-lt"/>
                <a:cs typeface="+mn-lt"/>
              </a:rPr>
              <a:t> Situation </a:t>
            </a:r>
            <a:r>
              <a:rPr lang="en-US" sz="1400" err="1">
                <a:solidFill>
                  <a:schemeClr val="bg1"/>
                </a:solidFill>
                <a:ea typeface="+mn-lt"/>
                <a:cs typeface="+mn-lt"/>
              </a:rPr>
              <a:t>anders</a:t>
            </a:r>
            <a:r>
              <a:rPr lang="en-US" sz="1400">
                <a:solidFill>
                  <a:schemeClr val="bg1"/>
                </a:solidFill>
                <a:ea typeface="+mn-lt"/>
                <a:cs typeface="+mn-lt"/>
              </a:rPr>
              <a:t> </a:t>
            </a:r>
            <a:r>
              <a:rPr lang="en-US" sz="1400" err="1">
                <a:solidFill>
                  <a:schemeClr val="bg1"/>
                </a:solidFill>
                <a:ea typeface="+mn-lt"/>
                <a:cs typeface="+mn-lt"/>
              </a:rPr>
              <a:t>wäre</a:t>
            </a:r>
            <a:r>
              <a:rPr lang="en-US" sz="1400">
                <a:solidFill>
                  <a:schemeClr val="bg1"/>
                </a:solidFill>
                <a:ea typeface="+mn-lt"/>
                <a:cs typeface="+mn-lt"/>
              </a:rPr>
              <a:t>.</a:t>
            </a:r>
          </a:p>
          <a:p>
            <a:pPr lvl="1"/>
            <a:r>
              <a:rPr lang="en-US" sz="1400">
                <a:solidFill>
                  <a:schemeClr val="bg1"/>
                </a:solidFill>
                <a:ea typeface="+mn-lt"/>
                <a:cs typeface="+mn-lt"/>
              </a:rPr>
              <a:t> Ich </a:t>
            </a:r>
            <a:r>
              <a:rPr lang="en-US" sz="1400" err="1">
                <a:solidFill>
                  <a:schemeClr val="bg1"/>
                </a:solidFill>
                <a:ea typeface="+mn-lt"/>
                <a:cs typeface="+mn-lt"/>
              </a:rPr>
              <a:t>gehe</a:t>
            </a:r>
            <a:r>
              <a:rPr lang="en-US" sz="1400">
                <a:solidFill>
                  <a:schemeClr val="bg1"/>
                </a:solidFill>
                <a:ea typeface="+mn-lt"/>
                <a:cs typeface="+mn-lt"/>
              </a:rPr>
              <a:t> </a:t>
            </a:r>
            <a:r>
              <a:rPr lang="en-US" sz="1400" err="1">
                <a:solidFill>
                  <a:schemeClr val="bg1"/>
                </a:solidFill>
                <a:ea typeface="+mn-lt"/>
                <a:cs typeface="+mn-lt"/>
              </a:rPr>
              <a:t>allerdings</a:t>
            </a:r>
            <a:r>
              <a:rPr lang="en-US" sz="1400">
                <a:solidFill>
                  <a:schemeClr val="bg1"/>
                </a:solidFill>
                <a:ea typeface="+mn-lt"/>
                <a:cs typeface="+mn-lt"/>
              </a:rPr>
              <a:t> </a:t>
            </a:r>
            <a:r>
              <a:rPr lang="en-US" sz="1400" err="1">
                <a:solidFill>
                  <a:schemeClr val="bg1"/>
                </a:solidFill>
                <a:ea typeface="+mn-lt"/>
                <a:cs typeface="+mn-lt"/>
              </a:rPr>
              <a:t>nicht</a:t>
            </a:r>
            <a:r>
              <a:rPr lang="en-US" sz="1400">
                <a:solidFill>
                  <a:schemeClr val="bg1"/>
                </a:solidFill>
                <a:ea typeface="+mn-lt"/>
                <a:cs typeface="+mn-lt"/>
              </a:rPr>
              <a:t> </a:t>
            </a:r>
            <a:r>
              <a:rPr lang="en-US" sz="1400" err="1">
                <a:solidFill>
                  <a:schemeClr val="bg1"/>
                </a:solidFill>
                <a:ea typeface="+mn-lt"/>
                <a:cs typeface="+mn-lt"/>
              </a:rPr>
              <a:t>wirklich</a:t>
            </a:r>
            <a:r>
              <a:rPr lang="en-US" sz="1400">
                <a:solidFill>
                  <a:schemeClr val="bg1"/>
                </a:solidFill>
                <a:ea typeface="+mn-lt"/>
                <a:cs typeface="+mn-lt"/>
              </a:rPr>
              <a:t> </a:t>
            </a:r>
            <a:r>
              <a:rPr lang="en-US" sz="1400" err="1">
                <a:solidFill>
                  <a:schemeClr val="bg1"/>
                </a:solidFill>
                <a:ea typeface="+mn-lt"/>
                <a:cs typeface="+mn-lt"/>
              </a:rPr>
              <a:t>davon</a:t>
            </a:r>
            <a:r>
              <a:rPr lang="en-US" sz="1400">
                <a:solidFill>
                  <a:schemeClr val="bg1"/>
                </a:solidFill>
                <a:ea typeface="+mn-lt"/>
                <a:cs typeface="+mn-lt"/>
              </a:rPr>
              <a:t> </a:t>
            </a:r>
            <a:r>
              <a:rPr lang="en-US" sz="1400" err="1">
                <a:solidFill>
                  <a:schemeClr val="bg1"/>
                </a:solidFill>
                <a:ea typeface="+mn-lt"/>
                <a:cs typeface="+mn-lt"/>
              </a:rPr>
              <a:t>aus</a:t>
            </a:r>
            <a:r>
              <a:rPr lang="en-US" sz="1400">
                <a:solidFill>
                  <a:schemeClr val="bg1"/>
                </a:solidFill>
                <a:ea typeface="+mn-lt"/>
                <a:cs typeface="+mn-lt"/>
              </a:rPr>
              <a:t>, </a:t>
            </a:r>
            <a:r>
              <a:rPr lang="en-US" sz="1400" err="1">
                <a:solidFill>
                  <a:schemeClr val="bg1"/>
                </a:solidFill>
                <a:ea typeface="+mn-lt"/>
                <a:cs typeface="+mn-lt"/>
              </a:rPr>
              <a:t>dass</a:t>
            </a:r>
            <a:r>
              <a:rPr lang="en-US" sz="1400">
                <a:solidFill>
                  <a:schemeClr val="bg1"/>
                </a:solidFill>
                <a:ea typeface="+mn-lt"/>
                <a:cs typeface="+mn-lt"/>
              </a:rPr>
              <a:t> </a:t>
            </a:r>
            <a:r>
              <a:rPr lang="en-US" sz="1400" err="1">
                <a:solidFill>
                  <a:schemeClr val="bg1"/>
                </a:solidFill>
                <a:ea typeface="+mn-lt"/>
                <a:cs typeface="+mn-lt"/>
              </a:rPr>
              <a:t>sich</a:t>
            </a:r>
            <a:r>
              <a:rPr lang="en-US" sz="1400">
                <a:solidFill>
                  <a:schemeClr val="bg1"/>
                </a:solidFill>
                <a:ea typeface="+mn-lt"/>
                <a:cs typeface="+mn-lt"/>
              </a:rPr>
              <a:t> die Situation in </a:t>
            </a:r>
            <a:r>
              <a:rPr lang="en-US" sz="1400" err="1">
                <a:solidFill>
                  <a:schemeClr val="bg1"/>
                </a:solidFill>
                <a:ea typeface="+mn-lt"/>
                <a:cs typeface="+mn-lt"/>
              </a:rPr>
              <a:t>nächster</a:t>
            </a:r>
            <a:r>
              <a:rPr lang="en-US" sz="1400">
                <a:solidFill>
                  <a:schemeClr val="bg1"/>
                </a:solidFill>
                <a:ea typeface="+mn-lt"/>
                <a:cs typeface="+mn-lt"/>
              </a:rPr>
              <a:t> Zeit </a:t>
            </a:r>
            <a:r>
              <a:rPr lang="en-US" sz="1400" err="1">
                <a:solidFill>
                  <a:schemeClr val="bg1"/>
                </a:solidFill>
                <a:ea typeface="+mn-lt"/>
                <a:cs typeface="+mn-lt"/>
              </a:rPr>
              <a:t>ändert</a:t>
            </a:r>
            <a:r>
              <a:rPr lang="en-US" sz="1400">
                <a:solidFill>
                  <a:schemeClr val="bg1"/>
                </a:solidFill>
                <a:ea typeface="+mn-lt"/>
                <a:cs typeface="+mn-lt"/>
              </a:rPr>
              <a:t>. Aber </a:t>
            </a:r>
            <a:r>
              <a:rPr lang="en-US" sz="1400" err="1">
                <a:solidFill>
                  <a:schemeClr val="bg1"/>
                </a:solidFill>
                <a:ea typeface="+mn-lt"/>
                <a:cs typeface="+mn-lt"/>
              </a:rPr>
              <a:t>träumen</a:t>
            </a:r>
            <a:r>
              <a:rPr lang="en-US" sz="1400">
                <a:solidFill>
                  <a:schemeClr val="bg1"/>
                </a:solidFill>
                <a:ea typeface="+mn-lt"/>
                <a:cs typeface="+mn-lt"/>
              </a:rPr>
              <a:t> </a:t>
            </a:r>
            <a:r>
              <a:rPr lang="en-US" sz="1400" err="1">
                <a:solidFill>
                  <a:schemeClr val="bg1"/>
                </a:solidFill>
                <a:ea typeface="+mn-lt"/>
                <a:cs typeface="+mn-lt"/>
              </a:rPr>
              <a:t>kann</a:t>
            </a:r>
            <a:r>
              <a:rPr lang="en-US" sz="1400">
                <a:solidFill>
                  <a:schemeClr val="bg1"/>
                </a:solidFill>
                <a:ea typeface="+mn-lt"/>
                <a:cs typeface="+mn-lt"/>
              </a:rPr>
              <a:t> man ja mal,</a:t>
            </a:r>
            <a:r>
              <a:rPr lang="en-US" sz="1400" i="1">
                <a:solidFill>
                  <a:schemeClr val="bg1"/>
                </a:solidFill>
                <a:ea typeface="+mn-lt"/>
                <a:cs typeface="+mn-lt"/>
              </a:rPr>
              <a:t> „was </a:t>
            </a:r>
            <a:r>
              <a:rPr lang="en-US" sz="1400" i="1" err="1">
                <a:solidFill>
                  <a:schemeClr val="bg1"/>
                </a:solidFill>
                <a:ea typeface="+mn-lt"/>
                <a:cs typeface="+mn-lt"/>
              </a:rPr>
              <a:t>wohl</a:t>
            </a:r>
            <a:r>
              <a:rPr lang="en-US" sz="1400" i="1">
                <a:solidFill>
                  <a:schemeClr val="bg1"/>
                </a:solidFill>
                <a:ea typeface="+mn-lt"/>
                <a:cs typeface="+mn-lt"/>
              </a:rPr>
              <a:t> </a:t>
            </a:r>
            <a:r>
              <a:rPr lang="en-US" sz="1400" i="1" err="1">
                <a:solidFill>
                  <a:schemeClr val="bg1"/>
                </a:solidFill>
                <a:ea typeface="+mn-lt"/>
                <a:cs typeface="+mn-lt"/>
              </a:rPr>
              <a:t>wäre</a:t>
            </a:r>
            <a:r>
              <a:rPr lang="en-US" sz="1400" i="1">
                <a:solidFill>
                  <a:schemeClr val="bg1"/>
                </a:solidFill>
                <a:ea typeface="+mn-lt"/>
                <a:cs typeface="+mn-lt"/>
              </a:rPr>
              <a:t>, </a:t>
            </a:r>
            <a:r>
              <a:rPr lang="en-US" sz="1400" i="1" err="1">
                <a:solidFill>
                  <a:schemeClr val="bg1"/>
                </a:solidFill>
                <a:ea typeface="+mn-lt"/>
                <a:cs typeface="+mn-lt"/>
              </a:rPr>
              <a:t>wenn</a:t>
            </a:r>
            <a:r>
              <a:rPr lang="en-US" sz="1400" i="1">
                <a:solidFill>
                  <a:schemeClr val="bg1"/>
                </a:solidFill>
                <a:ea typeface="+mn-lt"/>
                <a:cs typeface="+mn-lt"/>
              </a:rPr>
              <a:t> …“</a:t>
            </a:r>
            <a:endParaRPr lang="en-US" sz="1400">
              <a:solidFill>
                <a:schemeClr val="bg1"/>
              </a:solidFill>
              <a:cs typeface="Calibri" panose="020F0502020204030204"/>
            </a:endParaRPr>
          </a:p>
          <a:p>
            <a:pPr>
              <a:buNone/>
            </a:pPr>
            <a:endParaRPr lang="en-US" sz="1400">
              <a:solidFill>
                <a:schemeClr val="bg1"/>
              </a:solidFill>
              <a:cs typeface="Calibri" panose="020F0502020204030204"/>
            </a:endParaRPr>
          </a:p>
          <a:p>
            <a:pPr marL="0" indent="0">
              <a:buNone/>
            </a:pPr>
            <a:endParaRPr lang="en-US" sz="1400">
              <a:solidFill>
                <a:schemeClr val="bg1"/>
              </a:solidFill>
              <a:ea typeface="+mn-lt"/>
              <a:cs typeface="+mn-lt"/>
            </a:endParaRPr>
          </a:p>
          <a:p>
            <a:endParaRPr lang="en-US" sz="1400">
              <a:solidFill>
                <a:schemeClr val="bg1"/>
              </a:solidFill>
              <a:cs typeface="Calibri"/>
            </a:endParaRPr>
          </a:p>
        </p:txBody>
      </p:sp>
    </p:spTree>
    <p:extLst>
      <p:ext uri="{BB962C8B-B14F-4D97-AF65-F5344CB8AC3E}">
        <p14:creationId xmlns:p14="http://schemas.microsoft.com/office/powerpoint/2010/main" val="2628336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8"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02FEEE14-2ECE-5A50-AAAC-6247548C8C2C}"/>
              </a:ext>
            </a:extLst>
          </p:cNvPr>
          <p:cNvSpPr>
            <a:spLocks noGrp="1"/>
          </p:cNvSpPr>
          <p:nvPr>
            <p:ph type="title"/>
          </p:nvPr>
        </p:nvSpPr>
        <p:spPr>
          <a:xfrm>
            <a:off x="1102367" y="1264801"/>
            <a:ext cx="4114571" cy="4296387"/>
          </a:xfrm>
        </p:spPr>
        <p:txBody>
          <a:bodyPr>
            <a:normAutofit/>
          </a:bodyPr>
          <a:lstStyle/>
          <a:p>
            <a:pPr algn="ctr"/>
            <a:r>
              <a:rPr lang="en-US">
                <a:solidFill>
                  <a:schemeClr val="bg1"/>
                </a:solidFill>
                <a:ea typeface="+mj-lt"/>
                <a:cs typeface="+mj-lt"/>
              </a:rPr>
              <a:t>Das </a:t>
            </a:r>
            <a:r>
              <a:rPr lang="en-US" err="1">
                <a:solidFill>
                  <a:schemeClr val="bg1"/>
                </a:solidFill>
                <a:ea typeface="+mj-lt"/>
                <a:cs typeface="+mj-lt"/>
              </a:rPr>
              <a:t>zweite</a:t>
            </a:r>
            <a:r>
              <a:rPr lang="en-US">
                <a:solidFill>
                  <a:schemeClr val="bg1"/>
                </a:solidFill>
                <a:ea typeface="+mj-lt"/>
                <a:cs typeface="+mj-lt"/>
              </a:rPr>
              <a:t> </a:t>
            </a:r>
            <a:r>
              <a:rPr lang="en-US" err="1">
                <a:solidFill>
                  <a:schemeClr val="bg1"/>
                </a:solidFill>
                <a:ea typeface="+mj-lt"/>
                <a:cs typeface="+mj-lt"/>
              </a:rPr>
              <a:t>Konditional</a:t>
            </a:r>
            <a:r>
              <a:rPr lang="en-US">
                <a:solidFill>
                  <a:schemeClr val="bg1"/>
                </a:solidFill>
                <a:ea typeface="+mj-lt"/>
                <a:cs typeface="+mj-lt"/>
              </a:rPr>
              <a:t> </a:t>
            </a:r>
            <a:r>
              <a:rPr lang="en-US" err="1">
                <a:solidFill>
                  <a:schemeClr val="bg1"/>
                </a:solidFill>
                <a:ea typeface="+mj-lt"/>
                <a:cs typeface="+mj-lt"/>
              </a:rPr>
              <a:t>Verwendung</a:t>
            </a:r>
            <a:endParaRPr lang="en-US" err="1">
              <a:solidFill>
                <a:schemeClr val="bg1"/>
              </a:solidFill>
              <a:cs typeface="Calibri Light" panose="020F0302020204030204"/>
            </a:endParaRPr>
          </a:p>
        </p:txBody>
      </p:sp>
      <p:grpSp>
        <p:nvGrpSpPr>
          <p:cNvPr id="50" name="Group 49">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51" name="Freeform: Shape 50">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52" name="Freeform: Shape 51">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54" name="Oval 53">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Oval 55">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ACB1642C-DD45-536B-7B3A-126D3D67E995}"/>
              </a:ext>
            </a:extLst>
          </p:cNvPr>
          <p:cNvSpPr>
            <a:spLocks noGrp="1"/>
          </p:cNvSpPr>
          <p:nvPr>
            <p:ph idx="1"/>
          </p:nvPr>
        </p:nvSpPr>
        <p:spPr>
          <a:xfrm>
            <a:off x="5576350" y="207531"/>
            <a:ext cx="6374284" cy="4351338"/>
          </a:xfrm>
        </p:spPr>
        <p:txBody>
          <a:bodyPr vert="horz" lIns="91440" tIns="45720" rIns="91440" bIns="45720" rtlCol="0" anchor="t">
            <a:noAutofit/>
          </a:bodyPr>
          <a:lstStyle/>
          <a:p>
            <a:r>
              <a:rPr lang="en-US" sz="1400" err="1">
                <a:solidFill>
                  <a:schemeClr val="bg1"/>
                </a:solidFill>
                <a:ea typeface="+mn-lt"/>
                <a:cs typeface="+mn-lt"/>
              </a:rPr>
              <a:t>Wird</a:t>
            </a:r>
            <a:r>
              <a:rPr lang="en-US" sz="1400">
                <a:solidFill>
                  <a:schemeClr val="bg1"/>
                </a:solidFill>
                <a:ea typeface="+mn-lt"/>
                <a:cs typeface="+mn-lt"/>
              </a:rPr>
              <a:t> </a:t>
            </a:r>
            <a:r>
              <a:rPr lang="en-US" sz="1400" err="1">
                <a:solidFill>
                  <a:schemeClr val="bg1"/>
                </a:solidFill>
                <a:ea typeface="+mn-lt"/>
                <a:cs typeface="+mn-lt"/>
              </a:rPr>
              <a:t>verwendet</a:t>
            </a:r>
            <a:r>
              <a:rPr lang="en-US" sz="1400">
                <a:solidFill>
                  <a:schemeClr val="bg1"/>
                </a:solidFill>
                <a:ea typeface="+mn-lt"/>
                <a:cs typeface="+mn-lt"/>
              </a:rPr>
              <a:t>, um </a:t>
            </a:r>
            <a:r>
              <a:rPr lang="en-US" sz="1400" err="1">
                <a:solidFill>
                  <a:schemeClr val="bg1"/>
                </a:solidFill>
                <a:ea typeface="+mn-lt"/>
                <a:cs typeface="+mn-lt"/>
              </a:rPr>
              <a:t>über</a:t>
            </a:r>
            <a:r>
              <a:rPr lang="en-US" sz="1400">
                <a:solidFill>
                  <a:schemeClr val="bg1"/>
                </a:solidFill>
                <a:ea typeface="+mn-lt"/>
                <a:cs typeface="+mn-lt"/>
              </a:rPr>
              <a:t> </a:t>
            </a:r>
            <a:r>
              <a:rPr lang="en-US" sz="1400" err="1">
                <a:solidFill>
                  <a:schemeClr val="bg1"/>
                </a:solidFill>
                <a:ea typeface="+mn-lt"/>
                <a:cs typeface="+mn-lt"/>
              </a:rPr>
              <a:t>imaginäre</a:t>
            </a:r>
            <a:r>
              <a:rPr lang="en-US" sz="1400">
                <a:solidFill>
                  <a:schemeClr val="bg1"/>
                </a:solidFill>
                <a:ea typeface="+mn-lt"/>
                <a:cs typeface="+mn-lt"/>
              </a:rPr>
              <a:t> </a:t>
            </a:r>
            <a:r>
              <a:rPr lang="en-US" sz="1400" err="1">
                <a:solidFill>
                  <a:schemeClr val="bg1"/>
                </a:solidFill>
                <a:ea typeface="+mn-lt"/>
                <a:cs typeface="+mn-lt"/>
              </a:rPr>
              <a:t>oder</a:t>
            </a:r>
            <a:r>
              <a:rPr lang="en-US" sz="1400">
                <a:solidFill>
                  <a:schemeClr val="bg1"/>
                </a:solidFill>
                <a:ea typeface="+mn-lt"/>
                <a:cs typeface="+mn-lt"/>
              </a:rPr>
              <a:t> </a:t>
            </a:r>
            <a:r>
              <a:rPr lang="en-US" sz="1400" err="1">
                <a:solidFill>
                  <a:schemeClr val="bg1"/>
                </a:solidFill>
                <a:ea typeface="+mn-lt"/>
                <a:cs typeface="+mn-lt"/>
              </a:rPr>
              <a:t>unwahrscheinliche</a:t>
            </a:r>
            <a:r>
              <a:rPr lang="en-US" sz="1400">
                <a:solidFill>
                  <a:schemeClr val="bg1"/>
                </a:solidFill>
                <a:ea typeface="+mn-lt"/>
                <a:cs typeface="+mn-lt"/>
              </a:rPr>
              <a:t> </a:t>
            </a:r>
            <a:r>
              <a:rPr lang="en-US" sz="1400" err="1">
                <a:solidFill>
                  <a:schemeClr val="bg1"/>
                </a:solidFill>
                <a:ea typeface="+mn-lt"/>
                <a:cs typeface="+mn-lt"/>
              </a:rPr>
              <a:t>Situationen</a:t>
            </a:r>
            <a:r>
              <a:rPr lang="en-US" sz="1400">
                <a:solidFill>
                  <a:schemeClr val="bg1"/>
                </a:solidFill>
                <a:ea typeface="+mn-lt"/>
                <a:cs typeface="+mn-lt"/>
              </a:rPr>
              <a:t> in der </a:t>
            </a:r>
            <a:r>
              <a:rPr lang="en-US" sz="1400" err="1">
                <a:solidFill>
                  <a:schemeClr val="bg1"/>
                </a:solidFill>
                <a:ea typeface="+mn-lt"/>
                <a:cs typeface="+mn-lt"/>
              </a:rPr>
              <a:t>Gegenwart</a:t>
            </a:r>
            <a:r>
              <a:rPr lang="en-US" sz="1400">
                <a:solidFill>
                  <a:schemeClr val="bg1"/>
                </a:solidFill>
                <a:ea typeface="+mn-lt"/>
                <a:cs typeface="+mn-lt"/>
              </a:rPr>
              <a:t> </a:t>
            </a:r>
            <a:r>
              <a:rPr lang="en-US" sz="1400" err="1">
                <a:solidFill>
                  <a:schemeClr val="bg1"/>
                </a:solidFill>
                <a:ea typeface="+mn-lt"/>
                <a:cs typeface="+mn-lt"/>
              </a:rPr>
              <a:t>oder</a:t>
            </a:r>
            <a:r>
              <a:rPr lang="en-US" sz="1400">
                <a:solidFill>
                  <a:schemeClr val="bg1"/>
                </a:solidFill>
                <a:ea typeface="+mn-lt"/>
                <a:cs typeface="+mn-lt"/>
              </a:rPr>
              <a:t> Zukunft </a:t>
            </a:r>
            <a:r>
              <a:rPr lang="en-US" sz="1400" err="1">
                <a:solidFill>
                  <a:schemeClr val="bg1"/>
                </a:solidFill>
                <a:ea typeface="+mn-lt"/>
                <a:cs typeface="+mn-lt"/>
              </a:rPr>
              <a:t>zu</a:t>
            </a:r>
            <a:r>
              <a:rPr lang="en-US" sz="1400">
                <a:solidFill>
                  <a:schemeClr val="bg1"/>
                </a:solidFill>
                <a:ea typeface="+mn-lt"/>
                <a:cs typeface="+mn-lt"/>
              </a:rPr>
              <a:t> </a:t>
            </a:r>
            <a:r>
              <a:rPr lang="en-US" sz="1400" err="1">
                <a:solidFill>
                  <a:schemeClr val="bg1"/>
                </a:solidFill>
                <a:ea typeface="+mn-lt"/>
                <a:cs typeface="+mn-lt"/>
              </a:rPr>
              <a:t>sprechen</a:t>
            </a:r>
            <a:r>
              <a:rPr lang="en-US" sz="1400">
                <a:solidFill>
                  <a:schemeClr val="bg1"/>
                </a:solidFill>
                <a:ea typeface="+mn-lt"/>
                <a:cs typeface="+mn-lt"/>
              </a:rPr>
              <a:t>. </a:t>
            </a:r>
            <a:endParaRPr lang="en-US" sz="1400">
              <a:solidFill>
                <a:schemeClr val="bg1"/>
              </a:solidFill>
              <a:cs typeface="Calibri"/>
            </a:endParaRPr>
          </a:p>
          <a:p>
            <a:r>
              <a:rPr lang="en-US" sz="1400">
                <a:solidFill>
                  <a:schemeClr val="bg1"/>
                </a:solidFill>
                <a:ea typeface="+mn-lt"/>
                <a:cs typeface="+mn-lt"/>
              </a:rPr>
              <a:t>Sie </a:t>
            </a:r>
            <a:r>
              <a:rPr lang="en-US" sz="1400" err="1">
                <a:solidFill>
                  <a:schemeClr val="bg1"/>
                </a:solidFill>
                <a:ea typeface="+mn-lt"/>
                <a:cs typeface="+mn-lt"/>
              </a:rPr>
              <a:t>werden</a:t>
            </a:r>
            <a:r>
              <a:rPr lang="en-US" sz="1400">
                <a:solidFill>
                  <a:schemeClr val="bg1"/>
                </a:solidFill>
                <a:ea typeface="+mn-lt"/>
                <a:cs typeface="+mn-lt"/>
              </a:rPr>
              <a:t> </a:t>
            </a:r>
            <a:r>
              <a:rPr lang="en-US" sz="1400" err="1">
                <a:solidFill>
                  <a:schemeClr val="bg1"/>
                </a:solidFill>
                <a:ea typeface="+mn-lt"/>
                <a:cs typeface="+mn-lt"/>
              </a:rPr>
              <a:t>mit</a:t>
            </a:r>
            <a:r>
              <a:rPr lang="en-US" sz="1400">
                <a:solidFill>
                  <a:schemeClr val="bg1"/>
                </a:solidFill>
                <a:ea typeface="+mn-lt"/>
                <a:cs typeface="+mn-lt"/>
              </a:rPr>
              <a:t> </a:t>
            </a:r>
            <a:r>
              <a:rPr lang="en-US" sz="1400" err="1">
                <a:solidFill>
                  <a:schemeClr val="bg1"/>
                </a:solidFill>
                <a:ea typeface="+mn-lt"/>
                <a:cs typeface="+mn-lt"/>
              </a:rPr>
              <a:t>einem</a:t>
            </a:r>
            <a:r>
              <a:rPr lang="en-US" sz="1400">
                <a:solidFill>
                  <a:schemeClr val="bg1"/>
                </a:solidFill>
                <a:ea typeface="+mn-lt"/>
                <a:cs typeface="+mn-lt"/>
              </a:rPr>
              <a:t> if-Satz </a:t>
            </a:r>
            <a:r>
              <a:rPr lang="en-US" sz="1400" err="1">
                <a:solidFill>
                  <a:schemeClr val="bg1"/>
                </a:solidFill>
                <a:ea typeface="+mn-lt"/>
                <a:cs typeface="+mn-lt"/>
              </a:rPr>
              <a:t>gefolgt</a:t>
            </a:r>
            <a:r>
              <a:rPr lang="en-US" sz="1400">
                <a:solidFill>
                  <a:schemeClr val="bg1"/>
                </a:solidFill>
                <a:ea typeface="+mn-lt"/>
                <a:cs typeface="+mn-lt"/>
              </a:rPr>
              <a:t> von </a:t>
            </a:r>
            <a:r>
              <a:rPr lang="en-US" sz="1400" err="1">
                <a:solidFill>
                  <a:schemeClr val="bg1"/>
                </a:solidFill>
                <a:ea typeface="+mn-lt"/>
                <a:cs typeface="+mn-lt"/>
              </a:rPr>
              <a:t>einem</a:t>
            </a:r>
            <a:r>
              <a:rPr lang="en-US" sz="1400">
                <a:solidFill>
                  <a:schemeClr val="bg1"/>
                </a:solidFill>
                <a:ea typeface="+mn-lt"/>
                <a:cs typeface="+mn-lt"/>
              </a:rPr>
              <a:t> </a:t>
            </a:r>
            <a:r>
              <a:rPr lang="en-US" sz="1400" err="1">
                <a:solidFill>
                  <a:schemeClr val="bg1"/>
                </a:solidFill>
                <a:ea typeface="+mn-lt"/>
                <a:cs typeface="+mn-lt"/>
              </a:rPr>
              <a:t>Hauptsatz</a:t>
            </a:r>
            <a:r>
              <a:rPr lang="en-US" sz="1400">
                <a:solidFill>
                  <a:schemeClr val="bg1"/>
                </a:solidFill>
                <a:ea typeface="+mn-lt"/>
                <a:cs typeface="+mn-lt"/>
              </a:rPr>
              <a:t> </a:t>
            </a:r>
            <a:r>
              <a:rPr lang="en-US" sz="1400" err="1">
                <a:solidFill>
                  <a:schemeClr val="bg1"/>
                </a:solidFill>
                <a:ea typeface="+mn-lt"/>
                <a:cs typeface="+mn-lt"/>
              </a:rPr>
              <a:t>im</a:t>
            </a:r>
            <a:r>
              <a:rPr lang="en-US" sz="1400">
                <a:solidFill>
                  <a:schemeClr val="bg1"/>
                </a:solidFill>
                <a:ea typeface="+mn-lt"/>
                <a:cs typeface="+mn-lt"/>
              </a:rPr>
              <a:t> </a:t>
            </a:r>
            <a:r>
              <a:rPr lang="en-US" sz="1400" err="1">
                <a:solidFill>
                  <a:schemeClr val="bg1"/>
                </a:solidFill>
                <a:ea typeface="+mn-lt"/>
                <a:cs typeface="+mn-lt"/>
              </a:rPr>
              <a:t>Präsens</a:t>
            </a:r>
            <a:r>
              <a:rPr lang="en-US" sz="1400">
                <a:solidFill>
                  <a:schemeClr val="bg1"/>
                </a:solidFill>
                <a:ea typeface="+mn-lt"/>
                <a:cs typeface="+mn-lt"/>
              </a:rPr>
              <a:t> </a:t>
            </a:r>
            <a:r>
              <a:rPr lang="en-US" sz="1400" err="1">
                <a:solidFill>
                  <a:schemeClr val="bg1"/>
                </a:solidFill>
                <a:ea typeface="+mn-lt"/>
                <a:cs typeface="+mn-lt"/>
              </a:rPr>
              <a:t>mit</a:t>
            </a:r>
            <a:r>
              <a:rPr lang="en-US" sz="1400">
                <a:solidFill>
                  <a:schemeClr val="bg1"/>
                </a:solidFill>
                <a:ea typeface="+mn-lt"/>
                <a:cs typeface="+mn-lt"/>
              </a:rPr>
              <a:t> dem </a:t>
            </a:r>
            <a:r>
              <a:rPr lang="en-US" sz="1400" err="1">
                <a:solidFill>
                  <a:schemeClr val="bg1"/>
                </a:solidFill>
                <a:ea typeface="+mn-lt"/>
                <a:cs typeface="+mn-lt"/>
              </a:rPr>
              <a:t>Modalverb</a:t>
            </a:r>
            <a:r>
              <a:rPr lang="en-US" sz="1400">
                <a:solidFill>
                  <a:schemeClr val="bg1"/>
                </a:solidFill>
                <a:ea typeface="+mn-lt"/>
                <a:cs typeface="+mn-lt"/>
              </a:rPr>
              <a:t> „would“ </a:t>
            </a:r>
            <a:r>
              <a:rPr lang="en-US" sz="1400" err="1">
                <a:solidFill>
                  <a:schemeClr val="bg1"/>
                </a:solidFill>
                <a:ea typeface="+mn-lt"/>
                <a:cs typeface="+mn-lt"/>
              </a:rPr>
              <a:t>oder</a:t>
            </a:r>
            <a:r>
              <a:rPr lang="en-US" sz="1400">
                <a:solidFill>
                  <a:schemeClr val="bg1"/>
                </a:solidFill>
                <a:ea typeface="+mn-lt"/>
                <a:cs typeface="+mn-lt"/>
              </a:rPr>
              <a:t> </a:t>
            </a:r>
            <a:r>
              <a:rPr lang="en-US" sz="1400" err="1">
                <a:solidFill>
                  <a:schemeClr val="bg1"/>
                </a:solidFill>
                <a:ea typeface="+mn-lt"/>
                <a:cs typeface="+mn-lt"/>
              </a:rPr>
              <a:t>im</a:t>
            </a:r>
            <a:r>
              <a:rPr lang="en-US" sz="1400">
                <a:solidFill>
                  <a:schemeClr val="bg1"/>
                </a:solidFill>
                <a:ea typeface="+mn-lt"/>
                <a:cs typeface="+mn-lt"/>
              </a:rPr>
              <a:t> </a:t>
            </a:r>
            <a:r>
              <a:rPr lang="en-US" sz="1400" err="1">
                <a:solidFill>
                  <a:schemeClr val="bg1"/>
                </a:solidFill>
                <a:ea typeface="+mn-lt"/>
                <a:cs typeface="+mn-lt"/>
              </a:rPr>
              <a:t>Präteritum</a:t>
            </a:r>
            <a:r>
              <a:rPr lang="en-US" sz="1400">
                <a:solidFill>
                  <a:schemeClr val="bg1"/>
                </a:solidFill>
                <a:ea typeface="+mn-lt"/>
                <a:cs typeface="+mn-lt"/>
              </a:rPr>
              <a:t> </a:t>
            </a:r>
            <a:r>
              <a:rPr lang="en-US" sz="1400" err="1">
                <a:solidFill>
                  <a:schemeClr val="bg1"/>
                </a:solidFill>
                <a:ea typeface="+mn-lt"/>
                <a:cs typeface="+mn-lt"/>
              </a:rPr>
              <a:t>gebildet</a:t>
            </a:r>
            <a:r>
              <a:rPr lang="en-US" sz="1400">
                <a:solidFill>
                  <a:schemeClr val="bg1"/>
                </a:solidFill>
                <a:ea typeface="+mn-lt"/>
                <a:cs typeface="+mn-lt"/>
              </a:rPr>
              <a:t>. </a:t>
            </a:r>
          </a:p>
          <a:p>
            <a:pPr lvl="1"/>
            <a:r>
              <a:rPr lang="en-US" sz="1400">
                <a:solidFill>
                  <a:schemeClr val="bg1"/>
                </a:solidFill>
                <a:ea typeface="+mn-lt"/>
                <a:cs typeface="+mn-lt"/>
              </a:rPr>
              <a:t>Wenn ich </a:t>
            </a:r>
            <a:r>
              <a:rPr lang="en-US" sz="1400" err="1">
                <a:solidFill>
                  <a:schemeClr val="bg1"/>
                </a:solidFill>
                <a:ea typeface="+mn-lt"/>
                <a:cs typeface="+mn-lt"/>
              </a:rPr>
              <a:t>mehr</a:t>
            </a:r>
            <a:r>
              <a:rPr lang="en-US" sz="1400">
                <a:solidFill>
                  <a:schemeClr val="bg1"/>
                </a:solidFill>
                <a:ea typeface="+mn-lt"/>
                <a:cs typeface="+mn-lt"/>
              </a:rPr>
              <a:t> Geld </a:t>
            </a:r>
            <a:r>
              <a:rPr lang="en-US" sz="1400" err="1">
                <a:solidFill>
                  <a:schemeClr val="bg1"/>
                </a:solidFill>
                <a:ea typeface="+mn-lt"/>
                <a:cs typeface="+mn-lt"/>
              </a:rPr>
              <a:t>hätte</a:t>
            </a:r>
            <a:r>
              <a:rPr lang="en-US" sz="1400">
                <a:solidFill>
                  <a:schemeClr val="bg1"/>
                </a:solidFill>
                <a:ea typeface="+mn-lt"/>
                <a:cs typeface="+mn-lt"/>
              </a:rPr>
              <a:t>, </a:t>
            </a:r>
            <a:r>
              <a:rPr lang="en-US" sz="1400" err="1">
                <a:solidFill>
                  <a:schemeClr val="bg1"/>
                </a:solidFill>
                <a:ea typeface="+mn-lt"/>
                <a:cs typeface="+mn-lt"/>
              </a:rPr>
              <a:t>würde</a:t>
            </a:r>
            <a:r>
              <a:rPr lang="en-US" sz="1400">
                <a:solidFill>
                  <a:schemeClr val="bg1"/>
                </a:solidFill>
                <a:ea typeface="+mn-lt"/>
                <a:cs typeface="+mn-lt"/>
              </a:rPr>
              <a:t> ich mir </a:t>
            </a:r>
            <a:r>
              <a:rPr lang="en-US" sz="1400" err="1">
                <a:solidFill>
                  <a:schemeClr val="bg1"/>
                </a:solidFill>
                <a:ea typeface="+mn-lt"/>
                <a:cs typeface="+mn-lt"/>
              </a:rPr>
              <a:t>ein</a:t>
            </a:r>
            <a:r>
              <a:rPr lang="en-US" sz="1400">
                <a:solidFill>
                  <a:schemeClr val="bg1"/>
                </a:solidFill>
                <a:ea typeface="+mn-lt"/>
                <a:cs typeface="+mn-lt"/>
              </a:rPr>
              <a:t> </a:t>
            </a:r>
            <a:r>
              <a:rPr lang="en-US" sz="1400" err="1">
                <a:solidFill>
                  <a:schemeClr val="bg1"/>
                </a:solidFill>
                <a:ea typeface="+mn-lt"/>
                <a:cs typeface="+mn-lt"/>
              </a:rPr>
              <a:t>neues</a:t>
            </a:r>
            <a:r>
              <a:rPr lang="en-US" sz="1400">
                <a:solidFill>
                  <a:schemeClr val="bg1"/>
                </a:solidFill>
                <a:ea typeface="+mn-lt"/>
                <a:cs typeface="+mn-lt"/>
              </a:rPr>
              <a:t> Auto </a:t>
            </a:r>
            <a:r>
              <a:rPr lang="en-US" sz="1400" err="1">
                <a:solidFill>
                  <a:schemeClr val="bg1"/>
                </a:solidFill>
                <a:ea typeface="+mn-lt"/>
                <a:cs typeface="+mn-lt"/>
              </a:rPr>
              <a:t>kaufen</a:t>
            </a:r>
            <a:r>
              <a:rPr lang="en-US" sz="1400">
                <a:solidFill>
                  <a:schemeClr val="bg1"/>
                </a:solidFill>
                <a:ea typeface="+mn-lt"/>
                <a:cs typeface="+mn-lt"/>
              </a:rPr>
              <a:t>.</a:t>
            </a:r>
          </a:p>
          <a:p>
            <a:pPr lvl="1"/>
            <a:r>
              <a:rPr lang="en-US" sz="1400">
                <a:solidFill>
                  <a:schemeClr val="bg1"/>
                </a:solidFill>
                <a:ea typeface="+mn-lt"/>
                <a:cs typeface="+mn-lt"/>
              </a:rPr>
              <a:t>Wenn es </a:t>
            </a:r>
            <a:r>
              <a:rPr lang="en-US" sz="1400" err="1">
                <a:solidFill>
                  <a:schemeClr val="bg1"/>
                </a:solidFill>
                <a:ea typeface="+mn-lt"/>
                <a:cs typeface="+mn-lt"/>
              </a:rPr>
              <a:t>nicht</a:t>
            </a:r>
            <a:r>
              <a:rPr lang="en-US" sz="1400">
                <a:solidFill>
                  <a:schemeClr val="bg1"/>
                </a:solidFill>
                <a:ea typeface="+mn-lt"/>
                <a:cs typeface="+mn-lt"/>
              </a:rPr>
              <a:t> </a:t>
            </a:r>
            <a:r>
              <a:rPr lang="en-US" sz="1400" err="1">
                <a:solidFill>
                  <a:schemeClr val="bg1"/>
                </a:solidFill>
                <a:ea typeface="+mn-lt"/>
                <a:cs typeface="+mn-lt"/>
              </a:rPr>
              <a:t>regnete</a:t>
            </a:r>
            <a:r>
              <a:rPr lang="en-US" sz="1400">
                <a:solidFill>
                  <a:schemeClr val="bg1"/>
                </a:solidFill>
                <a:ea typeface="+mn-lt"/>
                <a:cs typeface="+mn-lt"/>
              </a:rPr>
              <a:t>, </a:t>
            </a:r>
            <a:r>
              <a:rPr lang="en-US" sz="1400" err="1">
                <a:solidFill>
                  <a:schemeClr val="bg1"/>
                </a:solidFill>
                <a:ea typeface="+mn-lt"/>
                <a:cs typeface="+mn-lt"/>
              </a:rPr>
              <a:t>würden</a:t>
            </a:r>
            <a:r>
              <a:rPr lang="en-US" sz="1400">
                <a:solidFill>
                  <a:schemeClr val="bg1"/>
                </a:solidFill>
                <a:ea typeface="+mn-lt"/>
                <a:cs typeface="+mn-lt"/>
              </a:rPr>
              <a:t> </a:t>
            </a:r>
            <a:r>
              <a:rPr lang="en-US" sz="1400" err="1">
                <a:solidFill>
                  <a:schemeClr val="bg1"/>
                </a:solidFill>
                <a:ea typeface="+mn-lt"/>
                <a:cs typeface="+mn-lt"/>
              </a:rPr>
              <a:t>wir</a:t>
            </a:r>
            <a:r>
              <a:rPr lang="en-US" sz="1400">
                <a:solidFill>
                  <a:schemeClr val="bg1"/>
                </a:solidFill>
                <a:ea typeface="+mn-lt"/>
                <a:cs typeface="+mn-lt"/>
              </a:rPr>
              <a:t> </a:t>
            </a:r>
            <a:r>
              <a:rPr lang="en-US" sz="1400" err="1">
                <a:solidFill>
                  <a:schemeClr val="bg1"/>
                </a:solidFill>
                <a:ea typeface="+mn-lt"/>
                <a:cs typeface="+mn-lt"/>
              </a:rPr>
              <a:t>spazieren</a:t>
            </a:r>
            <a:r>
              <a:rPr lang="en-US" sz="1400">
                <a:solidFill>
                  <a:schemeClr val="bg1"/>
                </a:solidFill>
                <a:ea typeface="+mn-lt"/>
                <a:cs typeface="+mn-lt"/>
              </a:rPr>
              <a:t> </a:t>
            </a:r>
            <a:r>
              <a:rPr lang="en-US" sz="1400" err="1">
                <a:solidFill>
                  <a:schemeClr val="bg1"/>
                </a:solidFill>
                <a:ea typeface="+mn-lt"/>
                <a:cs typeface="+mn-lt"/>
              </a:rPr>
              <a:t>gehen</a:t>
            </a:r>
            <a:r>
              <a:rPr lang="en-US" sz="1400">
                <a:solidFill>
                  <a:schemeClr val="bg1"/>
                </a:solidFill>
                <a:ea typeface="+mn-lt"/>
                <a:cs typeface="+mn-lt"/>
              </a:rPr>
              <a:t>.</a:t>
            </a:r>
            <a:endParaRPr lang="en-US" sz="1400">
              <a:solidFill>
                <a:schemeClr val="bg1"/>
              </a:solidFill>
              <a:latin typeface="Calibri"/>
              <a:cs typeface="Calibri"/>
            </a:endParaRPr>
          </a:p>
          <a:p>
            <a:pPr lvl="1"/>
            <a:endParaRPr lang="en-US" sz="1400">
              <a:solidFill>
                <a:schemeClr val="bg1"/>
              </a:solidFill>
              <a:latin typeface="Calibri"/>
              <a:cs typeface="Calibri"/>
            </a:endParaRPr>
          </a:p>
          <a:p>
            <a:pPr marL="228600" lvl="1"/>
            <a:r>
              <a:rPr lang="en-US" sz="1400" err="1">
                <a:solidFill>
                  <a:schemeClr val="bg1"/>
                </a:solidFill>
                <a:latin typeface="Arial"/>
                <a:cs typeface="Arial"/>
              </a:rPr>
              <a:t>Bedingungssätze</a:t>
            </a:r>
            <a:r>
              <a:rPr lang="en-US" sz="1400">
                <a:solidFill>
                  <a:schemeClr val="bg1"/>
                </a:solidFill>
                <a:latin typeface="Arial"/>
                <a:cs typeface="Arial"/>
              </a:rPr>
              <a:t> </a:t>
            </a:r>
            <a:r>
              <a:rPr lang="en-US" sz="1400" err="1">
                <a:solidFill>
                  <a:schemeClr val="bg1"/>
                </a:solidFill>
                <a:latin typeface="Arial"/>
                <a:cs typeface="Arial"/>
              </a:rPr>
              <a:t>Typ</a:t>
            </a:r>
            <a:r>
              <a:rPr lang="en-US" sz="1400">
                <a:solidFill>
                  <a:schemeClr val="bg1"/>
                </a:solidFill>
                <a:latin typeface="Arial"/>
                <a:cs typeface="Arial"/>
              </a:rPr>
              <a:t> 2 </a:t>
            </a:r>
            <a:r>
              <a:rPr lang="en-US" sz="1400" err="1">
                <a:solidFill>
                  <a:schemeClr val="bg1"/>
                </a:solidFill>
                <a:latin typeface="Arial"/>
                <a:cs typeface="Arial"/>
              </a:rPr>
              <a:t>können</a:t>
            </a:r>
            <a:r>
              <a:rPr lang="en-US" sz="1400">
                <a:solidFill>
                  <a:schemeClr val="bg1"/>
                </a:solidFill>
                <a:latin typeface="Arial"/>
                <a:cs typeface="Arial"/>
              </a:rPr>
              <a:t> </a:t>
            </a:r>
            <a:r>
              <a:rPr lang="en-US" sz="1400" err="1">
                <a:solidFill>
                  <a:schemeClr val="bg1"/>
                </a:solidFill>
                <a:latin typeface="Arial"/>
                <a:cs typeface="Arial"/>
              </a:rPr>
              <a:t>auch</a:t>
            </a:r>
            <a:r>
              <a:rPr lang="en-US" sz="1400">
                <a:solidFill>
                  <a:schemeClr val="bg1"/>
                </a:solidFill>
                <a:latin typeface="Arial"/>
                <a:cs typeface="Arial"/>
              </a:rPr>
              <a:t> in der </a:t>
            </a:r>
            <a:r>
              <a:rPr lang="en-US" sz="1400" err="1">
                <a:solidFill>
                  <a:schemeClr val="bg1"/>
                </a:solidFill>
                <a:latin typeface="Arial"/>
                <a:cs typeface="Arial"/>
              </a:rPr>
              <a:t>Vergangenheitsform</a:t>
            </a:r>
            <a:r>
              <a:rPr lang="en-US" sz="1400">
                <a:solidFill>
                  <a:schemeClr val="bg1"/>
                </a:solidFill>
                <a:latin typeface="Arial"/>
                <a:cs typeface="Arial"/>
              </a:rPr>
              <a:t> </a:t>
            </a:r>
            <a:r>
              <a:rPr lang="en-US" sz="1400" err="1">
                <a:solidFill>
                  <a:schemeClr val="bg1"/>
                </a:solidFill>
                <a:latin typeface="Arial"/>
                <a:cs typeface="Arial"/>
              </a:rPr>
              <a:t>verwendet</a:t>
            </a:r>
            <a:r>
              <a:rPr lang="en-US" sz="1400">
                <a:solidFill>
                  <a:schemeClr val="bg1"/>
                </a:solidFill>
                <a:latin typeface="Arial"/>
                <a:cs typeface="Arial"/>
              </a:rPr>
              <a:t> </a:t>
            </a:r>
            <a:r>
              <a:rPr lang="en-US" sz="1400" err="1">
                <a:solidFill>
                  <a:schemeClr val="bg1"/>
                </a:solidFill>
                <a:latin typeface="Arial"/>
                <a:cs typeface="Arial"/>
              </a:rPr>
              <a:t>werden</a:t>
            </a:r>
            <a:r>
              <a:rPr lang="en-US" sz="1400">
                <a:solidFill>
                  <a:schemeClr val="bg1"/>
                </a:solidFill>
                <a:latin typeface="Arial"/>
                <a:cs typeface="Arial"/>
              </a:rPr>
              <a:t>, um </a:t>
            </a:r>
            <a:r>
              <a:rPr lang="en-US" sz="1400" err="1">
                <a:solidFill>
                  <a:schemeClr val="bg1"/>
                </a:solidFill>
                <a:latin typeface="Arial"/>
                <a:cs typeface="Arial"/>
              </a:rPr>
              <a:t>über</a:t>
            </a:r>
            <a:r>
              <a:rPr lang="en-US" sz="1400">
                <a:solidFill>
                  <a:schemeClr val="bg1"/>
                </a:solidFill>
                <a:latin typeface="Arial"/>
                <a:cs typeface="Arial"/>
              </a:rPr>
              <a:t> </a:t>
            </a:r>
            <a:r>
              <a:rPr lang="en-US" sz="1400" err="1">
                <a:solidFill>
                  <a:schemeClr val="bg1"/>
                </a:solidFill>
                <a:latin typeface="Arial"/>
                <a:cs typeface="Arial"/>
              </a:rPr>
              <a:t>eine</a:t>
            </a:r>
            <a:r>
              <a:rPr lang="en-US" sz="1400">
                <a:solidFill>
                  <a:schemeClr val="bg1"/>
                </a:solidFill>
                <a:latin typeface="Arial"/>
                <a:cs typeface="Arial"/>
              </a:rPr>
              <a:t> Situation </a:t>
            </a:r>
            <a:r>
              <a:rPr lang="en-US" sz="1400" err="1">
                <a:solidFill>
                  <a:schemeClr val="bg1"/>
                </a:solidFill>
                <a:latin typeface="Arial"/>
                <a:cs typeface="Arial"/>
              </a:rPr>
              <a:t>zu</a:t>
            </a:r>
            <a:r>
              <a:rPr lang="en-US" sz="1400">
                <a:solidFill>
                  <a:schemeClr val="bg1"/>
                </a:solidFill>
                <a:latin typeface="Arial"/>
                <a:cs typeface="Arial"/>
              </a:rPr>
              <a:t> </a:t>
            </a:r>
            <a:r>
              <a:rPr lang="en-US" sz="1400" err="1">
                <a:solidFill>
                  <a:schemeClr val="bg1"/>
                </a:solidFill>
                <a:latin typeface="Arial"/>
                <a:cs typeface="Arial"/>
              </a:rPr>
              <a:t>sprechen</a:t>
            </a:r>
            <a:r>
              <a:rPr lang="en-US" sz="1400">
                <a:solidFill>
                  <a:schemeClr val="bg1"/>
                </a:solidFill>
                <a:latin typeface="Arial"/>
                <a:cs typeface="Arial"/>
              </a:rPr>
              <a:t>, die </a:t>
            </a:r>
            <a:r>
              <a:rPr lang="en-US" sz="1400" err="1">
                <a:solidFill>
                  <a:schemeClr val="bg1"/>
                </a:solidFill>
                <a:latin typeface="Arial"/>
                <a:cs typeface="Arial"/>
              </a:rPr>
              <a:t>anders</a:t>
            </a:r>
            <a:r>
              <a:rPr lang="en-US" sz="1400">
                <a:solidFill>
                  <a:schemeClr val="bg1"/>
                </a:solidFill>
                <a:latin typeface="Arial"/>
                <a:cs typeface="Arial"/>
              </a:rPr>
              <a:t> </a:t>
            </a:r>
            <a:r>
              <a:rPr lang="en-US" sz="1400" err="1">
                <a:solidFill>
                  <a:schemeClr val="bg1"/>
                </a:solidFill>
                <a:latin typeface="Arial"/>
                <a:cs typeface="Arial"/>
              </a:rPr>
              <a:t>hätte</a:t>
            </a:r>
            <a:r>
              <a:rPr lang="en-US" sz="1400">
                <a:solidFill>
                  <a:schemeClr val="bg1"/>
                </a:solidFill>
                <a:latin typeface="Arial"/>
                <a:cs typeface="Arial"/>
              </a:rPr>
              <a:t> </a:t>
            </a:r>
            <a:r>
              <a:rPr lang="en-US" sz="1400" err="1">
                <a:solidFill>
                  <a:schemeClr val="bg1"/>
                </a:solidFill>
                <a:latin typeface="Arial"/>
                <a:cs typeface="Arial"/>
              </a:rPr>
              <a:t>eintreten</a:t>
            </a:r>
            <a:r>
              <a:rPr lang="en-US" sz="1400">
                <a:solidFill>
                  <a:schemeClr val="bg1"/>
                </a:solidFill>
                <a:latin typeface="Arial"/>
                <a:cs typeface="Arial"/>
              </a:rPr>
              <a:t> </a:t>
            </a:r>
            <a:r>
              <a:rPr lang="en-US" sz="1400" err="1">
                <a:solidFill>
                  <a:schemeClr val="bg1"/>
                </a:solidFill>
                <a:latin typeface="Arial"/>
                <a:cs typeface="Arial"/>
              </a:rPr>
              <a:t>können</a:t>
            </a:r>
            <a:r>
              <a:rPr lang="en-US" sz="1400">
                <a:solidFill>
                  <a:schemeClr val="bg1"/>
                </a:solidFill>
                <a:latin typeface="Arial"/>
                <a:cs typeface="Arial"/>
              </a:rPr>
              <a:t>, </a:t>
            </a:r>
            <a:r>
              <a:rPr lang="en-US" sz="1400" err="1">
                <a:solidFill>
                  <a:schemeClr val="bg1"/>
                </a:solidFill>
                <a:latin typeface="Arial"/>
                <a:cs typeface="Arial"/>
              </a:rPr>
              <a:t>wenn</a:t>
            </a:r>
            <a:r>
              <a:rPr lang="en-US" sz="1400">
                <a:solidFill>
                  <a:schemeClr val="bg1"/>
                </a:solidFill>
                <a:latin typeface="Arial"/>
                <a:cs typeface="Arial"/>
              </a:rPr>
              <a:t> </a:t>
            </a:r>
            <a:r>
              <a:rPr lang="en-US" sz="1400" err="1">
                <a:solidFill>
                  <a:schemeClr val="bg1"/>
                </a:solidFill>
                <a:latin typeface="Arial"/>
                <a:cs typeface="Arial"/>
              </a:rPr>
              <a:t>bestimmte</a:t>
            </a:r>
            <a:r>
              <a:rPr lang="en-US" sz="1400">
                <a:solidFill>
                  <a:schemeClr val="bg1"/>
                </a:solidFill>
                <a:latin typeface="Arial"/>
                <a:cs typeface="Arial"/>
              </a:rPr>
              <a:t> </a:t>
            </a:r>
            <a:r>
              <a:rPr lang="en-US" sz="1400" err="1">
                <a:solidFill>
                  <a:schemeClr val="bg1"/>
                </a:solidFill>
                <a:latin typeface="Arial"/>
                <a:cs typeface="Arial"/>
              </a:rPr>
              <a:t>Bedingungen</a:t>
            </a:r>
            <a:r>
              <a:rPr lang="en-US" sz="1400">
                <a:solidFill>
                  <a:schemeClr val="bg1"/>
                </a:solidFill>
                <a:latin typeface="Arial"/>
                <a:cs typeface="Arial"/>
              </a:rPr>
              <a:t> </a:t>
            </a:r>
            <a:r>
              <a:rPr lang="en-US" sz="1400" err="1">
                <a:solidFill>
                  <a:schemeClr val="bg1"/>
                </a:solidFill>
                <a:latin typeface="Arial"/>
                <a:cs typeface="Arial"/>
              </a:rPr>
              <a:t>erfüllt</a:t>
            </a:r>
            <a:r>
              <a:rPr lang="en-US" sz="1400">
                <a:solidFill>
                  <a:schemeClr val="bg1"/>
                </a:solidFill>
                <a:latin typeface="Arial"/>
                <a:cs typeface="Arial"/>
              </a:rPr>
              <a:t> </a:t>
            </a:r>
            <a:r>
              <a:rPr lang="en-US" sz="1400" err="1">
                <a:solidFill>
                  <a:schemeClr val="bg1"/>
                </a:solidFill>
                <a:latin typeface="Arial"/>
                <a:cs typeface="Arial"/>
              </a:rPr>
              <a:t>wären</a:t>
            </a:r>
            <a:r>
              <a:rPr lang="en-US" sz="1400">
                <a:solidFill>
                  <a:schemeClr val="bg1"/>
                </a:solidFill>
                <a:latin typeface="Arial"/>
                <a:cs typeface="Arial"/>
              </a:rPr>
              <a:t>. </a:t>
            </a:r>
          </a:p>
          <a:p>
            <a:pPr marL="685800" lvl="2"/>
            <a:r>
              <a:rPr lang="en-US" sz="1400">
                <a:solidFill>
                  <a:schemeClr val="bg1"/>
                </a:solidFill>
                <a:latin typeface="Arial"/>
                <a:cs typeface="Arial"/>
              </a:rPr>
              <a:t>Wenn ich </a:t>
            </a:r>
            <a:r>
              <a:rPr lang="en-US" sz="1400" err="1">
                <a:solidFill>
                  <a:schemeClr val="bg1"/>
                </a:solidFill>
                <a:latin typeface="Arial"/>
                <a:cs typeface="Arial"/>
              </a:rPr>
              <a:t>fleißiger</a:t>
            </a:r>
            <a:r>
              <a:rPr lang="en-US" sz="1400">
                <a:solidFill>
                  <a:schemeClr val="bg1"/>
                </a:solidFill>
                <a:latin typeface="Arial"/>
                <a:cs typeface="Arial"/>
              </a:rPr>
              <a:t> </a:t>
            </a:r>
            <a:r>
              <a:rPr lang="en-US" sz="1400" err="1">
                <a:solidFill>
                  <a:schemeClr val="bg1"/>
                </a:solidFill>
                <a:latin typeface="Arial"/>
                <a:cs typeface="Arial"/>
              </a:rPr>
              <a:t>gelernt</a:t>
            </a:r>
            <a:r>
              <a:rPr lang="en-US" sz="1400">
                <a:solidFill>
                  <a:schemeClr val="bg1"/>
                </a:solidFill>
                <a:latin typeface="Arial"/>
                <a:cs typeface="Arial"/>
              </a:rPr>
              <a:t> </a:t>
            </a:r>
            <a:r>
              <a:rPr lang="en-US" sz="1400" err="1">
                <a:solidFill>
                  <a:schemeClr val="bg1"/>
                </a:solidFill>
                <a:latin typeface="Arial"/>
                <a:cs typeface="Arial"/>
              </a:rPr>
              <a:t>hätte</a:t>
            </a:r>
            <a:r>
              <a:rPr lang="en-US" sz="1400">
                <a:solidFill>
                  <a:schemeClr val="bg1"/>
                </a:solidFill>
                <a:latin typeface="Arial"/>
                <a:cs typeface="Arial"/>
              </a:rPr>
              <a:t>, </a:t>
            </a:r>
            <a:r>
              <a:rPr lang="en-US" sz="1400" err="1">
                <a:solidFill>
                  <a:schemeClr val="bg1"/>
                </a:solidFill>
                <a:latin typeface="Arial"/>
                <a:cs typeface="Arial"/>
              </a:rPr>
              <a:t>hätte</a:t>
            </a:r>
            <a:r>
              <a:rPr lang="en-US" sz="1400">
                <a:solidFill>
                  <a:schemeClr val="bg1"/>
                </a:solidFill>
                <a:latin typeface="Arial"/>
                <a:cs typeface="Arial"/>
              </a:rPr>
              <a:t> ich die </a:t>
            </a:r>
            <a:r>
              <a:rPr lang="en-US" sz="1400" err="1">
                <a:solidFill>
                  <a:schemeClr val="bg1"/>
                </a:solidFill>
                <a:latin typeface="Arial"/>
                <a:cs typeface="Arial"/>
              </a:rPr>
              <a:t>Prüfung</a:t>
            </a:r>
            <a:r>
              <a:rPr lang="en-US" sz="1400">
                <a:solidFill>
                  <a:schemeClr val="bg1"/>
                </a:solidFill>
                <a:latin typeface="Arial"/>
                <a:cs typeface="Arial"/>
              </a:rPr>
              <a:t> </a:t>
            </a:r>
            <a:r>
              <a:rPr lang="en-US" sz="1400" err="1">
                <a:solidFill>
                  <a:schemeClr val="bg1"/>
                </a:solidFill>
                <a:latin typeface="Arial"/>
                <a:cs typeface="Arial"/>
              </a:rPr>
              <a:t>bestanden</a:t>
            </a:r>
            <a:r>
              <a:rPr lang="en-US" sz="1400">
                <a:solidFill>
                  <a:schemeClr val="bg1"/>
                </a:solidFill>
                <a:latin typeface="Arial"/>
                <a:cs typeface="Arial"/>
              </a:rPr>
              <a:t>.</a:t>
            </a:r>
            <a:endParaRPr lang="en-US" sz="1400">
              <a:solidFill>
                <a:schemeClr val="bg1"/>
              </a:solidFill>
              <a:cs typeface="Calibri" panose="020F0502020204030204"/>
            </a:endParaRPr>
          </a:p>
          <a:p>
            <a:pPr marL="685800" lvl="2"/>
            <a:endParaRPr lang="en-US" sz="1400">
              <a:solidFill>
                <a:schemeClr val="bg1"/>
              </a:solidFill>
              <a:latin typeface="Arial"/>
              <a:cs typeface="Arial"/>
            </a:endParaRPr>
          </a:p>
          <a:p>
            <a:pPr marL="228600" lvl="1"/>
            <a:r>
              <a:rPr lang="en-US" sz="1400">
                <a:solidFill>
                  <a:schemeClr val="bg1"/>
                </a:solidFill>
                <a:latin typeface="Arial"/>
                <a:cs typeface="Arial"/>
              </a:rPr>
              <a:t>In </a:t>
            </a:r>
            <a:r>
              <a:rPr lang="en-US" sz="1400" err="1">
                <a:solidFill>
                  <a:schemeClr val="bg1"/>
                </a:solidFill>
                <a:latin typeface="Arial"/>
                <a:cs typeface="Arial"/>
              </a:rPr>
              <a:t>diesem</a:t>
            </a:r>
            <a:r>
              <a:rPr lang="en-US" sz="1400">
                <a:solidFill>
                  <a:schemeClr val="bg1"/>
                </a:solidFill>
                <a:latin typeface="Arial"/>
                <a:cs typeface="Arial"/>
              </a:rPr>
              <a:t> Satz </a:t>
            </a:r>
            <a:r>
              <a:rPr lang="en-US" sz="1400" err="1">
                <a:solidFill>
                  <a:schemeClr val="bg1"/>
                </a:solidFill>
                <a:latin typeface="Arial"/>
                <a:cs typeface="Arial"/>
              </a:rPr>
              <a:t>ist</a:t>
            </a:r>
            <a:r>
              <a:rPr lang="en-US" sz="1400">
                <a:solidFill>
                  <a:schemeClr val="bg1"/>
                </a:solidFill>
                <a:latin typeface="Arial"/>
                <a:cs typeface="Arial"/>
              </a:rPr>
              <a:t> die </a:t>
            </a:r>
            <a:r>
              <a:rPr lang="en-US" sz="1400" err="1">
                <a:solidFill>
                  <a:schemeClr val="bg1"/>
                </a:solidFill>
                <a:latin typeface="Arial"/>
                <a:cs typeface="Arial"/>
              </a:rPr>
              <a:t>Bedingung</a:t>
            </a:r>
            <a:r>
              <a:rPr lang="en-US" sz="1400">
                <a:solidFill>
                  <a:schemeClr val="bg1"/>
                </a:solidFill>
                <a:latin typeface="Arial"/>
                <a:cs typeface="Arial"/>
              </a:rPr>
              <a:t> </a:t>
            </a:r>
            <a:r>
              <a:rPr lang="en-US" sz="1400" err="1">
                <a:solidFill>
                  <a:schemeClr val="bg1"/>
                </a:solidFill>
                <a:latin typeface="Arial"/>
                <a:cs typeface="Arial"/>
              </a:rPr>
              <a:t>nicht</a:t>
            </a:r>
            <a:r>
              <a:rPr lang="en-US" sz="1400">
                <a:solidFill>
                  <a:schemeClr val="bg1"/>
                </a:solidFill>
                <a:latin typeface="Arial"/>
                <a:cs typeface="Arial"/>
              </a:rPr>
              <a:t> </a:t>
            </a:r>
            <a:r>
              <a:rPr lang="en-US" sz="1400" err="1">
                <a:solidFill>
                  <a:schemeClr val="bg1"/>
                </a:solidFill>
                <a:latin typeface="Arial"/>
                <a:cs typeface="Arial"/>
              </a:rPr>
              <a:t>wahr</a:t>
            </a:r>
            <a:r>
              <a:rPr lang="en-US" sz="1400">
                <a:solidFill>
                  <a:schemeClr val="bg1"/>
                </a:solidFill>
                <a:latin typeface="Arial"/>
                <a:cs typeface="Arial"/>
              </a:rPr>
              <a:t>, </a:t>
            </a:r>
            <a:r>
              <a:rPr lang="en-US" sz="1400" err="1">
                <a:solidFill>
                  <a:schemeClr val="bg1"/>
                </a:solidFill>
                <a:latin typeface="Arial"/>
                <a:cs typeface="Arial"/>
              </a:rPr>
              <a:t>weil</a:t>
            </a:r>
            <a:r>
              <a:rPr lang="en-US" sz="1400">
                <a:solidFill>
                  <a:schemeClr val="bg1"/>
                </a:solidFill>
                <a:latin typeface="Arial"/>
                <a:cs typeface="Arial"/>
              </a:rPr>
              <a:t> der Sprecher </a:t>
            </a:r>
            <a:r>
              <a:rPr lang="en-US" sz="1400" err="1">
                <a:solidFill>
                  <a:schemeClr val="bg1"/>
                </a:solidFill>
                <a:latin typeface="Arial"/>
                <a:cs typeface="Arial"/>
              </a:rPr>
              <a:t>nicht</a:t>
            </a:r>
            <a:r>
              <a:rPr lang="en-US" sz="1400">
                <a:solidFill>
                  <a:schemeClr val="bg1"/>
                </a:solidFill>
                <a:latin typeface="Arial"/>
                <a:cs typeface="Arial"/>
              </a:rPr>
              <a:t> hart </a:t>
            </a:r>
            <a:r>
              <a:rPr lang="en-US" sz="1400" err="1">
                <a:solidFill>
                  <a:schemeClr val="bg1"/>
                </a:solidFill>
                <a:latin typeface="Arial"/>
                <a:cs typeface="Arial"/>
              </a:rPr>
              <a:t>genug</a:t>
            </a:r>
            <a:r>
              <a:rPr lang="en-US" sz="1400">
                <a:solidFill>
                  <a:schemeClr val="bg1"/>
                </a:solidFill>
                <a:latin typeface="Arial"/>
                <a:cs typeface="Arial"/>
              </a:rPr>
              <a:t> </a:t>
            </a:r>
            <a:r>
              <a:rPr lang="en-US" sz="1400" err="1">
                <a:solidFill>
                  <a:schemeClr val="bg1"/>
                </a:solidFill>
                <a:latin typeface="Arial"/>
                <a:cs typeface="Arial"/>
              </a:rPr>
              <a:t>gelernt</a:t>
            </a:r>
            <a:r>
              <a:rPr lang="en-US" sz="1400">
                <a:solidFill>
                  <a:schemeClr val="bg1"/>
                </a:solidFill>
                <a:latin typeface="Arial"/>
                <a:cs typeface="Arial"/>
              </a:rPr>
              <a:t> und die </a:t>
            </a:r>
            <a:r>
              <a:rPr lang="en-US" sz="1400" err="1">
                <a:solidFill>
                  <a:schemeClr val="bg1"/>
                </a:solidFill>
                <a:latin typeface="Arial"/>
                <a:cs typeface="Arial"/>
              </a:rPr>
              <a:t>Prüfung</a:t>
            </a:r>
            <a:r>
              <a:rPr lang="en-US" sz="1400">
                <a:solidFill>
                  <a:schemeClr val="bg1"/>
                </a:solidFill>
                <a:latin typeface="Arial"/>
                <a:cs typeface="Arial"/>
              </a:rPr>
              <a:t> </a:t>
            </a:r>
            <a:r>
              <a:rPr lang="en-US" sz="1400" err="1">
                <a:solidFill>
                  <a:schemeClr val="bg1"/>
                </a:solidFill>
                <a:latin typeface="Arial"/>
                <a:cs typeface="Arial"/>
              </a:rPr>
              <a:t>nicht</a:t>
            </a:r>
            <a:r>
              <a:rPr lang="en-US" sz="1400">
                <a:solidFill>
                  <a:schemeClr val="bg1"/>
                </a:solidFill>
                <a:latin typeface="Arial"/>
                <a:cs typeface="Arial"/>
              </a:rPr>
              <a:t> </a:t>
            </a:r>
            <a:r>
              <a:rPr lang="en-US" sz="1400" err="1">
                <a:solidFill>
                  <a:schemeClr val="bg1"/>
                </a:solidFill>
                <a:latin typeface="Arial"/>
                <a:cs typeface="Arial"/>
              </a:rPr>
              <a:t>bestanden</a:t>
            </a:r>
            <a:r>
              <a:rPr lang="en-US" sz="1400">
                <a:solidFill>
                  <a:schemeClr val="bg1"/>
                </a:solidFill>
                <a:latin typeface="Arial"/>
                <a:cs typeface="Arial"/>
              </a:rPr>
              <a:t> hat. Es </a:t>
            </a:r>
            <a:r>
              <a:rPr lang="en-US" sz="1400" err="1">
                <a:solidFill>
                  <a:schemeClr val="bg1"/>
                </a:solidFill>
                <a:latin typeface="Arial"/>
                <a:cs typeface="Arial"/>
              </a:rPr>
              <a:t>drückt</a:t>
            </a:r>
            <a:r>
              <a:rPr lang="en-US" sz="1400">
                <a:solidFill>
                  <a:schemeClr val="bg1"/>
                </a:solidFill>
                <a:latin typeface="Arial"/>
                <a:cs typeface="Arial"/>
              </a:rPr>
              <a:t> </a:t>
            </a:r>
            <a:r>
              <a:rPr lang="en-US" sz="1400" err="1">
                <a:solidFill>
                  <a:schemeClr val="bg1"/>
                </a:solidFill>
                <a:latin typeface="Arial"/>
                <a:cs typeface="Arial"/>
              </a:rPr>
              <a:t>eine</a:t>
            </a:r>
            <a:r>
              <a:rPr lang="en-US" sz="1400">
                <a:solidFill>
                  <a:schemeClr val="bg1"/>
                </a:solidFill>
                <a:latin typeface="Arial"/>
                <a:cs typeface="Arial"/>
              </a:rPr>
              <a:t> </a:t>
            </a:r>
            <a:r>
              <a:rPr lang="en-US" sz="1400" err="1">
                <a:solidFill>
                  <a:schemeClr val="bg1"/>
                </a:solidFill>
                <a:latin typeface="Arial"/>
                <a:cs typeface="Arial"/>
              </a:rPr>
              <a:t>hypothetische</a:t>
            </a:r>
            <a:r>
              <a:rPr lang="en-US" sz="1400">
                <a:solidFill>
                  <a:schemeClr val="bg1"/>
                </a:solidFill>
                <a:latin typeface="Arial"/>
                <a:cs typeface="Arial"/>
              </a:rPr>
              <a:t> Situation </a:t>
            </a:r>
            <a:r>
              <a:rPr lang="en-US" sz="1400" err="1">
                <a:solidFill>
                  <a:schemeClr val="bg1"/>
                </a:solidFill>
                <a:latin typeface="Arial"/>
                <a:cs typeface="Arial"/>
              </a:rPr>
              <a:t>aus</a:t>
            </a:r>
            <a:r>
              <a:rPr lang="en-US" sz="1400">
                <a:solidFill>
                  <a:schemeClr val="bg1"/>
                </a:solidFill>
                <a:latin typeface="Arial"/>
                <a:cs typeface="Arial"/>
              </a:rPr>
              <a:t>, die der </a:t>
            </a:r>
            <a:r>
              <a:rPr lang="en-US" sz="1400" err="1">
                <a:solidFill>
                  <a:schemeClr val="bg1"/>
                </a:solidFill>
                <a:latin typeface="Arial"/>
                <a:cs typeface="Arial"/>
              </a:rPr>
              <a:t>Realität</a:t>
            </a:r>
            <a:r>
              <a:rPr lang="en-US" sz="1400">
                <a:solidFill>
                  <a:schemeClr val="bg1"/>
                </a:solidFill>
                <a:latin typeface="Arial"/>
                <a:cs typeface="Arial"/>
              </a:rPr>
              <a:t> </a:t>
            </a:r>
            <a:r>
              <a:rPr lang="en-US" sz="1400" err="1">
                <a:solidFill>
                  <a:schemeClr val="bg1"/>
                </a:solidFill>
                <a:latin typeface="Arial"/>
                <a:cs typeface="Arial"/>
              </a:rPr>
              <a:t>widerspricht</a:t>
            </a:r>
            <a:r>
              <a:rPr lang="en-US" sz="1400">
                <a:solidFill>
                  <a:schemeClr val="bg1"/>
                </a:solidFill>
                <a:latin typeface="Arial"/>
                <a:cs typeface="Arial"/>
              </a:rPr>
              <a:t>. </a:t>
            </a:r>
            <a:r>
              <a:rPr lang="en-US" sz="1400" err="1">
                <a:solidFill>
                  <a:schemeClr val="bg1"/>
                </a:solidFill>
                <a:latin typeface="Arial"/>
                <a:cs typeface="Arial"/>
              </a:rPr>
              <a:t>Insgesamt</a:t>
            </a:r>
            <a:r>
              <a:rPr lang="en-US" sz="1400">
                <a:solidFill>
                  <a:schemeClr val="bg1"/>
                </a:solidFill>
                <a:latin typeface="Arial"/>
                <a:cs typeface="Arial"/>
              </a:rPr>
              <a:t> </a:t>
            </a:r>
            <a:r>
              <a:rPr lang="en-US" sz="1400" err="1">
                <a:solidFill>
                  <a:schemeClr val="bg1"/>
                </a:solidFill>
                <a:latin typeface="Arial"/>
                <a:cs typeface="Arial"/>
              </a:rPr>
              <a:t>werden</a:t>
            </a:r>
            <a:r>
              <a:rPr lang="en-US" sz="1400">
                <a:solidFill>
                  <a:schemeClr val="bg1"/>
                </a:solidFill>
                <a:latin typeface="Arial"/>
                <a:cs typeface="Arial"/>
              </a:rPr>
              <a:t> </a:t>
            </a:r>
            <a:r>
              <a:rPr lang="en-US" sz="1400" err="1">
                <a:solidFill>
                  <a:schemeClr val="bg1"/>
                </a:solidFill>
                <a:latin typeface="Arial"/>
                <a:cs typeface="Arial"/>
              </a:rPr>
              <a:t>Konditionalsätze</a:t>
            </a:r>
            <a:r>
              <a:rPr lang="en-US" sz="1400">
                <a:solidFill>
                  <a:schemeClr val="bg1"/>
                </a:solidFill>
                <a:latin typeface="Arial"/>
                <a:cs typeface="Arial"/>
              </a:rPr>
              <a:t> </a:t>
            </a:r>
            <a:r>
              <a:rPr lang="en-US" sz="1400" err="1">
                <a:solidFill>
                  <a:schemeClr val="bg1"/>
                </a:solidFill>
                <a:latin typeface="Arial"/>
                <a:cs typeface="Arial"/>
              </a:rPr>
              <a:t>Typ</a:t>
            </a:r>
            <a:r>
              <a:rPr lang="en-US" sz="1400">
                <a:solidFill>
                  <a:schemeClr val="bg1"/>
                </a:solidFill>
                <a:latin typeface="Arial"/>
                <a:cs typeface="Arial"/>
              </a:rPr>
              <a:t> 2 </a:t>
            </a:r>
            <a:r>
              <a:rPr lang="en-US" sz="1400" err="1">
                <a:solidFill>
                  <a:schemeClr val="bg1"/>
                </a:solidFill>
                <a:latin typeface="Arial"/>
                <a:cs typeface="Arial"/>
              </a:rPr>
              <a:t>verwendet</a:t>
            </a:r>
            <a:r>
              <a:rPr lang="en-US" sz="1400">
                <a:solidFill>
                  <a:schemeClr val="bg1"/>
                </a:solidFill>
                <a:latin typeface="Arial"/>
                <a:cs typeface="Arial"/>
              </a:rPr>
              <a:t>, um </a:t>
            </a:r>
            <a:r>
              <a:rPr lang="en-US" sz="1400" err="1">
                <a:solidFill>
                  <a:schemeClr val="bg1"/>
                </a:solidFill>
                <a:latin typeface="Arial"/>
                <a:cs typeface="Arial"/>
              </a:rPr>
              <a:t>über</a:t>
            </a:r>
            <a:r>
              <a:rPr lang="en-US" sz="1400">
                <a:solidFill>
                  <a:schemeClr val="bg1"/>
                </a:solidFill>
                <a:latin typeface="Arial"/>
                <a:cs typeface="Arial"/>
              </a:rPr>
              <a:t> </a:t>
            </a:r>
            <a:r>
              <a:rPr lang="en-US" sz="1400" err="1">
                <a:solidFill>
                  <a:schemeClr val="bg1"/>
                </a:solidFill>
                <a:latin typeface="Arial"/>
                <a:cs typeface="Arial"/>
              </a:rPr>
              <a:t>hypothetische</a:t>
            </a:r>
            <a:r>
              <a:rPr lang="en-US" sz="1400">
                <a:solidFill>
                  <a:schemeClr val="bg1"/>
                </a:solidFill>
                <a:latin typeface="Arial"/>
                <a:cs typeface="Arial"/>
              </a:rPr>
              <a:t> </a:t>
            </a:r>
            <a:r>
              <a:rPr lang="en-US" sz="1400" err="1">
                <a:solidFill>
                  <a:schemeClr val="bg1"/>
                </a:solidFill>
                <a:latin typeface="Arial"/>
                <a:cs typeface="Arial"/>
              </a:rPr>
              <a:t>oder</a:t>
            </a:r>
            <a:r>
              <a:rPr lang="en-US" sz="1400">
                <a:solidFill>
                  <a:schemeClr val="bg1"/>
                </a:solidFill>
                <a:latin typeface="Arial"/>
                <a:cs typeface="Arial"/>
              </a:rPr>
              <a:t> </a:t>
            </a:r>
            <a:r>
              <a:rPr lang="en-US" sz="1400" err="1">
                <a:solidFill>
                  <a:schemeClr val="bg1"/>
                </a:solidFill>
                <a:latin typeface="Arial"/>
                <a:cs typeface="Arial"/>
              </a:rPr>
              <a:t>unwahrscheinliche</a:t>
            </a:r>
            <a:r>
              <a:rPr lang="en-US" sz="1400">
                <a:solidFill>
                  <a:schemeClr val="bg1"/>
                </a:solidFill>
                <a:latin typeface="Arial"/>
                <a:cs typeface="Arial"/>
              </a:rPr>
              <a:t> </a:t>
            </a:r>
            <a:r>
              <a:rPr lang="en-US" sz="1400" err="1">
                <a:solidFill>
                  <a:schemeClr val="bg1"/>
                </a:solidFill>
                <a:latin typeface="Arial"/>
                <a:cs typeface="Arial"/>
              </a:rPr>
              <a:t>Situationen</a:t>
            </a:r>
            <a:r>
              <a:rPr lang="en-US" sz="1400">
                <a:solidFill>
                  <a:schemeClr val="bg1"/>
                </a:solidFill>
                <a:latin typeface="Arial"/>
                <a:cs typeface="Arial"/>
              </a:rPr>
              <a:t> in der </a:t>
            </a:r>
            <a:r>
              <a:rPr lang="en-US" sz="1400" err="1">
                <a:solidFill>
                  <a:schemeClr val="bg1"/>
                </a:solidFill>
                <a:latin typeface="Arial"/>
                <a:cs typeface="Arial"/>
              </a:rPr>
              <a:t>Gegenwart</a:t>
            </a:r>
            <a:r>
              <a:rPr lang="en-US" sz="1400">
                <a:solidFill>
                  <a:schemeClr val="bg1"/>
                </a:solidFill>
                <a:latin typeface="Arial"/>
                <a:cs typeface="Arial"/>
              </a:rPr>
              <a:t> </a:t>
            </a:r>
            <a:r>
              <a:rPr lang="en-US" sz="1400" err="1">
                <a:solidFill>
                  <a:schemeClr val="bg1"/>
                </a:solidFill>
                <a:latin typeface="Arial"/>
                <a:cs typeface="Arial"/>
              </a:rPr>
              <a:t>oder</a:t>
            </a:r>
            <a:r>
              <a:rPr lang="en-US" sz="1400">
                <a:solidFill>
                  <a:schemeClr val="bg1"/>
                </a:solidFill>
                <a:latin typeface="Arial"/>
                <a:cs typeface="Arial"/>
              </a:rPr>
              <a:t> Zukunft </a:t>
            </a:r>
            <a:r>
              <a:rPr lang="en-US" sz="1400" err="1">
                <a:solidFill>
                  <a:schemeClr val="bg1"/>
                </a:solidFill>
                <a:latin typeface="Arial"/>
                <a:cs typeface="Arial"/>
              </a:rPr>
              <a:t>zu</a:t>
            </a:r>
            <a:r>
              <a:rPr lang="en-US" sz="1400">
                <a:solidFill>
                  <a:schemeClr val="bg1"/>
                </a:solidFill>
                <a:latin typeface="Arial"/>
                <a:cs typeface="Arial"/>
              </a:rPr>
              <a:t> </a:t>
            </a:r>
            <a:r>
              <a:rPr lang="en-US" sz="1400" err="1">
                <a:solidFill>
                  <a:schemeClr val="bg1"/>
                </a:solidFill>
                <a:latin typeface="Arial"/>
                <a:cs typeface="Arial"/>
              </a:rPr>
              <a:t>sprechen</a:t>
            </a:r>
            <a:r>
              <a:rPr lang="en-US" sz="1400">
                <a:solidFill>
                  <a:schemeClr val="bg1"/>
                </a:solidFill>
                <a:latin typeface="Arial"/>
                <a:cs typeface="Arial"/>
              </a:rPr>
              <a:t> und </a:t>
            </a:r>
            <a:r>
              <a:rPr lang="en-US" sz="1400" err="1">
                <a:solidFill>
                  <a:schemeClr val="bg1"/>
                </a:solidFill>
                <a:latin typeface="Arial"/>
                <a:cs typeface="Arial"/>
              </a:rPr>
              <a:t>auszudrücken</a:t>
            </a:r>
            <a:r>
              <a:rPr lang="en-US" sz="1400">
                <a:solidFill>
                  <a:schemeClr val="bg1"/>
                </a:solidFill>
                <a:latin typeface="Arial"/>
                <a:cs typeface="Arial"/>
              </a:rPr>
              <a:t>, was </a:t>
            </a:r>
            <a:r>
              <a:rPr lang="en-US" sz="1400" err="1">
                <a:solidFill>
                  <a:schemeClr val="bg1"/>
                </a:solidFill>
                <a:latin typeface="Arial"/>
                <a:cs typeface="Arial"/>
              </a:rPr>
              <a:t>passieren</a:t>
            </a:r>
            <a:r>
              <a:rPr lang="en-US" sz="1400">
                <a:solidFill>
                  <a:schemeClr val="bg1"/>
                </a:solidFill>
                <a:latin typeface="Arial"/>
                <a:cs typeface="Arial"/>
              </a:rPr>
              <a:t> </a:t>
            </a:r>
            <a:r>
              <a:rPr lang="en-US" sz="1400" err="1">
                <a:solidFill>
                  <a:schemeClr val="bg1"/>
                </a:solidFill>
                <a:latin typeface="Arial"/>
                <a:cs typeface="Arial"/>
              </a:rPr>
              <a:t>könnte</a:t>
            </a:r>
            <a:r>
              <a:rPr lang="en-US" sz="1400">
                <a:solidFill>
                  <a:schemeClr val="bg1"/>
                </a:solidFill>
                <a:latin typeface="Arial"/>
                <a:cs typeface="Arial"/>
              </a:rPr>
              <a:t>, </a:t>
            </a:r>
            <a:r>
              <a:rPr lang="en-US" sz="1400" err="1">
                <a:solidFill>
                  <a:schemeClr val="bg1"/>
                </a:solidFill>
                <a:latin typeface="Arial"/>
                <a:cs typeface="Arial"/>
              </a:rPr>
              <a:t>wenn</a:t>
            </a:r>
            <a:r>
              <a:rPr lang="en-US" sz="1400">
                <a:solidFill>
                  <a:schemeClr val="bg1"/>
                </a:solidFill>
                <a:latin typeface="Arial"/>
                <a:cs typeface="Arial"/>
              </a:rPr>
              <a:t> </a:t>
            </a:r>
            <a:r>
              <a:rPr lang="en-US" sz="1400" err="1">
                <a:solidFill>
                  <a:schemeClr val="bg1"/>
                </a:solidFill>
                <a:latin typeface="Arial"/>
                <a:cs typeface="Arial"/>
              </a:rPr>
              <a:t>bestimmte</a:t>
            </a:r>
            <a:r>
              <a:rPr lang="en-US" sz="1400">
                <a:solidFill>
                  <a:schemeClr val="bg1"/>
                </a:solidFill>
                <a:latin typeface="Arial"/>
                <a:cs typeface="Arial"/>
              </a:rPr>
              <a:t> </a:t>
            </a:r>
            <a:r>
              <a:rPr lang="en-US" sz="1400" err="1">
                <a:solidFill>
                  <a:schemeClr val="bg1"/>
                </a:solidFill>
                <a:latin typeface="Arial"/>
                <a:cs typeface="Arial"/>
              </a:rPr>
              <a:t>Bedingungen</a:t>
            </a:r>
            <a:r>
              <a:rPr lang="en-US" sz="1400">
                <a:solidFill>
                  <a:schemeClr val="bg1"/>
                </a:solidFill>
                <a:latin typeface="Arial"/>
                <a:cs typeface="Arial"/>
              </a:rPr>
              <a:t> </a:t>
            </a:r>
            <a:r>
              <a:rPr lang="en-US" sz="1400" err="1">
                <a:solidFill>
                  <a:schemeClr val="bg1"/>
                </a:solidFill>
                <a:latin typeface="Arial"/>
                <a:cs typeface="Arial"/>
              </a:rPr>
              <a:t>erfüllt</a:t>
            </a:r>
            <a:r>
              <a:rPr lang="en-US" sz="1400">
                <a:solidFill>
                  <a:schemeClr val="bg1"/>
                </a:solidFill>
                <a:latin typeface="Arial"/>
                <a:cs typeface="Arial"/>
              </a:rPr>
              <a:t> </a:t>
            </a:r>
            <a:r>
              <a:rPr lang="en-US" sz="1400" err="1">
                <a:solidFill>
                  <a:schemeClr val="bg1"/>
                </a:solidFill>
                <a:latin typeface="Arial"/>
                <a:cs typeface="Arial"/>
              </a:rPr>
              <a:t>wären</a:t>
            </a:r>
            <a:r>
              <a:rPr lang="en-US" sz="1400">
                <a:solidFill>
                  <a:schemeClr val="bg1"/>
                </a:solidFill>
                <a:latin typeface="Arial"/>
                <a:cs typeface="Arial"/>
              </a:rPr>
              <a:t>.</a:t>
            </a:r>
            <a:endParaRPr lang="en-US" sz="1400">
              <a:solidFill>
                <a:schemeClr val="bg1"/>
              </a:solidFill>
              <a:ea typeface="+mn-lt"/>
              <a:cs typeface="+mn-lt"/>
            </a:endParaRPr>
          </a:p>
          <a:p>
            <a:pPr marL="0" lvl="1" indent="0">
              <a:buNone/>
            </a:pPr>
            <a:endParaRPr lang="en-US" sz="1400">
              <a:solidFill>
                <a:schemeClr val="bg1"/>
              </a:solidFill>
              <a:latin typeface="Arial"/>
              <a:ea typeface="+mn-lt"/>
              <a:cs typeface="Arial"/>
            </a:endParaRPr>
          </a:p>
          <a:p>
            <a:pPr marL="685800" lvl="2"/>
            <a:r>
              <a:rPr lang="en-US" sz="1400">
                <a:solidFill>
                  <a:schemeClr val="bg1"/>
                </a:solidFill>
                <a:ea typeface="+mn-lt"/>
                <a:cs typeface="+mn-lt"/>
              </a:rPr>
              <a:t>Wenn ich </a:t>
            </a:r>
            <a:r>
              <a:rPr lang="en-US" sz="1400" err="1">
                <a:solidFill>
                  <a:schemeClr val="bg1"/>
                </a:solidFill>
                <a:ea typeface="+mn-lt"/>
                <a:cs typeface="+mn-lt"/>
              </a:rPr>
              <a:t>früher</a:t>
            </a:r>
            <a:r>
              <a:rPr lang="en-US" sz="1400">
                <a:solidFill>
                  <a:schemeClr val="bg1"/>
                </a:solidFill>
                <a:ea typeface="+mn-lt"/>
                <a:cs typeface="+mn-lt"/>
              </a:rPr>
              <a:t> </a:t>
            </a:r>
            <a:r>
              <a:rPr lang="en-US" sz="1400" err="1">
                <a:solidFill>
                  <a:schemeClr val="bg1"/>
                </a:solidFill>
                <a:ea typeface="+mn-lt"/>
                <a:cs typeface="+mn-lt"/>
              </a:rPr>
              <a:t>aufgestanden</a:t>
            </a:r>
            <a:r>
              <a:rPr lang="en-US" sz="1400">
                <a:solidFill>
                  <a:schemeClr val="bg1"/>
                </a:solidFill>
                <a:ea typeface="+mn-lt"/>
                <a:cs typeface="+mn-lt"/>
              </a:rPr>
              <a:t> </a:t>
            </a:r>
            <a:r>
              <a:rPr lang="en-US" sz="1400" err="1">
                <a:solidFill>
                  <a:schemeClr val="bg1"/>
                </a:solidFill>
                <a:ea typeface="+mn-lt"/>
                <a:cs typeface="+mn-lt"/>
              </a:rPr>
              <a:t>wäre</a:t>
            </a:r>
            <a:r>
              <a:rPr lang="en-US" sz="1400">
                <a:solidFill>
                  <a:schemeClr val="bg1"/>
                </a:solidFill>
                <a:ea typeface="+mn-lt"/>
                <a:cs typeface="+mn-lt"/>
              </a:rPr>
              <a:t>, </a:t>
            </a:r>
            <a:r>
              <a:rPr lang="en-US" sz="1400" err="1">
                <a:solidFill>
                  <a:schemeClr val="bg1"/>
                </a:solidFill>
                <a:ea typeface="+mn-lt"/>
                <a:cs typeface="+mn-lt"/>
              </a:rPr>
              <a:t>hätte</a:t>
            </a:r>
            <a:r>
              <a:rPr lang="en-US" sz="1400">
                <a:solidFill>
                  <a:schemeClr val="bg1"/>
                </a:solidFill>
                <a:ea typeface="+mn-lt"/>
                <a:cs typeface="+mn-lt"/>
              </a:rPr>
              <a:t> ich den Zug </a:t>
            </a:r>
            <a:r>
              <a:rPr lang="en-US" sz="1400" err="1">
                <a:solidFill>
                  <a:schemeClr val="bg1"/>
                </a:solidFill>
                <a:ea typeface="+mn-lt"/>
                <a:cs typeface="+mn-lt"/>
              </a:rPr>
              <a:t>noch</a:t>
            </a:r>
            <a:r>
              <a:rPr lang="en-US" sz="1400">
                <a:solidFill>
                  <a:schemeClr val="bg1"/>
                </a:solidFill>
                <a:ea typeface="+mn-lt"/>
                <a:cs typeface="+mn-lt"/>
              </a:rPr>
              <a:t> </a:t>
            </a:r>
            <a:r>
              <a:rPr lang="en-US" sz="1400" err="1">
                <a:solidFill>
                  <a:schemeClr val="bg1"/>
                </a:solidFill>
                <a:ea typeface="+mn-lt"/>
                <a:cs typeface="+mn-lt"/>
              </a:rPr>
              <a:t>erwischt</a:t>
            </a:r>
            <a:r>
              <a:rPr lang="en-US" sz="1400">
                <a:solidFill>
                  <a:schemeClr val="bg1"/>
                </a:solidFill>
                <a:ea typeface="+mn-lt"/>
                <a:cs typeface="+mn-lt"/>
              </a:rPr>
              <a:t>.</a:t>
            </a:r>
          </a:p>
          <a:p>
            <a:r>
              <a:rPr lang="en-US" sz="1400">
                <a:solidFill>
                  <a:schemeClr val="bg1"/>
                </a:solidFill>
                <a:ea typeface="+mn-lt"/>
                <a:cs typeface="+mn-lt"/>
              </a:rPr>
              <a:t>Hier </a:t>
            </a:r>
            <a:r>
              <a:rPr lang="en-US" sz="1400" err="1">
                <a:solidFill>
                  <a:schemeClr val="bg1"/>
                </a:solidFill>
                <a:ea typeface="+mn-lt"/>
                <a:cs typeface="+mn-lt"/>
              </a:rPr>
              <a:t>wird</a:t>
            </a:r>
            <a:r>
              <a:rPr lang="en-US" sz="1400">
                <a:solidFill>
                  <a:schemeClr val="bg1"/>
                </a:solidFill>
                <a:ea typeface="+mn-lt"/>
                <a:cs typeface="+mn-lt"/>
              </a:rPr>
              <a:t> die </a:t>
            </a:r>
            <a:r>
              <a:rPr lang="en-US" sz="1400" err="1">
                <a:solidFill>
                  <a:schemeClr val="bg1"/>
                </a:solidFill>
                <a:ea typeface="+mn-lt"/>
                <a:cs typeface="+mn-lt"/>
              </a:rPr>
              <a:t>hypothetische</a:t>
            </a:r>
            <a:r>
              <a:rPr lang="en-US" sz="1400">
                <a:solidFill>
                  <a:schemeClr val="bg1"/>
                </a:solidFill>
                <a:ea typeface="+mn-lt"/>
                <a:cs typeface="+mn-lt"/>
              </a:rPr>
              <a:t> Situation </a:t>
            </a:r>
            <a:r>
              <a:rPr lang="en-US" sz="1400" err="1">
                <a:solidFill>
                  <a:schemeClr val="bg1"/>
                </a:solidFill>
                <a:ea typeface="+mn-lt"/>
                <a:cs typeface="+mn-lt"/>
              </a:rPr>
              <a:t>beschrieben</a:t>
            </a:r>
            <a:r>
              <a:rPr lang="en-US" sz="1400">
                <a:solidFill>
                  <a:schemeClr val="bg1"/>
                </a:solidFill>
                <a:ea typeface="+mn-lt"/>
                <a:cs typeface="+mn-lt"/>
              </a:rPr>
              <a:t>, </a:t>
            </a:r>
            <a:r>
              <a:rPr lang="en-US" sz="1400" err="1">
                <a:solidFill>
                  <a:schemeClr val="bg1"/>
                </a:solidFill>
                <a:ea typeface="+mn-lt"/>
                <a:cs typeface="+mn-lt"/>
              </a:rPr>
              <a:t>dass</a:t>
            </a:r>
            <a:r>
              <a:rPr lang="en-US" sz="1400">
                <a:solidFill>
                  <a:schemeClr val="bg1"/>
                </a:solidFill>
                <a:ea typeface="+mn-lt"/>
                <a:cs typeface="+mn-lt"/>
              </a:rPr>
              <a:t> die Person </a:t>
            </a:r>
            <a:r>
              <a:rPr lang="en-US" sz="1400" err="1">
                <a:solidFill>
                  <a:schemeClr val="bg1"/>
                </a:solidFill>
                <a:ea typeface="+mn-lt"/>
                <a:cs typeface="+mn-lt"/>
              </a:rPr>
              <a:t>zu</a:t>
            </a:r>
            <a:r>
              <a:rPr lang="en-US" sz="1400">
                <a:solidFill>
                  <a:schemeClr val="bg1"/>
                </a:solidFill>
                <a:ea typeface="+mn-lt"/>
                <a:cs typeface="+mn-lt"/>
              </a:rPr>
              <a:t> </a:t>
            </a:r>
            <a:r>
              <a:rPr lang="en-US" sz="1400" err="1">
                <a:solidFill>
                  <a:schemeClr val="bg1"/>
                </a:solidFill>
                <a:ea typeface="+mn-lt"/>
                <a:cs typeface="+mn-lt"/>
              </a:rPr>
              <a:t>spät</a:t>
            </a:r>
            <a:r>
              <a:rPr lang="en-US" sz="1400">
                <a:solidFill>
                  <a:schemeClr val="bg1"/>
                </a:solidFill>
                <a:ea typeface="+mn-lt"/>
                <a:cs typeface="+mn-lt"/>
              </a:rPr>
              <a:t> </a:t>
            </a:r>
            <a:r>
              <a:rPr lang="en-US" sz="1400" err="1">
                <a:solidFill>
                  <a:schemeClr val="bg1"/>
                </a:solidFill>
                <a:ea typeface="+mn-lt"/>
                <a:cs typeface="+mn-lt"/>
              </a:rPr>
              <a:t>aufgestanden</a:t>
            </a:r>
            <a:r>
              <a:rPr lang="en-US" sz="1400">
                <a:solidFill>
                  <a:schemeClr val="bg1"/>
                </a:solidFill>
                <a:ea typeface="+mn-lt"/>
                <a:cs typeface="+mn-lt"/>
              </a:rPr>
              <a:t> </a:t>
            </a:r>
            <a:r>
              <a:rPr lang="en-US" sz="1400" err="1">
                <a:solidFill>
                  <a:schemeClr val="bg1"/>
                </a:solidFill>
                <a:ea typeface="+mn-lt"/>
                <a:cs typeface="+mn-lt"/>
              </a:rPr>
              <a:t>ist</a:t>
            </a:r>
            <a:r>
              <a:rPr lang="en-US" sz="1400">
                <a:solidFill>
                  <a:schemeClr val="bg1"/>
                </a:solidFill>
                <a:ea typeface="+mn-lt"/>
                <a:cs typeface="+mn-lt"/>
              </a:rPr>
              <a:t> und den Zug </a:t>
            </a:r>
            <a:r>
              <a:rPr lang="en-US" sz="1400" err="1">
                <a:solidFill>
                  <a:schemeClr val="bg1"/>
                </a:solidFill>
                <a:ea typeface="+mn-lt"/>
                <a:cs typeface="+mn-lt"/>
              </a:rPr>
              <a:t>verpasst</a:t>
            </a:r>
            <a:r>
              <a:rPr lang="en-US" sz="1400">
                <a:solidFill>
                  <a:schemeClr val="bg1"/>
                </a:solidFill>
                <a:ea typeface="+mn-lt"/>
                <a:cs typeface="+mn-lt"/>
              </a:rPr>
              <a:t> hat. Die </a:t>
            </a:r>
            <a:r>
              <a:rPr lang="en-US" sz="1400" err="1">
                <a:solidFill>
                  <a:schemeClr val="bg1"/>
                </a:solidFill>
                <a:ea typeface="+mn-lt"/>
                <a:cs typeface="+mn-lt"/>
              </a:rPr>
              <a:t>Konsequenz</a:t>
            </a:r>
            <a:r>
              <a:rPr lang="en-US" sz="1400">
                <a:solidFill>
                  <a:schemeClr val="bg1"/>
                </a:solidFill>
                <a:ea typeface="+mn-lt"/>
                <a:cs typeface="+mn-lt"/>
              </a:rPr>
              <a:t> "den Zug </a:t>
            </a:r>
            <a:r>
              <a:rPr lang="en-US" sz="1400" err="1">
                <a:solidFill>
                  <a:schemeClr val="bg1"/>
                </a:solidFill>
                <a:ea typeface="+mn-lt"/>
                <a:cs typeface="+mn-lt"/>
              </a:rPr>
              <a:t>verpassen</a:t>
            </a:r>
            <a:r>
              <a:rPr lang="en-US" sz="1400">
                <a:solidFill>
                  <a:schemeClr val="bg1"/>
                </a:solidFill>
                <a:ea typeface="+mn-lt"/>
                <a:cs typeface="+mn-lt"/>
              </a:rPr>
              <a:t>" </a:t>
            </a:r>
            <a:r>
              <a:rPr lang="en-US" sz="1400" err="1">
                <a:solidFill>
                  <a:schemeClr val="bg1"/>
                </a:solidFill>
                <a:ea typeface="+mn-lt"/>
                <a:cs typeface="+mn-lt"/>
              </a:rPr>
              <a:t>wird</a:t>
            </a:r>
            <a:r>
              <a:rPr lang="en-US" sz="1400">
                <a:solidFill>
                  <a:schemeClr val="bg1"/>
                </a:solidFill>
                <a:ea typeface="+mn-lt"/>
                <a:cs typeface="+mn-lt"/>
              </a:rPr>
              <a:t> </a:t>
            </a:r>
            <a:r>
              <a:rPr lang="en-US" sz="1400" err="1">
                <a:solidFill>
                  <a:schemeClr val="bg1"/>
                </a:solidFill>
                <a:ea typeface="+mn-lt"/>
                <a:cs typeface="+mn-lt"/>
              </a:rPr>
              <a:t>im</a:t>
            </a:r>
            <a:r>
              <a:rPr lang="en-US" sz="1400">
                <a:solidFill>
                  <a:schemeClr val="bg1"/>
                </a:solidFill>
                <a:ea typeface="+mn-lt"/>
                <a:cs typeface="+mn-lt"/>
              </a:rPr>
              <a:t> </a:t>
            </a:r>
            <a:r>
              <a:rPr lang="en-US" sz="1400" err="1">
                <a:solidFill>
                  <a:schemeClr val="bg1"/>
                </a:solidFill>
                <a:ea typeface="+mn-lt"/>
                <a:cs typeface="+mn-lt"/>
              </a:rPr>
              <a:t>Konditional</a:t>
            </a:r>
            <a:r>
              <a:rPr lang="en-US" sz="1400">
                <a:solidFill>
                  <a:schemeClr val="bg1"/>
                </a:solidFill>
                <a:ea typeface="+mn-lt"/>
                <a:cs typeface="+mn-lt"/>
              </a:rPr>
              <a:t> II </a:t>
            </a:r>
            <a:r>
              <a:rPr lang="en-US" sz="1400" err="1">
                <a:solidFill>
                  <a:schemeClr val="bg1"/>
                </a:solidFill>
                <a:ea typeface="+mn-lt"/>
                <a:cs typeface="+mn-lt"/>
              </a:rPr>
              <a:t>ausgedrückt</a:t>
            </a:r>
            <a:r>
              <a:rPr lang="en-US" sz="1400">
                <a:solidFill>
                  <a:schemeClr val="bg1"/>
                </a:solidFill>
                <a:ea typeface="+mn-lt"/>
                <a:cs typeface="+mn-lt"/>
              </a:rPr>
              <a:t>. Die </a:t>
            </a:r>
            <a:r>
              <a:rPr lang="en-US" sz="1400" err="1">
                <a:solidFill>
                  <a:schemeClr val="bg1"/>
                </a:solidFill>
                <a:ea typeface="+mn-lt"/>
                <a:cs typeface="+mn-lt"/>
              </a:rPr>
              <a:t>Bedingung</a:t>
            </a:r>
            <a:r>
              <a:rPr lang="en-US" sz="1400">
                <a:solidFill>
                  <a:schemeClr val="bg1"/>
                </a:solidFill>
                <a:ea typeface="+mn-lt"/>
                <a:cs typeface="+mn-lt"/>
              </a:rPr>
              <a:t>, </a:t>
            </a:r>
            <a:r>
              <a:rPr lang="en-US" sz="1400" err="1">
                <a:solidFill>
                  <a:schemeClr val="bg1"/>
                </a:solidFill>
                <a:ea typeface="+mn-lt"/>
                <a:cs typeface="+mn-lt"/>
              </a:rPr>
              <a:t>früher</a:t>
            </a:r>
            <a:r>
              <a:rPr lang="en-US" sz="1400">
                <a:solidFill>
                  <a:schemeClr val="bg1"/>
                </a:solidFill>
                <a:ea typeface="+mn-lt"/>
                <a:cs typeface="+mn-lt"/>
              </a:rPr>
              <a:t> </a:t>
            </a:r>
            <a:r>
              <a:rPr lang="en-US" sz="1400" err="1">
                <a:solidFill>
                  <a:schemeClr val="bg1"/>
                </a:solidFill>
                <a:ea typeface="+mn-lt"/>
                <a:cs typeface="+mn-lt"/>
              </a:rPr>
              <a:t>aufzustehen</a:t>
            </a:r>
            <a:r>
              <a:rPr lang="en-US" sz="1400">
                <a:solidFill>
                  <a:schemeClr val="bg1"/>
                </a:solidFill>
                <a:ea typeface="+mn-lt"/>
                <a:cs typeface="+mn-lt"/>
              </a:rPr>
              <a:t>, </a:t>
            </a:r>
            <a:r>
              <a:rPr lang="en-US" sz="1400" err="1">
                <a:solidFill>
                  <a:schemeClr val="bg1"/>
                </a:solidFill>
                <a:ea typeface="+mn-lt"/>
                <a:cs typeface="+mn-lt"/>
              </a:rPr>
              <a:t>wird</a:t>
            </a:r>
            <a:r>
              <a:rPr lang="en-US" sz="1400">
                <a:solidFill>
                  <a:schemeClr val="bg1"/>
                </a:solidFill>
                <a:ea typeface="+mn-lt"/>
                <a:cs typeface="+mn-lt"/>
              </a:rPr>
              <a:t> </a:t>
            </a:r>
            <a:r>
              <a:rPr lang="en-US" sz="1400" err="1">
                <a:solidFill>
                  <a:schemeClr val="bg1"/>
                </a:solidFill>
                <a:ea typeface="+mn-lt"/>
                <a:cs typeface="+mn-lt"/>
              </a:rPr>
              <a:t>ebenfalls</a:t>
            </a:r>
            <a:r>
              <a:rPr lang="en-US" sz="1400">
                <a:solidFill>
                  <a:schemeClr val="bg1"/>
                </a:solidFill>
                <a:ea typeface="+mn-lt"/>
                <a:cs typeface="+mn-lt"/>
              </a:rPr>
              <a:t> </a:t>
            </a:r>
            <a:r>
              <a:rPr lang="en-US" sz="1400" err="1">
                <a:solidFill>
                  <a:schemeClr val="bg1"/>
                </a:solidFill>
                <a:ea typeface="+mn-lt"/>
                <a:cs typeface="+mn-lt"/>
              </a:rPr>
              <a:t>im</a:t>
            </a:r>
            <a:r>
              <a:rPr lang="en-US" sz="1400">
                <a:solidFill>
                  <a:schemeClr val="bg1"/>
                </a:solidFill>
                <a:ea typeface="+mn-lt"/>
                <a:cs typeface="+mn-lt"/>
              </a:rPr>
              <a:t> </a:t>
            </a:r>
            <a:r>
              <a:rPr lang="en-US" sz="1400" err="1">
                <a:solidFill>
                  <a:schemeClr val="bg1"/>
                </a:solidFill>
                <a:ea typeface="+mn-lt"/>
                <a:cs typeface="+mn-lt"/>
              </a:rPr>
              <a:t>Konditional</a:t>
            </a:r>
            <a:r>
              <a:rPr lang="en-US" sz="1400">
                <a:solidFill>
                  <a:schemeClr val="bg1"/>
                </a:solidFill>
                <a:ea typeface="+mn-lt"/>
                <a:cs typeface="+mn-lt"/>
              </a:rPr>
              <a:t> II </a:t>
            </a:r>
            <a:r>
              <a:rPr lang="en-US" sz="1400" err="1">
                <a:solidFill>
                  <a:schemeClr val="bg1"/>
                </a:solidFill>
                <a:ea typeface="+mn-lt"/>
                <a:cs typeface="+mn-lt"/>
              </a:rPr>
              <a:t>ausgedrückt</a:t>
            </a:r>
            <a:r>
              <a:rPr lang="en-US" sz="1400">
                <a:solidFill>
                  <a:schemeClr val="bg1"/>
                </a:solidFill>
                <a:ea typeface="+mn-lt"/>
                <a:cs typeface="+mn-lt"/>
              </a:rPr>
              <a:t>, da es </a:t>
            </a:r>
            <a:r>
              <a:rPr lang="en-US" sz="1400" err="1">
                <a:solidFill>
                  <a:schemeClr val="bg1"/>
                </a:solidFill>
                <a:ea typeface="+mn-lt"/>
                <a:cs typeface="+mn-lt"/>
              </a:rPr>
              <a:t>sich</a:t>
            </a:r>
            <a:r>
              <a:rPr lang="en-US" sz="1400">
                <a:solidFill>
                  <a:schemeClr val="bg1"/>
                </a:solidFill>
                <a:ea typeface="+mn-lt"/>
                <a:cs typeface="+mn-lt"/>
              </a:rPr>
              <a:t> um </a:t>
            </a:r>
            <a:r>
              <a:rPr lang="en-US" sz="1400" err="1">
                <a:solidFill>
                  <a:schemeClr val="bg1"/>
                </a:solidFill>
                <a:ea typeface="+mn-lt"/>
                <a:cs typeface="+mn-lt"/>
              </a:rPr>
              <a:t>eine</a:t>
            </a:r>
            <a:r>
              <a:rPr lang="en-US" sz="1400">
                <a:solidFill>
                  <a:schemeClr val="bg1"/>
                </a:solidFill>
                <a:ea typeface="+mn-lt"/>
                <a:cs typeface="+mn-lt"/>
              </a:rPr>
              <a:t> </a:t>
            </a:r>
            <a:r>
              <a:rPr lang="en-US" sz="1400" err="1">
                <a:solidFill>
                  <a:schemeClr val="bg1"/>
                </a:solidFill>
                <a:ea typeface="+mn-lt"/>
                <a:cs typeface="+mn-lt"/>
              </a:rPr>
              <a:t>Vermutung</a:t>
            </a:r>
            <a:r>
              <a:rPr lang="en-US" sz="1400">
                <a:solidFill>
                  <a:schemeClr val="bg1"/>
                </a:solidFill>
                <a:ea typeface="+mn-lt"/>
                <a:cs typeface="+mn-lt"/>
              </a:rPr>
              <a:t> </a:t>
            </a:r>
            <a:r>
              <a:rPr lang="en-US" sz="1400" err="1">
                <a:solidFill>
                  <a:schemeClr val="bg1"/>
                </a:solidFill>
                <a:ea typeface="+mn-lt"/>
                <a:cs typeface="+mn-lt"/>
              </a:rPr>
              <a:t>handelt</a:t>
            </a:r>
            <a:r>
              <a:rPr lang="en-US" sz="1400">
                <a:solidFill>
                  <a:schemeClr val="bg1"/>
                </a:solidFill>
                <a:ea typeface="+mn-lt"/>
                <a:cs typeface="+mn-lt"/>
              </a:rPr>
              <a:t>, was </a:t>
            </a:r>
            <a:r>
              <a:rPr lang="en-US" sz="1400" err="1">
                <a:solidFill>
                  <a:schemeClr val="bg1"/>
                </a:solidFill>
                <a:ea typeface="+mn-lt"/>
                <a:cs typeface="+mn-lt"/>
              </a:rPr>
              <a:t>passiert</a:t>
            </a:r>
            <a:r>
              <a:rPr lang="en-US" sz="1400">
                <a:solidFill>
                  <a:schemeClr val="bg1"/>
                </a:solidFill>
                <a:ea typeface="+mn-lt"/>
                <a:cs typeface="+mn-lt"/>
              </a:rPr>
              <a:t> </a:t>
            </a:r>
            <a:r>
              <a:rPr lang="en-US" sz="1400" err="1">
                <a:solidFill>
                  <a:schemeClr val="bg1"/>
                </a:solidFill>
                <a:ea typeface="+mn-lt"/>
                <a:cs typeface="+mn-lt"/>
              </a:rPr>
              <a:t>wäre</a:t>
            </a:r>
            <a:r>
              <a:rPr lang="en-US" sz="1400">
                <a:solidFill>
                  <a:schemeClr val="bg1"/>
                </a:solidFill>
                <a:ea typeface="+mn-lt"/>
                <a:cs typeface="+mn-lt"/>
              </a:rPr>
              <a:t>, </a:t>
            </a:r>
            <a:r>
              <a:rPr lang="en-US" sz="1400" err="1">
                <a:solidFill>
                  <a:schemeClr val="bg1"/>
                </a:solidFill>
                <a:ea typeface="+mn-lt"/>
                <a:cs typeface="+mn-lt"/>
              </a:rPr>
              <a:t>wenn</a:t>
            </a:r>
            <a:r>
              <a:rPr lang="en-US" sz="1400">
                <a:solidFill>
                  <a:schemeClr val="bg1"/>
                </a:solidFill>
                <a:ea typeface="+mn-lt"/>
                <a:cs typeface="+mn-lt"/>
              </a:rPr>
              <a:t> die Person </a:t>
            </a:r>
            <a:r>
              <a:rPr lang="en-US" sz="1400" err="1">
                <a:solidFill>
                  <a:schemeClr val="bg1"/>
                </a:solidFill>
                <a:ea typeface="+mn-lt"/>
                <a:cs typeface="+mn-lt"/>
              </a:rPr>
              <a:t>früher</a:t>
            </a:r>
            <a:r>
              <a:rPr lang="en-US" sz="1400">
                <a:solidFill>
                  <a:schemeClr val="bg1"/>
                </a:solidFill>
                <a:ea typeface="+mn-lt"/>
                <a:cs typeface="+mn-lt"/>
              </a:rPr>
              <a:t> </a:t>
            </a:r>
            <a:r>
              <a:rPr lang="en-US" sz="1400" err="1">
                <a:solidFill>
                  <a:schemeClr val="bg1"/>
                </a:solidFill>
                <a:ea typeface="+mn-lt"/>
                <a:cs typeface="+mn-lt"/>
              </a:rPr>
              <a:t>aufgestanden</a:t>
            </a:r>
            <a:r>
              <a:rPr lang="en-US" sz="1400">
                <a:solidFill>
                  <a:schemeClr val="bg1"/>
                </a:solidFill>
                <a:ea typeface="+mn-lt"/>
                <a:cs typeface="+mn-lt"/>
              </a:rPr>
              <a:t> </a:t>
            </a:r>
            <a:r>
              <a:rPr lang="en-US" sz="1400" err="1">
                <a:solidFill>
                  <a:schemeClr val="bg1"/>
                </a:solidFill>
                <a:ea typeface="+mn-lt"/>
                <a:cs typeface="+mn-lt"/>
              </a:rPr>
              <a:t>wäre</a:t>
            </a:r>
            <a:r>
              <a:rPr lang="en-US" sz="1400">
                <a:solidFill>
                  <a:schemeClr val="bg1"/>
                </a:solidFill>
                <a:ea typeface="+mn-lt"/>
                <a:cs typeface="+mn-lt"/>
              </a:rPr>
              <a:t>.</a:t>
            </a:r>
            <a:endParaRPr lang="en-US" sz="1400">
              <a:solidFill>
                <a:schemeClr val="bg1"/>
              </a:solidFill>
              <a:cs typeface="Calibri"/>
            </a:endParaRPr>
          </a:p>
          <a:p>
            <a:endParaRPr lang="en-US" sz="600">
              <a:solidFill>
                <a:schemeClr val="bg1"/>
              </a:solidFill>
              <a:cs typeface="Calibri"/>
            </a:endParaRPr>
          </a:p>
          <a:p>
            <a:endParaRPr lang="en-US" sz="600">
              <a:solidFill>
                <a:schemeClr val="bg1"/>
              </a:solidFill>
              <a:cs typeface="Calibri"/>
            </a:endParaRPr>
          </a:p>
        </p:txBody>
      </p:sp>
      <p:grpSp>
        <p:nvGrpSpPr>
          <p:cNvPr id="58"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59" name="Freeform: Shape 58">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99359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2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A2C3F4C-15F4-69D6-CEB6-E9603927208C}"/>
              </a:ext>
            </a:extLst>
          </p:cNvPr>
          <p:cNvSpPr>
            <a:spLocks noGrp="1"/>
          </p:cNvSpPr>
          <p:nvPr>
            <p:ph type="title"/>
          </p:nvPr>
        </p:nvSpPr>
        <p:spPr>
          <a:xfrm>
            <a:off x="922635" y="1250575"/>
            <a:ext cx="4604274" cy="4163210"/>
          </a:xfrm>
        </p:spPr>
        <p:txBody>
          <a:bodyPr anchor="ctr">
            <a:normAutofit/>
          </a:bodyPr>
          <a:lstStyle/>
          <a:p>
            <a:r>
              <a:rPr lang="en-US" sz="7400">
                <a:solidFill>
                  <a:schemeClr val="bg1"/>
                </a:solidFill>
                <a:cs typeface="Calibri Light"/>
              </a:rPr>
              <a:t>Dritte</a:t>
            </a:r>
            <a:br>
              <a:rPr lang="en-US" sz="7400">
                <a:solidFill>
                  <a:schemeClr val="bg1"/>
                </a:solidFill>
                <a:cs typeface="Calibri Light"/>
              </a:rPr>
            </a:br>
            <a:r>
              <a:rPr lang="en-US" sz="7400">
                <a:solidFill>
                  <a:schemeClr val="bg1"/>
                </a:solidFill>
                <a:cs typeface="Calibri Light"/>
              </a:rPr>
              <a:t>Bedingung Grammatik</a:t>
            </a:r>
            <a:endParaRPr lang="en-US" sz="7400">
              <a:solidFill>
                <a:schemeClr val="bg1"/>
              </a:solidFill>
            </a:endParaRPr>
          </a:p>
        </p:txBody>
      </p:sp>
      <p:sp>
        <p:nvSpPr>
          <p:cNvPr id="54" name="Rectangle 22">
            <a:extLst>
              <a:ext uri="{FF2B5EF4-FFF2-40B4-BE49-F238E27FC236}">
                <a16:creationId xmlns:a16="http://schemas.microsoft.com/office/drawing/2014/main" id="{C2C57604-0CFD-4023-B9BD-107166A25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476" y="1100949"/>
            <a:ext cx="4996593"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34504D-4CAB-1611-9E5B-31D6C58683BC}"/>
              </a:ext>
            </a:extLst>
          </p:cNvPr>
          <p:cNvSpPr>
            <a:spLocks noGrp="1"/>
          </p:cNvSpPr>
          <p:nvPr>
            <p:ph idx="1"/>
          </p:nvPr>
        </p:nvSpPr>
        <p:spPr>
          <a:xfrm>
            <a:off x="6556631" y="813575"/>
            <a:ext cx="4797909" cy="5023821"/>
          </a:xfrm>
        </p:spPr>
        <p:txBody>
          <a:bodyPr vert="horz" lIns="91440" tIns="45720" rIns="91440" bIns="45720" rtlCol="0" anchor="ctr">
            <a:normAutofit/>
          </a:bodyPr>
          <a:lstStyle/>
          <a:p>
            <a:pPr>
              <a:buNone/>
            </a:pPr>
            <a:r>
              <a:rPr lang="en-US" sz="1400" err="1">
                <a:solidFill>
                  <a:schemeClr val="bg1"/>
                </a:solidFill>
              </a:rPr>
              <a:t>Bildung</a:t>
            </a:r>
            <a:r>
              <a:rPr lang="en-US" sz="1400">
                <a:solidFill>
                  <a:schemeClr val="bg1"/>
                </a:solidFill>
              </a:rPr>
              <a:t>:</a:t>
            </a:r>
            <a:endParaRPr lang="en-US" sz="1400">
              <a:solidFill>
                <a:schemeClr val="bg1"/>
              </a:solidFill>
              <a:cs typeface="Calibri"/>
            </a:endParaRPr>
          </a:p>
          <a:p>
            <a:r>
              <a:rPr lang="en-US" sz="1400" b="1" i="1">
                <a:solidFill>
                  <a:schemeClr val="bg1"/>
                </a:solidFill>
                <a:ea typeface="+mn-lt"/>
                <a:cs typeface="+mn-lt"/>
              </a:rPr>
              <a:t>if</a:t>
            </a:r>
            <a:r>
              <a:rPr lang="en-US" sz="1400" b="1">
                <a:solidFill>
                  <a:schemeClr val="bg1"/>
                </a:solidFill>
                <a:ea typeface="+mn-lt"/>
                <a:cs typeface="+mn-lt"/>
              </a:rPr>
              <a:t> + Past Perfect, </a:t>
            </a:r>
            <a:r>
              <a:rPr lang="en-US" sz="1400" b="1" err="1">
                <a:solidFill>
                  <a:schemeClr val="bg1"/>
                </a:solidFill>
                <a:ea typeface="+mn-lt"/>
                <a:cs typeface="+mn-lt"/>
              </a:rPr>
              <a:t>Hauptsatz</a:t>
            </a:r>
            <a:r>
              <a:rPr lang="en-US" sz="1400" b="1">
                <a:solidFill>
                  <a:schemeClr val="bg1"/>
                </a:solidFill>
                <a:ea typeface="+mn-lt"/>
                <a:cs typeface="+mn-lt"/>
              </a:rPr>
              <a:t> </a:t>
            </a:r>
            <a:r>
              <a:rPr lang="en-US" sz="1400" b="1" err="1">
                <a:solidFill>
                  <a:schemeClr val="bg1"/>
                </a:solidFill>
                <a:ea typeface="+mn-lt"/>
                <a:cs typeface="+mn-lt"/>
              </a:rPr>
              <a:t>mit</a:t>
            </a:r>
            <a:r>
              <a:rPr lang="en-US" sz="1400" b="1">
                <a:solidFill>
                  <a:schemeClr val="bg1"/>
                </a:solidFill>
                <a:ea typeface="+mn-lt"/>
                <a:cs typeface="+mn-lt"/>
              </a:rPr>
              <a:t> Conditional II</a:t>
            </a:r>
            <a:endParaRPr lang="en-US" sz="1400">
              <a:solidFill>
                <a:schemeClr val="bg1"/>
              </a:solidFill>
              <a:ea typeface="+mn-lt"/>
              <a:cs typeface="+mn-lt"/>
            </a:endParaRPr>
          </a:p>
          <a:p>
            <a:pPr lvl="1"/>
            <a:r>
              <a:rPr lang="en" sz="1400">
                <a:solidFill>
                  <a:schemeClr val="bg1"/>
                </a:solidFill>
                <a:ea typeface="+mn-lt"/>
                <a:cs typeface="+mn-lt"/>
              </a:rPr>
              <a:t>If I had found her address, I would have sent her an invitation.</a:t>
            </a:r>
            <a:endParaRPr lang="en-US" sz="1400">
              <a:solidFill>
                <a:schemeClr val="bg1"/>
              </a:solidFill>
              <a:cs typeface="Calibri"/>
            </a:endParaRPr>
          </a:p>
          <a:p>
            <a:r>
              <a:rPr lang="en-US" sz="1400">
                <a:solidFill>
                  <a:schemeClr val="bg1"/>
                </a:solidFill>
                <a:ea typeface="+mn-lt"/>
                <a:cs typeface="+mn-lt"/>
              </a:rPr>
              <a:t>Der </a:t>
            </a:r>
            <a:r>
              <a:rPr lang="en-US" sz="1400" err="1">
                <a:solidFill>
                  <a:schemeClr val="bg1"/>
                </a:solidFill>
                <a:ea typeface="+mn-lt"/>
                <a:cs typeface="+mn-lt"/>
              </a:rPr>
              <a:t>Hauptsatz</a:t>
            </a:r>
            <a:r>
              <a:rPr lang="en-US" sz="1400">
                <a:solidFill>
                  <a:schemeClr val="bg1"/>
                </a:solidFill>
                <a:ea typeface="+mn-lt"/>
                <a:cs typeface="+mn-lt"/>
              </a:rPr>
              <a:t> </a:t>
            </a:r>
            <a:r>
              <a:rPr lang="en-US" sz="1400" err="1">
                <a:solidFill>
                  <a:schemeClr val="bg1"/>
                </a:solidFill>
                <a:ea typeface="+mn-lt"/>
                <a:cs typeface="+mn-lt"/>
              </a:rPr>
              <a:t>kann</a:t>
            </a:r>
            <a:r>
              <a:rPr lang="en-US" sz="1400">
                <a:solidFill>
                  <a:schemeClr val="bg1"/>
                </a:solidFill>
                <a:ea typeface="+mn-lt"/>
                <a:cs typeface="+mn-lt"/>
              </a:rPr>
              <a:t> </a:t>
            </a:r>
            <a:r>
              <a:rPr lang="en-US" sz="1400" err="1">
                <a:solidFill>
                  <a:schemeClr val="bg1"/>
                </a:solidFill>
                <a:ea typeface="+mn-lt"/>
                <a:cs typeface="+mn-lt"/>
              </a:rPr>
              <a:t>auch</a:t>
            </a:r>
            <a:r>
              <a:rPr lang="en-US" sz="1400">
                <a:solidFill>
                  <a:schemeClr val="bg1"/>
                </a:solidFill>
                <a:ea typeface="+mn-lt"/>
                <a:cs typeface="+mn-lt"/>
              </a:rPr>
              <a:t> </a:t>
            </a:r>
            <a:r>
              <a:rPr lang="en-US" sz="1400" err="1">
                <a:solidFill>
                  <a:schemeClr val="bg1"/>
                </a:solidFill>
                <a:ea typeface="+mn-lt"/>
                <a:cs typeface="+mn-lt"/>
              </a:rPr>
              <a:t>vorne</a:t>
            </a:r>
            <a:r>
              <a:rPr lang="en-US" sz="1400">
                <a:solidFill>
                  <a:schemeClr val="bg1"/>
                </a:solidFill>
                <a:ea typeface="+mn-lt"/>
                <a:cs typeface="+mn-lt"/>
              </a:rPr>
              <a:t> </a:t>
            </a:r>
            <a:r>
              <a:rPr lang="en-US" sz="1400" err="1">
                <a:solidFill>
                  <a:schemeClr val="bg1"/>
                </a:solidFill>
                <a:ea typeface="+mn-lt"/>
                <a:cs typeface="+mn-lt"/>
              </a:rPr>
              <a:t>stehen</a:t>
            </a:r>
            <a:r>
              <a:rPr lang="en-US" sz="1400">
                <a:solidFill>
                  <a:schemeClr val="bg1"/>
                </a:solidFill>
                <a:ea typeface="+mn-lt"/>
                <a:cs typeface="+mn-lt"/>
              </a:rPr>
              <a:t>. In </a:t>
            </a:r>
            <a:r>
              <a:rPr lang="en-US" sz="1400" err="1">
                <a:solidFill>
                  <a:schemeClr val="bg1"/>
                </a:solidFill>
                <a:ea typeface="+mn-lt"/>
                <a:cs typeface="+mn-lt"/>
              </a:rPr>
              <a:t>diesem</a:t>
            </a:r>
            <a:r>
              <a:rPr lang="en-US" sz="1400">
                <a:solidFill>
                  <a:schemeClr val="bg1"/>
                </a:solidFill>
                <a:ea typeface="+mn-lt"/>
                <a:cs typeface="+mn-lt"/>
              </a:rPr>
              <a:t> Fall </a:t>
            </a:r>
            <a:r>
              <a:rPr lang="en-US" sz="1400" err="1">
                <a:solidFill>
                  <a:schemeClr val="bg1"/>
                </a:solidFill>
                <a:ea typeface="+mn-lt"/>
                <a:cs typeface="+mn-lt"/>
              </a:rPr>
              <a:t>wird</a:t>
            </a:r>
            <a:r>
              <a:rPr lang="en-US" sz="1400">
                <a:solidFill>
                  <a:schemeClr val="bg1"/>
                </a:solidFill>
                <a:ea typeface="+mn-lt"/>
                <a:cs typeface="+mn-lt"/>
              </a:rPr>
              <a:t> </a:t>
            </a:r>
            <a:r>
              <a:rPr lang="en-US" sz="1400" err="1">
                <a:solidFill>
                  <a:schemeClr val="bg1"/>
                </a:solidFill>
                <a:ea typeface="+mn-lt"/>
                <a:cs typeface="+mn-lt"/>
              </a:rPr>
              <a:t>kein</a:t>
            </a:r>
            <a:r>
              <a:rPr lang="en-US" sz="1400">
                <a:solidFill>
                  <a:schemeClr val="bg1"/>
                </a:solidFill>
                <a:ea typeface="+mn-lt"/>
                <a:cs typeface="+mn-lt"/>
              </a:rPr>
              <a:t> Komma </a:t>
            </a:r>
            <a:r>
              <a:rPr lang="en-US" sz="1400" err="1">
                <a:solidFill>
                  <a:schemeClr val="bg1"/>
                </a:solidFill>
                <a:ea typeface="+mn-lt"/>
                <a:cs typeface="+mn-lt"/>
              </a:rPr>
              <a:t>gesetzt</a:t>
            </a:r>
            <a:r>
              <a:rPr lang="en-US" sz="1400">
                <a:solidFill>
                  <a:schemeClr val="bg1"/>
                </a:solidFill>
                <a:ea typeface="+mn-lt"/>
                <a:cs typeface="+mn-lt"/>
              </a:rPr>
              <a:t>.</a:t>
            </a:r>
          </a:p>
          <a:p>
            <a:pPr lvl="1"/>
            <a:r>
              <a:rPr lang="en" sz="1400">
                <a:solidFill>
                  <a:schemeClr val="bg1"/>
                </a:solidFill>
                <a:ea typeface="+mn-lt"/>
                <a:cs typeface="+mn-lt"/>
              </a:rPr>
              <a:t>I would have sent her an invitation if I had found her address.</a:t>
            </a:r>
            <a:endParaRPr lang="en-US" sz="1400">
              <a:solidFill>
                <a:schemeClr val="bg1"/>
              </a:solidFill>
              <a:cs typeface="Calibri"/>
            </a:endParaRPr>
          </a:p>
          <a:p>
            <a:r>
              <a:rPr lang="en-US" sz="1400" b="1" err="1">
                <a:solidFill>
                  <a:schemeClr val="bg1"/>
                </a:solidFill>
                <a:ea typeface="+mn-lt"/>
                <a:cs typeface="+mn-lt"/>
              </a:rPr>
              <a:t>Beachte</a:t>
            </a:r>
            <a:r>
              <a:rPr lang="en-US" sz="1400" b="1">
                <a:solidFill>
                  <a:schemeClr val="bg1"/>
                </a:solidFill>
                <a:ea typeface="+mn-lt"/>
                <a:cs typeface="+mn-lt"/>
              </a:rPr>
              <a:t>:</a:t>
            </a:r>
            <a:r>
              <a:rPr lang="en-US" sz="1400">
                <a:solidFill>
                  <a:schemeClr val="bg1"/>
                </a:solidFill>
                <a:ea typeface="+mn-lt"/>
                <a:cs typeface="+mn-lt"/>
              </a:rPr>
              <a:t> </a:t>
            </a:r>
            <a:r>
              <a:rPr lang="en-US" sz="1400" err="1">
                <a:solidFill>
                  <a:schemeClr val="bg1"/>
                </a:solidFill>
                <a:ea typeface="+mn-lt"/>
                <a:cs typeface="+mn-lt"/>
              </a:rPr>
              <a:t>Hauptsatz</a:t>
            </a:r>
            <a:r>
              <a:rPr lang="en-US" sz="1400">
                <a:solidFill>
                  <a:schemeClr val="bg1"/>
                </a:solidFill>
                <a:ea typeface="+mn-lt"/>
                <a:cs typeface="+mn-lt"/>
              </a:rPr>
              <a:t> und / </a:t>
            </a:r>
            <a:r>
              <a:rPr lang="en-US" sz="1400" err="1">
                <a:solidFill>
                  <a:schemeClr val="bg1"/>
                </a:solidFill>
                <a:ea typeface="+mn-lt"/>
                <a:cs typeface="+mn-lt"/>
              </a:rPr>
              <a:t>oder</a:t>
            </a:r>
            <a:r>
              <a:rPr lang="en-US" sz="1400">
                <a:solidFill>
                  <a:schemeClr val="bg1"/>
                </a:solidFill>
                <a:ea typeface="+mn-lt"/>
                <a:cs typeface="+mn-lt"/>
              </a:rPr>
              <a:t> if-Satz </a:t>
            </a:r>
            <a:r>
              <a:rPr lang="en-US" sz="1400" err="1">
                <a:solidFill>
                  <a:schemeClr val="bg1"/>
                </a:solidFill>
                <a:ea typeface="+mn-lt"/>
                <a:cs typeface="+mn-lt"/>
              </a:rPr>
              <a:t>können</a:t>
            </a:r>
            <a:r>
              <a:rPr lang="en-US" sz="1400">
                <a:solidFill>
                  <a:schemeClr val="bg1"/>
                </a:solidFill>
                <a:ea typeface="+mn-lt"/>
                <a:cs typeface="+mn-lt"/>
              </a:rPr>
              <a:t> </a:t>
            </a:r>
            <a:r>
              <a:rPr lang="en-US" sz="1400" err="1">
                <a:solidFill>
                  <a:schemeClr val="bg1"/>
                </a:solidFill>
                <a:ea typeface="+mn-lt"/>
                <a:cs typeface="+mn-lt"/>
              </a:rPr>
              <a:t>auch</a:t>
            </a:r>
            <a:r>
              <a:rPr lang="en-US" sz="1400">
                <a:solidFill>
                  <a:schemeClr val="bg1"/>
                </a:solidFill>
                <a:ea typeface="+mn-lt"/>
                <a:cs typeface="+mn-lt"/>
              </a:rPr>
              <a:t> </a:t>
            </a:r>
            <a:r>
              <a:rPr lang="en-US" sz="1400" err="1">
                <a:solidFill>
                  <a:schemeClr val="bg1"/>
                </a:solidFill>
                <a:ea typeface="+mn-lt"/>
                <a:cs typeface="+mn-lt"/>
              </a:rPr>
              <a:t>verneint</a:t>
            </a:r>
            <a:r>
              <a:rPr lang="en-US" sz="1400">
                <a:solidFill>
                  <a:schemeClr val="bg1"/>
                </a:solidFill>
                <a:ea typeface="+mn-lt"/>
                <a:cs typeface="+mn-lt"/>
              </a:rPr>
              <a:t> sein. Zur </a:t>
            </a:r>
            <a:r>
              <a:rPr lang="en-US" sz="1400" err="1">
                <a:solidFill>
                  <a:schemeClr val="bg1"/>
                </a:solidFill>
                <a:ea typeface="+mn-lt"/>
                <a:cs typeface="+mn-lt"/>
              </a:rPr>
              <a:t>Bildung</a:t>
            </a:r>
            <a:r>
              <a:rPr lang="en-US" sz="1400">
                <a:solidFill>
                  <a:schemeClr val="bg1"/>
                </a:solidFill>
                <a:ea typeface="+mn-lt"/>
                <a:cs typeface="+mn-lt"/>
              </a:rPr>
              <a:t> von </a:t>
            </a:r>
            <a:r>
              <a:rPr lang="en-US" sz="1400" err="1">
                <a:solidFill>
                  <a:schemeClr val="bg1"/>
                </a:solidFill>
                <a:ea typeface="+mn-lt"/>
                <a:cs typeface="+mn-lt"/>
              </a:rPr>
              <a:t>negativen</a:t>
            </a:r>
            <a:r>
              <a:rPr lang="en-US" sz="1400">
                <a:solidFill>
                  <a:schemeClr val="bg1"/>
                </a:solidFill>
                <a:ea typeface="+mn-lt"/>
                <a:cs typeface="+mn-lt"/>
              </a:rPr>
              <a:t> </a:t>
            </a:r>
            <a:r>
              <a:rPr lang="en-US" sz="1400" err="1">
                <a:solidFill>
                  <a:schemeClr val="bg1"/>
                </a:solidFill>
                <a:ea typeface="+mn-lt"/>
                <a:cs typeface="+mn-lt"/>
              </a:rPr>
              <a:t>Sätzen</a:t>
            </a:r>
            <a:r>
              <a:rPr lang="en-US" sz="1400">
                <a:solidFill>
                  <a:schemeClr val="bg1"/>
                </a:solidFill>
                <a:ea typeface="+mn-lt"/>
                <a:cs typeface="+mn-lt"/>
              </a:rPr>
              <a:t> </a:t>
            </a:r>
            <a:r>
              <a:rPr lang="en-US" sz="1400" err="1">
                <a:solidFill>
                  <a:schemeClr val="bg1"/>
                </a:solidFill>
                <a:ea typeface="+mn-lt"/>
                <a:cs typeface="+mn-lt"/>
              </a:rPr>
              <a:t>siehe</a:t>
            </a:r>
            <a:r>
              <a:rPr lang="en-US" sz="1400">
                <a:solidFill>
                  <a:schemeClr val="bg1"/>
                </a:solidFill>
                <a:ea typeface="+mn-lt"/>
                <a:cs typeface="+mn-lt"/>
              </a:rPr>
              <a:t> </a:t>
            </a:r>
            <a:r>
              <a:rPr lang="en-US" sz="1400" err="1">
                <a:solidFill>
                  <a:schemeClr val="bg1"/>
                </a:solidFill>
                <a:ea typeface="+mn-lt"/>
                <a:cs typeface="+mn-lt"/>
              </a:rPr>
              <a:t>Erläuterungen</a:t>
            </a:r>
            <a:r>
              <a:rPr lang="en-US" sz="1400">
                <a:solidFill>
                  <a:schemeClr val="bg1"/>
                </a:solidFill>
                <a:ea typeface="+mn-lt"/>
                <a:cs typeface="+mn-lt"/>
              </a:rPr>
              <a:t> </a:t>
            </a:r>
            <a:r>
              <a:rPr lang="en-US" sz="1400" err="1">
                <a:solidFill>
                  <a:schemeClr val="bg1"/>
                </a:solidFill>
                <a:ea typeface="+mn-lt"/>
                <a:cs typeface="+mn-lt"/>
              </a:rPr>
              <a:t>zum</a:t>
            </a:r>
            <a:r>
              <a:rPr lang="en-US" sz="1400">
                <a:solidFill>
                  <a:schemeClr val="bg1"/>
                </a:solidFill>
                <a:ea typeface="+mn-lt"/>
                <a:cs typeface="+mn-lt"/>
              </a:rPr>
              <a:t> </a:t>
            </a:r>
            <a:r>
              <a:rPr lang="en-US" sz="1400">
                <a:solidFill>
                  <a:schemeClr val="bg1"/>
                </a:solidFill>
                <a:ea typeface="+mn-lt"/>
                <a:cs typeface="+mn-lt"/>
                <a:hlinkClick r:id="rId2">
                  <a:extLst>
                    <a:ext uri="{A12FA001-AC4F-418D-AE19-62706E023703}">
                      <ahyp:hlinkClr xmlns:ahyp="http://schemas.microsoft.com/office/drawing/2018/hyperlinkcolor" val="tx"/>
                    </a:ext>
                  </a:extLst>
                </a:hlinkClick>
              </a:rPr>
              <a:t>Past Perfect</a:t>
            </a:r>
            <a:r>
              <a:rPr lang="en-US" sz="1400">
                <a:solidFill>
                  <a:schemeClr val="bg1"/>
                </a:solidFill>
                <a:ea typeface="+mn-lt"/>
                <a:cs typeface="+mn-lt"/>
              </a:rPr>
              <a:t> und </a:t>
            </a:r>
            <a:r>
              <a:rPr lang="en-US" sz="1400">
                <a:solidFill>
                  <a:schemeClr val="bg1"/>
                </a:solidFill>
                <a:ea typeface="+mn-lt"/>
                <a:cs typeface="+mn-lt"/>
                <a:hlinkClick r:id="rId3">
                  <a:extLst>
                    <a:ext uri="{A12FA001-AC4F-418D-AE19-62706E023703}">
                      <ahyp:hlinkClr xmlns:ahyp="http://schemas.microsoft.com/office/drawing/2018/hyperlinkcolor" val="tx"/>
                    </a:ext>
                  </a:extLst>
                </a:hlinkClick>
              </a:rPr>
              <a:t>Conditional II</a:t>
            </a:r>
            <a:r>
              <a:rPr lang="en-US" sz="1400">
                <a:solidFill>
                  <a:schemeClr val="bg1"/>
                </a:solidFill>
                <a:ea typeface="+mn-lt"/>
                <a:cs typeface="+mn-lt"/>
              </a:rPr>
              <a:t>.</a:t>
            </a:r>
          </a:p>
          <a:p>
            <a:pPr lvl="1"/>
            <a:r>
              <a:rPr lang="en" sz="1400">
                <a:solidFill>
                  <a:schemeClr val="bg1"/>
                </a:solidFill>
                <a:ea typeface="+mn-lt"/>
                <a:cs typeface="+mn-lt"/>
              </a:rPr>
              <a:t>If I hadn’t studied, I wouldn’t have passed my exams.</a:t>
            </a:r>
            <a:r>
              <a:rPr lang="en-US" sz="1400">
                <a:solidFill>
                  <a:schemeClr val="bg1"/>
                </a:solidFill>
                <a:ea typeface="+mn-lt"/>
                <a:cs typeface="+mn-lt"/>
              </a:rPr>
              <a:t> </a:t>
            </a:r>
          </a:p>
          <a:p>
            <a:pPr marL="0" indent="0">
              <a:buNone/>
            </a:pPr>
            <a:r>
              <a:rPr lang="en-US" sz="1400" err="1">
                <a:solidFill>
                  <a:schemeClr val="bg1"/>
                </a:solidFill>
              </a:rPr>
              <a:t>Verwendung</a:t>
            </a:r>
            <a:r>
              <a:rPr lang="en-US" sz="1400">
                <a:solidFill>
                  <a:schemeClr val="bg1"/>
                </a:solidFill>
              </a:rPr>
              <a:t>:</a:t>
            </a:r>
            <a:endParaRPr lang="en-US" sz="1400">
              <a:solidFill>
                <a:schemeClr val="bg1"/>
              </a:solidFill>
              <a:cs typeface="Calibri"/>
            </a:endParaRPr>
          </a:p>
          <a:p>
            <a:r>
              <a:rPr lang="en-US" sz="1400">
                <a:solidFill>
                  <a:schemeClr val="bg1"/>
                </a:solidFill>
                <a:ea typeface="+mn-lt"/>
                <a:cs typeface="+mn-lt"/>
              </a:rPr>
              <a:t>Der If-Satz </a:t>
            </a:r>
            <a:r>
              <a:rPr lang="en-US" sz="1400" err="1">
                <a:solidFill>
                  <a:schemeClr val="bg1"/>
                </a:solidFill>
                <a:ea typeface="+mn-lt"/>
                <a:cs typeface="+mn-lt"/>
              </a:rPr>
              <a:t>Typ</a:t>
            </a:r>
            <a:r>
              <a:rPr lang="en-US" sz="1400">
                <a:solidFill>
                  <a:schemeClr val="bg1"/>
                </a:solidFill>
                <a:ea typeface="+mn-lt"/>
                <a:cs typeface="+mn-lt"/>
              </a:rPr>
              <a:t> III </a:t>
            </a:r>
            <a:r>
              <a:rPr lang="en-US" sz="1400" err="1">
                <a:solidFill>
                  <a:schemeClr val="bg1"/>
                </a:solidFill>
                <a:ea typeface="+mn-lt"/>
                <a:cs typeface="+mn-lt"/>
              </a:rPr>
              <a:t>bezieht</a:t>
            </a:r>
            <a:r>
              <a:rPr lang="en-US" sz="1400">
                <a:solidFill>
                  <a:schemeClr val="bg1"/>
                </a:solidFill>
                <a:ea typeface="+mn-lt"/>
                <a:cs typeface="+mn-lt"/>
              </a:rPr>
              <a:t> </a:t>
            </a:r>
            <a:r>
              <a:rPr lang="en-US" sz="1400" err="1">
                <a:solidFill>
                  <a:schemeClr val="bg1"/>
                </a:solidFill>
                <a:ea typeface="+mn-lt"/>
                <a:cs typeface="+mn-lt"/>
              </a:rPr>
              <a:t>sich</a:t>
            </a:r>
            <a:r>
              <a:rPr lang="en-US" sz="1400">
                <a:solidFill>
                  <a:schemeClr val="bg1"/>
                </a:solidFill>
                <a:ea typeface="+mn-lt"/>
                <a:cs typeface="+mn-lt"/>
              </a:rPr>
              <a:t> auf die </a:t>
            </a:r>
            <a:r>
              <a:rPr lang="en-US" sz="1400" err="1">
                <a:solidFill>
                  <a:schemeClr val="bg1"/>
                </a:solidFill>
                <a:ea typeface="+mn-lt"/>
                <a:cs typeface="+mn-lt"/>
              </a:rPr>
              <a:t>Vergangenheit</a:t>
            </a:r>
            <a:r>
              <a:rPr lang="en-US" sz="1400">
                <a:solidFill>
                  <a:schemeClr val="bg1"/>
                </a:solidFill>
                <a:ea typeface="+mn-lt"/>
                <a:cs typeface="+mn-lt"/>
              </a:rPr>
              <a:t>. Ein </a:t>
            </a:r>
            <a:r>
              <a:rPr lang="en-US" sz="1400" err="1">
                <a:solidFill>
                  <a:schemeClr val="bg1"/>
                </a:solidFill>
                <a:ea typeface="+mn-lt"/>
                <a:cs typeface="+mn-lt"/>
              </a:rPr>
              <a:t>Ereignis</a:t>
            </a:r>
            <a:r>
              <a:rPr lang="en-US" sz="1400">
                <a:solidFill>
                  <a:schemeClr val="bg1"/>
                </a:solidFill>
                <a:ea typeface="+mn-lt"/>
                <a:cs typeface="+mn-lt"/>
              </a:rPr>
              <a:t> </a:t>
            </a:r>
            <a:r>
              <a:rPr lang="en-US" sz="1400" err="1">
                <a:solidFill>
                  <a:schemeClr val="bg1"/>
                </a:solidFill>
                <a:ea typeface="+mn-lt"/>
                <a:cs typeface="+mn-lt"/>
              </a:rPr>
              <a:t>hätte</a:t>
            </a:r>
            <a:r>
              <a:rPr lang="en-US" sz="1400">
                <a:solidFill>
                  <a:schemeClr val="bg1"/>
                </a:solidFill>
                <a:ea typeface="+mn-lt"/>
                <a:cs typeface="+mn-lt"/>
              </a:rPr>
              <a:t> in der </a:t>
            </a:r>
            <a:r>
              <a:rPr lang="en-US" sz="1400" err="1">
                <a:solidFill>
                  <a:schemeClr val="bg1"/>
                </a:solidFill>
                <a:ea typeface="+mn-lt"/>
                <a:cs typeface="+mn-lt"/>
              </a:rPr>
              <a:t>Vergangenheit</a:t>
            </a:r>
            <a:r>
              <a:rPr lang="en-US" sz="1400">
                <a:solidFill>
                  <a:schemeClr val="bg1"/>
                </a:solidFill>
                <a:ea typeface="+mn-lt"/>
                <a:cs typeface="+mn-lt"/>
              </a:rPr>
              <a:t> </a:t>
            </a:r>
            <a:r>
              <a:rPr lang="en-US" sz="1400" err="1">
                <a:solidFill>
                  <a:schemeClr val="bg1"/>
                </a:solidFill>
                <a:ea typeface="+mn-lt"/>
                <a:cs typeface="+mn-lt"/>
              </a:rPr>
              <a:t>stattgefunden</a:t>
            </a:r>
            <a:r>
              <a:rPr lang="en-US" sz="1400">
                <a:solidFill>
                  <a:schemeClr val="bg1"/>
                </a:solidFill>
                <a:ea typeface="+mn-lt"/>
                <a:cs typeface="+mn-lt"/>
              </a:rPr>
              <a:t>, </a:t>
            </a:r>
            <a:r>
              <a:rPr lang="en-US" sz="1400" err="1">
                <a:solidFill>
                  <a:schemeClr val="bg1"/>
                </a:solidFill>
                <a:ea typeface="+mn-lt"/>
                <a:cs typeface="+mn-lt"/>
              </a:rPr>
              <a:t>wenn</a:t>
            </a:r>
            <a:r>
              <a:rPr lang="en-US" sz="1400">
                <a:solidFill>
                  <a:schemeClr val="bg1"/>
                </a:solidFill>
                <a:ea typeface="+mn-lt"/>
                <a:cs typeface="+mn-lt"/>
              </a:rPr>
              <a:t> </a:t>
            </a:r>
            <a:r>
              <a:rPr lang="en-US" sz="1400" err="1">
                <a:solidFill>
                  <a:schemeClr val="bg1"/>
                </a:solidFill>
                <a:ea typeface="+mn-lt"/>
                <a:cs typeface="+mn-lt"/>
              </a:rPr>
              <a:t>eine</a:t>
            </a:r>
            <a:r>
              <a:rPr lang="en-US" sz="1400">
                <a:solidFill>
                  <a:schemeClr val="bg1"/>
                </a:solidFill>
                <a:ea typeface="+mn-lt"/>
                <a:cs typeface="+mn-lt"/>
              </a:rPr>
              <a:t> </a:t>
            </a:r>
            <a:r>
              <a:rPr lang="en-US" sz="1400" err="1">
                <a:solidFill>
                  <a:schemeClr val="bg1"/>
                </a:solidFill>
                <a:ea typeface="+mn-lt"/>
                <a:cs typeface="+mn-lt"/>
              </a:rPr>
              <a:t>Bedingung</a:t>
            </a:r>
            <a:r>
              <a:rPr lang="en-US" sz="1400">
                <a:solidFill>
                  <a:schemeClr val="bg1"/>
                </a:solidFill>
                <a:ea typeface="+mn-lt"/>
                <a:cs typeface="+mn-lt"/>
              </a:rPr>
              <a:t> </a:t>
            </a:r>
            <a:r>
              <a:rPr lang="en-US" sz="1400" err="1">
                <a:solidFill>
                  <a:schemeClr val="bg1"/>
                </a:solidFill>
                <a:ea typeface="+mn-lt"/>
                <a:cs typeface="+mn-lt"/>
              </a:rPr>
              <a:t>erfüllt</a:t>
            </a:r>
            <a:r>
              <a:rPr lang="en-US" sz="1400">
                <a:solidFill>
                  <a:schemeClr val="bg1"/>
                </a:solidFill>
                <a:ea typeface="+mn-lt"/>
                <a:cs typeface="+mn-lt"/>
              </a:rPr>
              <a:t> </a:t>
            </a:r>
            <a:r>
              <a:rPr lang="en-US" sz="1400" err="1">
                <a:solidFill>
                  <a:schemeClr val="bg1"/>
                </a:solidFill>
                <a:ea typeface="+mn-lt"/>
                <a:cs typeface="+mn-lt"/>
              </a:rPr>
              <a:t>gewesen</a:t>
            </a:r>
            <a:r>
              <a:rPr lang="en-US" sz="1400">
                <a:solidFill>
                  <a:schemeClr val="bg1"/>
                </a:solidFill>
                <a:ea typeface="+mn-lt"/>
                <a:cs typeface="+mn-lt"/>
              </a:rPr>
              <a:t> </a:t>
            </a:r>
            <a:r>
              <a:rPr lang="en-US" sz="1400" err="1">
                <a:solidFill>
                  <a:schemeClr val="bg1"/>
                </a:solidFill>
                <a:ea typeface="+mn-lt"/>
                <a:cs typeface="+mn-lt"/>
              </a:rPr>
              <a:t>wäre</a:t>
            </a:r>
            <a:r>
              <a:rPr lang="en-US" sz="1400">
                <a:solidFill>
                  <a:schemeClr val="bg1"/>
                </a:solidFill>
                <a:ea typeface="+mn-lt"/>
                <a:cs typeface="+mn-lt"/>
              </a:rPr>
              <a:t>. Es </a:t>
            </a:r>
            <a:r>
              <a:rPr lang="en-US" sz="1400" err="1">
                <a:solidFill>
                  <a:schemeClr val="bg1"/>
                </a:solidFill>
                <a:ea typeface="+mn-lt"/>
                <a:cs typeface="+mn-lt"/>
              </a:rPr>
              <a:t>ist</a:t>
            </a:r>
            <a:r>
              <a:rPr lang="en-US" sz="1400">
                <a:solidFill>
                  <a:schemeClr val="bg1"/>
                </a:solidFill>
                <a:ea typeface="+mn-lt"/>
                <a:cs typeface="+mn-lt"/>
              </a:rPr>
              <a:t> </a:t>
            </a:r>
            <a:r>
              <a:rPr lang="en-US" sz="1400" err="1">
                <a:solidFill>
                  <a:schemeClr val="bg1"/>
                </a:solidFill>
                <a:ea typeface="+mn-lt"/>
                <a:cs typeface="+mn-lt"/>
              </a:rPr>
              <a:t>aber</a:t>
            </a:r>
            <a:r>
              <a:rPr lang="en-US" sz="1400">
                <a:solidFill>
                  <a:schemeClr val="bg1"/>
                </a:solidFill>
                <a:ea typeface="+mn-lt"/>
                <a:cs typeface="+mn-lt"/>
              </a:rPr>
              <a:t> </a:t>
            </a:r>
            <a:r>
              <a:rPr lang="en-US" sz="1400" err="1">
                <a:solidFill>
                  <a:schemeClr val="bg1"/>
                </a:solidFill>
                <a:ea typeface="+mn-lt"/>
                <a:cs typeface="+mn-lt"/>
              </a:rPr>
              <a:t>anders</a:t>
            </a:r>
            <a:r>
              <a:rPr lang="en-US" sz="1400">
                <a:solidFill>
                  <a:schemeClr val="bg1"/>
                </a:solidFill>
                <a:ea typeface="+mn-lt"/>
                <a:cs typeface="+mn-lt"/>
              </a:rPr>
              <a:t> </a:t>
            </a:r>
            <a:r>
              <a:rPr lang="en-US" sz="1400" err="1">
                <a:solidFill>
                  <a:schemeClr val="bg1"/>
                </a:solidFill>
                <a:ea typeface="+mn-lt"/>
                <a:cs typeface="+mn-lt"/>
              </a:rPr>
              <a:t>gekommen</a:t>
            </a:r>
            <a:r>
              <a:rPr lang="en-US" sz="1400">
                <a:solidFill>
                  <a:schemeClr val="bg1"/>
                </a:solidFill>
                <a:ea typeface="+mn-lt"/>
                <a:cs typeface="+mn-lt"/>
              </a:rPr>
              <a:t>. </a:t>
            </a:r>
            <a:r>
              <a:rPr lang="en-US" sz="1400" err="1">
                <a:solidFill>
                  <a:schemeClr val="bg1"/>
                </a:solidFill>
                <a:ea typeface="+mn-lt"/>
                <a:cs typeface="+mn-lt"/>
              </a:rPr>
              <a:t>Trotzdem</a:t>
            </a:r>
            <a:r>
              <a:rPr lang="en-US" sz="1400">
                <a:solidFill>
                  <a:schemeClr val="bg1"/>
                </a:solidFill>
                <a:ea typeface="+mn-lt"/>
                <a:cs typeface="+mn-lt"/>
              </a:rPr>
              <a:t> </a:t>
            </a:r>
            <a:r>
              <a:rPr lang="en-US" sz="1400" err="1">
                <a:solidFill>
                  <a:schemeClr val="bg1"/>
                </a:solidFill>
                <a:ea typeface="+mn-lt"/>
                <a:cs typeface="+mn-lt"/>
              </a:rPr>
              <a:t>kann</a:t>
            </a:r>
            <a:r>
              <a:rPr lang="en-US" sz="1400">
                <a:solidFill>
                  <a:schemeClr val="bg1"/>
                </a:solidFill>
                <a:ea typeface="+mn-lt"/>
                <a:cs typeface="+mn-lt"/>
              </a:rPr>
              <a:t> man ja mal </a:t>
            </a:r>
            <a:r>
              <a:rPr lang="en-US" sz="1400" err="1">
                <a:solidFill>
                  <a:schemeClr val="bg1"/>
                </a:solidFill>
                <a:ea typeface="+mn-lt"/>
                <a:cs typeface="+mn-lt"/>
              </a:rPr>
              <a:t>spekulieren</a:t>
            </a:r>
            <a:r>
              <a:rPr lang="en-US" sz="1400">
                <a:solidFill>
                  <a:schemeClr val="bg1"/>
                </a:solidFill>
                <a:ea typeface="+mn-lt"/>
                <a:cs typeface="+mn-lt"/>
              </a:rPr>
              <a:t>, was </a:t>
            </a:r>
            <a:r>
              <a:rPr lang="en-US" sz="1400" err="1">
                <a:solidFill>
                  <a:schemeClr val="bg1"/>
                </a:solidFill>
                <a:ea typeface="+mn-lt"/>
                <a:cs typeface="+mn-lt"/>
              </a:rPr>
              <a:t>passiert</a:t>
            </a:r>
            <a:r>
              <a:rPr lang="en-US" sz="1400">
                <a:solidFill>
                  <a:schemeClr val="bg1"/>
                </a:solidFill>
                <a:ea typeface="+mn-lt"/>
                <a:cs typeface="+mn-lt"/>
              </a:rPr>
              <a:t> </a:t>
            </a:r>
            <a:r>
              <a:rPr lang="en-US" sz="1400" err="1">
                <a:solidFill>
                  <a:schemeClr val="bg1"/>
                </a:solidFill>
                <a:ea typeface="+mn-lt"/>
                <a:cs typeface="+mn-lt"/>
              </a:rPr>
              <a:t>wäre</a:t>
            </a:r>
            <a:r>
              <a:rPr lang="en-US" sz="1400">
                <a:solidFill>
                  <a:schemeClr val="bg1"/>
                </a:solidFill>
                <a:ea typeface="+mn-lt"/>
                <a:cs typeface="+mn-lt"/>
              </a:rPr>
              <a:t>, </a:t>
            </a:r>
            <a:r>
              <a:rPr lang="en-US" sz="1400" err="1">
                <a:solidFill>
                  <a:schemeClr val="bg1"/>
                </a:solidFill>
                <a:ea typeface="+mn-lt"/>
                <a:cs typeface="+mn-lt"/>
              </a:rPr>
              <a:t>wenn</a:t>
            </a:r>
            <a:r>
              <a:rPr lang="en-US" sz="1400">
                <a:solidFill>
                  <a:schemeClr val="bg1"/>
                </a:solidFill>
                <a:ea typeface="+mn-lt"/>
                <a:cs typeface="+mn-lt"/>
              </a:rPr>
              <a:t> es </a:t>
            </a:r>
            <a:r>
              <a:rPr lang="en-US" sz="1400" err="1">
                <a:solidFill>
                  <a:schemeClr val="bg1"/>
                </a:solidFill>
                <a:ea typeface="+mn-lt"/>
                <a:cs typeface="+mn-lt"/>
              </a:rPr>
              <a:t>doch</a:t>
            </a:r>
            <a:r>
              <a:rPr lang="en-US" sz="1400">
                <a:solidFill>
                  <a:schemeClr val="bg1"/>
                </a:solidFill>
                <a:ea typeface="+mn-lt"/>
                <a:cs typeface="+mn-lt"/>
              </a:rPr>
              <a:t> </a:t>
            </a:r>
            <a:r>
              <a:rPr lang="en-US" sz="1400" err="1">
                <a:solidFill>
                  <a:schemeClr val="bg1"/>
                </a:solidFill>
                <a:ea typeface="+mn-lt"/>
                <a:cs typeface="+mn-lt"/>
              </a:rPr>
              <a:t>anders</a:t>
            </a:r>
            <a:r>
              <a:rPr lang="en-US" sz="1400">
                <a:solidFill>
                  <a:schemeClr val="bg1"/>
                </a:solidFill>
                <a:ea typeface="+mn-lt"/>
                <a:cs typeface="+mn-lt"/>
              </a:rPr>
              <a:t> </a:t>
            </a:r>
            <a:r>
              <a:rPr lang="en-US" sz="1400" err="1">
                <a:solidFill>
                  <a:schemeClr val="bg1"/>
                </a:solidFill>
                <a:ea typeface="+mn-lt"/>
                <a:cs typeface="+mn-lt"/>
              </a:rPr>
              <a:t>gekommen</a:t>
            </a:r>
            <a:r>
              <a:rPr lang="en-US" sz="1400">
                <a:solidFill>
                  <a:schemeClr val="bg1"/>
                </a:solidFill>
                <a:ea typeface="+mn-lt"/>
                <a:cs typeface="+mn-lt"/>
              </a:rPr>
              <a:t> </a:t>
            </a:r>
            <a:r>
              <a:rPr lang="en-US" sz="1400" err="1">
                <a:solidFill>
                  <a:schemeClr val="bg1"/>
                </a:solidFill>
                <a:ea typeface="+mn-lt"/>
                <a:cs typeface="+mn-lt"/>
              </a:rPr>
              <a:t>wäre</a:t>
            </a:r>
            <a:r>
              <a:rPr lang="en-US" sz="1400">
                <a:solidFill>
                  <a:schemeClr val="bg1"/>
                </a:solidFill>
                <a:ea typeface="+mn-lt"/>
                <a:cs typeface="+mn-lt"/>
              </a:rPr>
              <a:t>.</a:t>
            </a:r>
          </a:p>
          <a:p>
            <a:pPr lvl="1"/>
            <a:r>
              <a:rPr lang="en" sz="1400">
                <a:solidFill>
                  <a:schemeClr val="bg1"/>
                </a:solidFill>
                <a:ea typeface="+mn-lt"/>
                <a:cs typeface="+mn-lt"/>
              </a:rPr>
              <a:t>If I had found her address, I would have sent her an invitation.</a:t>
            </a:r>
            <a:r>
              <a:rPr lang="en-US" sz="1400">
                <a:solidFill>
                  <a:schemeClr val="bg1"/>
                </a:solidFill>
                <a:ea typeface="+mn-lt"/>
                <a:cs typeface="+mn-lt"/>
              </a:rPr>
              <a:t> </a:t>
            </a:r>
            <a:endParaRPr lang="en-US" sz="1400">
              <a:solidFill>
                <a:schemeClr val="bg1"/>
              </a:solidFill>
              <a:cs typeface="Calibri"/>
            </a:endParaRPr>
          </a:p>
          <a:p>
            <a:pPr>
              <a:buNone/>
            </a:pPr>
            <a:endParaRPr lang="en-US" sz="1400">
              <a:solidFill>
                <a:schemeClr val="bg1"/>
              </a:solidFill>
              <a:cs typeface="Calibri"/>
            </a:endParaRPr>
          </a:p>
        </p:txBody>
      </p:sp>
    </p:spTree>
    <p:extLst>
      <p:ext uri="{BB962C8B-B14F-4D97-AF65-F5344CB8AC3E}">
        <p14:creationId xmlns:p14="http://schemas.microsoft.com/office/powerpoint/2010/main" val="246712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1D2534-BE90-B09D-3BDB-B3DF7DA0D272}"/>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cs typeface="Calibri Light"/>
              </a:rPr>
              <a:t>Drittes </a:t>
            </a:r>
            <a:r>
              <a:rPr lang="en-US" err="1">
                <a:solidFill>
                  <a:schemeClr val="bg1"/>
                </a:solidFill>
                <a:cs typeface="Calibri Light"/>
              </a:rPr>
              <a:t>Konditional</a:t>
            </a:r>
            <a:r>
              <a:rPr lang="en-US">
                <a:solidFill>
                  <a:schemeClr val="bg1"/>
                </a:solidFill>
                <a:cs typeface="Calibri Light"/>
              </a:rPr>
              <a:t> </a:t>
            </a:r>
            <a:r>
              <a:rPr lang="en-US" err="1">
                <a:solidFill>
                  <a:schemeClr val="bg1"/>
                </a:solidFill>
                <a:cs typeface="Calibri Light"/>
              </a:rPr>
              <a:t>Verwendung</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5D96507A-A10D-F0AC-6E2A-3D43FBE63AA7}"/>
              </a:ext>
            </a:extLst>
          </p:cNvPr>
          <p:cNvSpPr>
            <a:spLocks noGrp="1"/>
          </p:cNvSpPr>
          <p:nvPr>
            <p:ph idx="1"/>
          </p:nvPr>
        </p:nvSpPr>
        <p:spPr>
          <a:xfrm>
            <a:off x="5820942" y="434698"/>
            <a:ext cx="6317839" cy="5988226"/>
          </a:xfrm>
        </p:spPr>
        <p:txBody>
          <a:bodyPr vert="horz" lIns="91440" tIns="45720" rIns="91440" bIns="45720" rtlCol="0" anchor="t">
            <a:noAutofit/>
          </a:bodyPr>
          <a:lstStyle/>
          <a:p>
            <a:r>
              <a:rPr lang="en-US" sz="1400">
                <a:solidFill>
                  <a:schemeClr val="bg1"/>
                </a:solidFill>
                <a:ea typeface="+mn-lt"/>
                <a:cs typeface="+mn-lt"/>
              </a:rPr>
              <a:t>Die </a:t>
            </a:r>
            <a:r>
              <a:rPr lang="en-US" sz="1400" err="1">
                <a:solidFill>
                  <a:schemeClr val="bg1"/>
                </a:solidFill>
                <a:ea typeface="+mn-lt"/>
                <a:cs typeface="+mn-lt"/>
              </a:rPr>
              <a:t>dritte</a:t>
            </a:r>
            <a:r>
              <a:rPr lang="en-US" sz="1400">
                <a:solidFill>
                  <a:schemeClr val="bg1"/>
                </a:solidFill>
                <a:ea typeface="+mn-lt"/>
                <a:cs typeface="+mn-lt"/>
              </a:rPr>
              <a:t> </a:t>
            </a:r>
            <a:r>
              <a:rPr lang="en-US" sz="1400" err="1">
                <a:solidFill>
                  <a:schemeClr val="bg1"/>
                </a:solidFill>
                <a:ea typeface="+mn-lt"/>
                <a:cs typeface="+mn-lt"/>
              </a:rPr>
              <a:t>Bedingung</a:t>
            </a:r>
            <a:r>
              <a:rPr lang="en-US" sz="1400">
                <a:solidFill>
                  <a:schemeClr val="bg1"/>
                </a:solidFill>
                <a:ea typeface="+mn-lt"/>
                <a:cs typeface="+mn-lt"/>
              </a:rPr>
              <a:t> </a:t>
            </a:r>
            <a:r>
              <a:rPr lang="en-US" sz="1400" err="1">
                <a:solidFill>
                  <a:schemeClr val="bg1"/>
                </a:solidFill>
                <a:ea typeface="+mn-lt"/>
                <a:cs typeface="+mn-lt"/>
              </a:rPr>
              <a:t>wird</a:t>
            </a:r>
            <a:r>
              <a:rPr lang="en-US" sz="1400">
                <a:solidFill>
                  <a:schemeClr val="bg1"/>
                </a:solidFill>
                <a:ea typeface="+mn-lt"/>
                <a:cs typeface="+mn-lt"/>
              </a:rPr>
              <a:t> </a:t>
            </a:r>
            <a:r>
              <a:rPr lang="en-US" sz="1400" err="1">
                <a:solidFill>
                  <a:schemeClr val="bg1"/>
                </a:solidFill>
                <a:ea typeface="+mn-lt"/>
                <a:cs typeface="+mn-lt"/>
              </a:rPr>
              <a:t>verwendet</a:t>
            </a:r>
            <a:r>
              <a:rPr lang="en-US" sz="1400">
                <a:solidFill>
                  <a:schemeClr val="bg1"/>
                </a:solidFill>
                <a:ea typeface="+mn-lt"/>
                <a:cs typeface="+mn-lt"/>
              </a:rPr>
              <a:t>, um </a:t>
            </a:r>
            <a:r>
              <a:rPr lang="en-US" sz="1400" err="1">
                <a:solidFill>
                  <a:schemeClr val="bg1"/>
                </a:solidFill>
                <a:ea typeface="+mn-lt"/>
                <a:cs typeface="+mn-lt"/>
              </a:rPr>
              <a:t>einen</a:t>
            </a:r>
            <a:r>
              <a:rPr lang="en-US" sz="1400">
                <a:solidFill>
                  <a:schemeClr val="bg1"/>
                </a:solidFill>
                <a:ea typeface="+mn-lt"/>
                <a:cs typeface="+mn-lt"/>
              </a:rPr>
              <a:t> </a:t>
            </a:r>
            <a:r>
              <a:rPr lang="en-US" sz="1400" err="1">
                <a:solidFill>
                  <a:schemeClr val="bg1"/>
                </a:solidFill>
                <a:ea typeface="+mn-lt"/>
                <a:cs typeface="+mn-lt"/>
              </a:rPr>
              <a:t>unmöglichen</a:t>
            </a:r>
            <a:r>
              <a:rPr lang="en-US" sz="1400">
                <a:solidFill>
                  <a:schemeClr val="bg1"/>
                </a:solidFill>
                <a:ea typeface="+mn-lt"/>
                <a:cs typeface="+mn-lt"/>
              </a:rPr>
              <a:t> </a:t>
            </a:r>
            <a:r>
              <a:rPr lang="en-US" sz="1400" err="1">
                <a:solidFill>
                  <a:schemeClr val="bg1"/>
                </a:solidFill>
                <a:ea typeface="+mn-lt"/>
                <a:cs typeface="+mn-lt"/>
              </a:rPr>
              <a:t>oder</a:t>
            </a:r>
            <a:r>
              <a:rPr lang="en-US" sz="1400">
                <a:solidFill>
                  <a:schemeClr val="bg1"/>
                </a:solidFill>
                <a:ea typeface="+mn-lt"/>
                <a:cs typeface="+mn-lt"/>
              </a:rPr>
              <a:t> </a:t>
            </a:r>
            <a:r>
              <a:rPr lang="en-US" sz="1400" err="1">
                <a:solidFill>
                  <a:schemeClr val="bg1"/>
                </a:solidFill>
                <a:ea typeface="+mn-lt"/>
                <a:cs typeface="+mn-lt"/>
              </a:rPr>
              <a:t>hypothetischen</a:t>
            </a:r>
            <a:r>
              <a:rPr lang="en-US" sz="1400">
                <a:solidFill>
                  <a:schemeClr val="bg1"/>
                </a:solidFill>
                <a:ea typeface="+mn-lt"/>
                <a:cs typeface="+mn-lt"/>
              </a:rPr>
              <a:t> </a:t>
            </a:r>
            <a:r>
              <a:rPr lang="en-US" sz="1400" err="1">
                <a:solidFill>
                  <a:schemeClr val="bg1"/>
                </a:solidFill>
                <a:ea typeface="+mn-lt"/>
                <a:cs typeface="+mn-lt"/>
              </a:rPr>
              <a:t>Zustand</a:t>
            </a:r>
            <a:r>
              <a:rPr lang="en-US" sz="1400">
                <a:solidFill>
                  <a:schemeClr val="bg1"/>
                </a:solidFill>
                <a:ea typeface="+mn-lt"/>
                <a:cs typeface="+mn-lt"/>
              </a:rPr>
              <a:t> in der </a:t>
            </a:r>
            <a:r>
              <a:rPr lang="en-US" sz="1400" err="1">
                <a:solidFill>
                  <a:schemeClr val="bg1"/>
                </a:solidFill>
                <a:ea typeface="+mn-lt"/>
                <a:cs typeface="+mn-lt"/>
              </a:rPr>
              <a:t>Vergangenheit</a:t>
            </a:r>
            <a:r>
              <a:rPr lang="en-US" sz="1400">
                <a:solidFill>
                  <a:schemeClr val="bg1"/>
                </a:solidFill>
                <a:ea typeface="+mn-lt"/>
                <a:cs typeface="+mn-lt"/>
              </a:rPr>
              <a:t> </a:t>
            </a:r>
            <a:r>
              <a:rPr lang="en-US" sz="1400" err="1">
                <a:solidFill>
                  <a:schemeClr val="bg1"/>
                </a:solidFill>
                <a:ea typeface="+mn-lt"/>
                <a:cs typeface="+mn-lt"/>
              </a:rPr>
              <a:t>sowie</a:t>
            </a:r>
            <a:r>
              <a:rPr lang="en-US" sz="1400">
                <a:solidFill>
                  <a:schemeClr val="bg1"/>
                </a:solidFill>
                <a:ea typeface="+mn-lt"/>
                <a:cs typeface="+mn-lt"/>
              </a:rPr>
              <a:t> sein </a:t>
            </a:r>
            <a:r>
              <a:rPr lang="en-US" sz="1400" err="1">
                <a:solidFill>
                  <a:schemeClr val="bg1"/>
                </a:solidFill>
                <a:ea typeface="+mn-lt"/>
                <a:cs typeface="+mn-lt"/>
              </a:rPr>
              <a:t>mögliches</a:t>
            </a:r>
            <a:r>
              <a:rPr lang="en-US" sz="1400">
                <a:solidFill>
                  <a:schemeClr val="bg1"/>
                </a:solidFill>
                <a:ea typeface="+mn-lt"/>
                <a:cs typeface="+mn-lt"/>
              </a:rPr>
              <a:t> </a:t>
            </a:r>
            <a:r>
              <a:rPr lang="en-US" sz="1400" err="1">
                <a:solidFill>
                  <a:schemeClr val="bg1"/>
                </a:solidFill>
                <a:ea typeface="+mn-lt"/>
                <a:cs typeface="+mn-lt"/>
              </a:rPr>
              <a:t>Ergebnis</a:t>
            </a:r>
            <a:r>
              <a:rPr lang="en-US" sz="1400">
                <a:solidFill>
                  <a:schemeClr val="bg1"/>
                </a:solidFill>
                <a:ea typeface="+mn-lt"/>
                <a:cs typeface="+mn-lt"/>
              </a:rPr>
              <a:t> </a:t>
            </a:r>
            <a:r>
              <a:rPr lang="en-US" sz="1400" err="1">
                <a:solidFill>
                  <a:schemeClr val="bg1"/>
                </a:solidFill>
                <a:ea typeface="+mn-lt"/>
                <a:cs typeface="+mn-lt"/>
              </a:rPr>
              <a:t>auszudrücken</a:t>
            </a:r>
            <a:r>
              <a:rPr lang="en-US" sz="1400">
                <a:solidFill>
                  <a:schemeClr val="bg1"/>
                </a:solidFill>
                <a:ea typeface="+mn-lt"/>
                <a:cs typeface="+mn-lt"/>
              </a:rPr>
              <a:t>. Es </a:t>
            </a:r>
            <a:r>
              <a:rPr lang="en-US" sz="1400" err="1">
                <a:solidFill>
                  <a:schemeClr val="bg1"/>
                </a:solidFill>
                <a:ea typeface="+mn-lt"/>
                <a:cs typeface="+mn-lt"/>
              </a:rPr>
              <a:t>erfordert</a:t>
            </a:r>
            <a:r>
              <a:rPr lang="en-US" sz="1400">
                <a:solidFill>
                  <a:schemeClr val="bg1"/>
                </a:solidFill>
                <a:ea typeface="+mn-lt"/>
                <a:cs typeface="+mn-lt"/>
              </a:rPr>
              <a:t> </a:t>
            </a:r>
            <a:r>
              <a:rPr lang="en-US" sz="1400" err="1">
                <a:solidFill>
                  <a:schemeClr val="bg1"/>
                </a:solidFill>
                <a:ea typeface="+mn-lt"/>
                <a:cs typeface="+mn-lt"/>
              </a:rPr>
              <a:t>normalerweise</a:t>
            </a:r>
            <a:r>
              <a:rPr lang="en-US" sz="1400">
                <a:solidFill>
                  <a:schemeClr val="bg1"/>
                </a:solidFill>
                <a:ea typeface="+mn-lt"/>
                <a:cs typeface="+mn-lt"/>
              </a:rPr>
              <a:t> die </a:t>
            </a:r>
            <a:r>
              <a:rPr lang="en-US" sz="1400" err="1">
                <a:solidFill>
                  <a:schemeClr val="bg1"/>
                </a:solidFill>
                <a:ea typeface="+mn-lt"/>
                <a:cs typeface="+mn-lt"/>
              </a:rPr>
              <a:t>Verwendung</a:t>
            </a:r>
            <a:r>
              <a:rPr lang="en-US" sz="1400">
                <a:solidFill>
                  <a:schemeClr val="bg1"/>
                </a:solidFill>
                <a:ea typeface="+mn-lt"/>
                <a:cs typeface="+mn-lt"/>
              </a:rPr>
              <a:t> des </a:t>
            </a:r>
            <a:r>
              <a:rPr lang="en-US" sz="1400" err="1">
                <a:solidFill>
                  <a:schemeClr val="bg1"/>
                </a:solidFill>
                <a:ea typeface="+mn-lt"/>
                <a:cs typeface="+mn-lt"/>
              </a:rPr>
              <a:t>Perfekts</a:t>
            </a:r>
            <a:r>
              <a:rPr lang="en-US" sz="1400">
                <a:solidFill>
                  <a:schemeClr val="bg1"/>
                </a:solidFill>
                <a:ea typeface="+mn-lt"/>
                <a:cs typeface="+mn-lt"/>
              </a:rPr>
              <a:t> </a:t>
            </a:r>
            <a:r>
              <a:rPr lang="en-US" sz="1400" err="1">
                <a:solidFill>
                  <a:schemeClr val="bg1"/>
                </a:solidFill>
                <a:ea typeface="+mn-lt"/>
                <a:cs typeface="+mn-lt"/>
              </a:rPr>
              <a:t>im</a:t>
            </a:r>
            <a:r>
              <a:rPr lang="en-US" sz="1400">
                <a:solidFill>
                  <a:schemeClr val="bg1"/>
                </a:solidFill>
                <a:ea typeface="+mn-lt"/>
                <a:cs typeface="+mn-lt"/>
              </a:rPr>
              <a:t> if-Satz und des </a:t>
            </a:r>
            <a:r>
              <a:rPr lang="en-US" sz="1400" err="1">
                <a:solidFill>
                  <a:schemeClr val="bg1"/>
                </a:solidFill>
                <a:ea typeface="+mn-lt"/>
                <a:cs typeface="+mn-lt"/>
              </a:rPr>
              <a:t>bedingten</a:t>
            </a:r>
            <a:r>
              <a:rPr lang="en-US" sz="1400">
                <a:solidFill>
                  <a:schemeClr val="bg1"/>
                </a:solidFill>
                <a:ea typeface="+mn-lt"/>
                <a:cs typeface="+mn-lt"/>
              </a:rPr>
              <a:t> </a:t>
            </a:r>
            <a:r>
              <a:rPr lang="en-US" sz="1400" err="1">
                <a:solidFill>
                  <a:schemeClr val="bg1"/>
                </a:solidFill>
                <a:ea typeface="+mn-lt"/>
                <a:cs typeface="+mn-lt"/>
              </a:rPr>
              <a:t>Perfekts</a:t>
            </a:r>
            <a:r>
              <a:rPr lang="en-US" sz="1400">
                <a:solidFill>
                  <a:schemeClr val="bg1"/>
                </a:solidFill>
                <a:ea typeface="+mn-lt"/>
                <a:cs typeface="+mn-lt"/>
              </a:rPr>
              <a:t> (would have + Participle past) </a:t>
            </a:r>
            <a:r>
              <a:rPr lang="en-US" sz="1400" err="1">
                <a:solidFill>
                  <a:schemeClr val="bg1"/>
                </a:solidFill>
                <a:ea typeface="+mn-lt"/>
                <a:cs typeface="+mn-lt"/>
              </a:rPr>
              <a:t>im</a:t>
            </a:r>
            <a:r>
              <a:rPr lang="en-US" sz="1400">
                <a:solidFill>
                  <a:schemeClr val="bg1"/>
                </a:solidFill>
                <a:ea typeface="+mn-lt"/>
                <a:cs typeface="+mn-lt"/>
              </a:rPr>
              <a:t> </a:t>
            </a:r>
            <a:r>
              <a:rPr lang="en-US" sz="1400" err="1">
                <a:solidFill>
                  <a:schemeClr val="bg1"/>
                </a:solidFill>
                <a:ea typeface="+mn-lt"/>
                <a:cs typeface="+mn-lt"/>
              </a:rPr>
              <a:t>Hauptsatz</a:t>
            </a:r>
            <a:r>
              <a:rPr lang="en-US" sz="1400">
                <a:solidFill>
                  <a:schemeClr val="bg1"/>
                </a:solidFill>
                <a:ea typeface="+mn-lt"/>
                <a:cs typeface="+mn-lt"/>
              </a:rPr>
              <a:t>, </a:t>
            </a:r>
            <a:r>
              <a:rPr lang="en-US" sz="1400" err="1">
                <a:solidFill>
                  <a:schemeClr val="bg1"/>
                </a:solidFill>
                <a:ea typeface="+mn-lt"/>
                <a:cs typeface="+mn-lt"/>
              </a:rPr>
              <a:t>zum</a:t>
            </a:r>
            <a:r>
              <a:rPr lang="en-US" sz="1400">
                <a:solidFill>
                  <a:schemeClr val="bg1"/>
                </a:solidFill>
                <a:ea typeface="+mn-lt"/>
                <a:cs typeface="+mn-lt"/>
              </a:rPr>
              <a:t> </a:t>
            </a:r>
            <a:r>
              <a:rPr lang="en-US" sz="1400" err="1">
                <a:solidFill>
                  <a:schemeClr val="bg1"/>
                </a:solidFill>
                <a:ea typeface="+mn-lt"/>
                <a:cs typeface="+mn-lt"/>
              </a:rPr>
              <a:t>Beispiel</a:t>
            </a:r>
            <a:r>
              <a:rPr lang="en-US" sz="1400">
                <a:solidFill>
                  <a:schemeClr val="bg1"/>
                </a:solidFill>
                <a:ea typeface="+mn-lt"/>
                <a:cs typeface="+mn-lt"/>
              </a:rPr>
              <a:t>: „Wenn ich </a:t>
            </a:r>
            <a:r>
              <a:rPr lang="en-US" sz="1400" err="1">
                <a:solidFill>
                  <a:schemeClr val="bg1"/>
                </a:solidFill>
                <a:ea typeface="+mn-lt"/>
                <a:cs typeface="+mn-lt"/>
              </a:rPr>
              <a:t>fleißiger</a:t>
            </a:r>
            <a:r>
              <a:rPr lang="en-US" sz="1400">
                <a:solidFill>
                  <a:schemeClr val="bg1"/>
                </a:solidFill>
                <a:ea typeface="+mn-lt"/>
                <a:cs typeface="+mn-lt"/>
              </a:rPr>
              <a:t> </a:t>
            </a:r>
            <a:r>
              <a:rPr lang="en-US" sz="1400" err="1">
                <a:solidFill>
                  <a:schemeClr val="bg1"/>
                </a:solidFill>
                <a:ea typeface="+mn-lt"/>
                <a:cs typeface="+mn-lt"/>
              </a:rPr>
              <a:t>gelernt</a:t>
            </a:r>
            <a:r>
              <a:rPr lang="en-US" sz="1400">
                <a:solidFill>
                  <a:schemeClr val="bg1"/>
                </a:solidFill>
                <a:ea typeface="+mn-lt"/>
                <a:cs typeface="+mn-lt"/>
              </a:rPr>
              <a:t> </a:t>
            </a:r>
            <a:r>
              <a:rPr lang="en-US" sz="1400" err="1">
                <a:solidFill>
                  <a:schemeClr val="bg1"/>
                </a:solidFill>
                <a:ea typeface="+mn-lt"/>
                <a:cs typeface="+mn-lt"/>
              </a:rPr>
              <a:t>hätte</a:t>
            </a:r>
            <a:r>
              <a:rPr lang="en-US" sz="1400">
                <a:solidFill>
                  <a:schemeClr val="bg1"/>
                </a:solidFill>
                <a:ea typeface="+mn-lt"/>
                <a:cs typeface="+mn-lt"/>
              </a:rPr>
              <a:t>, </a:t>
            </a:r>
            <a:r>
              <a:rPr lang="en-US" sz="1400" err="1">
                <a:solidFill>
                  <a:schemeClr val="bg1"/>
                </a:solidFill>
                <a:ea typeface="+mn-lt"/>
                <a:cs typeface="+mn-lt"/>
              </a:rPr>
              <a:t>hätte</a:t>
            </a:r>
            <a:r>
              <a:rPr lang="en-US" sz="1400">
                <a:solidFill>
                  <a:schemeClr val="bg1"/>
                </a:solidFill>
                <a:ea typeface="+mn-lt"/>
                <a:cs typeface="+mn-lt"/>
              </a:rPr>
              <a:t> ich die </a:t>
            </a:r>
            <a:r>
              <a:rPr lang="en-US" sz="1400" err="1">
                <a:solidFill>
                  <a:schemeClr val="bg1"/>
                </a:solidFill>
                <a:ea typeface="+mn-lt"/>
                <a:cs typeface="+mn-lt"/>
              </a:rPr>
              <a:t>Prüfung</a:t>
            </a:r>
            <a:r>
              <a:rPr lang="en-US" sz="1400">
                <a:solidFill>
                  <a:schemeClr val="bg1"/>
                </a:solidFill>
                <a:ea typeface="+mn-lt"/>
                <a:cs typeface="+mn-lt"/>
              </a:rPr>
              <a:t> </a:t>
            </a:r>
            <a:r>
              <a:rPr lang="en-US" sz="1400" err="1">
                <a:solidFill>
                  <a:schemeClr val="bg1"/>
                </a:solidFill>
                <a:ea typeface="+mn-lt"/>
                <a:cs typeface="+mn-lt"/>
              </a:rPr>
              <a:t>bestanden</a:t>
            </a:r>
            <a:r>
              <a:rPr lang="en-US" sz="1400">
                <a:solidFill>
                  <a:schemeClr val="bg1"/>
                </a:solidFill>
                <a:ea typeface="+mn-lt"/>
                <a:cs typeface="+mn-lt"/>
              </a:rPr>
              <a:t>.“ </a:t>
            </a:r>
            <a:r>
              <a:rPr lang="en-US" sz="1400" err="1">
                <a:solidFill>
                  <a:schemeClr val="bg1"/>
                </a:solidFill>
                <a:ea typeface="+mn-lt"/>
                <a:cs typeface="+mn-lt"/>
              </a:rPr>
              <a:t>Diese</a:t>
            </a:r>
            <a:r>
              <a:rPr lang="en-US" sz="1400">
                <a:solidFill>
                  <a:schemeClr val="bg1"/>
                </a:solidFill>
                <a:ea typeface="+mn-lt"/>
                <a:cs typeface="+mn-lt"/>
              </a:rPr>
              <a:t> Struktur </a:t>
            </a:r>
            <a:r>
              <a:rPr lang="en-US" sz="1400" err="1">
                <a:solidFill>
                  <a:schemeClr val="bg1"/>
                </a:solidFill>
                <a:ea typeface="+mn-lt"/>
                <a:cs typeface="+mn-lt"/>
              </a:rPr>
              <a:t>ermöglicht</a:t>
            </a:r>
            <a:r>
              <a:rPr lang="en-US" sz="1400">
                <a:solidFill>
                  <a:schemeClr val="bg1"/>
                </a:solidFill>
                <a:ea typeface="+mn-lt"/>
                <a:cs typeface="+mn-lt"/>
              </a:rPr>
              <a:t> es </a:t>
            </a:r>
            <a:r>
              <a:rPr lang="en-US" sz="1400" err="1">
                <a:solidFill>
                  <a:schemeClr val="bg1"/>
                </a:solidFill>
                <a:ea typeface="+mn-lt"/>
                <a:cs typeface="+mn-lt"/>
              </a:rPr>
              <a:t>uns</a:t>
            </a:r>
            <a:r>
              <a:rPr lang="en-US" sz="1400">
                <a:solidFill>
                  <a:schemeClr val="bg1"/>
                </a:solidFill>
                <a:ea typeface="+mn-lt"/>
                <a:cs typeface="+mn-lt"/>
              </a:rPr>
              <a:t> </a:t>
            </a:r>
            <a:r>
              <a:rPr lang="en-US" sz="1400" err="1">
                <a:solidFill>
                  <a:schemeClr val="bg1"/>
                </a:solidFill>
                <a:ea typeface="+mn-lt"/>
                <a:cs typeface="+mn-lt"/>
              </a:rPr>
              <a:t>zu</a:t>
            </a:r>
            <a:r>
              <a:rPr lang="en-US" sz="1400">
                <a:solidFill>
                  <a:schemeClr val="bg1"/>
                </a:solidFill>
                <a:ea typeface="+mn-lt"/>
                <a:cs typeface="+mn-lt"/>
              </a:rPr>
              <a:t> </a:t>
            </a:r>
            <a:r>
              <a:rPr lang="en-US" sz="1400" err="1">
                <a:solidFill>
                  <a:schemeClr val="bg1"/>
                </a:solidFill>
                <a:ea typeface="+mn-lt"/>
                <a:cs typeface="+mn-lt"/>
              </a:rPr>
              <a:t>bestimmen</a:t>
            </a:r>
            <a:r>
              <a:rPr lang="en-US" sz="1400">
                <a:solidFill>
                  <a:schemeClr val="bg1"/>
                </a:solidFill>
                <a:ea typeface="+mn-lt"/>
                <a:cs typeface="+mn-lt"/>
              </a:rPr>
              <a:t>, was </a:t>
            </a:r>
            <a:r>
              <a:rPr lang="en-US" sz="1400" err="1">
                <a:solidFill>
                  <a:schemeClr val="bg1"/>
                </a:solidFill>
                <a:ea typeface="+mn-lt"/>
                <a:cs typeface="+mn-lt"/>
              </a:rPr>
              <a:t>hätte</a:t>
            </a:r>
            <a:r>
              <a:rPr lang="en-US" sz="1400">
                <a:solidFill>
                  <a:schemeClr val="bg1"/>
                </a:solidFill>
                <a:ea typeface="+mn-lt"/>
                <a:cs typeface="+mn-lt"/>
              </a:rPr>
              <a:t> sein </a:t>
            </a:r>
            <a:r>
              <a:rPr lang="en-US" sz="1400" err="1">
                <a:solidFill>
                  <a:schemeClr val="bg1"/>
                </a:solidFill>
                <a:ea typeface="+mn-lt"/>
                <a:cs typeface="+mn-lt"/>
              </a:rPr>
              <a:t>können</a:t>
            </a:r>
            <a:r>
              <a:rPr lang="en-US" sz="1400">
                <a:solidFill>
                  <a:schemeClr val="bg1"/>
                </a:solidFill>
                <a:ea typeface="+mn-lt"/>
                <a:cs typeface="+mn-lt"/>
              </a:rPr>
              <a:t>, </a:t>
            </a:r>
            <a:r>
              <a:rPr lang="en-US" sz="1400" err="1">
                <a:solidFill>
                  <a:schemeClr val="bg1"/>
                </a:solidFill>
                <a:ea typeface="+mn-lt"/>
                <a:cs typeface="+mn-lt"/>
              </a:rPr>
              <a:t>wenn</a:t>
            </a:r>
            <a:r>
              <a:rPr lang="en-US" sz="1400">
                <a:solidFill>
                  <a:schemeClr val="bg1"/>
                </a:solidFill>
                <a:ea typeface="+mn-lt"/>
                <a:cs typeface="+mn-lt"/>
              </a:rPr>
              <a:t> </a:t>
            </a:r>
            <a:r>
              <a:rPr lang="en-US" sz="1400" err="1">
                <a:solidFill>
                  <a:schemeClr val="bg1"/>
                </a:solidFill>
                <a:ea typeface="+mn-lt"/>
                <a:cs typeface="+mn-lt"/>
              </a:rPr>
              <a:t>bestimmte</a:t>
            </a:r>
            <a:r>
              <a:rPr lang="en-US" sz="1400">
                <a:solidFill>
                  <a:schemeClr val="bg1"/>
                </a:solidFill>
                <a:ea typeface="+mn-lt"/>
                <a:cs typeface="+mn-lt"/>
              </a:rPr>
              <a:t> </a:t>
            </a:r>
            <a:r>
              <a:rPr lang="en-US" sz="1400" err="1">
                <a:solidFill>
                  <a:schemeClr val="bg1"/>
                </a:solidFill>
                <a:ea typeface="+mn-lt"/>
                <a:cs typeface="+mn-lt"/>
              </a:rPr>
              <a:t>Ereignisse</a:t>
            </a:r>
            <a:r>
              <a:rPr lang="en-US" sz="1400">
                <a:solidFill>
                  <a:schemeClr val="bg1"/>
                </a:solidFill>
                <a:ea typeface="+mn-lt"/>
                <a:cs typeface="+mn-lt"/>
              </a:rPr>
              <a:t> </a:t>
            </a:r>
            <a:r>
              <a:rPr lang="en-US" sz="1400" err="1">
                <a:solidFill>
                  <a:schemeClr val="bg1"/>
                </a:solidFill>
                <a:ea typeface="+mn-lt"/>
                <a:cs typeface="+mn-lt"/>
              </a:rPr>
              <a:t>anders</a:t>
            </a:r>
            <a:r>
              <a:rPr lang="en-US" sz="1400">
                <a:solidFill>
                  <a:schemeClr val="bg1"/>
                </a:solidFill>
                <a:ea typeface="+mn-lt"/>
                <a:cs typeface="+mn-lt"/>
              </a:rPr>
              <a:t> </a:t>
            </a:r>
            <a:r>
              <a:rPr lang="en-US" sz="1400" err="1">
                <a:solidFill>
                  <a:schemeClr val="bg1"/>
                </a:solidFill>
                <a:ea typeface="+mn-lt"/>
                <a:cs typeface="+mn-lt"/>
              </a:rPr>
              <a:t>eingetreten</a:t>
            </a:r>
            <a:r>
              <a:rPr lang="en-US" sz="1400">
                <a:solidFill>
                  <a:schemeClr val="bg1"/>
                </a:solidFill>
                <a:ea typeface="+mn-lt"/>
                <a:cs typeface="+mn-lt"/>
              </a:rPr>
              <a:t> </a:t>
            </a:r>
            <a:r>
              <a:rPr lang="en-US" sz="1400" err="1">
                <a:solidFill>
                  <a:schemeClr val="bg1"/>
                </a:solidFill>
                <a:ea typeface="+mn-lt"/>
                <a:cs typeface="+mn-lt"/>
              </a:rPr>
              <a:t>wären.Es</a:t>
            </a:r>
            <a:r>
              <a:rPr lang="en-US" sz="1400">
                <a:solidFill>
                  <a:schemeClr val="bg1"/>
                </a:solidFill>
                <a:ea typeface="+mn-lt"/>
                <a:cs typeface="+mn-lt"/>
              </a:rPr>
              <a:t> </a:t>
            </a:r>
            <a:r>
              <a:rPr lang="en-US" sz="1400" err="1">
                <a:solidFill>
                  <a:schemeClr val="bg1"/>
                </a:solidFill>
                <a:ea typeface="+mn-lt"/>
                <a:cs typeface="+mn-lt"/>
              </a:rPr>
              <a:t>gibt</a:t>
            </a:r>
            <a:r>
              <a:rPr lang="en-US" sz="1400">
                <a:solidFill>
                  <a:schemeClr val="bg1"/>
                </a:solidFill>
                <a:ea typeface="+mn-lt"/>
                <a:cs typeface="+mn-lt"/>
              </a:rPr>
              <a:t> </a:t>
            </a:r>
            <a:r>
              <a:rPr lang="en-US" sz="1400" err="1">
                <a:solidFill>
                  <a:schemeClr val="bg1"/>
                </a:solidFill>
                <a:ea typeface="+mn-lt"/>
                <a:cs typeface="+mn-lt"/>
              </a:rPr>
              <a:t>auch</a:t>
            </a:r>
            <a:r>
              <a:rPr lang="en-US" sz="1400">
                <a:solidFill>
                  <a:schemeClr val="bg1"/>
                </a:solidFill>
                <a:ea typeface="+mn-lt"/>
                <a:cs typeface="+mn-lt"/>
              </a:rPr>
              <a:t> </a:t>
            </a:r>
            <a:r>
              <a:rPr lang="en-US" sz="1400" err="1">
                <a:solidFill>
                  <a:schemeClr val="bg1"/>
                </a:solidFill>
                <a:ea typeface="+mn-lt"/>
                <a:cs typeface="+mn-lt"/>
              </a:rPr>
              <a:t>andere</a:t>
            </a:r>
            <a:r>
              <a:rPr lang="en-US" sz="1400">
                <a:solidFill>
                  <a:schemeClr val="bg1"/>
                </a:solidFill>
                <a:ea typeface="+mn-lt"/>
                <a:cs typeface="+mn-lt"/>
              </a:rPr>
              <a:t> </a:t>
            </a:r>
            <a:r>
              <a:rPr lang="en-US" sz="1400" err="1">
                <a:solidFill>
                  <a:schemeClr val="bg1"/>
                </a:solidFill>
                <a:ea typeface="+mn-lt"/>
                <a:cs typeface="+mn-lt"/>
              </a:rPr>
              <a:t>Formulierungen</a:t>
            </a:r>
            <a:r>
              <a:rPr lang="en-US" sz="1400">
                <a:solidFill>
                  <a:schemeClr val="bg1"/>
                </a:solidFill>
                <a:ea typeface="+mn-lt"/>
                <a:cs typeface="+mn-lt"/>
              </a:rPr>
              <a:t>, die </a:t>
            </a:r>
            <a:r>
              <a:rPr lang="en-US" sz="1400" err="1">
                <a:solidFill>
                  <a:schemeClr val="bg1"/>
                </a:solidFill>
                <a:ea typeface="+mn-lt"/>
                <a:cs typeface="+mn-lt"/>
              </a:rPr>
              <a:t>die</a:t>
            </a:r>
            <a:r>
              <a:rPr lang="en-US" sz="1400">
                <a:solidFill>
                  <a:schemeClr val="bg1"/>
                </a:solidFill>
                <a:ea typeface="+mn-lt"/>
                <a:cs typeface="+mn-lt"/>
              </a:rPr>
              <a:t> </a:t>
            </a:r>
            <a:r>
              <a:rPr lang="en-US" sz="1400" err="1">
                <a:solidFill>
                  <a:schemeClr val="bg1"/>
                </a:solidFill>
                <a:ea typeface="+mn-lt"/>
                <a:cs typeface="+mn-lt"/>
              </a:rPr>
              <a:t>dritte</a:t>
            </a:r>
            <a:r>
              <a:rPr lang="en-US" sz="1400">
                <a:solidFill>
                  <a:schemeClr val="bg1"/>
                </a:solidFill>
                <a:ea typeface="+mn-lt"/>
                <a:cs typeface="+mn-lt"/>
              </a:rPr>
              <a:t> </a:t>
            </a:r>
            <a:r>
              <a:rPr lang="en-US" sz="1400" err="1">
                <a:solidFill>
                  <a:schemeClr val="bg1"/>
                </a:solidFill>
                <a:ea typeface="+mn-lt"/>
                <a:cs typeface="+mn-lt"/>
              </a:rPr>
              <a:t>Bedingung</a:t>
            </a:r>
            <a:r>
              <a:rPr lang="en-US" sz="1400">
                <a:solidFill>
                  <a:schemeClr val="bg1"/>
                </a:solidFill>
                <a:ea typeface="+mn-lt"/>
                <a:cs typeface="+mn-lt"/>
              </a:rPr>
              <a:t> </a:t>
            </a:r>
            <a:r>
              <a:rPr lang="en-US" sz="1400" err="1">
                <a:solidFill>
                  <a:schemeClr val="bg1"/>
                </a:solidFill>
                <a:ea typeface="+mn-lt"/>
                <a:cs typeface="+mn-lt"/>
              </a:rPr>
              <a:t>ausdrücken</a:t>
            </a:r>
            <a:r>
              <a:rPr lang="en-US" sz="1400">
                <a:solidFill>
                  <a:schemeClr val="bg1"/>
                </a:solidFill>
                <a:ea typeface="+mn-lt"/>
                <a:cs typeface="+mn-lt"/>
              </a:rPr>
              <a:t> </a:t>
            </a:r>
            <a:r>
              <a:rPr lang="en-US" sz="1400" err="1">
                <a:solidFill>
                  <a:schemeClr val="bg1"/>
                </a:solidFill>
                <a:ea typeface="+mn-lt"/>
                <a:cs typeface="+mn-lt"/>
              </a:rPr>
              <a:t>können</a:t>
            </a:r>
            <a:r>
              <a:rPr lang="en-US" sz="1400">
                <a:solidFill>
                  <a:schemeClr val="bg1"/>
                </a:solidFill>
                <a:ea typeface="+mn-lt"/>
                <a:cs typeface="+mn-lt"/>
              </a:rPr>
              <a:t>, </a:t>
            </a:r>
            <a:r>
              <a:rPr lang="en-US" sz="1400" err="1">
                <a:solidFill>
                  <a:schemeClr val="bg1"/>
                </a:solidFill>
                <a:ea typeface="+mn-lt"/>
                <a:cs typeface="+mn-lt"/>
              </a:rPr>
              <a:t>wie</a:t>
            </a:r>
            <a:r>
              <a:rPr lang="en-US" sz="1400">
                <a:solidFill>
                  <a:schemeClr val="bg1"/>
                </a:solidFill>
                <a:ea typeface="+mn-lt"/>
                <a:cs typeface="+mn-lt"/>
              </a:rPr>
              <a:t> </a:t>
            </a:r>
            <a:r>
              <a:rPr lang="en-US" sz="1400" err="1">
                <a:solidFill>
                  <a:schemeClr val="bg1"/>
                </a:solidFill>
                <a:ea typeface="+mn-lt"/>
                <a:cs typeface="+mn-lt"/>
              </a:rPr>
              <a:t>zum</a:t>
            </a:r>
            <a:r>
              <a:rPr lang="en-US" sz="1400">
                <a:solidFill>
                  <a:schemeClr val="bg1"/>
                </a:solidFill>
                <a:ea typeface="+mn-lt"/>
                <a:cs typeface="+mn-lt"/>
              </a:rPr>
              <a:t> </a:t>
            </a:r>
            <a:r>
              <a:rPr lang="en-US" sz="1400" err="1">
                <a:solidFill>
                  <a:schemeClr val="bg1"/>
                </a:solidFill>
                <a:ea typeface="+mn-lt"/>
                <a:cs typeface="+mn-lt"/>
              </a:rPr>
              <a:t>Beispiel</a:t>
            </a:r>
            <a:r>
              <a:rPr lang="en-US" sz="1400">
                <a:solidFill>
                  <a:schemeClr val="bg1"/>
                </a:solidFill>
                <a:ea typeface="+mn-lt"/>
                <a:cs typeface="+mn-lt"/>
              </a:rPr>
              <a:t>:</a:t>
            </a:r>
          </a:p>
          <a:p>
            <a:pPr lvl="1"/>
            <a:r>
              <a:rPr lang="en-US" sz="1400">
                <a:solidFill>
                  <a:schemeClr val="bg1"/>
                </a:solidFill>
                <a:ea typeface="+mn-lt"/>
                <a:cs typeface="+mn-lt"/>
              </a:rPr>
              <a:t>Wenn ich das </a:t>
            </a:r>
            <a:r>
              <a:rPr lang="en-US" sz="1400" err="1">
                <a:solidFill>
                  <a:schemeClr val="bg1"/>
                </a:solidFill>
                <a:ea typeface="+mn-lt"/>
                <a:cs typeface="+mn-lt"/>
              </a:rPr>
              <a:t>gewusst</a:t>
            </a:r>
            <a:r>
              <a:rPr lang="en-US" sz="1400">
                <a:solidFill>
                  <a:schemeClr val="bg1"/>
                </a:solidFill>
                <a:ea typeface="+mn-lt"/>
                <a:cs typeface="+mn-lt"/>
              </a:rPr>
              <a:t> </a:t>
            </a:r>
            <a:r>
              <a:rPr lang="en-US" sz="1400" err="1">
                <a:solidFill>
                  <a:schemeClr val="bg1"/>
                </a:solidFill>
                <a:ea typeface="+mn-lt"/>
                <a:cs typeface="+mn-lt"/>
              </a:rPr>
              <a:t>hätte</a:t>
            </a:r>
            <a:r>
              <a:rPr lang="en-US" sz="1400">
                <a:solidFill>
                  <a:schemeClr val="bg1"/>
                </a:solidFill>
                <a:ea typeface="+mn-lt"/>
                <a:cs typeface="+mn-lt"/>
              </a:rPr>
              <a:t>, </a:t>
            </a:r>
            <a:r>
              <a:rPr lang="en-US" sz="1400" err="1">
                <a:solidFill>
                  <a:schemeClr val="bg1"/>
                </a:solidFill>
                <a:ea typeface="+mn-lt"/>
                <a:cs typeface="+mn-lt"/>
              </a:rPr>
              <a:t>hätte</a:t>
            </a:r>
            <a:r>
              <a:rPr lang="en-US" sz="1400">
                <a:solidFill>
                  <a:schemeClr val="bg1"/>
                </a:solidFill>
                <a:ea typeface="+mn-lt"/>
                <a:cs typeface="+mn-lt"/>
              </a:rPr>
              <a:t> ich es </a:t>
            </a:r>
            <a:r>
              <a:rPr lang="en-US" sz="1400" err="1">
                <a:solidFill>
                  <a:schemeClr val="bg1"/>
                </a:solidFill>
                <a:ea typeface="+mn-lt"/>
                <a:cs typeface="+mn-lt"/>
              </a:rPr>
              <a:t>anders</a:t>
            </a:r>
            <a:r>
              <a:rPr lang="en-US" sz="1400">
                <a:solidFill>
                  <a:schemeClr val="bg1"/>
                </a:solidFill>
                <a:ea typeface="+mn-lt"/>
                <a:cs typeface="+mn-lt"/>
              </a:rPr>
              <a:t> </a:t>
            </a:r>
            <a:r>
              <a:rPr lang="en-US" sz="1400" err="1">
                <a:solidFill>
                  <a:schemeClr val="bg1"/>
                </a:solidFill>
                <a:ea typeface="+mn-lt"/>
                <a:cs typeface="+mn-lt"/>
              </a:rPr>
              <a:t>gemacht</a:t>
            </a:r>
            <a:r>
              <a:rPr lang="en-US" sz="1400">
                <a:solidFill>
                  <a:schemeClr val="bg1"/>
                </a:solidFill>
                <a:ea typeface="+mn-lt"/>
                <a:cs typeface="+mn-lt"/>
              </a:rPr>
              <a:t>.</a:t>
            </a:r>
          </a:p>
          <a:p>
            <a:pPr lvl="1"/>
            <a:r>
              <a:rPr lang="en-US" sz="1400" err="1">
                <a:solidFill>
                  <a:schemeClr val="bg1"/>
                </a:solidFill>
                <a:ea typeface="+mn-lt"/>
                <a:cs typeface="+mn-lt"/>
              </a:rPr>
              <a:t>Hätte</a:t>
            </a:r>
            <a:r>
              <a:rPr lang="en-US" sz="1400">
                <a:solidFill>
                  <a:schemeClr val="bg1"/>
                </a:solidFill>
                <a:ea typeface="+mn-lt"/>
                <a:cs typeface="+mn-lt"/>
              </a:rPr>
              <a:t> ich das Auto </a:t>
            </a:r>
            <a:r>
              <a:rPr lang="en-US" sz="1400" err="1">
                <a:solidFill>
                  <a:schemeClr val="bg1"/>
                </a:solidFill>
                <a:ea typeface="+mn-lt"/>
                <a:cs typeface="+mn-lt"/>
              </a:rPr>
              <a:t>nicht</a:t>
            </a:r>
            <a:r>
              <a:rPr lang="en-US" sz="1400">
                <a:solidFill>
                  <a:schemeClr val="bg1"/>
                </a:solidFill>
                <a:ea typeface="+mn-lt"/>
                <a:cs typeface="+mn-lt"/>
              </a:rPr>
              <a:t> </a:t>
            </a:r>
            <a:r>
              <a:rPr lang="en-US" sz="1400" err="1">
                <a:solidFill>
                  <a:schemeClr val="bg1"/>
                </a:solidFill>
                <a:ea typeface="+mn-lt"/>
                <a:cs typeface="+mn-lt"/>
              </a:rPr>
              <a:t>verkauft</a:t>
            </a:r>
            <a:r>
              <a:rPr lang="en-US" sz="1400">
                <a:solidFill>
                  <a:schemeClr val="bg1"/>
                </a:solidFill>
                <a:ea typeface="+mn-lt"/>
                <a:cs typeface="+mn-lt"/>
              </a:rPr>
              <a:t>, </a:t>
            </a:r>
            <a:r>
              <a:rPr lang="en-US" sz="1400" err="1">
                <a:solidFill>
                  <a:schemeClr val="bg1"/>
                </a:solidFill>
                <a:ea typeface="+mn-lt"/>
                <a:cs typeface="+mn-lt"/>
              </a:rPr>
              <a:t>könnte</a:t>
            </a:r>
            <a:r>
              <a:rPr lang="en-US" sz="1400">
                <a:solidFill>
                  <a:schemeClr val="bg1"/>
                </a:solidFill>
                <a:ea typeface="+mn-lt"/>
                <a:cs typeface="+mn-lt"/>
              </a:rPr>
              <a:t> ich </a:t>
            </a:r>
            <a:r>
              <a:rPr lang="en-US" sz="1400" err="1">
                <a:solidFill>
                  <a:schemeClr val="bg1"/>
                </a:solidFill>
                <a:ea typeface="+mn-lt"/>
                <a:cs typeface="+mn-lt"/>
              </a:rPr>
              <a:t>jetzt</a:t>
            </a:r>
            <a:r>
              <a:rPr lang="en-US" sz="1400">
                <a:solidFill>
                  <a:schemeClr val="bg1"/>
                </a:solidFill>
                <a:ea typeface="+mn-lt"/>
                <a:cs typeface="+mn-lt"/>
              </a:rPr>
              <a:t> </a:t>
            </a:r>
            <a:r>
              <a:rPr lang="en-US" sz="1400" err="1">
                <a:solidFill>
                  <a:schemeClr val="bg1"/>
                </a:solidFill>
                <a:ea typeface="+mn-lt"/>
                <a:cs typeface="+mn-lt"/>
              </a:rPr>
              <a:t>besser</a:t>
            </a:r>
            <a:r>
              <a:rPr lang="en-US" sz="1400">
                <a:solidFill>
                  <a:schemeClr val="bg1"/>
                </a:solidFill>
                <a:ea typeface="+mn-lt"/>
                <a:cs typeface="+mn-lt"/>
              </a:rPr>
              <a:t> </a:t>
            </a:r>
            <a:r>
              <a:rPr lang="en-US" sz="1400" err="1">
                <a:solidFill>
                  <a:schemeClr val="bg1"/>
                </a:solidFill>
                <a:ea typeface="+mn-lt"/>
                <a:cs typeface="+mn-lt"/>
              </a:rPr>
              <a:t>zur</a:t>
            </a:r>
            <a:r>
              <a:rPr lang="en-US" sz="1400">
                <a:solidFill>
                  <a:schemeClr val="bg1"/>
                </a:solidFill>
                <a:ea typeface="+mn-lt"/>
                <a:cs typeface="+mn-lt"/>
              </a:rPr>
              <a:t> Arbeit </a:t>
            </a:r>
            <a:r>
              <a:rPr lang="en-US" sz="1400" err="1">
                <a:solidFill>
                  <a:schemeClr val="bg1"/>
                </a:solidFill>
                <a:ea typeface="+mn-lt"/>
                <a:cs typeface="+mn-lt"/>
              </a:rPr>
              <a:t>fahren</a:t>
            </a:r>
            <a:r>
              <a:rPr lang="en-US" sz="1400">
                <a:solidFill>
                  <a:schemeClr val="bg1"/>
                </a:solidFill>
                <a:ea typeface="+mn-lt"/>
                <a:cs typeface="+mn-lt"/>
              </a:rPr>
              <a:t>.</a:t>
            </a:r>
          </a:p>
          <a:p>
            <a:pPr lvl="1"/>
            <a:r>
              <a:rPr lang="en-US" sz="1400">
                <a:solidFill>
                  <a:schemeClr val="bg1"/>
                </a:solidFill>
                <a:ea typeface="+mn-lt"/>
                <a:cs typeface="+mn-lt"/>
              </a:rPr>
              <a:t>Wenn ich </a:t>
            </a:r>
            <a:r>
              <a:rPr lang="en-US" sz="1400" err="1">
                <a:solidFill>
                  <a:schemeClr val="bg1"/>
                </a:solidFill>
                <a:ea typeface="+mn-lt"/>
                <a:cs typeface="+mn-lt"/>
              </a:rPr>
              <a:t>mehr</a:t>
            </a:r>
            <a:r>
              <a:rPr lang="en-US" sz="1400">
                <a:solidFill>
                  <a:schemeClr val="bg1"/>
                </a:solidFill>
                <a:ea typeface="+mn-lt"/>
                <a:cs typeface="+mn-lt"/>
              </a:rPr>
              <a:t> Zeit </a:t>
            </a:r>
            <a:r>
              <a:rPr lang="en-US" sz="1400" err="1">
                <a:solidFill>
                  <a:schemeClr val="bg1"/>
                </a:solidFill>
                <a:ea typeface="+mn-lt"/>
                <a:cs typeface="+mn-lt"/>
              </a:rPr>
              <a:t>gehabt</a:t>
            </a:r>
            <a:r>
              <a:rPr lang="en-US" sz="1400">
                <a:solidFill>
                  <a:schemeClr val="bg1"/>
                </a:solidFill>
                <a:ea typeface="+mn-lt"/>
                <a:cs typeface="+mn-lt"/>
              </a:rPr>
              <a:t> </a:t>
            </a:r>
            <a:r>
              <a:rPr lang="en-US" sz="1400" err="1">
                <a:solidFill>
                  <a:schemeClr val="bg1"/>
                </a:solidFill>
                <a:ea typeface="+mn-lt"/>
                <a:cs typeface="+mn-lt"/>
              </a:rPr>
              <a:t>hätte</a:t>
            </a:r>
            <a:r>
              <a:rPr lang="en-US" sz="1400">
                <a:solidFill>
                  <a:schemeClr val="bg1"/>
                </a:solidFill>
                <a:ea typeface="+mn-lt"/>
                <a:cs typeface="+mn-lt"/>
              </a:rPr>
              <a:t>, </a:t>
            </a:r>
            <a:r>
              <a:rPr lang="en-US" sz="1400" err="1">
                <a:solidFill>
                  <a:schemeClr val="bg1"/>
                </a:solidFill>
                <a:ea typeface="+mn-lt"/>
                <a:cs typeface="+mn-lt"/>
              </a:rPr>
              <a:t>hätte</a:t>
            </a:r>
            <a:r>
              <a:rPr lang="en-US" sz="1400">
                <a:solidFill>
                  <a:schemeClr val="bg1"/>
                </a:solidFill>
                <a:ea typeface="+mn-lt"/>
                <a:cs typeface="+mn-lt"/>
              </a:rPr>
              <a:t> ich das Projekt </a:t>
            </a:r>
            <a:r>
              <a:rPr lang="en-US" sz="1400" err="1">
                <a:solidFill>
                  <a:schemeClr val="bg1"/>
                </a:solidFill>
                <a:ea typeface="+mn-lt"/>
                <a:cs typeface="+mn-lt"/>
              </a:rPr>
              <a:t>noch</a:t>
            </a:r>
            <a:r>
              <a:rPr lang="en-US" sz="1400">
                <a:solidFill>
                  <a:schemeClr val="bg1"/>
                </a:solidFill>
                <a:ea typeface="+mn-lt"/>
                <a:cs typeface="+mn-lt"/>
              </a:rPr>
              <a:t> </a:t>
            </a:r>
            <a:r>
              <a:rPr lang="en-US" sz="1400" err="1">
                <a:solidFill>
                  <a:schemeClr val="bg1"/>
                </a:solidFill>
                <a:ea typeface="+mn-lt"/>
                <a:cs typeface="+mn-lt"/>
              </a:rPr>
              <a:t>verbessert</a:t>
            </a:r>
            <a:r>
              <a:rPr lang="en-US" sz="1400">
                <a:solidFill>
                  <a:schemeClr val="bg1"/>
                </a:solidFill>
                <a:ea typeface="+mn-lt"/>
                <a:cs typeface="+mn-lt"/>
              </a:rPr>
              <a:t>.</a:t>
            </a:r>
          </a:p>
          <a:p>
            <a:r>
              <a:rPr lang="en-US" sz="1400">
                <a:solidFill>
                  <a:schemeClr val="bg1"/>
                </a:solidFill>
                <a:ea typeface="+mn-lt"/>
                <a:cs typeface="+mn-lt"/>
              </a:rPr>
              <a:t>Die </a:t>
            </a:r>
            <a:r>
              <a:rPr lang="en-US" sz="1400" err="1">
                <a:solidFill>
                  <a:schemeClr val="bg1"/>
                </a:solidFill>
                <a:ea typeface="+mn-lt"/>
                <a:cs typeface="+mn-lt"/>
              </a:rPr>
              <a:t>dritte</a:t>
            </a:r>
            <a:r>
              <a:rPr lang="en-US" sz="1400">
                <a:solidFill>
                  <a:schemeClr val="bg1"/>
                </a:solidFill>
                <a:ea typeface="+mn-lt"/>
                <a:cs typeface="+mn-lt"/>
              </a:rPr>
              <a:t> </a:t>
            </a:r>
            <a:r>
              <a:rPr lang="en-US" sz="1400" err="1">
                <a:solidFill>
                  <a:schemeClr val="bg1"/>
                </a:solidFill>
                <a:ea typeface="+mn-lt"/>
                <a:cs typeface="+mn-lt"/>
              </a:rPr>
              <a:t>Bedingung</a:t>
            </a:r>
            <a:r>
              <a:rPr lang="en-US" sz="1400">
                <a:solidFill>
                  <a:schemeClr val="bg1"/>
                </a:solidFill>
                <a:ea typeface="+mn-lt"/>
                <a:cs typeface="+mn-lt"/>
              </a:rPr>
              <a:t> </a:t>
            </a:r>
            <a:r>
              <a:rPr lang="en-US" sz="1400" err="1">
                <a:solidFill>
                  <a:schemeClr val="bg1"/>
                </a:solidFill>
                <a:ea typeface="+mn-lt"/>
                <a:cs typeface="+mn-lt"/>
              </a:rPr>
              <a:t>wird</a:t>
            </a:r>
            <a:r>
              <a:rPr lang="en-US" sz="1400">
                <a:solidFill>
                  <a:schemeClr val="bg1"/>
                </a:solidFill>
                <a:ea typeface="+mn-lt"/>
                <a:cs typeface="+mn-lt"/>
              </a:rPr>
              <a:t> oft in </a:t>
            </a:r>
            <a:r>
              <a:rPr lang="en-US" sz="1400" err="1">
                <a:solidFill>
                  <a:schemeClr val="bg1"/>
                </a:solidFill>
                <a:ea typeface="+mn-lt"/>
                <a:cs typeface="+mn-lt"/>
              </a:rPr>
              <a:t>literarischen</a:t>
            </a:r>
            <a:r>
              <a:rPr lang="en-US" sz="1400">
                <a:solidFill>
                  <a:schemeClr val="bg1"/>
                </a:solidFill>
                <a:ea typeface="+mn-lt"/>
                <a:cs typeface="+mn-lt"/>
              </a:rPr>
              <a:t> </a:t>
            </a:r>
            <a:r>
              <a:rPr lang="en-US" sz="1400" err="1">
                <a:solidFill>
                  <a:schemeClr val="bg1"/>
                </a:solidFill>
                <a:ea typeface="+mn-lt"/>
                <a:cs typeface="+mn-lt"/>
              </a:rPr>
              <a:t>Werken</a:t>
            </a:r>
            <a:r>
              <a:rPr lang="en-US" sz="1400">
                <a:solidFill>
                  <a:schemeClr val="bg1"/>
                </a:solidFill>
                <a:ea typeface="+mn-lt"/>
                <a:cs typeface="+mn-lt"/>
              </a:rPr>
              <a:t> </a:t>
            </a:r>
            <a:r>
              <a:rPr lang="en-US" sz="1400" err="1">
                <a:solidFill>
                  <a:schemeClr val="bg1"/>
                </a:solidFill>
                <a:ea typeface="+mn-lt"/>
                <a:cs typeface="+mn-lt"/>
              </a:rPr>
              <a:t>verwendet</a:t>
            </a:r>
            <a:r>
              <a:rPr lang="en-US" sz="1400">
                <a:solidFill>
                  <a:schemeClr val="bg1"/>
                </a:solidFill>
                <a:ea typeface="+mn-lt"/>
                <a:cs typeface="+mn-lt"/>
              </a:rPr>
              <a:t>, um alternative </a:t>
            </a:r>
            <a:r>
              <a:rPr lang="en-US" sz="1400" err="1">
                <a:solidFill>
                  <a:schemeClr val="bg1"/>
                </a:solidFill>
                <a:ea typeface="+mn-lt"/>
                <a:cs typeface="+mn-lt"/>
              </a:rPr>
              <a:t>Szenarien</a:t>
            </a:r>
            <a:r>
              <a:rPr lang="en-US" sz="1400">
                <a:solidFill>
                  <a:schemeClr val="bg1"/>
                </a:solidFill>
                <a:ea typeface="+mn-lt"/>
                <a:cs typeface="+mn-lt"/>
              </a:rPr>
              <a:t> </a:t>
            </a:r>
            <a:r>
              <a:rPr lang="en-US" sz="1400" err="1">
                <a:solidFill>
                  <a:schemeClr val="bg1"/>
                </a:solidFill>
                <a:ea typeface="+mn-lt"/>
                <a:cs typeface="+mn-lt"/>
              </a:rPr>
              <a:t>aufzuzeigen</a:t>
            </a:r>
            <a:r>
              <a:rPr lang="en-US" sz="1400">
                <a:solidFill>
                  <a:schemeClr val="bg1"/>
                </a:solidFill>
                <a:ea typeface="+mn-lt"/>
                <a:cs typeface="+mn-lt"/>
              </a:rPr>
              <a:t> und die Leser </a:t>
            </a:r>
            <a:r>
              <a:rPr lang="en-US" sz="1400" err="1">
                <a:solidFill>
                  <a:schemeClr val="bg1"/>
                </a:solidFill>
                <a:ea typeface="+mn-lt"/>
                <a:cs typeface="+mn-lt"/>
              </a:rPr>
              <a:t>dazu</a:t>
            </a:r>
            <a:r>
              <a:rPr lang="en-US" sz="1400">
                <a:solidFill>
                  <a:schemeClr val="bg1"/>
                </a:solidFill>
                <a:ea typeface="+mn-lt"/>
                <a:cs typeface="+mn-lt"/>
              </a:rPr>
              <a:t> </a:t>
            </a:r>
            <a:r>
              <a:rPr lang="en-US" sz="1400" err="1">
                <a:solidFill>
                  <a:schemeClr val="bg1"/>
                </a:solidFill>
                <a:ea typeface="+mn-lt"/>
                <a:cs typeface="+mn-lt"/>
              </a:rPr>
              <a:t>anzuregen</a:t>
            </a:r>
            <a:r>
              <a:rPr lang="en-US" sz="1400">
                <a:solidFill>
                  <a:schemeClr val="bg1"/>
                </a:solidFill>
                <a:ea typeface="+mn-lt"/>
                <a:cs typeface="+mn-lt"/>
              </a:rPr>
              <a:t>, </a:t>
            </a:r>
            <a:r>
              <a:rPr lang="en-US" sz="1400" err="1">
                <a:solidFill>
                  <a:schemeClr val="bg1"/>
                </a:solidFill>
                <a:ea typeface="+mn-lt"/>
                <a:cs typeface="+mn-lt"/>
              </a:rPr>
              <a:t>über</a:t>
            </a:r>
            <a:r>
              <a:rPr lang="en-US" sz="1400">
                <a:solidFill>
                  <a:schemeClr val="bg1"/>
                </a:solidFill>
                <a:ea typeface="+mn-lt"/>
                <a:cs typeface="+mn-lt"/>
              </a:rPr>
              <a:t> die </a:t>
            </a:r>
            <a:r>
              <a:rPr lang="en-US" sz="1400" err="1">
                <a:solidFill>
                  <a:schemeClr val="bg1"/>
                </a:solidFill>
                <a:ea typeface="+mn-lt"/>
                <a:cs typeface="+mn-lt"/>
              </a:rPr>
              <a:t>Konsequenzen</a:t>
            </a:r>
            <a:r>
              <a:rPr lang="en-US" sz="1400">
                <a:solidFill>
                  <a:schemeClr val="bg1"/>
                </a:solidFill>
                <a:ea typeface="+mn-lt"/>
                <a:cs typeface="+mn-lt"/>
              </a:rPr>
              <a:t> </a:t>
            </a:r>
            <a:r>
              <a:rPr lang="en-US" sz="1400" err="1">
                <a:solidFill>
                  <a:schemeClr val="bg1"/>
                </a:solidFill>
                <a:ea typeface="+mn-lt"/>
                <a:cs typeface="+mn-lt"/>
              </a:rPr>
              <a:t>ihrer</a:t>
            </a:r>
            <a:r>
              <a:rPr lang="en-US" sz="1400">
                <a:solidFill>
                  <a:schemeClr val="bg1"/>
                </a:solidFill>
                <a:ea typeface="+mn-lt"/>
                <a:cs typeface="+mn-lt"/>
              </a:rPr>
              <a:t> </a:t>
            </a:r>
            <a:r>
              <a:rPr lang="en-US" sz="1400" err="1">
                <a:solidFill>
                  <a:schemeClr val="bg1"/>
                </a:solidFill>
                <a:ea typeface="+mn-lt"/>
                <a:cs typeface="+mn-lt"/>
              </a:rPr>
              <a:t>Entscheidungen</a:t>
            </a:r>
            <a:r>
              <a:rPr lang="en-US" sz="1400">
                <a:solidFill>
                  <a:schemeClr val="bg1"/>
                </a:solidFill>
                <a:ea typeface="+mn-lt"/>
                <a:cs typeface="+mn-lt"/>
              </a:rPr>
              <a:t> </a:t>
            </a:r>
            <a:r>
              <a:rPr lang="en-US" sz="1400" err="1">
                <a:solidFill>
                  <a:schemeClr val="bg1"/>
                </a:solidFill>
                <a:ea typeface="+mn-lt"/>
                <a:cs typeface="+mn-lt"/>
              </a:rPr>
              <a:t>nachzudenken</a:t>
            </a:r>
            <a:r>
              <a:rPr lang="en-US" sz="1400">
                <a:solidFill>
                  <a:schemeClr val="bg1"/>
                </a:solidFill>
                <a:ea typeface="+mn-lt"/>
                <a:cs typeface="+mn-lt"/>
              </a:rPr>
              <a:t>. Sie </a:t>
            </a:r>
            <a:r>
              <a:rPr lang="en-US" sz="1400" err="1">
                <a:solidFill>
                  <a:schemeClr val="bg1"/>
                </a:solidFill>
                <a:ea typeface="+mn-lt"/>
                <a:cs typeface="+mn-lt"/>
              </a:rPr>
              <a:t>kann</a:t>
            </a:r>
            <a:r>
              <a:rPr lang="en-US" sz="1400">
                <a:solidFill>
                  <a:schemeClr val="bg1"/>
                </a:solidFill>
                <a:ea typeface="+mn-lt"/>
                <a:cs typeface="+mn-lt"/>
              </a:rPr>
              <a:t> </a:t>
            </a:r>
            <a:r>
              <a:rPr lang="en-US" sz="1400" err="1">
                <a:solidFill>
                  <a:schemeClr val="bg1"/>
                </a:solidFill>
                <a:ea typeface="+mn-lt"/>
                <a:cs typeface="+mn-lt"/>
              </a:rPr>
              <a:t>auch</a:t>
            </a:r>
            <a:r>
              <a:rPr lang="en-US" sz="1400">
                <a:solidFill>
                  <a:schemeClr val="bg1"/>
                </a:solidFill>
                <a:ea typeface="+mn-lt"/>
                <a:cs typeface="+mn-lt"/>
              </a:rPr>
              <a:t> </a:t>
            </a:r>
            <a:r>
              <a:rPr lang="en-US" sz="1400" err="1">
                <a:solidFill>
                  <a:schemeClr val="bg1"/>
                </a:solidFill>
                <a:ea typeface="+mn-lt"/>
                <a:cs typeface="+mn-lt"/>
              </a:rPr>
              <a:t>im</a:t>
            </a:r>
            <a:r>
              <a:rPr lang="en-US" sz="1400">
                <a:solidFill>
                  <a:schemeClr val="bg1"/>
                </a:solidFill>
                <a:ea typeface="+mn-lt"/>
                <a:cs typeface="+mn-lt"/>
              </a:rPr>
              <a:t> </a:t>
            </a:r>
            <a:r>
              <a:rPr lang="en-US" sz="1400" err="1">
                <a:solidFill>
                  <a:schemeClr val="bg1"/>
                </a:solidFill>
                <a:ea typeface="+mn-lt"/>
                <a:cs typeface="+mn-lt"/>
              </a:rPr>
              <a:t>Alltag</a:t>
            </a:r>
            <a:r>
              <a:rPr lang="en-US" sz="1400">
                <a:solidFill>
                  <a:schemeClr val="bg1"/>
                </a:solidFill>
                <a:ea typeface="+mn-lt"/>
                <a:cs typeface="+mn-lt"/>
              </a:rPr>
              <a:t> </a:t>
            </a:r>
            <a:r>
              <a:rPr lang="en-US" sz="1400" err="1">
                <a:solidFill>
                  <a:schemeClr val="bg1"/>
                </a:solidFill>
                <a:ea typeface="+mn-lt"/>
                <a:cs typeface="+mn-lt"/>
              </a:rPr>
              <a:t>genutzt</a:t>
            </a:r>
            <a:r>
              <a:rPr lang="en-US" sz="1400">
                <a:solidFill>
                  <a:schemeClr val="bg1"/>
                </a:solidFill>
                <a:ea typeface="+mn-lt"/>
                <a:cs typeface="+mn-lt"/>
              </a:rPr>
              <a:t> </a:t>
            </a:r>
            <a:r>
              <a:rPr lang="en-US" sz="1400" err="1">
                <a:solidFill>
                  <a:schemeClr val="bg1"/>
                </a:solidFill>
                <a:ea typeface="+mn-lt"/>
                <a:cs typeface="+mn-lt"/>
              </a:rPr>
              <a:t>werden</a:t>
            </a:r>
            <a:r>
              <a:rPr lang="en-US" sz="1400">
                <a:solidFill>
                  <a:schemeClr val="bg1"/>
                </a:solidFill>
                <a:ea typeface="+mn-lt"/>
                <a:cs typeface="+mn-lt"/>
              </a:rPr>
              <a:t>, um </a:t>
            </a:r>
            <a:r>
              <a:rPr lang="en-US" sz="1400" err="1">
                <a:solidFill>
                  <a:schemeClr val="bg1"/>
                </a:solidFill>
                <a:ea typeface="+mn-lt"/>
                <a:cs typeface="+mn-lt"/>
              </a:rPr>
              <a:t>aus</a:t>
            </a:r>
            <a:r>
              <a:rPr lang="en-US" sz="1400">
                <a:solidFill>
                  <a:schemeClr val="bg1"/>
                </a:solidFill>
                <a:ea typeface="+mn-lt"/>
                <a:cs typeface="+mn-lt"/>
              </a:rPr>
              <a:t> </a:t>
            </a:r>
            <a:r>
              <a:rPr lang="en-US" sz="1400" err="1">
                <a:solidFill>
                  <a:schemeClr val="bg1"/>
                </a:solidFill>
                <a:ea typeface="+mn-lt"/>
                <a:cs typeface="+mn-lt"/>
              </a:rPr>
              <a:t>vergangenen</a:t>
            </a:r>
            <a:r>
              <a:rPr lang="en-US" sz="1400">
                <a:solidFill>
                  <a:schemeClr val="bg1"/>
                </a:solidFill>
                <a:ea typeface="+mn-lt"/>
                <a:cs typeface="+mn-lt"/>
              </a:rPr>
              <a:t> </a:t>
            </a:r>
            <a:r>
              <a:rPr lang="en-US" sz="1400" err="1">
                <a:solidFill>
                  <a:schemeClr val="bg1"/>
                </a:solidFill>
                <a:ea typeface="+mn-lt"/>
                <a:cs typeface="+mn-lt"/>
              </a:rPr>
              <a:t>Erfahrungen</a:t>
            </a:r>
            <a:r>
              <a:rPr lang="en-US" sz="1400">
                <a:solidFill>
                  <a:schemeClr val="bg1"/>
                </a:solidFill>
                <a:ea typeface="+mn-lt"/>
                <a:cs typeface="+mn-lt"/>
              </a:rPr>
              <a:t> </a:t>
            </a:r>
            <a:r>
              <a:rPr lang="en-US" sz="1400" err="1">
                <a:solidFill>
                  <a:schemeClr val="bg1"/>
                </a:solidFill>
                <a:ea typeface="+mn-lt"/>
                <a:cs typeface="+mn-lt"/>
              </a:rPr>
              <a:t>zu</a:t>
            </a:r>
            <a:r>
              <a:rPr lang="en-US" sz="1400">
                <a:solidFill>
                  <a:schemeClr val="bg1"/>
                </a:solidFill>
                <a:ea typeface="+mn-lt"/>
                <a:cs typeface="+mn-lt"/>
              </a:rPr>
              <a:t> </a:t>
            </a:r>
            <a:r>
              <a:rPr lang="en-US" sz="1400" err="1">
                <a:solidFill>
                  <a:schemeClr val="bg1"/>
                </a:solidFill>
                <a:ea typeface="+mn-lt"/>
                <a:cs typeface="+mn-lt"/>
              </a:rPr>
              <a:t>lernen</a:t>
            </a:r>
            <a:r>
              <a:rPr lang="en-US" sz="1400">
                <a:solidFill>
                  <a:schemeClr val="bg1"/>
                </a:solidFill>
                <a:ea typeface="+mn-lt"/>
                <a:cs typeface="+mn-lt"/>
              </a:rPr>
              <a:t> und </a:t>
            </a:r>
            <a:r>
              <a:rPr lang="en-US" sz="1400" err="1">
                <a:solidFill>
                  <a:schemeClr val="bg1"/>
                </a:solidFill>
                <a:ea typeface="+mn-lt"/>
                <a:cs typeface="+mn-lt"/>
              </a:rPr>
              <a:t>sich</a:t>
            </a:r>
            <a:r>
              <a:rPr lang="en-US" sz="1400">
                <a:solidFill>
                  <a:schemeClr val="bg1"/>
                </a:solidFill>
                <a:ea typeface="+mn-lt"/>
                <a:cs typeface="+mn-lt"/>
              </a:rPr>
              <a:t> auf </a:t>
            </a:r>
            <a:r>
              <a:rPr lang="en-US" sz="1400" err="1">
                <a:solidFill>
                  <a:schemeClr val="bg1"/>
                </a:solidFill>
                <a:ea typeface="+mn-lt"/>
                <a:cs typeface="+mn-lt"/>
              </a:rPr>
              <a:t>zukünftige</a:t>
            </a:r>
            <a:r>
              <a:rPr lang="en-US" sz="1400">
                <a:solidFill>
                  <a:schemeClr val="bg1"/>
                </a:solidFill>
                <a:ea typeface="+mn-lt"/>
                <a:cs typeface="+mn-lt"/>
              </a:rPr>
              <a:t> </a:t>
            </a:r>
            <a:r>
              <a:rPr lang="en-US" sz="1400" err="1">
                <a:solidFill>
                  <a:schemeClr val="bg1"/>
                </a:solidFill>
                <a:ea typeface="+mn-lt"/>
                <a:cs typeface="+mn-lt"/>
              </a:rPr>
              <a:t>Entscheidungen</a:t>
            </a:r>
            <a:r>
              <a:rPr lang="en-US" sz="1400">
                <a:solidFill>
                  <a:schemeClr val="bg1"/>
                </a:solidFill>
                <a:ea typeface="+mn-lt"/>
                <a:cs typeface="+mn-lt"/>
              </a:rPr>
              <a:t> </a:t>
            </a:r>
            <a:r>
              <a:rPr lang="en-US" sz="1400" err="1">
                <a:solidFill>
                  <a:schemeClr val="bg1"/>
                </a:solidFill>
                <a:ea typeface="+mn-lt"/>
                <a:cs typeface="+mn-lt"/>
              </a:rPr>
              <a:t>vorzubereiten</a:t>
            </a:r>
            <a:r>
              <a:rPr lang="en-US" sz="1400">
                <a:solidFill>
                  <a:schemeClr val="bg1"/>
                </a:solidFill>
                <a:ea typeface="+mn-lt"/>
                <a:cs typeface="+mn-lt"/>
              </a:rPr>
              <a:t>. Durch die </a:t>
            </a:r>
            <a:r>
              <a:rPr lang="en-US" sz="1400" err="1">
                <a:solidFill>
                  <a:schemeClr val="bg1"/>
                </a:solidFill>
                <a:ea typeface="+mn-lt"/>
                <a:cs typeface="+mn-lt"/>
              </a:rPr>
              <a:t>Abwägung</a:t>
            </a:r>
            <a:r>
              <a:rPr lang="en-US" sz="1400">
                <a:solidFill>
                  <a:schemeClr val="bg1"/>
                </a:solidFill>
                <a:ea typeface="+mn-lt"/>
                <a:cs typeface="+mn-lt"/>
              </a:rPr>
              <a:t> von </a:t>
            </a:r>
            <a:r>
              <a:rPr lang="en-US" sz="1400" err="1">
                <a:solidFill>
                  <a:schemeClr val="bg1"/>
                </a:solidFill>
                <a:ea typeface="+mn-lt"/>
                <a:cs typeface="+mn-lt"/>
              </a:rPr>
              <a:t>Vor</a:t>
            </a:r>
            <a:r>
              <a:rPr lang="en-US" sz="1400">
                <a:solidFill>
                  <a:schemeClr val="bg1"/>
                </a:solidFill>
                <a:ea typeface="+mn-lt"/>
                <a:cs typeface="+mn-lt"/>
              </a:rPr>
              <a:t>- und </a:t>
            </a:r>
            <a:r>
              <a:rPr lang="en-US" sz="1400" err="1">
                <a:solidFill>
                  <a:schemeClr val="bg1"/>
                </a:solidFill>
                <a:ea typeface="+mn-lt"/>
                <a:cs typeface="+mn-lt"/>
              </a:rPr>
              <a:t>Nachteilen</a:t>
            </a:r>
            <a:r>
              <a:rPr lang="en-US" sz="1400">
                <a:solidFill>
                  <a:schemeClr val="bg1"/>
                </a:solidFill>
                <a:ea typeface="+mn-lt"/>
                <a:cs typeface="+mn-lt"/>
              </a:rPr>
              <a:t> </a:t>
            </a:r>
            <a:r>
              <a:rPr lang="en-US" sz="1400" err="1">
                <a:solidFill>
                  <a:schemeClr val="bg1"/>
                </a:solidFill>
                <a:ea typeface="+mn-lt"/>
                <a:cs typeface="+mn-lt"/>
              </a:rPr>
              <a:t>kann</a:t>
            </a:r>
            <a:r>
              <a:rPr lang="en-US" sz="1400">
                <a:solidFill>
                  <a:schemeClr val="bg1"/>
                </a:solidFill>
                <a:ea typeface="+mn-lt"/>
                <a:cs typeface="+mn-lt"/>
              </a:rPr>
              <a:t> </a:t>
            </a:r>
            <a:r>
              <a:rPr lang="en-US" sz="1400" err="1">
                <a:solidFill>
                  <a:schemeClr val="bg1"/>
                </a:solidFill>
                <a:ea typeface="+mn-lt"/>
                <a:cs typeface="+mn-lt"/>
              </a:rPr>
              <a:t>eine</a:t>
            </a:r>
            <a:r>
              <a:rPr lang="en-US" sz="1400">
                <a:solidFill>
                  <a:schemeClr val="bg1"/>
                </a:solidFill>
                <a:ea typeface="+mn-lt"/>
                <a:cs typeface="+mn-lt"/>
              </a:rPr>
              <a:t> rationale </a:t>
            </a:r>
            <a:r>
              <a:rPr lang="en-US" sz="1400" err="1">
                <a:solidFill>
                  <a:schemeClr val="bg1"/>
                </a:solidFill>
                <a:ea typeface="+mn-lt"/>
                <a:cs typeface="+mn-lt"/>
              </a:rPr>
              <a:t>Entscheidung</a:t>
            </a:r>
            <a:r>
              <a:rPr lang="en-US" sz="1400">
                <a:solidFill>
                  <a:schemeClr val="bg1"/>
                </a:solidFill>
                <a:ea typeface="+mn-lt"/>
                <a:cs typeface="+mn-lt"/>
              </a:rPr>
              <a:t> </a:t>
            </a:r>
            <a:r>
              <a:rPr lang="en-US" sz="1400" err="1">
                <a:solidFill>
                  <a:schemeClr val="bg1"/>
                </a:solidFill>
                <a:ea typeface="+mn-lt"/>
                <a:cs typeface="+mn-lt"/>
              </a:rPr>
              <a:t>getroffen</a:t>
            </a:r>
            <a:r>
              <a:rPr lang="en-US" sz="1400">
                <a:solidFill>
                  <a:schemeClr val="bg1"/>
                </a:solidFill>
                <a:ea typeface="+mn-lt"/>
                <a:cs typeface="+mn-lt"/>
              </a:rPr>
              <a:t> </a:t>
            </a:r>
            <a:r>
              <a:rPr lang="en-US" sz="1400" err="1">
                <a:solidFill>
                  <a:schemeClr val="bg1"/>
                </a:solidFill>
                <a:ea typeface="+mn-lt"/>
                <a:cs typeface="+mn-lt"/>
              </a:rPr>
              <a:t>werden</a:t>
            </a:r>
            <a:r>
              <a:rPr lang="en-US" sz="1400">
                <a:solidFill>
                  <a:schemeClr val="bg1"/>
                </a:solidFill>
                <a:ea typeface="+mn-lt"/>
                <a:cs typeface="+mn-lt"/>
              </a:rPr>
              <a:t>, </a:t>
            </a:r>
            <a:r>
              <a:rPr lang="en-US" sz="1400" err="1">
                <a:solidFill>
                  <a:schemeClr val="bg1"/>
                </a:solidFill>
                <a:ea typeface="+mn-lt"/>
                <a:cs typeface="+mn-lt"/>
              </a:rPr>
              <a:t>wie</a:t>
            </a:r>
            <a:r>
              <a:rPr lang="en-US" sz="1400">
                <a:solidFill>
                  <a:schemeClr val="bg1"/>
                </a:solidFill>
                <a:ea typeface="+mn-lt"/>
                <a:cs typeface="+mn-lt"/>
              </a:rPr>
              <a:t> </a:t>
            </a:r>
            <a:r>
              <a:rPr lang="en-US" sz="1400" err="1">
                <a:solidFill>
                  <a:schemeClr val="bg1"/>
                </a:solidFill>
                <a:ea typeface="+mn-lt"/>
                <a:cs typeface="+mn-lt"/>
              </a:rPr>
              <a:t>z.B.</a:t>
            </a:r>
            <a:r>
              <a:rPr lang="en-US" sz="1400">
                <a:solidFill>
                  <a:schemeClr val="bg1"/>
                </a:solidFill>
                <a:ea typeface="+mn-lt"/>
                <a:cs typeface="+mn-lt"/>
              </a:rPr>
              <a:t> </a:t>
            </a:r>
            <a:r>
              <a:rPr lang="en-US" sz="1400" err="1">
                <a:solidFill>
                  <a:schemeClr val="bg1"/>
                </a:solidFill>
                <a:ea typeface="+mn-lt"/>
                <a:cs typeface="+mn-lt"/>
              </a:rPr>
              <a:t>bei</a:t>
            </a:r>
            <a:r>
              <a:rPr lang="en-US" sz="1400">
                <a:solidFill>
                  <a:schemeClr val="bg1"/>
                </a:solidFill>
                <a:ea typeface="+mn-lt"/>
                <a:cs typeface="+mn-lt"/>
              </a:rPr>
              <a:t> der Wahl </a:t>
            </a:r>
            <a:r>
              <a:rPr lang="en-US" sz="1400" err="1">
                <a:solidFill>
                  <a:schemeClr val="bg1"/>
                </a:solidFill>
                <a:ea typeface="+mn-lt"/>
                <a:cs typeface="+mn-lt"/>
              </a:rPr>
              <a:t>zwischen</a:t>
            </a:r>
            <a:r>
              <a:rPr lang="en-US" sz="1400">
                <a:solidFill>
                  <a:schemeClr val="bg1"/>
                </a:solidFill>
                <a:ea typeface="+mn-lt"/>
                <a:cs typeface="+mn-lt"/>
              </a:rPr>
              <a:t> </a:t>
            </a:r>
            <a:r>
              <a:rPr lang="en-US" sz="1400" err="1">
                <a:solidFill>
                  <a:schemeClr val="bg1"/>
                </a:solidFill>
                <a:ea typeface="+mn-lt"/>
                <a:cs typeface="+mn-lt"/>
              </a:rPr>
              <a:t>einem</a:t>
            </a:r>
            <a:r>
              <a:rPr lang="en-US" sz="1400">
                <a:solidFill>
                  <a:schemeClr val="bg1"/>
                </a:solidFill>
                <a:ea typeface="+mn-lt"/>
                <a:cs typeface="+mn-lt"/>
              </a:rPr>
              <a:t> </a:t>
            </a:r>
            <a:r>
              <a:rPr lang="en-US" sz="1400" err="1">
                <a:solidFill>
                  <a:schemeClr val="bg1"/>
                </a:solidFill>
                <a:ea typeface="+mn-lt"/>
                <a:cs typeface="+mn-lt"/>
              </a:rPr>
              <a:t>teuren</a:t>
            </a:r>
            <a:r>
              <a:rPr lang="en-US" sz="1400">
                <a:solidFill>
                  <a:schemeClr val="bg1"/>
                </a:solidFill>
                <a:ea typeface="+mn-lt"/>
                <a:cs typeface="+mn-lt"/>
              </a:rPr>
              <a:t> </a:t>
            </a:r>
            <a:r>
              <a:rPr lang="en-US" sz="1400" err="1">
                <a:solidFill>
                  <a:schemeClr val="bg1"/>
                </a:solidFill>
                <a:ea typeface="+mn-lt"/>
                <a:cs typeface="+mn-lt"/>
              </a:rPr>
              <a:t>oder</a:t>
            </a:r>
            <a:r>
              <a:rPr lang="en-US" sz="1400">
                <a:solidFill>
                  <a:schemeClr val="bg1"/>
                </a:solidFill>
                <a:ea typeface="+mn-lt"/>
                <a:cs typeface="+mn-lt"/>
              </a:rPr>
              <a:t> </a:t>
            </a:r>
            <a:r>
              <a:rPr lang="en-US" sz="1400" err="1">
                <a:solidFill>
                  <a:schemeClr val="bg1"/>
                </a:solidFill>
                <a:ea typeface="+mn-lt"/>
                <a:cs typeface="+mn-lt"/>
              </a:rPr>
              <a:t>günstigen</a:t>
            </a:r>
            <a:r>
              <a:rPr lang="en-US" sz="1400">
                <a:solidFill>
                  <a:schemeClr val="bg1"/>
                </a:solidFill>
                <a:ea typeface="+mn-lt"/>
                <a:cs typeface="+mn-lt"/>
              </a:rPr>
              <a:t> Urlaub.</a:t>
            </a:r>
            <a:endParaRPr lang="en-US" sz="1400">
              <a:solidFill>
                <a:schemeClr val="bg1"/>
              </a:solidFill>
              <a:cs typeface="Calibri" panose="020F0502020204030204"/>
            </a:endParaRPr>
          </a:p>
          <a:p>
            <a:r>
              <a:rPr lang="en-US" sz="1400">
                <a:solidFill>
                  <a:schemeClr val="bg1"/>
                </a:solidFill>
                <a:ea typeface="+mn-lt"/>
                <a:cs typeface="+mn-lt"/>
              </a:rPr>
              <a:t>Der Sprecher </a:t>
            </a:r>
            <a:r>
              <a:rPr lang="en-US" sz="1400" err="1">
                <a:solidFill>
                  <a:schemeClr val="bg1"/>
                </a:solidFill>
                <a:ea typeface="+mn-lt"/>
                <a:cs typeface="+mn-lt"/>
              </a:rPr>
              <a:t>nutzt</a:t>
            </a:r>
            <a:r>
              <a:rPr lang="en-US" sz="1400">
                <a:solidFill>
                  <a:schemeClr val="bg1"/>
                </a:solidFill>
                <a:ea typeface="+mn-lt"/>
                <a:cs typeface="+mn-lt"/>
              </a:rPr>
              <a:t> </a:t>
            </a:r>
            <a:r>
              <a:rPr lang="en-US" sz="1400" err="1">
                <a:solidFill>
                  <a:schemeClr val="bg1"/>
                </a:solidFill>
                <a:ea typeface="+mn-lt"/>
                <a:cs typeface="+mn-lt"/>
              </a:rPr>
              <a:t>eine</a:t>
            </a:r>
            <a:r>
              <a:rPr lang="en-US" sz="1400">
                <a:solidFill>
                  <a:schemeClr val="bg1"/>
                </a:solidFill>
                <a:ea typeface="+mn-lt"/>
                <a:cs typeface="+mn-lt"/>
              </a:rPr>
              <a:t> </a:t>
            </a:r>
            <a:r>
              <a:rPr lang="en-US" sz="1400" err="1">
                <a:solidFill>
                  <a:schemeClr val="bg1"/>
                </a:solidFill>
                <a:ea typeface="+mn-lt"/>
                <a:cs typeface="+mn-lt"/>
              </a:rPr>
              <a:t>Bedingung</a:t>
            </a:r>
            <a:r>
              <a:rPr lang="en-US" sz="1400">
                <a:solidFill>
                  <a:schemeClr val="bg1"/>
                </a:solidFill>
                <a:ea typeface="+mn-lt"/>
                <a:cs typeface="+mn-lt"/>
              </a:rPr>
              <a:t>, um seine </a:t>
            </a:r>
            <a:r>
              <a:rPr lang="en-US" sz="1400" err="1">
                <a:solidFill>
                  <a:schemeClr val="bg1"/>
                </a:solidFill>
                <a:ea typeface="+mn-lt"/>
                <a:cs typeface="+mn-lt"/>
              </a:rPr>
              <a:t>Entscheidungsfindung</a:t>
            </a:r>
            <a:r>
              <a:rPr lang="en-US" sz="1400">
                <a:solidFill>
                  <a:schemeClr val="bg1"/>
                </a:solidFill>
                <a:ea typeface="+mn-lt"/>
                <a:cs typeface="+mn-lt"/>
              </a:rPr>
              <a:t> </a:t>
            </a:r>
            <a:r>
              <a:rPr lang="en-US" sz="1400" err="1">
                <a:solidFill>
                  <a:schemeClr val="bg1"/>
                </a:solidFill>
                <a:ea typeface="+mn-lt"/>
                <a:cs typeface="+mn-lt"/>
              </a:rPr>
              <a:t>zu</a:t>
            </a:r>
            <a:r>
              <a:rPr lang="en-US" sz="1400">
                <a:solidFill>
                  <a:schemeClr val="bg1"/>
                </a:solidFill>
                <a:ea typeface="+mn-lt"/>
                <a:cs typeface="+mn-lt"/>
              </a:rPr>
              <a:t> </a:t>
            </a:r>
            <a:r>
              <a:rPr lang="en-US" sz="1400" err="1">
                <a:solidFill>
                  <a:schemeClr val="bg1"/>
                </a:solidFill>
                <a:ea typeface="+mn-lt"/>
                <a:cs typeface="+mn-lt"/>
              </a:rPr>
              <a:t>unterstützen</a:t>
            </a:r>
            <a:r>
              <a:rPr lang="en-US" sz="1400">
                <a:solidFill>
                  <a:schemeClr val="bg1"/>
                </a:solidFill>
                <a:ea typeface="+mn-lt"/>
                <a:cs typeface="+mn-lt"/>
              </a:rPr>
              <a:t>. Er </a:t>
            </a:r>
            <a:r>
              <a:rPr lang="en-US" sz="1400" err="1">
                <a:solidFill>
                  <a:schemeClr val="bg1"/>
                </a:solidFill>
                <a:ea typeface="+mn-lt"/>
                <a:cs typeface="+mn-lt"/>
              </a:rPr>
              <a:t>vergleicht</a:t>
            </a:r>
            <a:r>
              <a:rPr lang="en-US" sz="1400">
                <a:solidFill>
                  <a:schemeClr val="bg1"/>
                </a:solidFill>
                <a:ea typeface="+mn-lt"/>
                <a:cs typeface="+mn-lt"/>
              </a:rPr>
              <a:t> den </a:t>
            </a:r>
            <a:r>
              <a:rPr lang="en-US" sz="1400" err="1">
                <a:solidFill>
                  <a:schemeClr val="bg1"/>
                </a:solidFill>
                <a:ea typeface="+mn-lt"/>
                <a:cs typeface="+mn-lt"/>
              </a:rPr>
              <a:t>teuren</a:t>
            </a:r>
            <a:r>
              <a:rPr lang="en-US" sz="1400">
                <a:solidFill>
                  <a:schemeClr val="bg1"/>
                </a:solidFill>
                <a:ea typeface="+mn-lt"/>
                <a:cs typeface="+mn-lt"/>
              </a:rPr>
              <a:t> Urlaub </a:t>
            </a:r>
            <a:r>
              <a:rPr lang="en-US" sz="1400" err="1">
                <a:solidFill>
                  <a:schemeClr val="bg1"/>
                </a:solidFill>
                <a:ea typeface="+mn-lt"/>
                <a:cs typeface="+mn-lt"/>
              </a:rPr>
              <a:t>mit</a:t>
            </a:r>
            <a:r>
              <a:rPr lang="en-US" sz="1400">
                <a:solidFill>
                  <a:schemeClr val="bg1"/>
                </a:solidFill>
                <a:ea typeface="+mn-lt"/>
                <a:cs typeface="+mn-lt"/>
              </a:rPr>
              <a:t> dem </a:t>
            </a:r>
            <a:r>
              <a:rPr lang="en-US" sz="1400" err="1">
                <a:solidFill>
                  <a:schemeClr val="bg1"/>
                </a:solidFill>
                <a:ea typeface="+mn-lt"/>
                <a:cs typeface="+mn-lt"/>
              </a:rPr>
              <a:t>günstigen</a:t>
            </a:r>
            <a:r>
              <a:rPr lang="en-US" sz="1400">
                <a:solidFill>
                  <a:schemeClr val="bg1"/>
                </a:solidFill>
                <a:ea typeface="+mn-lt"/>
                <a:cs typeface="+mn-lt"/>
              </a:rPr>
              <a:t> Urlaub, um die </a:t>
            </a:r>
            <a:r>
              <a:rPr lang="en-US" sz="1400" err="1">
                <a:solidFill>
                  <a:schemeClr val="bg1"/>
                </a:solidFill>
                <a:ea typeface="+mn-lt"/>
                <a:cs typeface="+mn-lt"/>
              </a:rPr>
              <a:t>beste</a:t>
            </a:r>
            <a:r>
              <a:rPr lang="en-US" sz="1400">
                <a:solidFill>
                  <a:schemeClr val="bg1"/>
                </a:solidFill>
                <a:ea typeface="+mn-lt"/>
                <a:cs typeface="+mn-lt"/>
              </a:rPr>
              <a:t> Wahl </a:t>
            </a:r>
            <a:r>
              <a:rPr lang="en-US" sz="1400" err="1">
                <a:solidFill>
                  <a:schemeClr val="bg1"/>
                </a:solidFill>
                <a:ea typeface="+mn-lt"/>
                <a:cs typeface="+mn-lt"/>
              </a:rPr>
              <a:t>zu</a:t>
            </a:r>
            <a:r>
              <a:rPr lang="en-US" sz="1400">
                <a:solidFill>
                  <a:schemeClr val="bg1"/>
                </a:solidFill>
                <a:ea typeface="+mn-lt"/>
                <a:cs typeface="+mn-lt"/>
              </a:rPr>
              <a:t> </a:t>
            </a:r>
            <a:r>
              <a:rPr lang="en-US" sz="1400" err="1">
                <a:solidFill>
                  <a:schemeClr val="bg1"/>
                </a:solidFill>
                <a:ea typeface="+mn-lt"/>
                <a:cs typeface="+mn-lt"/>
              </a:rPr>
              <a:t>treffen</a:t>
            </a:r>
            <a:r>
              <a:rPr lang="en-US" sz="1400">
                <a:solidFill>
                  <a:schemeClr val="bg1"/>
                </a:solidFill>
                <a:ea typeface="+mn-lt"/>
                <a:cs typeface="+mn-lt"/>
              </a:rPr>
              <a:t>. </a:t>
            </a:r>
            <a:r>
              <a:rPr lang="en-US" sz="1400" err="1">
                <a:solidFill>
                  <a:schemeClr val="bg1"/>
                </a:solidFill>
                <a:ea typeface="+mn-lt"/>
                <a:cs typeface="+mn-lt"/>
              </a:rPr>
              <a:t>Diese</a:t>
            </a:r>
            <a:r>
              <a:rPr lang="en-US" sz="1400">
                <a:solidFill>
                  <a:schemeClr val="bg1"/>
                </a:solidFill>
                <a:ea typeface="+mn-lt"/>
                <a:cs typeface="+mn-lt"/>
              </a:rPr>
              <a:t> Methode </a:t>
            </a:r>
            <a:r>
              <a:rPr lang="en-US" sz="1400" err="1">
                <a:solidFill>
                  <a:schemeClr val="bg1"/>
                </a:solidFill>
                <a:ea typeface="+mn-lt"/>
                <a:cs typeface="+mn-lt"/>
              </a:rPr>
              <a:t>kann</a:t>
            </a:r>
            <a:r>
              <a:rPr lang="en-US" sz="1400">
                <a:solidFill>
                  <a:schemeClr val="bg1"/>
                </a:solidFill>
                <a:ea typeface="+mn-lt"/>
                <a:cs typeface="+mn-lt"/>
              </a:rPr>
              <a:t> in </a:t>
            </a:r>
            <a:r>
              <a:rPr lang="en-US" sz="1400" err="1">
                <a:solidFill>
                  <a:schemeClr val="bg1"/>
                </a:solidFill>
                <a:ea typeface="+mn-lt"/>
                <a:cs typeface="+mn-lt"/>
              </a:rPr>
              <a:t>vielen</a:t>
            </a:r>
            <a:r>
              <a:rPr lang="en-US" sz="1400">
                <a:solidFill>
                  <a:schemeClr val="bg1"/>
                </a:solidFill>
                <a:ea typeface="+mn-lt"/>
                <a:cs typeface="+mn-lt"/>
              </a:rPr>
              <a:t> </a:t>
            </a:r>
            <a:r>
              <a:rPr lang="en-US" sz="1400" err="1">
                <a:solidFill>
                  <a:schemeClr val="bg1"/>
                </a:solidFill>
                <a:ea typeface="+mn-lt"/>
                <a:cs typeface="+mn-lt"/>
              </a:rPr>
              <a:t>Bereichen</a:t>
            </a:r>
            <a:r>
              <a:rPr lang="en-US" sz="1400">
                <a:solidFill>
                  <a:schemeClr val="bg1"/>
                </a:solidFill>
                <a:ea typeface="+mn-lt"/>
                <a:cs typeface="+mn-lt"/>
              </a:rPr>
              <a:t> </a:t>
            </a:r>
            <a:r>
              <a:rPr lang="en-US" sz="1400" err="1">
                <a:solidFill>
                  <a:schemeClr val="bg1"/>
                </a:solidFill>
                <a:ea typeface="+mn-lt"/>
                <a:cs typeface="+mn-lt"/>
              </a:rPr>
              <a:t>genutzt</a:t>
            </a:r>
            <a:r>
              <a:rPr lang="en-US" sz="1400">
                <a:solidFill>
                  <a:schemeClr val="bg1"/>
                </a:solidFill>
                <a:ea typeface="+mn-lt"/>
                <a:cs typeface="+mn-lt"/>
              </a:rPr>
              <a:t> </a:t>
            </a:r>
            <a:r>
              <a:rPr lang="en-US" sz="1400" err="1">
                <a:solidFill>
                  <a:schemeClr val="bg1"/>
                </a:solidFill>
                <a:ea typeface="+mn-lt"/>
                <a:cs typeface="+mn-lt"/>
              </a:rPr>
              <a:t>werden</a:t>
            </a:r>
            <a:r>
              <a:rPr lang="en-US" sz="1400">
                <a:solidFill>
                  <a:schemeClr val="bg1"/>
                </a:solidFill>
                <a:ea typeface="+mn-lt"/>
                <a:cs typeface="+mn-lt"/>
              </a:rPr>
              <a:t>, um </a:t>
            </a:r>
            <a:r>
              <a:rPr lang="en-US" sz="1400" err="1">
                <a:solidFill>
                  <a:schemeClr val="bg1"/>
                </a:solidFill>
                <a:ea typeface="+mn-lt"/>
                <a:cs typeface="+mn-lt"/>
              </a:rPr>
              <a:t>bessere</a:t>
            </a:r>
            <a:r>
              <a:rPr lang="en-US" sz="1400">
                <a:solidFill>
                  <a:schemeClr val="bg1"/>
                </a:solidFill>
                <a:ea typeface="+mn-lt"/>
                <a:cs typeface="+mn-lt"/>
              </a:rPr>
              <a:t> </a:t>
            </a:r>
            <a:r>
              <a:rPr lang="en-US" sz="1400" err="1">
                <a:solidFill>
                  <a:schemeClr val="bg1"/>
                </a:solidFill>
                <a:ea typeface="+mn-lt"/>
                <a:cs typeface="+mn-lt"/>
              </a:rPr>
              <a:t>Entscheidungen</a:t>
            </a:r>
            <a:r>
              <a:rPr lang="en-US" sz="1400">
                <a:solidFill>
                  <a:schemeClr val="bg1"/>
                </a:solidFill>
                <a:ea typeface="+mn-lt"/>
                <a:cs typeface="+mn-lt"/>
              </a:rPr>
              <a:t> </a:t>
            </a:r>
            <a:r>
              <a:rPr lang="en-US" sz="1400" err="1">
                <a:solidFill>
                  <a:schemeClr val="bg1"/>
                </a:solidFill>
                <a:ea typeface="+mn-lt"/>
                <a:cs typeface="+mn-lt"/>
              </a:rPr>
              <a:t>zu</a:t>
            </a:r>
            <a:r>
              <a:rPr lang="en-US" sz="1400">
                <a:solidFill>
                  <a:schemeClr val="bg1"/>
                </a:solidFill>
                <a:ea typeface="+mn-lt"/>
                <a:cs typeface="+mn-lt"/>
              </a:rPr>
              <a:t> </a:t>
            </a:r>
            <a:r>
              <a:rPr lang="en-US" sz="1400" err="1">
                <a:solidFill>
                  <a:schemeClr val="bg1"/>
                </a:solidFill>
                <a:ea typeface="+mn-lt"/>
                <a:cs typeface="+mn-lt"/>
              </a:rPr>
              <a:t>treffen</a:t>
            </a:r>
            <a:r>
              <a:rPr lang="en-US" sz="1400">
                <a:solidFill>
                  <a:schemeClr val="bg1"/>
                </a:solidFill>
                <a:ea typeface="+mn-lt"/>
                <a:cs typeface="+mn-lt"/>
              </a:rPr>
              <a:t> und </a:t>
            </a:r>
            <a:r>
              <a:rPr lang="en-US" sz="1400" err="1">
                <a:solidFill>
                  <a:schemeClr val="bg1"/>
                </a:solidFill>
                <a:ea typeface="+mn-lt"/>
                <a:cs typeface="+mn-lt"/>
              </a:rPr>
              <a:t>Konsequenzen</a:t>
            </a:r>
            <a:r>
              <a:rPr lang="en-US" sz="1400">
                <a:solidFill>
                  <a:schemeClr val="bg1"/>
                </a:solidFill>
                <a:ea typeface="+mn-lt"/>
                <a:cs typeface="+mn-lt"/>
              </a:rPr>
              <a:t> </a:t>
            </a:r>
            <a:r>
              <a:rPr lang="en-US" sz="1400" err="1">
                <a:solidFill>
                  <a:schemeClr val="bg1"/>
                </a:solidFill>
                <a:ea typeface="+mn-lt"/>
                <a:cs typeface="+mn-lt"/>
              </a:rPr>
              <a:t>zu</a:t>
            </a:r>
            <a:r>
              <a:rPr lang="en-US" sz="1400">
                <a:solidFill>
                  <a:schemeClr val="bg1"/>
                </a:solidFill>
                <a:ea typeface="+mn-lt"/>
                <a:cs typeface="+mn-lt"/>
              </a:rPr>
              <a:t> verstehen. Die </a:t>
            </a:r>
            <a:r>
              <a:rPr lang="en-US" sz="1400" err="1">
                <a:solidFill>
                  <a:schemeClr val="bg1"/>
                </a:solidFill>
                <a:ea typeface="+mn-lt"/>
                <a:cs typeface="+mn-lt"/>
              </a:rPr>
              <a:t>dritte</a:t>
            </a:r>
            <a:r>
              <a:rPr lang="en-US" sz="1400">
                <a:solidFill>
                  <a:schemeClr val="bg1"/>
                </a:solidFill>
                <a:ea typeface="+mn-lt"/>
                <a:cs typeface="+mn-lt"/>
              </a:rPr>
              <a:t> </a:t>
            </a:r>
            <a:r>
              <a:rPr lang="en-US" sz="1400" err="1">
                <a:solidFill>
                  <a:schemeClr val="bg1"/>
                </a:solidFill>
                <a:ea typeface="+mn-lt"/>
                <a:cs typeface="+mn-lt"/>
              </a:rPr>
              <a:t>Bedingung</a:t>
            </a:r>
            <a:r>
              <a:rPr lang="en-US" sz="1400">
                <a:solidFill>
                  <a:schemeClr val="bg1"/>
                </a:solidFill>
                <a:ea typeface="+mn-lt"/>
                <a:cs typeface="+mn-lt"/>
              </a:rPr>
              <a:t> </a:t>
            </a:r>
            <a:r>
              <a:rPr lang="en-US" sz="1400" err="1">
                <a:solidFill>
                  <a:schemeClr val="bg1"/>
                </a:solidFill>
                <a:ea typeface="+mn-lt"/>
                <a:cs typeface="+mn-lt"/>
              </a:rPr>
              <a:t>ist</a:t>
            </a:r>
            <a:r>
              <a:rPr lang="en-US" sz="1400">
                <a:solidFill>
                  <a:schemeClr val="bg1"/>
                </a:solidFill>
                <a:ea typeface="+mn-lt"/>
                <a:cs typeface="+mn-lt"/>
              </a:rPr>
              <a:t> </a:t>
            </a:r>
            <a:r>
              <a:rPr lang="en-US" sz="1400" err="1">
                <a:solidFill>
                  <a:schemeClr val="bg1"/>
                </a:solidFill>
                <a:ea typeface="+mn-lt"/>
                <a:cs typeface="+mn-lt"/>
              </a:rPr>
              <a:t>ein</a:t>
            </a:r>
            <a:r>
              <a:rPr lang="en-US" sz="1400">
                <a:solidFill>
                  <a:schemeClr val="bg1"/>
                </a:solidFill>
                <a:ea typeface="+mn-lt"/>
                <a:cs typeface="+mn-lt"/>
              </a:rPr>
              <a:t> </a:t>
            </a:r>
            <a:r>
              <a:rPr lang="en-US" sz="1400" err="1">
                <a:solidFill>
                  <a:schemeClr val="bg1"/>
                </a:solidFill>
                <a:ea typeface="+mn-lt"/>
                <a:cs typeface="+mn-lt"/>
              </a:rPr>
              <a:t>nützliches</a:t>
            </a:r>
            <a:r>
              <a:rPr lang="en-US" sz="1400">
                <a:solidFill>
                  <a:schemeClr val="bg1"/>
                </a:solidFill>
                <a:ea typeface="+mn-lt"/>
                <a:cs typeface="+mn-lt"/>
              </a:rPr>
              <a:t> </a:t>
            </a:r>
            <a:r>
              <a:rPr lang="en-US" sz="1400" err="1">
                <a:solidFill>
                  <a:schemeClr val="bg1"/>
                </a:solidFill>
                <a:ea typeface="+mn-lt"/>
                <a:cs typeface="+mn-lt"/>
              </a:rPr>
              <a:t>Werkzeug</a:t>
            </a:r>
            <a:r>
              <a:rPr lang="en-US" sz="1400">
                <a:solidFill>
                  <a:schemeClr val="bg1"/>
                </a:solidFill>
                <a:ea typeface="+mn-lt"/>
                <a:cs typeface="+mn-lt"/>
              </a:rPr>
              <a:t> für </a:t>
            </a:r>
            <a:r>
              <a:rPr lang="en-US" sz="1400" err="1">
                <a:solidFill>
                  <a:schemeClr val="bg1"/>
                </a:solidFill>
                <a:ea typeface="+mn-lt"/>
                <a:cs typeface="+mn-lt"/>
              </a:rPr>
              <a:t>Entscheidungsprozesse</a:t>
            </a:r>
            <a:r>
              <a:rPr lang="en-US" sz="1400">
                <a:solidFill>
                  <a:schemeClr val="bg1"/>
                </a:solidFill>
                <a:ea typeface="+mn-lt"/>
                <a:cs typeface="+mn-lt"/>
              </a:rPr>
              <a:t> und </a:t>
            </a:r>
            <a:r>
              <a:rPr lang="en-US" sz="1400" err="1">
                <a:solidFill>
                  <a:schemeClr val="bg1"/>
                </a:solidFill>
                <a:ea typeface="+mn-lt"/>
                <a:cs typeface="+mn-lt"/>
              </a:rPr>
              <a:t>kann</a:t>
            </a:r>
            <a:r>
              <a:rPr lang="en-US" sz="1400">
                <a:solidFill>
                  <a:schemeClr val="bg1"/>
                </a:solidFill>
                <a:ea typeface="+mn-lt"/>
                <a:cs typeface="+mn-lt"/>
              </a:rPr>
              <a:t> </a:t>
            </a:r>
            <a:r>
              <a:rPr lang="en-US" sz="1400" err="1">
                <a:solidFill>
                  <a:schemeClr val="bg1"/>
                </a:solidFill>
                <a:ea typeface="+mn-lt"/>
                <a:cs typeface="+mn-lt"/>
              </a:rPr>
              <a:t>uns</a:t>
            </a:r>
            <a:r>
              <a:rPr lang="en-US" sz="1400">
                <a:solidFill>
                  <a:schemeClr val="bg1"/>
                </a:solidFill>
                <a:ea typeface="+mn-lt"/>
                <a:cs typeface="+mn-lt"/>
              </a:rPr>
              <a:t> </a:t>
            </a:r>
            <a:r>
              <a:rPr lang="en-US" sz="1400" err="1">
                <a:solidFill>
                  <a:schemeClr val="bg1"/>
                </a:solidFill>
                <a:ea typeface="+mn-lt"/>
                <a:cs typeface="+mn-lt"/>
              </a:rPr>
              <a:t>helfen</a:t>
            </a:r>
            <a:r>
              <a:rPr lang="en-US" sz="1400">
                <a:solidFill>
                  <a:schemeClr val="bg1"/>
                </a:solidFill>
                <a:ea typeface="+mn-lt"/>
                <a:cs typeface="+mn-lt"/>
              </a:rPr>
              <a:t>, kluge </a:t>
            </a:r>
            <a:r>
              <a:rPr lang="en-US" sz="1400" err="1">
                <a:solidFill>
                  <a:schemeClr val="bg1"/>
                </a:solidFill>
                <a:ea typeface="+mn-lt"/>
                <a:cs typeface="+mn-lt"/>
              </a:rPr>
              <a:t>Entscheidungen</a:t>
            </a:r>
            <a:r>
              <a:rPr lang="en-US" sz="1400">
                <a:solidFill>
                  <a:schemeClr val="bg1"/>
                </a:solidFill>
                <a:ea typeface="+mn-lt"/>
                <a:cs typeface="+mn-lt"/>
              </a:rPr>
              <a:t> </a:t>
            </a:r>
            <a:r>
              <a:rPr lang="en-US" sz="1400" err="1">
                <a:solidFill>
                  <a:schemeClr val="bg1"/>
                </a:solidFill>
                <a:ea typeface="+mn-lt"/>
                <a:cs typeface="+mn-lt"/>
              </a:rPr>
              <a:t>zu</a:t>
            </a:r>
            <a:r>
              <a:rPr lang="en-US" sz="1400">
                <a:solidFill>
                  <a:schemeClr val="bg1"/>
                </a:solidFill>
                <a:ea typeface="+mn-lt"/>
                <a:cs typeface="+mn-lt"/>
              </a:rPr>
              <a:t> </a:t>
            </a:r>
            <a:r>
              <a:rPr lang="en-US" sz="1400" err="1">
                <a:solidFill>
                  <a:schemeClr val="bg1"/>
                </a:solidFill>
                <a:ea typeface="+mn-lt"/>
                <a:cs typeface="+mn-lt"/>
              </a:rPr>
              <a:t>treffen</a:t>
            </a:r>
            <a:r>
              <a:rPr lang="en-US" sz="1400">
                <a:solidFill>
                  <a:schemeClr val="bg1"/>
                </a:solidFill>
                <a:ea typeface="+mn-lt"/>
                <a:cs typeface="+mn-lt"/>
              </a:rPr>
              <a:t> und </a:t>
            </a:r>
            <a:r>
              <a:rPr lang="en-US" sz="1400" err="1">
                <a:solidFill>
                  <a:schemeClr val="bg1"/>
                </a:solidFill>
                <a:ea typeface="+mn-lt"/>
                <a:cs typeface="+mn-lt"/>
              </a:rPr>
              <a:t>uns</a:t>
            </a:r>
            <a:r>
              <a:rPr lang="en-US" sz="1400">
                <a:solidFill>
                  <a:schemeClr val="bg1"/>
                </a:solidFill>
                <a:ea typeface="+mn-lt"/>
                <a:cs typeface="+mn-lt"/>
              </a:rPr>
              <a:t> auf </a:t>
            </a:r>
            <a:r>
              <a:rPr lang="en-US" sz="1400" err="1">
                <a:solidFill>
                  <a:schemeClr val="bg1"/>
                </a:solidFill>
                <a:ea typeface="+mn-lt"/>
                <a:cs typeface="+mn-lt"/>
              </a:rPr>
              <a:t>zukünftige</a:t>
            </a:r>
            <a:r>
              <a:rPr lang="en-US" sz="1400">
                <a:solidFill>
                  <a:schemeClr val="bg1"/>
                </a:solidFill>
                <a:ea typeface="+mn-lt"/>
                <a:cs typeface="+mn-lt"/>
              </a:rPr>
              <a:t> </a:t>
            </a:r>
            <a:r>
              <a:rPr lang="en-US" sz="1400" err="1">
                <a:solidFill>
                  <a:schemeClr val="bg1"/>
                </a:solidFill>
                <a:ea typeface="+mn-lt"/>
                <a:cs typeface="+mn-lt"/>
              </a:rPr>
              <a:t>Herausforderungen</a:t>
            </a:r>
            <a:r>
              <a:rPr lang="en-US" sz="1400">
                <a:solidFill>
                  <a:schemeClr val="bg1"/>
                </a:solidFill>
                <a:ea typeface="+mn-lt"/>
                <a:cs typeface="+mn-lt"/>
              </a:rPr>
              <a:t> </a:t>
            </a:r>
            <a:r>
              <a:rPr lang="en-US" sz="1400" err="1">
                <a:solidFill>
                  <a:schemeClr val="bg1"/>
                </a:solidFill>
                <a:ea typeface="+mn-lt"/>
                <a:cs typeface="+mn-lt"/>
              </a:rPr>
              <a:t>vorzubereiten</a:t>
            </a:r>
            <a:r>
              <a:rPr lang="en-US" sz="1400">
                <a:solidFill>
                  <a:schemeClr val="bg1"/>
                </a:solidFill>
                <a:ea typeface="+mn-lt"/>
                <a:cs typeface="+mn-lt"/>
              </a:rPr>
              <a:t>. Es </a:t>
            </a:r>
            <a:r>
              <a:rPr lang="en-US" sz="1400" err="1">
                <a:solidFill>
                  <a:schemeClr val="bg1"/>
                </a:solidFill>
                <a:ea typeface="+mn-lt"/>
                <a:cs typeface="+mn-lt"/>
              </a:rPr>
              <a:t>gibt</a:t>
            </a:r>
            <a:r>
              <a:rPr lang="en-US" sz="1400">
                <a:solidFill>
                  <a:schemeClr val="bg1"/>
                </a:solidFill>
                <a:ea typeface="+mn-lt"/>
                <a:cs typeface="+mn-lt"/>
              </a:rPr>
              <a:t> </a:t>
            </a:r>
            <a:r>
              <a:rPr lang="en-US" sz="1400" err="1">
                <a:solidFill>
                  <a:schemeClr val="bg1"/>
                </a:solidFill>
                <a:ea typeface="+mn-lt"/>
                <a:cs typeface="+mn-lt"/>
              </a:rPr>
              <a:t>keine</a:t>
            </a:r>
            <a:r>
              <a:rPr lang="en-US" sz="1400">
                <a:solidFill>
                  <a:schemeClr val="bg1"/>
                </a:solidFill>
                <a:ea typeface="+mn-lt"/>
                <a:cs typeface="+mn-lt"/>
              </a:rPr>
              <a:t> "</a:t>
            </a:r>
            <a:r>
              <a:rPr lang="en-US" sz="1400" err="1">
                <a:solidFill>
                  <a:schemeClr val="bg1"/>
                </a:solidFill>
                <a:ea typeface="+mn-lt"/>
                <a:cs typeface="+mn-lt"/>
              </a:rPr>
              <a:t>richtige</a:t>
            </a:r>
            <a:r>
              <a:rPr lang="en-US" sz="1400">
                <a:solidFill>
                  <a:schemeClr val="bg1"/>
                </a:solidFill>
                <a:ea typeface="+mn-lt"/>
                <a:cs typeface="+mn-lt"/>
              </a:rPr>
              <a:t>" </a:t>
            </a:r>
            <a:r>
              <a:rPr lang="en-US" sz="1400" err="1">
                <a:solidFill>
                  <a:schemeClr val="bg1"/>
                </a:solidFill>
                <a:ea typeface="+mn-lt"/>
                <a:cs typeface="+mn-lt"/>
              </a:rPr>
              <a:t>oder</a:t>
            </a:r>
            <a:r>
              <a:rPr lang="en-US" sz="1400">
                <a:solidFill>
                  <a:schemeClr val="bg1"/>
                </a:solidFill>
                <a:ea typeface="+mn-lt"/>
                <a:cs typeface="+mn-lt"/>
              </a:rPr>
              <a:t> "</a:t>
            </a:r>
            <a:r>
              <a:rPr lang="en-US" sz="1400" err="1">
                <a:solidFill>
                  <a:schemeClr val="bg1"/>
                </a:solidFill>
                <a:ea typeface="+mn-lt"/>
                <a:cs typeface="+mn-lt"/>
              </a:rPr>
              <a:t>falsche</a:t>
            </a:r>
            <a:r>
              <a:rPr lang="en-US" sz="1400">
                <a:solidFill>
                  <a:schemeClr val="bg1"/>
                </a:solidFill>
                <a:ea typeface="+mn-lt"/>
                <a:cs typeface="+mn-lt"/>
              </a:rPr>
              <a:t>" </a:t>
            </a:r>
            <a:r>
              <a:rPr lang="en-US" sz="1400" err="1">
                <a:solidFill>
                  <a:schemeClr val="bg1"/>
                </a:solidFill>
                <a:ea typeface="+mn-lt"/>
                <a:cs typeface="+mn-lt"/>
              </a:rPr>
              <a:t>Entscheidung</a:t>
            </a:r>
            <a:r>
              <a:rPr lang="en-US" sz="1400">
                <a:solidFill>
                  <a:schemeClr val="bg1"/>
                </a:solidFill>
                <a:ea typeface="+mn-lt"/>
                <a:cs typeface="+mn-lt"/>
              </a:rPr>
              <a:t>, </a:t>
            </a:r>
            <a:r>
              <a:rPr lang="en-US" sz="1400" err="1">
                <a:solidFill>
                  <a:schemeClr val="bg1"/>
                </a:solidFill>
                <a:ea typeface="+mn-lt"/>
                <a:cs typeface="+mn-lt"/>
              </a:rPr>
              <a:t>aber</a:t>
            </a:r>
            <a:r>
              <a:rPr lang="en-US" sz="1400">
                <a:solidFill>
                  <a:schemeClr val="bg1"/>
                </a:solidFill>
                <a:ea typeface="+mn-lt"/>
                <a:cs typeface="+mn-lt"/>
              </a:rPr>
              <a:t> die </a:t>
            </a:r>
            <a:r>
              <a:rPr lang="en-US" sz="1400" err="1">
                <a:solidFill>
                  <a:schemeClr val="bg1"/>
                </a:solidFill>
                <a:ea typeface="+mn-lt"/>
                <a:cs typeface="+mn-lt"/>
              </a:rPr>
              <a:t>dritte</a:t>
            </a:r>
            <a:r>
              <a:rPr lang="en-US" sz="1400">
                <a:solidFill>
                  <a:schemeClr val="bg1"/>
                </a:solidFill>
                <a:ea typeface="+mn-lt"/>
                <a:cs typeface="+mn-lt"/>
              </a:rPr>
              <a:t> </a:t>
            </a:r>
            <a:r>
              <a:rPr lang="en-US" sz="1400" err="1">
                <a:solidFill>
                  <a:schemeClr val="bg1"/>
                </a:solidFill>
                <a:ea typeface="+mn-lt"/>
                <a:cs typeface="+mn-lt"/>
              </a:rPr>
              <a:t>Bedingung</a:t>
            </a:r>
            <a:r>
              <a:rPr lang="en-US" sz="1400">
                <a:solidFill>
                  <a:schemeClr val="bg1"/>
                </a:solidFill>
                <a:ea typeface="+mn-lt"/>
                <a:cs typeface="+mn-lt"/>
              </a:rPr>
              <a:t> </a:t>
            </a:r>
            <a:r>
              <a:rPr lang="en-US" sz="1400" err="1">
                <a:solidFill>
                  <a:schemeClr val="bg1"/>
                </a:solidFill>
                <a:ea typeface="+mn-lt"/>
                <a:cs typeface="+mn-lt"/>
              </a:rPr>
              <a:t>hilft</a:t>
            </a:r>
            <a:r>
              <a:rPr lang="en-US" sz="1400">
                <a:solidFill>
                  <a:schemeClr val="bg1"/>
                </a:solidFill>
                <a:ea typeface="+mn-lt"/>
                <a:cs typeface="+mn-lt"/>
              </a:rPr>
              <a:t> </a:t>
            </a:r>
            <a:r>
              <a:rPr lang="en-US" sz="1400" err="1">
                <a:solidFill>
                  <a:schemeClr val="bg1"/>
                </a:solidFill>
                <a:ea typeface="+mn-lt"/>
                <a:cs typeface="+mn-lt"/>
              </a:rPr>
              <a:t>bei</a:t>
            </a:r>
            <a:r>
              <a:rPr lang="en-US" sz="1400">
                <a:solidFill>
                  <a:schemeClr val="bg1"/>
                </a:solidFill>
                <a:ea typeface="+mn-lt"/>
                <a:cs typeface="+mn-lt"/>
              </a:rPr>
              <a:t> der Analyse von </a:t>
            </a:r>
            <a:r>
              <a:rPr lang="en-US" sz="1400" err="1">
                <a:solidFill>
                  <a:schemeClr val="bg1"/>
                </a:solidFill>
                <a:ea typeface="+mn-lt"/>
                <a:cs typeface="+mn-lt"/>
              </a:rPr>
              <a:t>Vor</a:t>
            </a:r>
            <a:r>
              <a:rPr lang="en-US" sz="1400">
                <a:solidFill>
                  <a:schemeClr val="bg1"/>
                </a:solidFill>
                <a:ea typeface="+mn-lt"/>
                <a:cs typeface="+mn-lt"/>
              </a:rPr>
              <a:t>- und </a:t>
            </a:r>
            <a:r>
              <a:rPr lang="en-US" sz="1400" err="1">
                <a:solidFill>
                  <a:schemeClr val="bg1"/>
                </a:solidFill>
                <a:ea typeface="+mn-lt"/>
                <a:cs typeface="+mn-lt"/>
              </a:rPr>
              <a:t>Nachteilen</a:t>
            </a:r>
            <a:r>
              <a:rPr lang="en-US" sz="1400">
                <a:solidFill>
                  <a:schemeClr val="bg1"/>
                </a:solidFill>
                <a:ea typeface="+mn-lt"/>
                <a:cs typeface="+mn-lt"/>
              </a:rPr>
              <a:t> und </a:t>
            </a:r>
            <a:r>
              <a:rPr lang="en-US" sz="1400" err="1">
                <a:solidFill>
                  <a:schemeClr val="bg1"/>
                </a:solidFill>
                <a:ea typeface="+mn-lt"/>
                <a:cs typeface="+mn-lt"/>
              </a:rPr>
              <a:t>unterstützt</a:t>
            </a:r>
            <a:r>
              <a:rPr lang="en-US" sz="1400">
                <a:solidFill>
                  <a:schemeClr val="bg1"/>
                </a:solidFill>
                <a:ea typeface="+mn-lt"/>
                <a:cs typeface="+mn-lt"/>
              </a:rPr>
              <a:t> </a:t>
            </a:r>
            <a:r>
              <a:rPr lang="en-US" sz="1400" err="1">
                <a:solidFill>
                  <a:schemeClr val="bg1"/>
                </a:solidFill>
                <a:ea typeface="+mn-lt"/>
                <a:cs typeface="+mn-lt"/>
              </a:rPr>
              <a:t>fundierte</a:t>
            </a:r>
            <a:r>
              <a:rPr lang="en-US" sz="1400">
                <a:solidFill>
                  <a:schemeClr val="bg1"/>
                </a:solidFill>
                <a:ea typeface="+mn-lt"/>
                <a:cs typeface="+mn-lt"/>
              </a:rPr>
              <a:t> </a:t>
            </a:r>
            <a:r>
              <a:rPr lang="en-US" sz="1400" err="1">
                <a:solidFill>
                  <a:schemeClr val="bg1"/>
                </a:solidFill>
                <a:ea typeface="+mn-lt"/>
                <a:cs typeface="+mn-lt"/>
              </a:rPr>
              <a:t>Entscheidungen</a:t>
            </a:r>
            <a:r>
              <a:rPr lang="en-US" sz="1400">
                <a:solidFill>
                  <a:schemeClr val="bg1"/>
                </a:solidFill>
                <a:ea typeface="+mn-lt"/>
                <a:cs typeface="+mn-lt"/>
              </a:rPr>
              <a:t> auf Basis von </a:t>
            </a:r>
            <a:r>
              <a:rPr lang="en-US" sz="1400" err="1">
                <a:solidFill>
                  <a:schemeClr val="bg1"/>
                </a:solidFill>
                <a:ea typeface="+mn-lt"/>
                <a:cs typeface="+mn-lt"/>
              </a:rPr>
              <a:t>Werten</a:t>
            </a:r>
            <a:r>
              <a:rPr lang="en-US" sz="1400">
                <a:solidFill>
                  <a:schemeClr val="bg1"/>
                </a:solidFill>
                <a:ea typeface="+mn-lt"/>
                <a:cs typeface="+mn-lt"/>
              </a:rPr>
              <a:t> und </a:t>
            </a:r>
            <a:r>
              <a:rPr lang="en-US" sz="1400" err="1">
                <a:solidFill>
                  <a:schemeClr val="bg1"/>
                </a:solidFill>
                <a:ea typeface="+mn-lt"/>
                <a:cs typeface="+mn-lt"/>
              </a:rPr>
              <a:t>Prioritäten</a:t>
            </a:r>
            <a:r>
              <a:rPr lang="en-US" sz="1400">
                <a:solidFill>
                  <a:schemeClr val="bg1"/>
                </a:solidFill>
                <a:ea typeface="+mn-lt"/>
                <a:cs typeface="+mn-lt"/>
              </a:rPr>
              <a:t>.</a:t>
            </a:r>
            <a:endParaRPr lang="en-US" sz="1400">
              <a:solidFill>
                <a:schemeClr val="bg1"/>
              </a:solidFill>
              <a:cs typeface="Calibri"/>
            </a:endParaRPr>
          </a:p>
          <a:p>
            <a:pPr marL="0" indent="0">
              <a:buNone/>
            </a:pPr>
            <a:endParaRPr lang="en-US" sz="1400">
              <a:solidFill>
                <a:schemeClr val="bg1"/>
              </a:solidFill>
              <a:cs typeface="Calibri"/>
            </a:endParaRPr>
          </a:p>
          <a:p>
            <a:endParaRPr lang="en-US" sz="1400">
              <a:solidFill>
                <a:schemeClr val="bg1"/>
              </a:solidFill>
              <a:ea typeface="+mn-lt"/>
              <a:cs typeface="+mn-lt"/>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60274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Larissa</vt:lpstr>
      <vt:lpstr>Conditional clauses</vt:lpstr>
      <vt:lpstr>Inhalt</vt:lpstr>
      <vt:lpstr>Die nullte Bedingung</vt:lpstr>
      <vt:lpstr>Erste Bedingung Grammatik</vt:lpstr>
      <vt:lpstr> Erste Bedingung Verwendung</vt:lpstr>
      <vt:lpstr>Zweite Bedingung Grammatik</vt:lpstr>
      <vt:lpstr>Das zweite Konditional Verwendung</vt:lpstr>
      <vt:lpstr>Dritte Bedingung Grammatik</vt:lpstr>
      <vt:lpstr>Drittes Konditional Verwendung</vt:lpstr>
      <vt:lpstr>Zusammenfassung</vt:lpstr>
      <vt:lpstr>Danke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2023-04-17T07:50:06Z</dcterms:created>
  <dcterms:modified xsi:type="dcterms:W3CDTF">2023-04-19T14:03:49Z</dcterms:modified>
</cp:coreProperties>
</file>