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6" r:id="rId2"/>
    <p:sldId id="270" r:id="rId3"/>
    <p:sldId id="273" r:id="rId4"/>
    <p:sldId id="286" r:id="rId5"/>
    <p:sldId id="272" r:id="rId6"/>
    <p:sldId id="257" r:id="rId7"/>
    <p:sldId id="258" r:id="rId8"/>
    <p:sldId id="259" r:id="rId9"/>
    <p:sldId id="264" r:id="rId10"/>
    <p:sldId id="287" r:id="rId11"/>
    <p:sldId id="265" r:id="rId12"/>
    <p:sldId id="260" r:id="rId13"/>
    <p:sldId id="261" r:id="rId14"/>
    <p:sldId id="262" r:id="rId15"/>
    <p:sldId id="263" r:id="rId16"/>
    <p:sldId id="266" r:id="rId17"/>
    <p:sldId id="268" r:id="rId18"/>
    <p:sldId id="269" r:id="rId19"/>
    <p:sldId id="274" r:id="rId20"/>
    <p:sldId id="275" r:id="rId21"/>
    <p:sldId id="267" r:id="rId22"/>
    <p:sldId id="276" r:id="rId23"/>
    <p:sldId id="278" r:id="rId24"/>
    <p:sldId id="277" r:id="rId25"/>
    <p:sldId id="279" r:id="rId26"/>
    <p:sldId id="280" r:id="rId27"/>
    <p:sldId id="281" r:id="rId28"/>
    <p:sldId id="282" r:id="rId29"/>
    <p:sldId id="283" r:id="rId30"/>
    <p:sldId id="284" r:id="rId31"/>
    <p:sldId id="285" r:id="rId3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hang Oanakiaja" initials="ZO" lastIdx="1" clrIdx="0">
    <p:extLst>
      <p:ext uri="{19B8F6BF-5375-455C-9EA6-DF929625EA0E}">
        <p15:presenceInfo xmlns:p15="http://schemas.microsoft.com/office/powerpoint/2012/main" userId="17442046627c69f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78" autoAdjust="0"/>
    <p:restoredTop sz="78814" autoAdjust="0"/>
  </p:normalViewPr>
  <p:slideViewPr>
    <p:cSldViewPr snapToGrid="0">
      <p:cViewPr varScale="1">
        <p:scale>
          <a:sx n="64" d="100"/>
          <a:sy n="64" d="100"/>
        </p:scale>
        <p:origin x="72" y="5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D62C9E-0537-4706-8B19-8534DEA76AAA}" type="datetimeFigureOut">
              <a:rPr lang="zh-CN" altLang="en-US" smtClean="0"/>
              <a:t>2019/8/11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872233D-430F-4A42-BEEC-19AE437077AB}" type="slidenum">
              <a:rPr lang="zh-CN" altLang="en-US" smtClean="0"/>
              <a:t>‹#›</a:t>
            </a:fld>
            <a:endParaRPr lang="zh-CN" altLang="en-US"/>
          </a:p>
        </p:txBody>
      </p:sp>
    </p:spTree>
    <p:extLst>
      <p:ext uri="{BB962C8B-B14F-4D97-AF65-F5344CB8AC3E}">
        <p14:creationId xmlns:p14="http://schemas.microsoft.com/office/powerpoint/2010/main" val="980661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超分辨率</a:t>
            </a:r>
          </a:p>
        </p:txBody>
      </p:sp>
      <p:sp>
        <p:nvSpPr>
          <p:cNvPr id="4" name="灯片编号占位符 3"/>
          <p:cNvSpPr>
            <a:spLocks noGrp="1"/>
          </p:cNvSpPr>
          <p:nvPr>
            <p:ph type="sldNum" sz="quarter" idx="5"/>
          </p:nvPr>
        </p:nvSpPr>
        <p:spPr/>
        <p:txBody>
          <a:bodyPr/>
          <a:lstStyle/>
          <a:p>
            <a:fld id="{E872233D-430F-4A42-BEEC-19AE437077AB}" type="slidenum">
              <a:rPr lang="zh-CN" altLang="en-US" smtClean="0"/>
              <a:t>1</a:t>
            </a:fld>
            <a:endParaRPr lang="zh-CN" altLang="en-US"/>
          </a:p>
        </p:txBody>
      </p:sp>
    </p:spTree>
    <p:extLst>
      <p:ext uri="{BB962C8B-B14F-4D97-AF65-F5344CB8AC3E}">
        <p14:creationId xmlns:p14="http://schemas.microsoft.com/office/powerpoint/2010/main" val="36978962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其他的网络中，都是从上到下的串联的结构 ，而</a:t>
            </a:r>
            <a:r>
              <a:rPr lang="en-US" altLang="zh-CN" dirty="0" err="1"/>
              <a:t>resnet</a:t>
            </a:r>
            <a:r>
              <a:rPr lang="zh-CN" altLang="en-US" dirty="0"/>
              <a:t>网络则是跳连结构，它的意思是将输入特征直接传输到输出层，和经过卷积之后的特征相加，共同组成输出层的一部分。</a:t>
            </a:r>
            <a:endParaRPr lang="en-US" altLang="zh-CN" dirty="0"/>
          </a:p>
          <a:p>
            <a:r>
              <a:rPr lang="zh-CN" altLang="en-US" dirty="0"/>
              <a:t>深层次的特征，浅层次的特征</a:t>
            </a:r>
          </a:p>
        </p:txBody>
      </p:sp>
      <p:sp>
        <p:nvSpPr>
          <p:cNvPr id="4" name="灯片编号占位符 3"/>
          <p:cNvSpPr>
            <a:spLocks noGrp="1"/>
          </p:cNvSpPr>
          <p:nvPr>
            <p:ph type="sldNum" sz="quarter" idx="5"/>
          </p:nvPr>
        </p:nvSpPr>
        <p:spPr/>
        <p:txBody>
          <a:bodyPr/>
          <a:lstStyle/>
          <a:p>
            <a:fld id="{E872233D-430F-4A42-BEEC-19AE437077AB}" type="slidenum">
              <a:rPr lang="zh-CN" altLang="en-US" smtClean="0"/>
              <a:t>17</a:t>
            </a:fld>
            <a:endParaRPr lang="zh-CN" altLang="en-US"/>
          </a:p>
        </p:txBody>
      </p:sp>
    </p:spTree>
    <p:extLst>
      <p:ext uri="{BB962C8B-B14F-4D97-AF65-F5344CB8AC3E}">
        <p14:creationId xmlns:p14="http://schemas.microsoft.com/office/powerpoint/2010/main" val="31409989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872233D-430F-4A42-BEEC-19AE437077AB}" type="slidenum">
              <a:rPr lang="zh-CN" altLang="en-US" smtClean="0"/>
              <a:t>18</a:t>
            </a:fld>
            <a:endParaRPr lang="zh-CN" altLang="en-US"/>
          </a:p>
        </p:txBody>
      </p:sp>
    </p:spTree>
    <p:extLst>
      <p:ext uri="{BB962C8B-B14F-4D97-AF65-F5344CB8AC3E}">
        <p14:creationId xmlns:p14="http://schemas.microsoft.com/office/powerpoint/2010/main" val="31038994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子像素卷积</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E872233D-430F-4A42-BEEC-19AE437077AB}" type="slidenum">
              <a:rPr lang="zh-CN" altLang="en-US" smtClean="0"/>
              <a:t>19</a:t>
            </a:fld>
            <a:endParaRPr lang="zh-CN" altLang="en-US"/>
          </a:p>
        </p:txBody>
      </p:sp>
    </p:spTree>
    <p:extLst>
      <p:ext uri="{BB962C8B-B14F-4D97-AF65-F5344CB8AC3E}">
        <p14:creationId xmlns:p14="http://schemas.microsoft.com/office/powerpoint/2010/main" val="19833837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 上图很直观得表达了</a:t>
            </a:r>
            <a:r>
              <a:rPr lang="en-US" altLang="zh-CN" dirty="0"/>
              <a:t>sub-pixel convolution</a:t>
            </a:r>
            <a:r>
              <a:rPr lang="zh-CN" altLang="en-US" dirty="0"/>
              <a:t>的做法，前面就是一个普通的</a:t>
            </a:r>
            <a:r>
              <a:rPr lang="en-US" altLang="zh-CN" dirty="0"/>
              <a:t>CNN</a:t>
            </a:r>
            <a:r>
              <a:rPr lang="zh-CN" altLang="en-US" dirty="0"/>
              <a:t>网络，到后面彩色部分就是</a:t>
            </a:r>
            <a:r>
              <a:rPr lang="en-US" altLang="zh-CN" dirty="0"/>
              <a:t>sub-pixel conv</a:t>
            </a:r>
            <a:r>
              <a:rPr lang="zh-CN" altLang="en-US" dirty="0"/>
              <a:t>的操作了。首先，如果我想对原图放大</a:t>
            </a:r>
            <a:r>
              <a:rPr lang="en-US" altLang="zh-CN" dirty="0"/>
              <a:t>3</a:t>
            </a:r>
            <a:r>
              <a:rPr lang="zh-CN" altLang="en-US" dirty="0"/>
              <a:t>倍，那么我需要生成出</a:t>
            </a:r>
            <a:r>
              <a:rPr lang="en-US" altLang="zh-CN" dirty="0"/>
              <a:t>3^2=9</a:t>
            </a:r>
            <a:r>
              <a:rPr lang="zh-CN" altLang="en-US" dirty="0"/>
              <a:t>个</a:t>
            </a:r>
            <a:r>
              <a:rPr lang="en-US" altLang="zh-CN" dirty="0"/>
              <a:t>same size</a:t>
            </a:r>
            <a:r>
              <a:rPr lang="zh-CN" altLang="en-US" dirty="0"/>
              <a:t>的特征图。将九个</a:t>
            </a:r>
            <a:r>
              <a:rPr lang="en-US" altLang="zh-CN" dirty="0"/>
              <a:t>same size</a:t>
            </a:r>
            <a:r>
              <a:rPr lang="zh-CN" altLang="en-US" dirty="0"/>
              <a:t>的特征图拼成</a:t>
            </a:r>
            <a:r>
              <a:rPr lang="en-US" altLang="zh-CN" dirty="0"/>
              <a:t>(piece together)</a:t>
            </a:r>
            <a:r>
              <a:rPr lang="zh-CN" altLang="en-US" dirty="0"/>
              <a:t>一个</a:t>
            </a:r>
            <a:r>
              <a:rPr lang="en-US" altLang="zh-CN" dirty="0"/>
              <a:t>X3</a:t>
            </a:r>
            <a:r>
              <a:rPr lang="zh-CN" altLang="en-US" dirty="0"/>
              <a:t>的大图，这就是</a:t>
            </a:r>
            <a:r>
              <a:rPr lang="en-US" altLang="zh-CN" dirty="0"/>
              <a:t>sub-pixel convolution</a:t>
            </a:r>
            <a:r>
              <a:rPr lang="zh-CN" altLang="en-US" dirty="0"/>
              <a:t>的操作了。</a:t>
            </a:r>
          </a:p>
        </p:txBody>
      </p:sp>
      <p:sp>
        <p:nvSpPr>
          <p:cNvPr id="4" name="灯片编号占位符 3"/>
          <p:cNvSpPr>
            <a:spLocks noGrp="1"/>
          </p:cNvSpPr>
          <p:nvPr>
            <p:ph type="sldNum" sz="quarter" idx="5"/>
          </p:nvPr>
        </p:nvSpPr>
        <p:spPr/>
        <p:txBody>
          <a:bodyPr/>
          <a:lstStyle/>
          <a:p>
            <a:fld id="{E872233D-430F-4A42-BEEC-19AE437077AB}" type="slidenum">
              <a:rPr lang="zh-CN" altLang="en-US" smtClean="0"/>
              <a:t>20</a:t>
            </a:fld>
            <a:endParaRPr lang="zh-CN" altLang="en-US"/>
          </a:p>
        </p:txBody>
      </p:sp>
    </p:spTree>
    <p:extLst>
      <p:ext uri="{BB962C8B-B14F-4D97-AF65-F5344CB8AC3E}">
        <p14:creationId xmlns:p14="http://schemas.microsoft.com/office/powerpoint/2010/main" val="25410054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872233D-430F-4A42-BEEC-19AE437077AB}" type="slidenum">
              <a:rPr lang="zh-CN" altLang="en-US" smtClean="0"/>
              <a:t>21</a:t>
            </a:fld>
            <a:endParaRPr lang="zh-CN" altLang="en-US"/>
          </a:p>
        </p:txBody>
      </p:sp>
    </p:spTree>
    <p:extLst>
      <p:ext uri="{BB962C8B-B14F-4D97-AF65-F5344CB8AC3E}">
        <p14:creationId xmlns:p14="http://schemas.microsoft.com/office/powerpoint/2010/main" val="714124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SRGAN is a discriminator based on </a:t>
            </a:r>
            <a:r>
              <a:rPr lang="en-US" altLang="zh-CN" dirty="0" err="1"/>
              <a:t>SRResnet</a:t>
            </a:r>
            <a:r>
              <a:rPr lang="en-US" altLang="zh-CN" dirty="0"/>
              <a:t>. The function of GAN is to add an additional discriminator network and two losses (</a:t>
            </a:r>
            <a:r>
              <a:rPr lang="en-US" altLang="zh-CN" dirty="0" err="1"/>
              <a:t>g_loss</a:t>
            </a:r>
            <a:r>
              <a:rPr lang="en-US" altLang="zh-CN" dirty="0"/>
              <a:t> and </a:t>
            </a:r>
            <a:r>
              <a:rPr lang="en-US" altLang="zh-CN" dirty="0" err="1"/>
              <a:t>d_loss</a:t>
            </a:r>
            <a:r>
              <a:rPr lang="en-US" altLang="zh-CN" dirty="0"/>
              <a:t>) to train the two networks in an alternate training mode.</a:t>
            </a:r>
            <a:endParaRPr lang="zh-CN" altLang="en-US" dirty="0"/>
          </a:p>
        </p:txBody>
      </p:sp>
      <p:sp>
        <p:nvSpPr>
          <p:cNvPr id="4" name="灯片编号占位符 3"/>
          <p:cNvSpPr>
            <a:spLocks noGrp="1"/>
          </p:cNvSpPr>
          <p:nvPr>
            <p:ph type="sldNum" sz="quarter" idx="5"/>
          </p:nvPr>
        </p:nvSpPr>
        <p:spPr/>
        <p:txBody>
          <a:bodyPr/>
          <a:lstStyle/>
          <a:p>
            <a:fld id="{E872233D-430F-4A42-BEEC-19AE437077AB}" type="slidenum">
              <a:rPr lang="zh-CN" altLang="en-US" smtClean="0"/>
              <a:t>23</a:t>
            </a:fld>
            <a:endParaRPr lang="zh-CN" altLang="en-US"/>
          </a:p>
        </p:txBody>
      </p:sp>
    </p:spTree>
    <p:extLst>
      <p:ext uri="{BB962C8B-B14F-4D97-AF65-F5344CB8AC3E}">
        <p14:creationId xmlns:p14="http://schemas.microsoft.com/office/powerpoint/2010/main" val="12732696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Generative network is </a:t>
            </a:r>
            <a:r>
              <a:rPr lang="en-US" altLang="zh-CN" dirty="0" err="1"/>
              <a:t>SRResNet</a:t>
            </a:r>
            <a:endParaRPr lang="en-US" altLang="zh-CN" dirty="0"/>
          </a:p>
          <a:p>
            <a:r>
              <a:rPr lang="en-US" altLang="zh-CN" dirty="0"/>
              <a:t>Discriminator is likely VGG network. </a:t>
            </a:r>
            <a:endParaRPr lang="zh-CN" altLang="en-US" dirty="0"/>
          </a:p>
        </p:txBody>
      </p:sp>
      <p:sp>
        <p:nvSpPr>
          <p:cNvPr id="4" name="灯片编号占位符 3"/>
          <p:cNvSpPr>
            <a:spLocks noGrp="1"/>
          </p:cNvSpPr>
          <p:nvPr>
            <p:ph type="sldNum" sz="quarter" idx="5"/>
          </p:nvPr>
        </p:nvSpPr>
        <p:spPr/>
        <p:txBody>
          <a:bodyPr/>
          <a:lstStyle/>
          <a:p>
            <a:fld id="{E872233D-430F-4A42-BEEC-19AE437077AB}" type="slidenum">
              <a:rPr lang="zh-CN" altLang="en-US" smtClean="0"/>
              <a:t>24</a:t>
            </a:fld>
            <a:endParaRPr lang="zh-CN" altLang="en-US"/>
          </a:p>
        </p:txBody>
      </p:sp>
    </p:spTree>
    <p:extLst>
      <p:ext uri="{BB962C8B-B14F-4D97-AF65-F5344CB8AC3E}">
        <p14:creationId xmlns:p14="http://schemas.microsoft.com/office/powerpoint/2010/main" val="22104803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感知损失是利用卷积神经网络提取出的特征，通过比较生成图片经过卷积神经网络后的特征和目标图片经过卷积神经网络后的特征的差别，使生成图片和目标图片在语义（</a:t>
            </a:r>
            <a:r>
              <a:rPr lang="en-US" altLang="zh-CN" sz="1200" b="0" i="0" kern="1200" dirty="0">
                <a:solidFill>
                  <a:schemeClr val="tx1"/>
                </a:solidFill>
                <a:effectLst/>
                <a:latin typeface="+mn-lt"/>
                <a:ea typeface="+mn-ea"/>
                <a:cs typeface="+mn-cs"/>
              </a:rPr>
              <a:t>semantics</a:t>
            </a:r>
            <a:r>
              <a:rPr lang="zh-CN" altLang="en-US" sz="1200" b="0" i="0" kern="1200" dirty="0">
                <a:solidFill>
                  <a:schemeClr val="tx1"/>
                </a:solidFill>
                <a:effectLst/>
                <a:latin typeface="+mn-lt"/>
                <a:ea typeface="+mn-ea"/>
                <a:cs typeface="+mn-cs"/>
              </a:rPr>
              <a:t>）和风格上更相似。</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感知损失</a:t>
            </a:r>
            <a:r>
              <a:rPr lang="en-US" altLang="zh-CN" sz="1200" b="0" i="0" kern="1200" dirty="0">
                <a:solidFill>
                  <a:schemeClr val="tx1"/>
                </a:solidFill>
                <a:effectLst/>
                <a:latin typeface="+mn-lt"/>
                <a:ea typeface="+mn-ea"/>
                <a:cs typeface="+mn-cs"/>
              </a:rPr>
              <a:t>[13,14]</a:t>
            </a:r>
            <a:r>
              <a:rPr lang="zh-CN" altLang="en-US" sz="1200" b="0" i="0" kern="1200" dirty="0">
                <a:solidFill>
                  <a:schemeClr val="tx1"/>
                </a:solidFill>
                <a:effectLst/>
                <a:latin typeface="+mn-lt"/>
                <a:ea typeface="+mn-ea"/>
                <a:cs typeface="+mn-cs"/>
              </a:rPr>
              <a:t>被提出来优化超分辨率模型在特征空间而不是在像素空间</a:t>
            </a:r>
            <a:endParaRPr lang="zh-CN" altLang="en-US" dirty="0"/>
          </a:p>
        </p:txBody>
      </p:sp>
      <p:sp>
        <p:nvSpPr>
          <p:cNvPr id="4" name="灯片编号占位符 3"/>
          <p:cNvSpPr>
            <a:spLocks noGrp="1"/>
          </p:cNvSpPr>
          <p:nvPr>
            <p:ph type="sldNum" sz="quarter" idx="5"/>
          </p:nvPr>
        </p:nvSpPr>
        <p:spPr/>
        <p:txBody>
          <a:bodyPr/>
          <a:lstStyle/>
          <a:p>
            <a:fld id="{E872233D-430F-4A42-BEEC-19AE437077AB}" type="slidenum">
              <a:rPr lang="zh-CN" altLang="en-US" smtClean="0"/>
              <a:t>25</a:t>
            </a:fld>
            <a:endParaRPr lang="zh-CN" altLang="en-US"/>
          </a:p>
        </p:txBody>
      </p:sp>
    </p:spTree>
    <p:extLst>
      <p:ext uri="{BB962C8B-B14F-4D97-AF65-F5344CB8AC3E}">
        <p14:creationId xmlns:p14="http://schemas.microsoft.com/office/powerpoint/2010/main" val="36740538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872233D-430F-4A42-BEEC-19AE437077AB}" type="slidenum">
              <a:rPr lang="zh-CN" altLang="en-US" smtClean="0"/>
              <a:t>26</a:t>
            </a:fld>
            <a:endParaRPr lang="zh-CN" altLang="en-US"/>
          </a:p>
        </p:txBody>
      </p:sp>
    </p:spTree>
    <p:extLst>
      <p:ext uri="{BB962C8B-B14F-4D97-AF65-F5344CB8AC3E}">
        <p14:creationId xmlns:p14="http://schemas.microsoft.com/office/powerpoint/2010/main" val="31243901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在已经训练好的</a:t>
            </a:r>
            <a:r>
              <a:rPr lang="en-US" altLang="zh-CN" sz="1200" b="0" i="0" kern="1200" dirty="0" err="1">
                <a:solidFill>
                  <a:schemeClr val="tx1"/>
                </a:solidFill>
                <a:effectLst/>
                <a:latin typeface="+mn-lt"/>
                <a:ea typeface="+mn-ea"/>
                <a:cs typeface="+mn-cs"/>
              </a:rPr>
              <a:t>vgg</a:t>
            </a:r>
            <a:r>
              <a:rPr lang="zh-CN" altLang="en-US" sz="1200" b="0" i="0" kern="1200" dirty="0">
                <a:solidFill>
                  <a:schemeClr val="tx1"/>
                </a:solidFill>
                <a:effectLst/>
                <a:latin typeface="+mn-lt"/>
                <a:ea typeface="+mn-ea"/>
                <a:cs typeface="+mn-cs"/>
              </a:rPr>
              <a:t>上提出某一层的</a:t>
            </a:r>
            <a:r>
              <a:rPr lang="en-US" altLang="zh-CN" sz="1200" b="0" i="0" kern="1200" dirty="0">
                <a:solidFill>
                  <a:schemeClr val="tx1"/>
                </a:solidFill>
                <a:effectLst/>
                <a:latin typeface="+mn-lt"/>
                <a:ea typeface="+mn-ea"/>
                <a:cs typeface="+mn-cs"/>
              </a:rPr>
              <a:t>feature map</a:t>
            </a:r>
            <a:r>
              <a:rPr lang="zh-CN" altLang="en-US" sz="1200" b="0" i="0" kern="1200" dirty="0">
                <a:solidFill>
                  <a:schemeClr val="tx1"/>
                </a:solidFill>
                <a:effectLst/>
                <a:latin typeface="+mn-lt"/>
                <a:ea typeface="+mn-ea"/>
                <a:cs typeface="+mn-cs"/>
              </a:rPr>
              <a:t>，将生成的图像的这一个</a:t>
            </a:r>
            <a:r>
              <a:rPr lang="en-US" altLang="zh-CN" sz="1200" b="0" i="0" kern="1200" dirty="0">
                <a:solidFill>
                  <a:schemeClr val="tx1"/>
                </a:solidFill>
                <a:effectLst/>
                <a:latin typeface="+mn-lt"/>
                <a:ea typeface="+mn-ea"/>
                <a:cs typeface="+mn-cs"/>
              </a:rPr>
              <a:t>feature map</a:t>
            </a:r>
            <a:r>
              <a:rPr lang="zh-CN" altLang="en-US" sz="1200" b="0" i="0" kern="1200" dirty="0">
                <a:solidFill>
                  <a:schemeClr val="tx1"/>
                </a:solidFill>
                <a:effectLst/>
                <a:latin typeface="+mn-lt"/>
                <a:ea typeface="+mn-ea"/>
                <a:cs typeface="+mn-cs"/>
              </a:rPr>
              <a:t>和真实图像这一个</a:t>
            </a:r>
            <a:r>
              <a:rPr lang="en-US" altLang="zh-CN" sz="1200" b="0" i="0" kern="1200" dirty="0">
                <a:solidFill>
                  <a:schemeClr val="tx1"/>
                </a:solidFill>
                <a:effectLst/>
                <a:latin typeface="+mn-lt"/>
                <a:ea typeface="+mn-ea"/>
                <a:cs typeface="+mn-cs"/>
              </a:rPr>
              <a:t>map</a:t>
            </a:r>
            <a:r>
              <a:rPr lang="zh-CN" altLang="en-US" sz="1200" b="0" i="0" kern="1200" dirty="0">
                <a:solidFill>
                  <a:schemeClr val="tx1"/>
                </a:solidFill>
                <a:effectLst/>
                <a:latin typeface="+mn-lt"/>
                <a:ea typeface="+mn-ea"/>
                <a:cs typeface="+mn-cs"/>
              </a:rPr>
              <a:t>比较。</a:t>
            </a:r>
            <a:endParaRPr lang="zh-CN" altLang="en-US" dirty="0"/>
          </a:p>
        </p:txBody>
      </p:sp>
      <p:sp>
        <p:nvSpPr>
          <p:cNvPr id="4" name="灯片编号占位符 3"/>
          <p:cNvSpPr>
            <a:spLocks noGrp="1"/>
          </p:cNvSpPr>
          <p:nvPr>
            <p:ph type="sldNum" sz="quarter" idx="5"/>
          </p:nvPr>
        </p:nvSpPr>
        <p:spPr/>
        <p:txBody>
          <a:bodyPr/>
          <a:lstStyle/>
          <a:p>
            <a:fld id="{E872233D-430F-4A42-BEEC-19AE437077AB}" type="slidenum">
              <a:rPr lang="zh-CN" altLang="en-US" smtClean="0"/>
              <a:t>27</a:t>
            </a:fld>
            <a:endParaRPr lang="zh-CN" altLang="en-US"/>
          </a:p>
        </p:txBody>
      </p:sp>
    </p:spTree>
    <p:extLst>
      <p:ext uri="{BB962C8B-B14F-4D97-AF65-F5344CB8AC3E}">
        <p14:creationId xmlns:p14="http://schemas.microsoft.com/office/powerpoint/2010/main" val="6525909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bicubic </a:t>
            </a:r>
            <a:endParaRPr lang="zh-CN" altLang="en-US" dirty="0"/>
          </a:p>
        </p:txBody>
      </p:sp>
      <p:sp>
        <p:nvSpPr>
          <p:cNvPr id="4" name="灯片编号占位符 3"/>
          <p:cNvSpPr>
            <a:spLocks noGrp="1"/>
          </p:cNvSpPr>
          <p:nvPr>
            <p:ph type="sldNum" sz="quarter" idx="5"/>
          </p:nvPr>
        </p:nvSpPr>
        <p:spPr/>
        <p:txBody>
          <a:bodyPr/>
          <a:lstStyle/>
          <a:p>
            <a:fld id="{E872233D-430F-4A42-BEEC-19AE437077AB}" type="slidenum">
              <a:rPr lang="zh-CN" altLang="en-US" smtClean="0"/>
              <a:t>6</a:t>
            </a:fld>
            <a:endParaRPr lang="zh-CN" altLang="en-US"/>
          </a:p>
        </p:txBody>
      </p:sp>
    </p:spTree>
    <p:extLst>
      <p:ext uri="{BB962C8B-B14F-4D97-AF65-F5344CB8AC3E}">
        <p14:creationId xmlns:p14="http://schemas.microsoft.com/office/powerpoint/2010/main" val="20888313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单图像超分辨率技术涉及到增加小图像的大小，同时尽可能地防止其质量下降。这一技术有着广泛用途，包括卫星和航天图像分析、医疗图像处理、压缩图像／视频增强及其他应用。</a:t>
            </a:r>
          </a:p>
        </p:txBody>
      </p:sp>
      <p:sp>
        <p:nvSpPr>
          <p:cNvPr id="4" name="灯片编号占位符 3"/>
          <p:cNvSpPr>
            <a:spLocks noGrp="1"/>
          </p:cNvSpPr>
          <p:nvPr>
            <p:ph type="sldNum" sz="quarter" idx="5"/>
          </p:nvPr>
        </p:nvSpPr>
        <p:spPr/>
        <p:txBody>
          <a:bodyPr/>
          <a:lstStyle/>
          <a:p>
            <a:fld id="{E872233D-430F-4A42-BEEC-19AE437077AB}" type="slidenum">
              <a:rPr lang="zh-CN" altLang="en-US" smtClean="0"/>
              <a:t>9</a:t>
            </a:fld>
            <a:endParaRPr lang="zh-CN" altLang="en-US"/>
          </a:p>
        </p:txBody>
      </p:sp>
    </p:spTree>
    <p:extLst>
      <p:ext uri="{BB962C8B-B14F-4D97-AF65-F5344CB8AC3E}">
        <p14:creationId xmlns:p14="http://schemas.microsoft.com/office/powerpoint/2010/main" val="22056327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even</a:t>
            </a:r>
            <a:endParaRPr lang="zh-CN" altLang="en-US" dirty="0"/>
          </a:p>
        </p:txBody>
      </p:sp>
      <p:sp>
        <p:nvSpPr>
          <p:cNvPr id="4" name="灯片编号占位符 3"/>
          <p:cNvSpPr>
            <a:spLocks noGrp="1"/>
          </p:cNvSpPr>
          <p:nvPr>
            <p:ph type="sldNum" sz="quarter" idx="5"/>
          </p:nvPr>
        </p:nvSpPr>
        <p:spPr/>
        <p:txBody>
          <a:bodyPr/>
          <a:lstStyle/>
          <a:p>
            <a:fld id="{E872233D-430F-4A42-BEEC-19AE437077AB}" type="slidenum">
              <a:rPr lang="zh-CN" altLang="en-US" smtClean="0"/>
              <a:t>11</a:t>
            </a:fld>
            <a:endParaRPr lang="zh-CN" altLang="en-US"/>
          </a:p>
        </p:txBody>
      </p:sp>
    </p:spTree>
    <p:extLst>
      <p:ext uri="{BB962C8B-B14F-4D97-AF65-F5344CB8AC3E}">
        <p14:creationId xmlns:p14="http://schemas.microsoft.com/office/powerpoint/2010/main" val="18480019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PSNR is the most common and widely used objective measurement method for evaluating picture quality.</a:t>
            </a:r>
          </a:p>
          <a:p>
            <a:r>
              <a:rPr lang="zh-CN" altLang="en-US" sz="1200" b="0" i="0" kern="1200" dirty="0">
                <a:solidFill>
                  <a:schemeClr val="tx1"/>
                </a:solidFill>
                <a:effectLst/>
                <a:latin typeface="+mn-lt"/>
                <a:ea typeface="+mn-ea"/>
                <a:cs typeface="+mn-cs"/>
              </a:rPr>
              <a:t>压缩后图像一定会比原图像质量差的，所以就用这样一个评价指标来规定标准了。</a:t>
            </a:r>
            <a:endParaRPr lang="zh-CN" altLang="en-US" dirty="0"/>
          </a:p>
        </p:txBody>
      </p:sp>
      <p:sp>
        <p:nvSpPr>
          <p:cNvPr id="4" name="灯片编号占位符 3"/>
          <p:cNvSpPr>
            <a:spLocks noGrp="1"/>
          </p:cNvSpPr>
          <p:nvPr>
            <p:ph type="sldNum" sz="quarter" idx="5"/>
          </p:nvPr>
        </p:nvSpPr>
        <p:spPr/>
        <p:txBody>
          <a:bodyPr/>
          <a:lstStyle/>
          <a:p>
            <a:fld id="{E872233D-430F-4A42-BEEC-19AE437077AB}" type="slidenum">
              <a:rPr lang="zh-CN" altLang="en-US" smtClean="0"/>
              <a:t>12</a:t>
            </a:fld>
            <a:endParaRPr lang="zh-CN" altLang="en-US"/>
          </a:p>
        </p:txBody>
      </p:sp>
    </p:spTree>
    <p:extLst>
      <p:ext uri="{BB962C8B-B14F-4D97-AF65-F5344CB8AC3E}">
        <p14:creationId xmlns:p14="http://schemas.microsoft.com/office/powerpoint/2010/main" val="7701443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CV goddess</a:t>
            </a:r>
            <a:endParaRPr lang="zh-CN" altLang="en-US" dirty="0"/>
          </a:p>
        </p:txBody>
      </p:sp>
      <p:sp>
        <p:nvSpPr>
          <p:cNvPr id="4" name="灯片编号占位符 3"/>
          <p:cNvSpPr>
            <a:spLocks noGrp="1"/>
          </p:cNvSpPr>
          <p:nvPr>
            <p:ph type="sldNum" sz="quarter" idx="5"/>
          </p:nvPr>
        </p:nvSpPr>
        <p:spPr/>
        <p:txBody>
          <a:bodyPr/>
          <a:lstStyle/>
          <a:p>
            <a:fld id="{E872233D-430F-4A42-BEEC-19AE437077AB}" type="slidenum">
              <a:rPr lang="zh-CN" altLang="en-US" smtClean="0"/>
              <a:t>13</a:t>
            </a:fld>
            <a:endParaRPr lang="zh-CN" altLang="en-US"/>
          </a:p>
        </p:txBody>
      </p:sp>
    </p:spTree>
    <p:extLst>
      <p:ext uri="{BB962C8B-B14F-4D97-AF65-F5344CB8AC3E}">
        <p14:creationId xmlns:p14="http://schemas.microsoft.com/office/powerpoint/2010/main" val="22428603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PSNR </a:t>
            </a:r>
            <a:r>
              <a:rPr lang="zh-CN" altLang="en-US" sz="1200" b="0" i="0" kern="1200" dirty="0">
                <a:solidFill>
                  <a:schemeClr val="tx1"/>
                </a:solidFill>
                <a:effectLst/>
                <a:latin typeface="+mn-lt"/>
                <a:ea typeface="+mn-ea"/>
                <a:cs typeface="+mn-cs"/>
              </a:rPr>
              <a:t>是最普遍，最广泛使用的评鉴画质的客观量测法，不过许多实验结果都显示，</a:t>
            </a:r>
            <a:r>
              <a:rPr lang="en-US" altLang="zh-CN" sz="1200" b="0" i="0" kern="1200" dirty="0">
                <a:solidFill>
                  <a:schemeClr val="tx1"/>
                </a:solidFill>
                <a:effectLst/>
                <a:latin typeface="+mn-lt"/>
                <a:ea typeface="+mn-ea"/>
                <a:cs typeface="+mn-cs"/>
              </a:rPr>
              <a:t>PSNR </a:t>
            </a:r>
            <a:r>
              <a:rPr lang="zh-CN" altLang="en-US" sz="1200" b="0" i="0" kern="1200" dirty="0">
                <a:solidFill>
                  <a:schemeClr val="tx1"/>
                </a:solidFill>
                <a:effectLst/>
                <a:latin typeface="+mn-lt"/>
                <a:ea typeface="+mn-ea"/>
                <a:cs typeface="+mn-cs"/>
              </a:rPr>
              <a:t>的分数无法和人眼看到的视觉品质完全一致，有可能 </a:t>
            </a:r>
            <a:r>
              <a:rPr lang="en-US" altLang="zh-CN" sz="1200" b="0" i="0" kern="1200" dirty="0">
                <a:solidFill>
                  <a:schemeClr val="tx1"/>
                </a:solidFill>
                <a:effectLst/>
                <a:latin typeface="+mn-lt"/>
                <a:ea typeface="+mn-ea"/>
                <a:cs typeface="+mn-cs"/>
              </a:rPr>
              <a:t>PSNR </a:t>
            </a:r>
            <a:r>
              <a:rPr lang="zh-CN" altLang="en-US" sz="1200" b="0" i="0" kern="1200" dirty="0">
                <a:solidFill>
                  <a:schemeClr val="tx1"/>
                </a:solidFill>
                <a:effectLst/>
                <a:latin typeface="+mn-lt"/>
                <a:ea typeface="+mn-ea"/>
                <a:cs typeface="+mn-cs"/>
              </a:rPr>
              <a:t>较高者看起来反而比 </a:t>
            </a:r>
            <a:r>
              <a:rPr lang="en-US" altLang="zh-CN" sz="1200" b="0" i="0" kern="1200" dirty="0">
                <a:solidFill>
                  <a:schemeClr val="tx1"/>
                </a:solidFill>
                <a:effectLst/>
                <a:latin typeface="+mn-lt"/>
                <a:ea typeface="+mn-ea"/>
                <a:cs typeface="+mn-cs"/>
              </a:rPr>
              <a:t>PSNR </a:t>
            </a:r>
            <a:r>
              <a:rPr lang="zh-CN" altLang="en-US" sz="1200" b="0" i="0" kern="1200" dirty="0">
                <a:solidFill>
                  <a:schemeClr val="tx1"/>
                </a:solidFill>
                <a:effectLst/>
                <a:latin typeface="+mn-lt"/>
                <a:ea typeface="+mn-ea"/>
                <a:cs typeface="+mn-cs"/>
              </a:rPr>
              <a:t>较低者差。这是因为人眼的视觉对于误差的敏感度并不是绝对的，其感知结果会受到许多因素的影响而产生变化（例如：人眼对空间频率较低的对比差异敏感度较高，人眼对亮度对比差异的敏感度较色度高，人眼对一个区域的感知结果会受到其周围邻近区域的影响）。</a:t>
            </a:r>
            <a:endParaRPr lang="zh-CN" altLang="en-US" dirty="0"/>
          </a:p>
        </p:txBody>
      </p:sp>
      <p:sp>
        <p:nvSpPr>
          <p:cNvPr id="4" name="灯片编号占位符 3"/>
          <p:cNvSpPr>
            <a:spLocks noGrp="1"/>
          </p:cNvSpPr>
          <p:nvPr>
            <p:ph type="sldNum" sz="quarter" idx="5"/>
          </p:nvPr>
        </p:nvSpPr>
        <p:spPr/>
        <p:txBody>
          <a:bodyPr/>
          <a:lstStyle/>
          <a:p>
            <a:fld id="{E872233D-430F-4A42-BEEC-19AE437077AB}" type="slidenum">
              <a:rPr lang="zh-CN" altLang="en-US" smtClean="0"/>
              <a:t>14</a:t>
            </a:fld>
            <a:endParaRPr lang="zh-CN" altLang="en-US"/>
          </a:p>
        </p:txBody>
      </p:sp>
    </p:spTree>
    <p:extLst>
      <p:ext uri="{BB962C8B-B14F-4D97-AF65-F5344CB8AC3E}">
        <p14:creationId xmlns:p14="http://schemas.microsoft.com/office/powerpoint/2010/main" val="38047492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interpolation</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is a common but easy way to increase resolution</a:t>
            </a:r>
          </a:p>
          <a:p>
            <a:r>
              <a:rPr lang="en-US" altLang="zh-CN" sz="1200" b="0" i="0" kern="1200" dirty="0">
                <a:solidFill>
                  <a:schemeClr val="tx1"/>
                </a:solidFill>
                <a:effectLst/>
                <a:latin typeface="+mn-lt"/>
                <a:ea typeface="+mn-ea"/>
                <a:cs typeface="+mn-cs"/>
              </a:rPr>
              <a:t>many interpolation methods like nearest neighbor\ double linear\bicubic </a:t>
            </a:r>
          </a:p>
        </p:txBody>
      </p:sp>
      <p:sp>
        <p:nvSpPr>
          <p:cNvPr id="4" name="灯片编号占位符 3"/>
          <p:cNvSpPr>
            <a:spLocks noGrp="1"/>
          </p:cNvSpPr>
          <p:nvPr>
            <p:ph type="sldNum" sz="quarter" idx="5"/>
          </p:nvPr>
        </p:nvSpPr>
        <p:spPr/>
        <p:txBody>
          <a:bodyPr/>
          <a:lstStyle/>
          <a:p>
            <a:fld id="{E872233D-430F-4A42-BEEC-19AE437077AB}" type="slidenum">
              <a:rPr lang="zh-CN" altLang="en-US" smtClean="0"/>
              <a:t>15</a:t>
            </a:fld>
            <a:endParaRPr lang="zh-CN" altLang="en-US"/>
          </a:p>
        </p:txBody>
      </p:sp>
    </p:spTree>
    <p:extLst>
      <p:ext uri="{BB962C8B-B14F-4D97-AF65-F5344CB8AC3E}">
        <p14:creationId xmlns:p14="http://schemas.microsoft.com/office/powerpoint/2010/main" val="2414557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SRCNN </a:t>
            </a:r>
            <a:r>
              <a:rPr lang="zh-CN" altLang="en-US" dirty="0"/>
              <a:t>是超越传统方法的首个深度学习方法。它是一个卷积神经网络</a:t>
            </a:r>
          </a:p>
          <a:p>
            <a:endParaRPr lang="zh-CN" altLang="en-US" dirty="0"/>
          </a:p>
        </p:txBody>
      </p:sp>
      <p:sp>
        <p:nvSpPr>
          <p:cNvPr id="4" name="灯片编号占位符 3"/>
          <p:cNvSpPr>
            <a:spLocks noGrp="1"/>
          </p:cNvSpPr>
          <p:nvPr>
            <p:ph type="sldNum" sz="quarter" idx="5"/>
          </p:nvPr>
        </p:nvSpPr>
        <p:spPr/>
        <p:txBody>
          <a:bodyPr/>
          <a:lstStyle/>
          <a:p>
            <a:fld id="{E872233D-430F-4A42-BEEC-19AE437077AB}" type="slidenum">
              <a:rPr lang="zh-CN" altLang="en-US" smtClean="0"/>
              <a:t>16</a:t>
            </a:fld>
            <a:endParaRPr lang="zh-CN" altLang="en-US"/>
          </a:p>
        </p:txBody>
      </p:sp>
    </p:spTree>
    <p:extLst>
      <p:ext uri="{BB962C8B-B14F-4D97-AF65-F5344CB8AC3E}">
        <p14:creationId xmlns:p14="http://schemas.microsoft.com/office/powerpoint/2010/main" val="22621616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AA4410-3BCA-4FBB-9543-EEC87C722588}"/>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86C0590E-E186-4DED-9EFE-D8BD4152989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B8D4CD13-B9C1-4FF3-AEC9-597C3DD577F5}"/>
              </a:ext>
            </a:extLst>
          </p:cNvPr>
          <p:cNvSpPr>
            <a:spLocks noGrp="1"/>
          </p:cNvSpPr>
          <p:nvPr>
            <p:ph type="dt" sz="half" idx="10"/>
          </p:nvPr>
        </p:nvSpPr>
        <p:spPr/>
        <p:txBody>
          <a:bodyPr/>
          <a:lstStyle/>
          <a:p>
            <a:fld id="{90DD46F4-0D21-4A3E-B3D1-48F2895441BE}" type="datetimeFigureOut">
              <a:rPr lang="zh-CN" altLang="en-US" smtClean="0"/>
              <a:t>2019/8/11</a:t>
            </a:fld>
            <a:endParaRPr lang="zh-CN" altLang="en-US"/>
          </a:p>
        </p:txBody>
      </p:sp>
      <p:sp>
        <p:nvSpPr>
          <p:cNvPr id="5" name="页脚占位符 4">
            <a:extLst>
              <a:ext uri="{FF2B5EF4-FFF2-40B4-BE49-F238E27FC236}">
                <a16:creationId xmlns:a16="http://schemas.microsoft.com/office/drawing/2014/main" id="{AEAF2CC7-5DEA-4F99-8812-D2B5240FAF8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896CC0B-73A9-4B34-9A77-D6ED4B420335}"/>
              </a:ext>
            </a:extLst>
          </p:cNvPr>
          <p:cNvSpPr>
            <a:spLocks noGrp="1"/>
          </p:cNvSpPr>
          <p:nvPr>
            <p:ph type="sldNum" sz="quarter" idx="12"/>
          </p:nvPr>
        </p:nvSpPr>
        <p:spPr/>
        <p:txBody>
          <a:bodyPr/>
          <a:lstStyle/>
          <a:p>
            <a:fld id="{3577D576-DA4B-4DAF-9AB9-8215AC1575D2}" type="slidenum">
              <a:rPr lang="zh-CN" altLang="en-US" smtClean="0"/>
              <a:t>‹#›</a:t>
            </a:fld>
            <a:endParaRPr lang="zh-CN" altLang="en-US"/>
          </a:p>
        </p:txBody>
      </p:sp>
    </p:spTree>
    <p:extLst>
      <p:ext uri="{BB962C8B-B14F-4D97-AF65-F5344CB8AC3E}">
        <p14:creationId xmlns:p14="http://schemas.microsoft.com/office/powerpoint/2010/main" val="39546737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931BBA-0E76-407B-874B-7A5F594FFEC3}"/>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D7CA0F2D-2E1F-438D-813E-4EF51BEDE305}"/>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3411BE8-2985-4FD4-BE7A-6470D25DDEF0}"/>
              </a:ext>
            </a:extLst>
          </p:cNvPr>
          <p:cNvSpPr>
            <a:spLocks noGrp="1"/>
          </p:cNvSpPr>
          <p:nvPr>
            <p:ph type="dt" sz="half" idx="10"/>
          </p:nvPr>
        </p:nvSpPr>
        <p:spPr/>
        <p:txBody>
          <a:bodyPr/>
          <a:lstStyle/>
          <a:p>
            <a:fld id="{90DD46F4-0D21-4A3E-B3D1-48F2895441BE}" type="datetimeFigureOut">
              <a:rPr lang="zh-CN" altLang="en-US" smtClean="0"/>
              <a:t>2019/8/11</a:t>
            </a:fld>
            <a:endParaRPr lang="zh-CN" altLang="en-US"/>
          </a:p>
        </p:txBody>
      </p:sp>
      <p:sp>
        <p:nvSpPr>
          <p:cNvPr id="5" name="页脚占位符 4">
            <a:extLst>
              <a:ext uri="{FF2B5EF4-FFF2-40B4-BE49-F238E27FC236}">
                <a16:creationId xmlns:a16="http://schemas.microsoft.com/office/drawing/2014/main" id="{080F45A9-07C9-4095-957A-8BFFAED70BE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E76FC52-5592-4E33-8322-8742118400CC}"/>
              </a:ext>
            </a:extLst>
          </p:cNvPr>
          <p:cNvSpPr>
            <a:spLocks noGrp="1"/>
          </p:cNvSpPr>
          <p:nvPr>
            <p:ph type="sldNum" sz="quarter" idx="12"/>
          </p:nvPr>
        </p:nvSpPr>
        <p:spPr/>
        <p:txBody>
          <a:bodyPr/>
          <a:lstStyle/>
          <a:p>
            <a:fld id="{3577D576-DA4B-4DAF-9AB9-8215AC1575D2}" type="slidenum">
              <a:rPr lang="zh-CN" altLang="en-US" smtClean="0"/>
              <a:t>‹#›</a:t>
            </a:fld>
            <a:endParaRPr lang="zh-CN" altLang="en-US"/>
          </a:p>
        </p:txBody>
      </p:sp>
    </p:spTree>
    <p:extLst>
      <p:ext uri="{BB962C8B-B14F-4D97-AF65-F5344CB8AC3E}">
        <p14:creationId xmlns:p14="http://schemas.microsoft.com/office/powerpoint/2010/main" val="7009621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9846D041-4595-4FF1-91FC-FD20FB1987AE}"/>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EC4CDE03-AD27-4FD7-B106-C6A3710E4B0E}"/>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90ED68D-1DDA-461A-85BC-B846AB620A45}"/>
              </a:ext>
            </a:extLst>
          </p:cNvPr>
          <p:cNvSpPr>
            <a:spLocks noGrp="1"/>
          </p:cNvSpPr>
          <p:nvPr>
            <p:ph type="dt" sz="half" idx="10"/>
          </p:nvPr>
        </p:nvSpPr>
        <p:spPr/>
        <p:txBody>
          <a:bodyPr/>
          <a:lstStyle/>
          <a:p>
            <a:fld id="{90DD46F4-0D21-4A3E-B3D1-48F2895441BE}" type="datetimeFigureOut">
              <a:rPr lang="zh-CN" altLang="en-US" smtClean="0"/>
              <a:t>2019/8/11</a:t>
            </a:fld>
            <a:endParaRPr lang="zh-CN" altLang="en-US"/>
          </a:p>
        </p:txBody>
      </p:sp>
      <p:sp>
        <p:nvSpPr>
          <p:cNvPr id="5" name="页脚占位符 4">
            <a:extLst>
              <a:ext uri="{FF2B5EF4-FFF2-40B4-BE49-F238E27FC236}">
                <a16:creationId xmlns:a16="http://schemas.microsoft.com/office/drawing/2014/main" id="{FB3F8098-0AF2-42C8-BDD7-8BEA22ED90A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6DD06D4-8CC7-4F35-B11B-CA0915F345EE}"/>
              </a:ext>
            </a:extLst>
          </p:cNvPr>
          <p:cNvSpPr>
            <a:spLocks noGrp="1"/>
          </p:cNvSpPr>
          <p:nvPr>
            <p:ph type="sldNum" sz="quarter" idx="12"/>
          </p:nvPr>
        </p:nvSpPr>
        <p:spPr/>
        <p:txBody>
          <a:bodyPr/>
          <a:lstStyle/>
          <a:p>
            <a:fld id="{3577D576-DA4B-4DAF-9AB9-8215AC1575D2}" type="slidenum">
              <a:rPr lang="zh-CN" altLang="en-US" smtClean="0"/>
              <a:t>‹#›</a:t>
            </a:fld>
            <a:endParaRPr lang="zh-CN" altLang="en-US"/>
          </a:p>
        </p:txBody>
      </p:sp>
    </p:spTree>
    <p:extLst>
      <p:ext uri="{BB962C8B-B14F-4D97-AF65-F5344CB8AC3E}">
        <p14:creationId xmlns:p14="http://schemas.microsoft.com/office/powerpoint/2010/main" val="9840911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C82765-733B-4C22-9724-C09C7F0CC6A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3AE0FE3-0088-4B36-9FFE-F17D45E20251}"/>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4F1E5BF-32D1-4D99-AF6E-514BDBDF5666}"/>
              </a:ext>
            </a:extLst>
          </p:cNvPr>
          <p:cNvSpPr>
            <a:spLocks noGrp="1"/>
          </p:cNvSpPr>
          <p:nvPr>
            <p:ph type="dt" sz="half" idx="10"/>
          </p:nvPr>
        </p:nvSpPr>
        <p:spPr/>
        <p:txBody>
          <a:bodyPr/>
          <a:lstStyle/>
          <a:p>
            <a:fld id="{90DD46F4-0D21-4A3E-B3D1-48F2895441BE}" type="datetimeFigureOut">
              <a:rPr lang="zh-CN" altLang="en-US" smtClean="0"/>
              <a:t>2019/8/11</a:t>
            </a:fld>
            <a:endParaRPr lang="zh-CN" altLang="en-US"/>
          </a:p>
        </p:txBody>
      </p:sp>
      <p:sp>
        <p:nvSpPr>
          <p:cNvPr id="5" name="页脚占位符 4">
            <a:extLst>
              <a:ext uri="{FF2B5EF4-FFF2-40B4-BE49-F238E27FC236}">
                <a16:creationId xmlns:a16="http://schemas.microsoft.com/office/drawing/2014/main" id="{929235C7-5223-4730-8CEE-A0D4D7A9E46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51A7401-37FC-4096-8F70-85547B28F923}"/>
              </a:ext>
            </a:extLst>
          </p:cNvPr>
          <p:cNvSpPr>
            <a:spLocks noGrp="1"/>
          </p:cNvSpPr>
          <p:nvPr>
            <p:ph type="sldNum" sz="quarter" idx="12"/>
          </p:nvPr>
        </p:nvSpPr>
        <p:spPr/>
        <p:txBody>
          <a:bodyPr/>
          <a:lstStyle/>
          <a:p>
            <a:fld id="{3577D576-DA4B-4DAF-9AB9-8215AC1575D2}" type="slidenum">
              <a:rPr lang="zh-CN" altLang="en-US" smtClean="0"/>
              <a:t>‹#›</a:t>
            </a:fld>
            <a:endParaRPr lang="zh-CN" altLang="en-US"/>
          </a:p>
        </p:txBody>
      </p:sp>
    </p:spTree>
    <p:extLst>
      <p:ext uri="{BB962C8B-B14F-4D97-AF65-F5344CB8AC3E}">
        <p14:creationId xmlns:p14="http://schemas.microsoft.com/office/powerpoint/2010/main" val="32643944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84548D-68B4-4F78-BA02-57CD2003E8B4}"/>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A30F520F-3AEB-4D7F-A5A6-DB0BFB074AE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DDDE0E22-7C46-4E40-A0EF-6C1B90BDB23E}"/>
              </a:ext>
            </a:extLst>
          </p:cNvPr>
          <p:cNvSpPr>
            <a:spLocks noGrp="1"/>
          </p:cNvSpPr>
          <p:nvPr>
            <p:ph type="dt" sz="half" idx="10"/>
          </p:nvPr>
        </p:nvSpPr>
        <p:spPr/>
        <p:txBody>
          <a:bodyPr/>
          <a:lstStyle/>
          <a:p>
            <a:fld id="{90DD46F4-0D21-4A3E-B3D1-48F2895441BE}" type="datetimeFigureOut">
              <a:rPr lang="zh-CN" altLang="en-US" smtClean="0"/>
              <a:t>2019/8/11</a:t>
            </a:fld>
            <a:endParaRPr lang="zh-CN" altLang="en-US"/>
          </a:p>
        </p:txBody>
      </p:sp>
      <p:sp>
        <p:nvSpPr>
          <p:cNvPr id="5" name="页脚占位符 4">
            <a:extLst>
              <a:ext uri="{FF2B5EF4-FFF2-40B4-BE49-F238E27FC236}">
                <a16:creationId xmlns:a16="http://schemas.microsoft.com/office/drawing/2014/main" id="{D1489943-5750-4B57-B1F0-421931EA23B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DB56694-178D-4F93-B482-9966DFE5FBAC}"/>
              </a:ext>
            </a:extLst>
          </p:cNvPr>
          <p:cNvSpPr>
            <a:spLocks noGrp="1"/>
          </p:cNvSpPr>
          <p:nvPr>
            <p:ph type="sldNum" sz="quarter" idx="12"/>
          </p:nvPr>
        </p:nvSpPr>
        <p:spPr/>
        <p:txBody>
          <a:bodyPr/>
          <a:lstStyle/>
          <a:p>
            <a:fld id="{3577D576-DA4B-4DAF-9AB9-8215AC1575D2}" type="slidenum">
              <a:rPr lang="zh-CN" altLang="en-US" smtClean="0"/>
              <a:t>‹#›</a:t>
            </a:fld>
            <a:endParaRPr lang="zh-CN" altLang="en-US"/>
          </a:p>
        </p:txBody>
      </p:sp>
    </p:spTree>
    <p:extLst>
      <p:ext uri="{BB962C8B-B14F-4D97-AF65-F5344CB8AC3E}">
        <p14:creationId xmlns:p14="http://schemas.microsoft.com/office/powerpoint/2010/main" val="36819651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814EB4-3313-41EE-9760-C3EC236F82C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C694354-7735-4A3B-9B32-1E6569EDD167}"/>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72CEF227-5B3C-4CEE-88A7-2E9FADCB9A32}"/>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50712E8D-E042-4E66-ACF0-63C6E91B9A9E}"/>
              </a:ext>
            </a:extLst>
          </p:cNvPr>
          <p:cNvSpPr>
            <a:spLocks noGrp="1"/>
          </p:cNvSpPr>
          <p:nvPr>
            <p:ph type="dt" sz="half" idx="10"/>
          </p:nvPr>
        </p:nvSpPr>
        <p:spPr/>
        <p:txBody>
          <a:bodyPr/>
          <a:lstStyle/>
          <a:p>
            <a:fld id="{90DD46F4-0D21-4A3E-B3D1-48F2895441BE}" type="datetimeFigureOut">
              <a:rPr lang="zh-CN" altLang="en-US" smtClean="0"/>
              <a:t>2019/8/11</a:t>
            </a:fld>
            <a:endParaRPr lang="zh-CN" altLang="en-US"/>
          </a:p>
        </p:txBody>
      </p:sp>
      <p:sp>
        <p:nvSpPr>
          <p:cNvPr id="6" name="页脚占位符 5">
            <a:extLst>
              <a:ext uri="{FF2B5EF4-FFF2-40B4-BE49-F238E27FC236}">
                <a16:creationId xmlns:a16="http://schemas.microsoft.com/office/drawing/2014/main" id="{B11519B8-D545-4626-BA55-2D5FA40BA26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728C829-8BC1-46AC-AF29-EDE628C38357}"/>
              </a:ext>
            </a:extLst>
          </p:cNvPr>
          <p:cNvSpPr>
            <a:spLocks noGrp="1"/>
          </p:cNvSpPr>
          <p:nvPr>
            <p:ph type="sldNum" sz="quarter" idx="12"/>
          </p:nvPr>
        </p:nvSpPr>
        <p:spPr/>
        <p:txBody>
          <a:bodyPr/>
          <a:lstStyle/>
          <a:p>
            <a:fld id="{3577D576-DA4B-4DAF-9AB9-8215AC1575D2}" type="slidenum">
              <a:rPr lang="zh-CN" altLang="en-US" smtClean="0"/>
              <a:t>‹#›</a:t>
            </a:fld>
            <a:endParaRPr lang="zh-CN" altLang="en-US"/>
          </a:p>
        </p:txBody>
      </p:sp>
    </p:spTree>
    <p:extLst>
      <p:ext uri="{BB962C8B-B14F-4D97-AF65-F5344CB8AC3E}">
        <p14:creationId xmlns:p14="http://schemas.microsoft.com/office/powerpoint/2010/main" val="26254931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2C5DFB-709B-41E2-810B-900C0BCE33C8}"/>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FC0CC0B3-18DC-4CD7-8DD5-A457C5B3DCF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5CDDA7E8-C995-4F34-BDE7-20C95600FC25}"/>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FAAC79BB-4C52-44E3-84A9-39C96ADBDDD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181439E2-A5A7-4E31-86C3-5704DF468150}"/>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DB0F7DA6-4887-4A1A-AF07-3E1C0220BE10}"/>
              </a:ext>
            </a:extLst>
          </p:cNvPr>
          <p:cNvSpPr>
            <a:spLocks noGrp="1"/>
          </p:cNvSpPr>
          <p:nvPr>
            <p:ph type="dt" sz="half" idx="10"/>
          </p:nvPr>
        </p:nvSpPr>
        <p:spPr/>
        <p:txBody>
          <a:bodyPr/>
          <a:lstStyle/>
          <a:p>
            <a:fld id="{90DD46F4-0D21-4A3E-B3D1-48F2895441BE}" type="datetimeFigureOut">
              <a:rPr lang="zh-CN" altLang="en-US" smtClean="0"/>
              <a:t>2019/8/11</a:t>
            </a:fld>
            <a:endParaRPr lang="zh-CN" altLang="en-US"/>
          </a:p>
        </p:txBody>
      </p:sp>
      <p:sp>
        <p:nvSpPr>
          <p:cNvPr id="8" name="页脚占位符 7">
            <a:extLst>
              <a:ext uri="{FF2B5EF4-FFF2-40B4-BE49-F238E27FC236}">
                <a16:creationId xmlns:a16="http://schemas.microsoft.com/office/drawing/2014/main" id="{384C13B0-D4C9-4E46-BAB0-733AD394A969}"/>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D5429DA4-25B9-4725-B533-58A97B37424E}"/>
              </a:ext>
            </a:extLst>
          </p:cNvPr>
          <p:cNvSpPr>
            <a:spLocks noGrp="1"/>
          </p:cNvSpPr>
          <p:nvPr>
            <p:ph type="sldNum" sz="quarter" idx="12"/>
          </p:nvPr>
        </p:nvSpPr>
        <p:spPr/>
        <p:txBody>
          <a:bodyPr/>
          <a:lstStyle/>
          <a:p>
            <a:fld id="{3577D576-DA4B-4DAF-9AB9-8215AC1575D2}" type="slidenum">
              <a:rPr lang="zh-CN" altLang="en-US" smtClean="0"/>
              <a:t>‹#›</a:t>
            </a:fld>
            <a:endParaRPr lang="zh-CN" altLang="en-US"/>
          </a:p>
        </p:txBody>
      </p:sp>
    </p:spTree>
    <p:extLst>
      <p:ext uri="{BB962C8B-B14F-4D97-AF65-F5344CB8AC3E}">
        <p14:creationId xmlns:p14="http://schemas.microsoft.com/office/powerpoint/2010/main" val="690166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E6FA09-E682-4BBA-9B08-7068942049CC}"/>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AE4F5045-07E7-4A3C-B281-E25C7C76D454}"/>
              </a:ext>
            </a:extLst>
          </p:cNvPr>
          <p:cNvSpPr>
            <a:spLocks noGrp="1"/>
          </p:cNvSpPr>
          <p:nvPr>
            <p:ph type="dt" sz="half" idx="10"/>
          </p:nvPr>
        </p:nvSpPr>
        <p:spPr/>
        <p:txBody>
          <a:bodyPr/>
          <a:lstStyle/>
          <a:p>
            <a:fld id="{90DD46F4-0D21-4A3E-B3D1-48F2895441BE}" type="datetimeFigureOut">
              <a:rPr lang="zh-CN" altLang="en-US" smtClean="0"/>
              <a:t>2019/8/11</a:t>
            </a:fld>
            <a:endParaRPr lang="zh-CN" altLang="en-US"/>
          </a:p>
        </p:txBody>
      </p:sp>
      <p:sp>
        <p:nvSpPr>
          <p:cNvPr id="4" name="页脚占位符 3">
            <a:extLst>
              <a:ext uri="{FF2B5EF4-FFF2-40B4-BE49-F238E27FC236}">
                <a16:creationId xmlns:a16="http://schemas.microsoft.com/office/drawing/2014/main" id="{5EBFEC7F-4187-45E2-96B9-EB22277342D5}"/>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DC850ABD-82A4-49D5-83C9-639BD6082723}"/>
              </a:ext>
            </a:extLst>
          </p:cNvPr>
          <p:cNvSpPr>
            <a:spLocks noGrp="1"/>
          </p:cNvSpPr>
          <p:nvPr>
            <p:ph type="sldNum" sz="quarter" idx="12"/>
          </p:nvPr>
        </p:nvSpPr>
        <p:spPr/>
        <p:txBody>
          <a:bodyPr/>
          <a:lstStyle/>
          <a:p>
            <a:fld id="{3577D576-DA4B-4DAF-9AB9-8215AC1575D2}" type="slidenum">
              <a:rPr lang="zh-CN" altLang="en-US" smtClean="0"/>
              <a:t>‹#›</a:t>
            </a:fld>
            <a:endParaRPr lang="zh-CN" altLang="en-US"/>
          </a:p>
        </p:txBody>
      </p:sp>
    </p:spTree>
    <p:extLst>
      <p:ext uri="{BB962C8B-B14F-4D97-AF65-F5344CB8AC3E}">
        <p14:creationId xmlns:p14="http://schemas.microsoft.com/office/powerpoint/2010/main" val="6588142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1725439F-6BC9-41CD-BD98-506ACCB1CAD6}"/>
              </a:ext>
            </a:extLst>
          </p:cNvPr>
          <p:cNvSpPr>
            <a:spLocks noGrp="1"/>
          </p:cNvSpPr>
          <p:nvPr>
            <p:ph type="dt" sz="half" idx="10"/>
          </p:nvPr>
        </p:nvSpPr>
        <p:spPr/>
        <p:txBody>
          <a:bodyPr/>
          <a:lstStyle/>
          <a:p>
            <a:fld id="{90DD46F4-0D21-4A3E-B3D1-48F2895441BE}" type="datetimeFigureOut">
              <a:rPr lang="zh-CN" altLang="en-US" smtClean="0"/>
              <a:t>2019/8/11</a:t>
            </a:fld>
            <a:endParaRPr lang="zh-CN" altLang="en-US"/>
          </a:p>
        </p:txBody>
      </p:sp>
      <p:sp>
        <p:nvSpPr>
          <p:cNvPr id="3" name="页脚占位符 2">
            <a:extLst>
              <a:ext uri="{FF2B5EF4-FFF2-40B4-BE49-F238E27FC236}">
                <a16:creationId xmlns:a16="http://schemas.microsoft.com/office/drawing/2014/main" id="{CCE37630-CA0D-4FBD-9B91-F26E9F1337D0}"/>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604CF892-DED5-446E-AB04-1506E3F04258}"/>
              </a:ext>
            </a:extLst>
          </p:cNvPr>
          <p:cNvSpPr>
            <a:spLocks noGrp="1"/>
          </p:cNvSpPr>
          <p:nvPr>
            <p:ph type="sldNum" sz="quarter" idx="12"/>
          </p:nvPr>
        </p:nvSpPr>
        <p:spPr/>
        <p:txBody>
          <a:bodyPr/>
          <a:lstStyle/>
          <a:p>
            <a:fld id="{3577D576-DA4B-4DAF-9AB9-8215AC1575D2}" type="slidenum">
              <a:rPr lang="zh-CN" altLang="en-US" smtClean="0"/>
              <a:t>‹#›</a:t>
            </a:fld>
            <a:endParaRPr lang="zh-CN" altLang="en-US"/>
          </a:p>
        </p:txBody>
      </p:sp>
    </p:spTree>
    <p:extLst>
      <p:ext uri="{BB962C8B-B14F-4D97-AF65-F5344CB8AC3E}">
        <p14:creationId xmlns:p14="http://schemas.microsoft.com/office/powerpoint/2010/main" val="17399764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4D3791-076D-4D4B-B030-C8D44A035C9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973D0B24-E184-4DCB-B3A7-9153AE93C3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8205C4F2-153D-4370-A2C0-029BA2B2BC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32BC575C-01F0-478A-A3D0-00584BFFC6F3}"/>
              </a:ext>
            </a:extLst>
          </p:cNvPr>
          <p:cNvSpPr>
            <a:spLocks noGrp="1"/>
          </p:cNvSpPr>
          <p:nvPr>
            <p:ph type="dt" sz="half" idx="10"/>
          </p:nvPr>
        </p:nvSpPr>
        <p:spPr/>
        <p:txBody>
          <a:bodyPr/>
          <a:lstStyle/>
          <a:p>
            <a:fld id="{90DD46F4-0D21-4A3E-B3D1-48F2895441BE}" type="datetimeFigureOut">
              <a:rPr lang="zh-CN" altLang="en-US" smtClean="0"/>
              <a:t>2019/8/11</a:t>
            </a:fld>
            <a:endParaRPr lang="zh-CN" altLang="en-US"/>
          </a:p>
        </p:txBody>
      </p:sp>
      <p:sp>
        <p:nvSpPr>
          <p:cNvPr id="6" name="页脚占位符 5">
            <a:extLst>
              <a:ext uri="{FF2B5EF4-FFF2-40B4-BE49-F238E27FC236}">
                <a16:creationId xmlns:a16="http://schemas.microsoft.com/office/drawing/2014/main" id="{1B5C3C64-D50C-4A2F-A818-D460CAA67CC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BCFEE75-B814-421B-82BE-5E201D8A76E1}"/>
              </a:ext>
            </a:extLst>
          </p:cNvPr>
          <p:cNvSpPr>
            <a:spLocks noGrp="1"/>
          </p:cNvSpPr>
          <p:nvPr>
            <p:ph type="sldNum" sz="quarter" idx="12"/>
          </p:nvPr>
        </p:nvSpPr>
        <p:spPr/>
        <p:txBody>
          <a:bodyPr/>
          <a:lstStyle/>
          <a:p>
            <a:fld id="{3577D576-DA4B-4DAF-9AB9-8215AC1575D2}" type="slidenum">
              <a:rPr lang="zh-CN" altLang="en-US" smtClean="0"/>
              <a:t>‹#›</a:t>
            </a:fld>
            <a:endParaRPr lang="zh-CN" altLang="en-US"/>
          </a:p>
        </p:txBody>
      </p:sp>
    </p:spTree>
    <p:extLst>
      <p:ext uri="{BB962C8B-B14F-4D97-AF65-F5344CB8AC3E}">
        <p14:creationId xmlns:p14="http://schemas.microsoft.com/office/powerpoint/2010/main" val="26961067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B4D8C2-A2CB-4C89-9ED1-E4C67C6DC58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E6CDD4F7-4E8D-4B48-AFF2-D0416949D2D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309860CD-8C88-4DE7-8AF1-1BA762E5BB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2E986D1-0011-45BA-B4E8-6A5C48F7E2A7}"/>
              </a:ext>
            </a:extLst>
          </p:cNvPr>
          <p:cNvSpPr>
            <a:spLocks noGrp="1"/>
          </p:cNvSpPr>
          <p:nvPr>
            <p:ph type="dt" sz="half" idx="10"/>
          </p:nvPr>
        </p:nvSpPr>
        <p:spPr/>
        <p:txBody>
          <a:bodyPr/>
          <a:lstStyle/>
          <a:p>
            <a:fld id="{90DD46F4-0D21-4A3E-B3D1-48F2895441BE}" type="datetimeFigureOut">
              <a:rPr lang="zh-CN" altLang="en-US" smtClean="0"/>
              <a:t>2019/8/11</a:t>
            </a:fld>
            <a:endParaRPr lang="zh-CN" altLang="en-US"/>
          </a:p>
        </p:txBody>
      </p:sp>
      <p:sp>
        <p:nvSpPr>
          <p:cNvPr id="6" name="页脚占位符 5">
            <a:extLst>
              <a:ext uri="{FF2B5EF4-FFF2-40B4-BE49-F238E27FC236}">
                <a16:creationId xmlns:a16="http://schemas.microsoft.com/office/drawing/2014/main" id="{E734FDA6-3986-4ECF-BD96-A07EBD3884A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E9B22F9-B761-4DB5-B181-8230144B3298}"/>
              </a:ext>
            </a:extLst>
          </p:cNvPr>
          <p:cNvSpPr>
            <a:spLocks noGrp="1"/>
          </p:cNvSpPr>
          <p:nvPr>
            <p:ph type="sldNum" sz="quarter" idx="12"/>
          </p:nvPr>
        </p:nvSpPr>
        <p:spPr/>
        <p:txBody>
          <a:bodyPr/>
          <a:lstStyle/>
          <a:p>
            <a:fld id="{3577D576-DA4B-4DAF-9AB9-8215AC1575D2}" type="slidenum">
              <a:rPr lang="zh-CN" altLang="en-US" smtClean="0"/>
              <a:t>‹#›</a:t>
            </a:fld>
            <a:endParaRPr lang="zh-CN" altLang="en-US"/>
          </a:p>
        </p:txBody>
      </p:sp>
    </p:spTree>
    <p:extLst>
      <p:ext uri="{BB962C8B-B14F-4D97-AF65-F5344CB8AC3E}">
        <p14:creationId xmlns:p14="http://schemas.microsoft.com/office/powerpoint/2010/main" val="5809624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4CFCE8B1-3AA8-46B6-8D68-E8A0C9A8E0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273E8F4C-B28B-4D5C-B633-2C21097F944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A71C678-E4DB-4EEC-88B1-B136BD37A0F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DD46F4-0D21-4A3E-B3D1-48F2895441BE}" type="datetimeFigureOut">
              <a:rPr lang="zh-CN" altLang="en-US" smtClean="0"/>
              <a:t>2019/8/11</a:t>
            </a:fld>
            <a:endParaRPr lang="zh-CN" altLang="en-US"/>
          </a:p>
        </p:txBody>
      </p:sp>
      <p:sp>
        <p:nvSpPr>
          <p:cNvPr id="5" name="页脚占位符 4">
            <a:extLst>
              <a:ext uri="{FF2B5EF4-FFF2-40B4-BE49-F238E27FC236}">
                <a16:creationId xmlns:a16="http://schemas.microsoft.com/office/drawing/2014/main" id="{58ECC34A-11FB-426C-BFB3-97CDF338A87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BCAFA813-F327-4C58-A2E8-ACD9EB9CF44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77D576-DA4B-4DAF-9AB9-8215AC1575D2}" type="slidenum">
              <a:rPr lang="zh-CN" altLang="en-US" smtClean="0"/>
              <a:t>‹#›</a:t>
            </a:fld>
            <a:endParaRPr lang="zh-CN" altLang="en-US"/>
          </a:p>
        </p:txBody>
      </p:sp>
    </p:spTree>
    <p:extLst>
      <p:ext uri="{BB962C8B-B14F-4D97-AF65-F5344CB8AC3E}">
        <p14:creationId xmlns:p14="http://schemas.microsoft.com/office/powerpoint/2010/main" val="39342524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13A933-EE3B-4064-86C5-6ACC4F274CAE}"/>
              </a:ext>
            </a:extLst>
          </p:cNvPr>
          <p:cNvSpPr>
            <a:spLocks noGrp="1"/>
          </p:cNvSpPr>
          <p:nvPr>
            <p:ph type="ctrTitle"/>
          </p:nvPr>
        </p:nvSpPr>
        <p:spPr>
          <a:xfrm>
            <a:off x="1628931" y="546557"/>
            <a:ext cx="9144000" cy="2387600"/>
          </a:xfrm>
        </p:spPr>
        <p:txBody>
          <a:bodyPr/>
          <a:lstStyle/>
          <a:p>
            <a:r>
              <a:rPr lang="en-US" altLang="zh-CN" dirty="0"/>
              <a:t>Super-Resolution GAN</a:t>
            </a:r>
            <a:endParaRPr lang="zh-CN" altLang="en-US" dirty="0"/>
          </a:p>
        </p:txBody>
      </p:sp>
      <p:sp>
        <p:nvSpPr>
          <p:cNvPr id="4" name="副标题 2">
            <a:extLst>
              <a:ext uri="{FF2B5EF4-FFF2-40B4-BE49-F238E27FC236}">
                <a16:creationId xmlns:a16="http://schemas.microsoft.com/office/drawing/2014/main" id="{25BD6308-E4F3-45D3-B2B8-A6CC989B17D3}"/>
              </a:ext>
            </a:extLst>
          </p:cNvPr>
          <p:cNvSpPr txBox="1">
            <a:spLocks/>
          </p:cNvSpPr>
          <p:nvPr/>
        </p:nvSpPr>
        <p:spPr>
          <a:xfrm>
            <a:off x="1523999" y="3843580"/>
            <a:ext cx="9144000"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altLang="zh-CN" sz="3200" dirty="0" err="1">
                <a:solidFill>
                  <a:schemeClr val="tx1">
                    <a:lumMod val="65000"/>
                    <a:lumOff val="35000"/>
                  </a:schemeClr>
                </a:solidFill>
                <a:latin typeface="Arial" panose="020B0604020202020204" pitchFamily="34" charset="0"/>
                <a:cs typeface="Arial" panose="020B0604020202020204" pitchFamily="34" charset="0"/>
              </a:rPr>
              <a:t>JingTian</a:t>
            </a:r>
            <a:r>
              <a:rPr lang="en-US" altLang="zh-CN" sz="3200" dirty="0">
                <a:solidFill>
                  <a:schemeClr val="tx1">
                    <a:lumMod val="65000"/>
                    <a:lumOff val="35000"/>
                  </a:schemeClr>
                </a:solidFill>
                <a:latin typeface="Arial" panose="020B0604020202020204" pitchFamily="34" charset="0"/>
                <a:cs typeface="Arial" panose="020B0604020202020204" pitchFamily="34" charset="0"/>
              </a:rPr>
              <a:t> Zhang</a:t>
            </a:r>
            <a:endParaRPr lang="zh-CN" altLang="en-US" sz="3200" dirty="0">
              <a:solidFill>
                <a:schemeClr val="tx1">
                  <a:lumMod val="65000"/>
                  <a:lumOff val="35000"/>
                </a:schemeClr>
              </a:solidFill>
              <a:latin typeface="Arial" panose="020B0604020202020204" pitchFamily="34" charset="0"/>
              <a:cs typeface="Arial" panose="020B0604020202020204" pitchFamily="34" charset="0"/>
            </a:endParaRPr>
          </a:p>
        </p:txBody>
      </p:sp>
      <p:sp>
        <p:nvSpPr>
          <p:cNvPr id="5" name="文本框 4">
            <a:extLst>
              <a:ext uri="{FF2B5EF4-FFF2-40B4-BE49-F238E27FC236}">
                <a16:creationId xmlns:a16="http://schemas.microsoft.com/office/drawing/2014/main" id="{4A205E91-66B1-4ED5-A89F-AD6457867061}"/>
              </a:ext>
            </a:extLst>
          </p:cNvPr>
          <p:cNvSpPr txBox="1"/>
          <p:nvPr/>
        </p:nvSpPr>
        <p:spPr>
          <a:xfrm>
            <a:off x="1863777" y="4826913"/>
            <a:ext cx="8674308" cy="861774"/>
          </a:xfrm>
          <a:prstGeom prst="rect">
            <a:avLst/>
          </a:prstGeom>
          <a:noFill/>
        </p:spPr>
        <p:txBody>
          <a:bodyPr wrap="square" rtlCol="0">
            <a:spAutoFit/>
          </a:bodyPr>
          <a:lstStyle/>
          <a:p>
            <a:pPr algn="ctr"/>
            <a:r>
              <a:rPr lang="en-US" altLang="zh-CN" sz="3200" dirty="0">
                <a:solidFill>
                  <a:schemeClr val="dk1"/>
                </a:solidFill>
                <a:latin typeface="Arial" panose="020B0604020202020204" pitchFamily="34" charset="0"/>
                <a:cs typeface="Arial" panose="020B0604020202020204" pitchFamily="34" charset="0"/>
              </a:rPr>
              <a:t>Advisor: Professor </a:t>
            </a:r>
            <a:r>
              <a:rPr lang="en-US" altLang="zh-CN" sz="3200" dirty="0" err="1">
                <a:solidFill>
                  <a:schemeClr val="dk1"/>
                </a:solidFill>
                <a:latin typeface="Arial" panose="020B0604020202020204" pitchFamily="34" charset="0"/>
                <a:cs typeface="Arial" panose="020B0604020202020204" pitchFamily="34" charset="0"/>
              </a:rPr>
              <a:t>Beilun</a:t>
            </a:r>
            <a:r>
              <a:rPr lang="en-US" altLang="zh-CN" sz="3200" dirty="0">
                <a:solidFill>
                  <a:schemeClr val="dk1"/>
                </a:solidFill>
                <a:latin typeface="Arial" panose="020B0604020202020204" pitchFamily="34" charset="0"/>
                <a:cs typeface="Arial" panose="020B0604020202020204" pitchFamily="34" charset="0"/>
              </a:rPr>
              <a:t> Wang</a:t>
            </a:r>
            <a:endParaRPr lang="en-US" altLang="zh-CN" sz="3200" dirty="0">
              <a:latin typeface="Arial" panose="020B0604020202020204" pitchFamily="34" charset="0"/>
              <a:cs typeface="Arial" panose="020B0604020202020204" pitchFamily="34" charset="0"/>
            </a:endParaRPr>
          </a:p>
          <a:p>
            <a:endParaRPr lang="zh-CN" altLang="en-US" dirty="0"/>
          </a:p>
        </p:txBody>
      </p:sp>
      <p:sp>
        <p:nvSpPr>
          <p:cNvPr id="6" name="文本框 5">
            <a:extLst>
              <a:ext uri="{FF2B5EF4-FFF2-40B4-BE49-F238E27FC236}">
                <a16:creationId xmlns:a16="http://schemas.microsoft.com/office/drawing/2014/main" id="{22397C67-D3FE-4395-8C4D-877E768FA196}"/>
              </a:ext>
            </a:extLst>
          </p:cNvPr>
          <p:cNvSpPr txBox="1"/>
          <p:nvPr/>
        </p:nvSpPr>
        <p:spPr>
          <a:xfrm>
            <a:off x="4567003" y="5644896"/>
            <a:ext cx="3057993" cy="400110"/>
          </a:xfrm>
          <a:prstGeom prst="rect">
            <a:avLst/>
          </a:prstGeom>
          <a:noFill/>
        </p:spPr>
        <p:txBody>
          <a:bodyPr wrap="square" rtlCol="0">
            <a:spAutoFit/>
          </a:bodyPr>
          <a:lstStyle/>
          <a:p>
            <a:pPr algn="ctr"/>
            <a:r>
              <a:rPr lang="en-US" altLang="zh-CN" sz="2000" dirty="0">
                <a:latin typeface="Arial" panose="020B0604020202020204" pitchFamily="34" charset="0"/>
                <a:cs typeface="Arial" panose="020B0604020202020204" pitchFamily="34" charset="0"/>
              </a:rPr>
              <a:t>August 11th, 2019</a:t>
            </a:r>
            <a:endParaRPr lang="zh-CN" alt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12118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689E9E-0DDB-4C33-A6AA-0EEEAF5AEF65}"/>
              </a:ext>
            </a:extLst>
          </p:cNvPr>
          <p:cNvSpPr>
            <a:spLocks noGrp="1"/>
          </p:cNvSpPr>
          <p:nvPr>
            <p:ph type="title"/>
          </p:nvPr>
        </p:nvSpPr>
        <p:spPr/>
        <p:txBody>
          <a:bodyPr/>
          <a:lstStyle/>
          <a:p>
            <a:r>
              <a:rPr lang="en-US" altLang="zh-CN" dirty="0"/>
              <a:t>Background</a:t>
            </a:r>
            <a:endParaRPr lang="zh-CN" altLang="en-US" dirty="0"/>
          </a:p>
        </p:txBody>
      </p:sp>
      <p:sp>
        <p:nvSpPr>
          <p:cNvPr id="3" name="内容占位符 2">
            <a:extLst>
              <a:ext uri="{FF2B5EF4-FFF2-40B4-BE49-F238E27FC236}">
                <a16:creationId xmlns:a16="http://schemas.microsoft.com/office/drawing/2014/main" id="{1D28D5C6-C90D-4886-87DD-720B53816DB7}"/>
              </a:ext>
            </a:extLst>
          </p:cNvPr>
          <p:cNvSpPr>
            <a:spLocks noGrp="1"/>
          </p:cNvSpPr>
          <p:nvPr>
            <p:ph idx="1"/>
          </p:nvPr>
        </p:nvSpPr>
        <p:spPr/>
        <p:txBody>
          <a:bodyPr/>
          <a:lstStyle/>
          <a:p>
            <a:r>
              <a:rPr lang="en-US" altLang="zh-CN" dirty="0"/>
              <a:t>pixel	</a:t>
            </a:r>
          </a:p>
          <a:p>
            <a:r>
              <a:rPr lang="en-US" altLang="zh-CN" dirty="0"/>
              <a:t>PSNR estimation</a:t>
            </a:r>
          </a:p>
          <a:p>
            <a:r>
              <a:rPr lang="en-US" altLang="zh-CN" dirty="0"/>
              <a:t>interpolation</a:t>
            </a:r>
          </a:p>
          <a:p>
            <a:r>
              <a:rPr lang="en-US" altLang="zh-CN" dirty="0"/>
              <a:t>SRCNN and </a:t>
            </a:r>
            <a:r>
              <a:rPr lang="en-US" altLang="zh-CN" dirty="0" err="1"/>
              <a:t>SRResNet</a:t>
            </a:r>
            <a:endParaRPr lang="en-US" altLang="zh-CN" dirty="0"/>
          </a:p>
          <a:p>
            <a:endParaRPr lang="zh-CN" altLang="en-US" dirty="0"/>
          </a:p>
        </p:txBody>
      </p:sp>
    </p:spTree>
    <p:extLst>
      <p:ext uri="{BB962C8B-B14F-4D97-AF65-F5344CB8AC3E}">
        <p14:creationId xmlns:p14="http://schemas.microsoft.com/office/powerpoint/2010/main" val="12361734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FEAF1E-E1A3-4EBB-AE20-31BBFA4160F0}"/>
              </a:ext>
            </a:extLst>
          </p:cNvPr>
          <p:cNvSpPr>
            <a:spLocks noGrp="1"/>
          </p:cNvSpPr>
          <p:nvPr>
            <p:ph type="title"/>
          </p:nvPr>
        </p:nvSpPr>
        <p:spPr>
          <a:xfrm>
            <a:off x="838200" y="311334"/>
            <a:ext cx="10515600" cy="1325563"/>
          </a:xfrm>
        </p:spPr>
        <p:txBody>
          <a:bodyPr/>
          <a:lstStyle/>
          <a:p>
            <a:r>
              <a:rPr lang="en-US" altLang="zh-CN" dirty="0"/>
              <a:t>Background 0: pixel	</a:t>
            </a:r>
            <a:endParaRPr lang="zh-CN" altLang="en-US" dirty="0"/>
          </a:p>
        </p:txBody>
      </p:sp>
      <p:sp>
        <p:nvSpPr>
          <p:cNvPr id="3" name="内容占位符 2">
            <a:extLst>
              <a:ext uri="{FF2B5EF4-FFF2-40B4-BE49-F238E27FC236}">
                <a16:creationId xmlns:a16="http://schemas.microsoft.com/office/drawing/2014/main" id="{74C3E6EA-83EA-4FED-9F3B-90AF0CA10D03}"/>
              </a:ext>
            </a:extLst>
          </p:cNvPr>
          <p:cNvSpPr>
            <a:spLocks noGrp="1"/>
          </p:cNvSpPr>
          <p:nvPr>
            <p:ph idx="1"/>
          </p:nvPr>
        </p:nvSpPr>
        <p:spPr>
          <a:xfrm>
            <a:off x="838200" y="1916017"/>
            <a:ext cx="10515600" cy="4351338"/>
          </a:xfrm>
        </p:spPr>
        <p:txBody>
          <a:bodyPr/>
          <a:lstStyle/>
          <a:p>
            <a:r>
              <a:rPr lang="en-US" altLang="zh-CN" dirty="0"/>
              <a:t>Goal: use </a:t>
            </a:r>
            <a:r>
              <a:rPr lang="en-US" altLang="zh-CN" b="1" dirty="0"/>
              <a:t>low-resolution image </a:t>
            </a:r>
            <a:r>
              <a:rPr lang="en-US" altLang="zh-CN" dirty="0"/>
              <a:t>to produce a corresponding </a:t>
            </a:r>
            <a:r>
              <a:rPr lang="en-US" altLang="zh-CN" b="1" dirty="0"/>
              <a:t>high-resolution image </a:t>
            </a:r>
            <a:r>
              <a:rPr lang="en-US" altLang="zh-CN" dirty="0"/>
              <a:t>evaluation.</a:t>
            </a:r>
          </a:p>
          <a:p>
            <a:endParaRPr lang="en-US" altLang="zh-CN" u="sng" dirty="0"/>
          </a:p>
        </p:txBody>
      </p:sp>
      <p:pic>
        <p:nvPicPr>
          <p:cNvPr id="4" name="图片 3">
            <a:extLst>
              <a:ext uri="{FF2B5EF4-FFF2-40B4-BE49-F238E27FC236}">
                <a16:creationId xmlns:a16="http://schemas.microsoft.com/office/drawing/2014/main" id="{8D5E32F2-2E5C-41EC-A0F0-B6CE0384F164}"/>
              </a:ext>
            </a:extLst>
          </p:cNvPr>
          <p:cNvPicPr>
            <a:picLocks noChangeAspect="1"/>
          </p:cNvPicPr>
          <p:nvPr/>
        </p:nvPicPr>
        <p:blipFill>
          <a:blip r:embed="rId3"/>
          <a:stretch>
            <a:fillRect/>
          </a:stretch>
        </p:blipFill>
        <p:spPr>
          <a:xfrm>
            <a:off x="1689902" y="3429000"/>
            <a:ext cx="8164571" cy="1824000"/>
          </a:xfrm>
          <a:prstGeom prst="rect">
            <a:avLst/>
          </a:prstGeom>
        </p:spPr>
      </p:pic>
      <p:sp>
        <p:nvSpPr>
          <p:cNvPr id="5" name="文本框 4">
            <a:extLst>
              <a:ext uri="{FF2B5EF4-FFF2-40B4-BE49-F238E27FC236}">
                <a16:creationId xmlns:a16="http://schemas.microsoft.com/office/drawing/2014/main" id="{FA67D249-F34F-4278-996D-BC6CC528F66C}"/>
              </a:ext>
            </a:extLst>
          </p:cNvPr>
          <p:cNvSpPr txBox="1"/>
          <p:nvPr/>
        </p:nvSpPr>
        <p:spPr>
          <a:xfrm>
            <a:off x="1051560" y="5532120"/>
            <a:ext cx="6096000" cy="923330"/>
          </a:xfrm>
          <a:prstGeom prst="rect">
            <a:avLst/>
          </a:prstGeom>
          <a:noFill/>
        </p:spPr>
        <p:txBody>
          <a:bodyPr wrap="square" rtlCol="0">
            <a:spAutoFit/>
          </a:bodyPr>
          <a:lstStyle/>
          <a:p>
            <a:r>
              <a:rPr lang="en-US" altLang="zh-CN" dirty="0"/>
              <a:t>HR: high resolution</a:t>
            </a:r>
          </a:p>
          <a:p>
            <a:r>
              <a:rPr lang="en-US" altLang="zh-CN" dirty="0"/>
              <a:t>LR: low resolution</a:t>
            </a:r>
          </a:p>
          <a:p>
            <a:r>
              <a:rPr lang="en-US" altLang="zh-CN" dirty="0"/>
              <a:t>MSE: train to minimize MSE to predict the image </a:t>
            </a:r>
            <a:endParaRPr lang="zh-CN" altLang="en-US" dirty="0"/>
          </a:p>
        </p:txBody>
      </p:sp>
    </p:spTree>
    <p:extLst>
      <p:ext uri="{BB962C8B-B14F-4D97-AF65-F5344CB8AC3E}">
        <p14:creationId xmlns:p14="http://schemas.microsoft.com/office/powerpoint/2010/main" val="24859228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D950E2-814E-4951-80E2-AC478A6D2E7D}"/>
              </a:ext>
            </a:extLst>
          </p:cNvPr>
          <p:cNvSpPr>
            <a:spLocks noGrp="1"/>
          </p:cNvSpPr>
          <p:nvPr>
            <p:ph type="title"/>
          </p:nvPr>
        </p:nvSpPr>
        <p:spPr/>
        <p:txBody>
          <a:bodyPr/>
          <a:lstStyle/>
          <a:p>
            <a:r>
              <a:rPr lang="en-US" altLang="zh-CN" dirty="0"/>
              <a:t>Background 1: PSNR estimation</a:t>
            </a:r>
            <a:endParaRPr lang="zh-CN" altLang="en-US" dirty="0"/>
          </a:p>
        </p:txBody>
      </p:sp>
      <p:sp>
        <p:nvSpPr>
          <p:cNvPr id="3" name="内容占位符 2">
            <a:extLst>
              <a:ext uri="{FF2B5EF4-FFF2-40B4-BE49-F238E27FC236}">
                <a16:creationId xmlns:a16="http://schemas.microsoft.com/office/drawing/2014/main" id="{E820B10D-A328-4ECE-B7D6-05979C41C748}"/>
              </a:ext>
            </a:extLst>
          </p:cNvPr>
          <p:cNvSpPr>
            <a:spLocks noGrp="1"/>
          </p:cNvSpPr>
          <p:nvPr>
            <p:ph idx="1"/>
          </p:nvPr>
        </p:nvSpPr>
        <p:spPr>
          <a:xfrm>
            <a:off x="838200" y="1931951"/>
            <a:ext cx="10515600" cy="4351338"/>
          </a:xfrm>
        </p:spPr>
        <p:txBody>
          <a:bodyPr>
            <a:normAutofit lnSpcReduction="10000"/>
          </a:bodyPr>
          <a:lstStyle/>
          <a:p>
            <a:r>
              <a:rPr lang="en-US" altLang="zh-CN" dirty="0"/>
              <a:t>image after compression compared with the original image</a:t>
            </a:r>
          </a:p>
          <a:p>
            <a:r>
              <a:rPr lang="en-US" altLang="zh-CN" dirty="0"/>
              <a:t>The higher the PSNR, the smaller the distortion after compression</a:t>
            </a:r>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r>
              <a:rPr lang="en-US" altLang="zh-CN" dirty="0"/>
              <a:t>MAX means Gray scale,</a:t>
            </a:r>
            <a:r>
              <a:rPr lang="zh-CN" altLang="en-US" dirty="0"/>
              <a:t> </a:t>
            </a:r>
            <a:r>
              <a:rPr lang="en-US" altLang="zh-CN" dirty="0"/>
              <a:t>usually equals 255</a:t>
            </a:r>
          </a:p>
        </p:txBody>
      </p:sp>
      <p:pic>
        <p:nvPicPr>
          <p:cNvPr id="4" name="图片 3">
            <a:extLst>
              <a:ext uri="{FF2B5EF4-FFF2-40B4-BE49-F238E27FC236}">
                <a16:creationId xmlns:a16="http://schemas.microsoft.com/office/drawing/2014/main" id="{57C31220-4587-44DA-BACE-EEE73E98768E}"/>
              </a:ext>
            </a:extLst>
          </p:cNvPr>
          <p:cNvPicPr>
            <a:picLocks noChangeAspect="1"/>
          </p:cNvPicPr>
          <p:nvPr/>
        </p:nvPicPr>
        <p:blipFill>
          <a:blip r:embed="rId3"/>
          <a:stretch>
            <a:fillRect/>
          </a:stretch>
        </p:blipFill>
        <p:spPr>
          <a:xfrm>
            <a:off x="1560529" y="3150958"/>
            <a:ext cx="9504945" cy="2503082"/>
          </a:xfrm>
          <a:prstGeom prst="rect">
            <a:avLst/>
          </a:prstGeom>
        </p:spPr>
      </p:pic>
      <p:sp>
        <p:nvSpPr>
          <p:cNvPr id="5" name="文本框 4">
            <a:extLst>
              <a:ext uri="{FF2B5EF4-FFF2-40B4-BE49-F238E27FC236}">
                <a16:creationId xmlns:a16="http://schemas.microsoft.com/office/drawing/2014/main" id="{FD2F1FD4-2CF4-401D-9370-C07A3D0B2CB5}"/>
              </a:ext>
            </a:extLst>
          </p:cNvPr>
          <p:cNvSpPr txBox="1"/>
          <p:nvPr/>
        </p:nvSpPr>
        <p:spPr>
          <a:xfrm>
            <a:off x="944525" y="1456293"/>
            <a:ext cx="4020170" cy="369332"/>
          </a:xfrm>
          <a:prstGeom prst="rect">
            <a:avLst/>
          </a:prstGeom>
          <a:noFill/>
        </p:spPr>
        <p:txBody>
          <a:bodyPr wrap="square" rtlCol="0">
            <a:spAutoFit/>
          </a:bodyPr>
          <a:lstStyle/>
          <a:p>
            <a:r>
              <a:rPr lang="en-US" altLang="zh-CN" dirty="0"/>
              <a:t>Peak Signal to Noise Ratio</a:t>
            </a:r>
            <a:endParaRPr lang="zh-CN" altLang="en-US" dirty="0"/>
          </a:p>
        </p:txBody>
      </p:sp>
    </p:spTree>
    <p:extLst>
      <p:ext uri="{BB962C8B-B14F-4D97-AF65-F5344CB8AC3E}">
        <p14:creationId xmlns:p14="http://schemas.microsoft.com/office/powerpoint/2010/main" val="39773031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42099F-9A9F-438C-B11E-25143E6A0F8C}"/>
              </a:ext>
            </a:extLst>
          </p:cNvPr>
          <p:cNvSpPr>
            <a:spLocks noGrp="1"/>
          </p:cNvSpPr>
          <p:nvPr>
            <p:ph type="title"/>
          </p:nvPr>
        </p:nvSpPr>
        <p:spPr/>
        <p:txBody>
          <a:bodyPr/>
          <a:lstStyle/>
          <a:p>
            <a:r>
              <a:rPr lang="en-US" altLang="zh-CN" dirty="0"/>
              <a:t>Background 1: PSNR</a:t>
            </a:r>
            <a:endParaRPr lang="zh-CN" altLang="en-US" dirty="0"/>
          </a:p>
        </p:txBody>
      </p:sp>
      <p:pic>
        <p:nvPicPr>
          <p:cNvPr id="4" name="内容占位符 3">
            <a:extLst>
              <a:ext uri="{FF2B5EF4-FFF2-40B4-BE49-F238E27FC236}">
                <a16:creationId xmlns:a16="http://schemas.microsoft.com/office/drawing/2014/main" id="{1EF7984D-5E33-4F80-B70E-814953249731}"/>
              </a:ext>
            </a:extLst>
          </p:cNvPr>
          <p:cNvPicPr>
            <a:picLocks noGrp="1" noChangeAspect="1"/>
          </p:cNvPicPr>
          <p:nvPr>
            <p:ph idx="1"/>
          </p:nvPr>
        </p:nvPicPr>
        <p:blipFill>
          <a:blip r:embed="rId3"/>
          <a:stretch>
            <a:fillRect/>
          </a:stretch>
        </p:blipFill>
        <p:spPr>
          <a:xfrm>
            <a:off x="388944" y="1674175"/>
            <a:ext cx="3916680" cy="3930619"/>
          </a:xfrm>
          <a:prstGeom prst="rect">
            <a:avLst/>
          </a:prstGeom>
        </p:spPr>
      </p:pic>
      <p:sp>
        <p:nvSpPr>
          <p:cNvPr id="5" name="文本框 4">
            <a:extLst>
              <a:ext uri="{FF2B5EF4-FFF2-40B4-BE49-F238E27FC236}">
                <a16:creationId xmlns:a16="http://schemas.microsoft.com/office/drawing/2014/main" id="{B5772690-28C6-431D-BA06-369A0E3C651B}"/>
              </a:ext>
            </a:extLst>
          </p:cNvPr>
          <p:cNvSpPr txBox="1"/>
          <p:nvPr/>
        </p:nvSpPr>
        <p:spPr>
          <a:xfrm>
            <a:off x="1417644" y="5969655"/>
            <a:ext cx="1859280" cy="523220"/>
          </a:xfrm>
          <a:prstGeom prst="rect">
            <a:avLst/>
          </a:prstGeom>
          <a:noFill/>
        </p:spPr>
        <p:txBody>
          <a:bodyPr wrap="square" rtlCol="0">
            <a:spAutoFit/>
          </a:bodyPr>
          <a:lstStyle/>
          <a:p>
            <a:r>
              <a:rPr lang="en-US" altLang="zh-CN" sz="2800" dirty="0"/>
              <a:t>Original</a:t>
            </a:r>
            <a:endParaRPr lang="zh-CN" altLang="en-US" sz="2800" dirty="0"/>
          </a:p>
        </p:txBody>
      </p:sp>
      <p:pic>
        <p:nvPicPr>
          <p:cNvPr id="6" name="图片 5">
            <a:extLst>
              <a:ext uri="{FF2B5EF4-FFF2-40B4-BE49-F238E27FC236}">
                <a16:creationId xmlns:a16="http://schemas.microsoft.com/office/drawing/2014/main" id="{8C4B1295-63B5-4CDD-ACFE-6CD29CE62893}"/>
              </a:ext>
            </a:extLst>
          </p:cNvPr>
          <p:cNvPicPr>
            <a:picLocks noChangeAspect="1"/>
          </p:cNvPicPr>
          <p:nvPr/>
        </p:nvPicPr>
        <p:blipFill>
          <a:blip r:embed="rId4"/>
          <a:stretch>
            <a:fillRect/>
          </a:stretch>
        </p:blipFill>
        <p:spPr>
          <a:xfrm>
            <a:off x="4305624" y="1674174"/>
            <a:ext cx="3930619" cy="3930619"/>
          </a:xfrm>
          <a:prstGeom prst="rect">
            <a:avLst/>
          </a:prstGeom>
        </p:spPr>
      </p:pic>
      <p:sp>
        <p:nvSpPr>
          <p:cNvPr id="7" name="文本框 6">
            <a:extLst>
              <a:ext uri="{FF2B5EF4-FFF2-40B4-BE49-F238E27FC236}">
                <a16:creationId xmlns:a16="http://schemas.microsoft.com/office/drawing/2014/main" id="{29D9F624-DC36-41F0-A4D7-87707DE68B34}"/>
              </a:ext>
            </a:extLst>
          </p:cNvPr>
          <p:cNvSpPr txBox="1"/>
          <p:nvPr/>
        </p:nvSpPr>
        <p:spPr>
          <a:xfrm>
            <a:off x="5196840" y="5969655"/>
            <a:ext cx="2377440" cy="523220"/>
          </a:xfrm>
          <a:prstGeom prst="rect">
            <a:avLst/>
          </a:prstGeom>
          <a:noFill/>
        </p:spPr>
        <p:txBody>
          <a:bodyPr wrap="square" rtlCol="0">
            <a:spAutoFit/>
          </a:bodyPr>
          <a:lstStyle/>
          <a:p>
            <a:r>
              <a:rPr lang="en-US" altLang="zh-CN" sz="2800" dirty="0"/>
              <a:t>PSNR=30.2dB</a:t>
            </a:r>
            <a:endParaRPr lang="zh-CN" altLang="en-US" sz="2800" dirty="0"/>
          </a:p>
        </p:txBody>
      </p:sp>
      <p:pic>
        <p:nvPicPr>
          <p:cNvPr id="8" name="图片 7">
            <a:extLst>
              <a:ext uri="{FF2B5EF4-FFF2-40B4-BE49-F238E27FC236}">
                <a16:creationId xmlns:a16="http://schemas.microsoft.com/office/drawing/2014/main" id="{D2D53601-9CBA-49DB-A713-C9062478F026}"/>
              </a:ext>
            </a:extLst>
          </p:cNvPr>
          <p:cNvPicPr>
            <a:picLocks noChangeAspect="1"/>
          </p:cNvPicPr>
          <p:nvPr/>
        </p:nvPicPr>
        <p:blipFill>
          <a:blip r:embed="rId5"/>
          <a:stretch>
            <a:fillRect/>
          </a:stretch>
        </p:blipFill>
        <p:spPr>
          <a:xfrm>
            <a:off x="8261382" y="1674173"/>
            <a:ext cx="3891541" cy="3930619"/>
          </a:xfrm>
          <a:prstGeom prst="rect">
            <a:avLst/>
          </a:prstGeom>
        </p:spPr>
      </p:pic>
      <p:sp>
        <p:nvSpPr>
          <p:cNvPr id="9" name="文本框 8">
            <a:extLst>
              <a:ext uri="{FF2B5EF4-FFF2-40B4-BE49-F238E27FC236}">
                <a16:creationId xmlns:a16="http://schemas.microsoft.com/office/drawing/2014/main" id="{73BD9196-FD03-46E0-A0EF-AE8B176A2045}"/>
              </a:ext>
            </a:extLst>
          </p:cNvPr>
          <p:cNvSpPr txBox="1"/>
          <p:nvPr/>
        </p:nvSpPr>
        <p:spPr>
          <a:xfrm>
            <a:off x="9144000" y="5969655"/>
            <a:ext cx="2377440" cy="523220"/>
          </a:xfrm>
          <a:prstGeom prst="rect">
            <a:avLst/>
          </a:prstGeom>
          <a:noFill/>
        </p:spPr>
        <p:txBody>
          <a:bodyPr wrap="square" rtlCol="0">
            <a:spAutoFit/>
          </a:bodyPr>
          <a:lstStyle/>
          <a:p>
            <a:r>
              <a:rPr lang="en-US" altLang="zh-CN" sz="2800" dirty="0"/>
              <a:t>PSNR=24.5dB</a:t>
            </a:r>
            <a:endParaRPr lang="zh-CN" altLang="en-US" sz="2800" dirty="0"/>
          </a:p>
        </p:txBody>
      </p:sp>
    </p:spTree>
    <p:extLst>
      <p:ext uri="{BB962C8B-B14F-4D97-AF65-F5344CB8AC3E}">
        <p14:creationId xmlns:p14="http://schemas.microsoft.com/office/powerpoint/2010/main" val="41756608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0403F6-9BB6-41D4-82D5-14FC0B238123}"/>
              </a:ext>
            </a:extLst>
          </p:cNvPr>
          <p:cNvSpPr>
            <a:spLocks noGrp="1"/>
          </p:cNvSpPr>
          <p:nvPr>
            <p:ph type="title"/>
          </p:nvPr>
        </p:nvSpPr>
        <p:spPr/>
        <p:txBody>
          <a:bodyPr/>
          <a:lstStyle/>
          <a:p>
            <a:r>
              <a:rPr lang="en-US" altLang="zh-CN" dirty="0"/>
              <a:t>Background 1: PSNR</a:t>
            </a:r>
            <a:endParaRPr lang="zh-CN" altLang="en-US" dirty="0"/>
          </a:p>
        </p:txBody>
      </p:sp>
      <p:sp>
        <p:nvSpPr>
          <p:cNvPr id="3" name="内容占位符 2">
            <a:extLst>
              <a:ext uri="{FF2B5EF4-FFF2-40B4-BE49-F238E27FC236}">
                <a16:creationId xmlns:a16="http://schemas.microsoft.com/office/drawing/2014/main" id="{1727950F-2ED7-4BA5-B2B2-5D917807FD2B}"/>
              </a:ext>
            </a:extLst>
          </p:cNvPr>
          <p:cNvSpPr>
            <a:spLocks noGrp="1"/>
          </p:cNvSpPr>
          <p:nvPr>
            <p:ph idx="1"/>
          </p:nvPr>
        </p:nvSpPr>
        <p:spPr/>
        <p:txBody>
          <a:bodyPr/>
          <a:lstStyle/>
          <a:p>
            <a:pPr marL="0" indent="0">
              <a:buNone/>
            </a:pPr>
            <a:r>
              <a:rPr lang="en-US" altLang="zh-CN" dirty="0"/>
              <a:t>However !</a:t>
            </a:r>
          </a:p>
          <a:p>
            <a:pPr marL="0" indent="0">
              <a:buNone/>
            </a:pPr>
            <a:endParaRPr lang="en-US" altLang="zh-CN" dirty="0"/>
          </a:p>
          <a:p>
            <a:pPr marL="0" indent="0">
              <a:buNone/>
            </a:pPr>
            <a:r>
              <a:rPr lang="en-US" altLang="zh-CN" dirty="0"/>
              <a:t>PSNR is not completely equal to human’s vision.</a:t>
            </a:r>
          </a:p>
          <a:p>
            <a:pPr marL="0" indent="0">
              <a:buNone/>
            </a:pPr>
            <a:endParaRPr lang="en-US" altLang="zh-CN" dirty="0"/>
          </a:p>
          <a:p>
            <a:pPr marL="0" indent="0">
              <a:buNone/>
            </a:pPr>
            <a:r>
              <a:rPr lang="en-US" altLang="zh-CN" dirty="0"/>
              <a:t>human’s eyes are more sensitive to contrast differences with low spatial frequency.</a:t>
            </a:r>
            <a:endParaRPr lang="zh-CN" altLang="en-US" dirty="0"/>
          </a:p>
        </p:txBody>
      </p:sp>
    </p:spTree>
    <p:extLst>
      <p:ext uri="{BB962C8B-B14F-4D97-AF65-F5344CB8AC3E}">
        <p14:creationId xmlns:p14="http://schemas.microsoft.com/office/powerpoint/2010/main" val="28640260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71913E-5A6D-4908-BBC9-D70FF593DD8D}"/>
              </a:ext>
            </a:extLst>
          </p:cNvPr>
          <p:cNvSpPr>
            <a:spLocks noGrp="1"/>
          </p:cNvSpPr>
          <p:nvPr>
            <p:ph type="title"/>
          </p:nvPr>
        </p:nvSpPr>
        <p:spPr/>
        <p:txBody>
          <a:bodyPr/>
          <a:lstStyle/>
          <a:p>
            <a:r>
              <a:rPr lang="en-US" altLang="zh-CN" dirty="0"/>
              <a:t>Background 2: interpolation </a:t>
            </a:r>
            <a:endParaRPr lang="zh-CN" altLang="en-US" dirty="0"/>
          </a:p>
        </p:txBody>
      </p:sp>
      <p:pic>
        <p:nvPicPr>
          <p:cNvPr id="4" name="内容占位符 3">
            <a:extLst>
              <a:ext uri="{FF2B5EF4-FFF2-40B4-BE49-F238E27FC236}">
                <a16:creationId xmlns:a16="http://schemas.microsoft.com/office/drawing/2014/main" id="{934A89D9-75E3-4C2F-917B-D59D3DEFB177}"/>
              </a:ext>
            </a:extLst>
          </p:cNvPr>
          <p:cNvPicPr>
            <a:picLocks noGrp="1" noChangeAspect="1"/>
          </p:cNvPicPr>
          <p:nvPr>
            <p:ph idx="1"/>
          </p:nvPr>
        </p:nvPicPr>
        <p:blipFill>
          <a:blip r:embed="rId3"/>
          <a:stretch>
            <a:fillRect/>
          </a:stretch>
        </p:blipFill>
        <p:spPr>
          <a:xfrm>
            <a:off x="542676" y="1690688"/>
            <a:ext cx="4963105" cy="3170872"/>
          </a:xfrm>
          <a:prstGeom prst="rect">
            <a:avLst/>
          </a:prstGeom>
        </p:spPr>
      </p:pic>
      <p:pic>
        <p:nvPicPr>
          <p:cNvPr id="5" name="图片 4">
            <a:extLst>
              <a:ext uri="{FF2B5EF4-FFF2-40B4-BE49-F238E27FC236}">
                <a16:creationId xmlns:a16="http://schemas.microsoft.com/office/drawing/2014/main" id="{B6AEDD59-9A06-4497-A800-5DCB23790CB7}"/>
              </a:ext>
            </a:extLst>
          </p:cNvPr>
          <p:cNvPicPr>
            <a:picLocks noChangeAspect="1"/>
          </p:cNvPicPr>
          <p:nvPr/>
        </p:nvPicPr>
        <p:blipFill>
          <a:blip r:embed="rId4"/>
          <a:stretch>
            <a:fillRect/>
          </a:stretch>
        </p:blipFill>
        <p:spPr>
          <a:xfrm>
            <a:off x="6137946" y="1690688"/>
            <a:ext cx="5215854" cy="3170872"/>
          </a:xfrm>
          <a:prstGeom prst="rect">
            <a:avLst/>
          </a:prstGeom>
        </p:spPr>
      </p:pic>
      <p:sp>
        <p:nvSpPr>
          <p:cNvPr id="6" name="矩形 5">
            <a:extLst>
              <a:ext uri="{FF2B5EF4-FFF2-40B4-BE49-F238E27FC236}">
                <a16:creationId xmlns:a16="http://schemas.microsoft.com/office/drawing/2014/main" id="{9C576268-B7D2-4895-AC63-C2402689AD8D}"/>
              </a:ext>
            </a:extLst>
          </p:cNvPr>
          <p:cNvSpPr/>
          <p:nvPr/>
        </p:nvSpPr>
        <p:spPr>
          <a:xfrm>
            <a:off x="633934" y="5514350"/>
            <a:ext cx="4871847" cy="523220"/>
          </a:xfrm>
          <a:prstGeom prst="rect">
            <a:avLst/>
          </a:prstGeom>
        </p:spPr>
        <p:txBody>
          <a:bodyPr wrap="none">
            <a:spAutoFit/>
          </a:bodyPr>
          <a:lstStyle/>
          <a:p>
            <a:r>
              <a:rPr lang="en-US" altLang="zh-CN" sz="2800" dirty="0"/>
              <a:t>nearest neighbor interpolation</a:t>
            </a:r>
            <a:endParaRPr lang="zh-CN" altLang="en-US" sz="2800" dirty="0"/>
          </a:p>
        </p:txBody>
      </p:sp>
      <p:sp>
        <p:nvSpPr>
          <p:cNvPr id="7" name="矩形 6">
            <a:extLst>
              <a:ext uri="{FF2B5EF4-FFF2-40B4-BE49-F238E27FC236}">
                <a16:creationId xmlns:a16="http://schemas.microsoft.com/office/drawing/2014/main" id="{9417CD24-053D-4004-8768-F47DD254BD7A}"/>
              </a:ext>
            </a:extLst>
          </p:cNvPr>
          <p:cNvSpPr/>
          <p:nvPr/>
        </p:nvSpPr>
        <p:spPr>
          <a:xfrm>
            <a:off x="6795085" y="5514350"/>
            <a:ext cx="4269117" cy="523220"/>
          </a:xfrm>
          <a:prstGeom prst="rect">
            <a:avLst/>
          </a:prstGeom>
        </p:spPr>
        <p:txBody>
          <a:bodyPr wrap="none">
            <a:spAutoFit/>
          </a:bodyPr>
          <a:lstStyle/>
          <a:p>
            <a:r>
              <a:rPr lang="en-US" altLang="zh-CN" sz="2800" dirty="0"/>
              <a:t>double linear interpolation</a:t>
            </a:r>
            <a:endParaRPr lang="zh-CN" altLang="en-US" sz="2800" dirty="0"/>
          </a:p>
        </p:txBody>
      </p:sp>
    </p:spTree>
    <p:extLst>
      <p:ext uri="{BB962C8B-B14F-4D97-AF65-F5344CB8AC3E}">
        <p14:creationId xmlns:p14="http://schemas.microsoft.com/office/powerpoint/2010/main" val="34367827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11DE8B-A8ED-43B2-8176-F2C548F08DC2}"/>
              </a:ext>
            </a:extLst>
          </p:cNvPr>
          <p:cNvSpPr>
            <a:spLocks noGrp="1"/>
          </p:cNvSpPr>
          <p:nvPr>
            <p:ph type="title"/>
          </p:nvPr>
        </p:nvSpPr>
        <p:spPr/>
        <p:txBody>
          <a:bodyPr/>
          <a:lstStyle/>
          <a:p>
            <a:r>
              <a:rPr lang="en-US" altLang="zh-CN" dirty="0"/>
              <a:t>Background 3: SRCNN and </a:t>
            </a:r>
            <a:r>
              <a:rPr lang="en-US" altLang="zh-CN" dirty="0" err="1"/>
              <a:t>SRResNet</a:t>
            </a:r>
            <a:endParaRPr lang="zh-CN" altLang="en-US" dirty="0"/>
          </a:p>
        </p:txBody>
      </p:sp>
      <p:sp>
        <p:nvSpPr>
          <p:cNvPr id="3" name="内容占位符 2">
            <a:extLst>
              <a:ext uri="{FF2B5EF4-FFF2-40B4-BE49-F238E27FC236}">
                <a16:creationId xmlns:a16="http://schemas.microsoft.com/office/drawing/2014/main" id="{3E851C01-4D3C-4D36-AD7C-9DAC1341B41C}"/>
              </a:ext>
            </a:extLst>
          </p:cNvPr>
          <p:cNvSpPr>
            <a:spLocks noGrp="1"/>
          </p:cNvSpPr>
          <p:nvPr>
            <p:ph idx="1"/>
          </p:nvPr>
        </p:nvSpPr>
        <p:spPr>
          <a:xfrm>
            <a:off x="883920" y="1659256"/>
            <a:ext cx="10515600" cy="4351338"/>
          </a:xfrm>
        </p:spPr>
        <p:txBody>
          <a:bodyPr/>
          <a:lstStyle/>
          <a:p>
            <a:pPr marL="0" indent="0">
              <a:buNone/>
            </a:pPr>
            <a:r>
              <a:rPr lang="en-US" altLang="zh-CN" dirty="0"/>
              <a:t>The first deep learning solution is SRCNN</a:t>
            </a:r>
            <a:endParaRPr lang="zh-CN" altLang="en-US" dirty="0"/>
          </a:p>
        </p:txBody>
      </p:sp>
      <p:pic>
        <p:nvPicPr>
          <p:cNvPr id="4" name="图片 3">
            <a:extLst>
              <a:ext uri="{FF2B5EF4-FFF2-40B4-BE49-F238E27FC236}">
                <a16:creationId xmlns:a16="http://schemas.microsoft.com/office/drawing/2014/main" id="{CCE5489E-F9E2-4E33-B8BE-8A194E14DA7E}"/>
              </a:ext>
            </a:extLst>
          </p:cNvPr>
          <p:cNvPicPr>
            <a:picLocks noChangeAspect="1"/>
          </p:cNvPicPr>
          <p:nvPr/>
        </p:nvPicPr>
        <p:blipFill>
          <a:blip r:embed="rId3"/>
          <a:stretch>
            <a:fillRect/>
          </a:stretch>
        </p:blipFill>
        <p:spPr>
          <a:xfrm>
            <a:off x="1007984" y="2179960"/>
            <a:ext cx="6670832" cy="3341361"/>
          </a:xfrm>
          <a:prstGeom prst="rect">
            <a:avLst/>
          </a:prstGeom>
        </p:spPr>
      </p:pic>
      <p:sp>
        <p:nvSpPr>
          <p:cNvPr id="5" name="文本框 4">
            <a:extLst>
              <a:ext uri="{FF2B5EF4-FFF2-40B4-BE49-F238E27FC236}">
                <a16:creationId xmlns:a16="http://schemas.microsoft.com/office/drawing/2014/main" id="{036957C3-EE07-475C-A93D-94A3B92AC84B}"/>
              </a:ext>
            </a:extLst>
          </p:cNvPr>
          <p:cNvSpPr txBox="1"/>
          <p:nvPr/>
        </p:nvSpPr>
        <p:spPr>
          <a:xfrm>
            <a:off x="1295400" y="5779760"/>
            <a:ext cx="2895600" cy="461665"/>
          </a:xfrm>
          <a:prstGeom prst="rect">
            <a:avLst/>
          </a:prstGeom>
          <a:noFill/>
        </p:spPr>
        <p:txBody>
          <a:bodyPr wrap="square" rtlCol="0">
            <a:spAutoFit/>
          </a:bodyPr>
          <a:lstStyle/>
          <a:p>
            <a:r>
              <a:rPr lang="en-US" altLang="zh-CN" sz="2400" dirty="0"/>
              <a:t>bicubic interpolation</a:t>
            </a:r>
            <a:endParaRPr lang="zh-CN" altLang="en-US" sz="2400" dirty="0"/>
          </a:p>
        </p:txBody>
      </p:sp>
      <p:sp>
        <p:nvSpPr>
          <p:cNvPr id="6" name="文本框 5">
            <a:extLst>
              <a:ext uri="{FF2B5EF4-FFF2-40B4-BE49-F238E27FC236}">
                <a16:creationId xmlns:a16="http://schemas.microsoft.com/office/drawing/2014/main" id="{0E74BCF3-F09E-435E-AACD-80D45228CF72}"/>
              </a:ext>
            </a:extLst>
          </p:cNvPr>
          <p:cNvSpPr txBox="1"/>
          <p:nvPr/>
        </p:nvSpPr>
        <p:spPr>
          <a:xfrm>
            <a:off x="5532120" y="5872093"/>
            <a:ext cx="1234440" cy="369332"/>
          </a:xfrm>
          <a:prstGeom prst="rect">
            <a:avLst/>
          </a:prstGeom>
          <a:noFill/>
        </p:spPr>
        <p:txBody>
          <a:bodyPr wrap="square" rtlCol="0">
            <a:spAutoFit/>
          </a:bodyPr>
          <a:lstStyle/>
          <a:p>
            <a:r>
              <a:rPr lang="en-US" altLang="zh-CN" dirty="0"/>
              <a:t>SRCNN</a:t>
            </a:r>
            <a:endParaRPr lang="zh-CN" altLang="en-US" dirty="0"/>
          </a:p>
        </p:txBody>
      </p:sp>
      <p:sp>
        <p:nvSpPr>
          <p:cNvPr id="7" name="文本框 6">
            <a:extLst>
              <a:ext uri="{FF2B5EF4-FFF2-40B4-BE49-F238E27FC236}">
                <a16:creationId xmlns:a16="http://schemas.microsoft.com/office/drawing/2014/main" id="{64940683-A3C3-459B-BBAB-41A7C71CAFB1}"/>
              </a:ext>
            </a:extLst>
          </p:cNvPr>
          <p:cNvSpPr txBox="1"/>
          <p:nvPr/>
        </p:nvSpPr>
        <p:spPr>
          <a:xfrm>
            <a:off x="8198048" y="3198167"/>
            <a:ext cx="2682240" cy="461665"/>
          </a:xfrm>
          <a:prstGeom prst="rect">
            <a:avLst/>
          </a:prstGeom>
          <a:noFill/>
        </p:spPr>
        <p:txBody>
          <a:bodyPr wrap="square" rtlCol="0">
            <a:spAutoFit/>
          </a:bodyPr>
          <a:lstStyle/>
          <a:p>
            <a:r>
              <a:rPr lang="en-US" altLang="zh-CN" sz="2400" dirty="0"/>
              <a:t>difficult to train</a:t>
            </a:r>
          </a:p>
        </p:txBody>
      </p:sp>
      <p:sp>
        <p:nvSpPr>
          <p:cNvPr id="8" name="文本框 7">
            <a:extLst>
              <a:ext uri="{FF2B5EF4-FFF2-40B4-BE49-F238E27FC236}">
                <a16:creationId xmlns:a16="http://schemas.microsoft.com/office/drawing/2014/main" id="{3B1517AA-180E-41EC-BE35-9D1C6A4F5D81}"/>
              </a:ext>
            </a:extLst>
          </p:cNvPr>
          <p:cNvSpPr txBox="1"/>
          <p:nvPr/>
        </p:nvSpPr>
        <p:spPr>
          <a:xfrm>
            <a:off x="8198048" y="3873183"/>
            <a:ext cx="3445312" cy="1077218"/>
          </a:xfrm>
          <a:prstGeom prst="rect">
            <a:avLst/>
          </a:prstGeom>
          <a:noFill/>
        </p:spPr>
        <p:txBody>
          <a:bodyPr wrap="square" rtlCol="0">
            <a:spAutoFit/>
          </a:bodyPr>
          <a:lstStyle/>
          <a:p>
            <a:r>
              <a:rPr lang="en-US" altLang="zh-CN" sz="2400" dirty="0"/>
              <a:t>sensitive to the change of hyperparameters</a:t>
            </a:r>
            <a:endParaRPr lang="zh-CN" altLang="en-US" sz="2400" dirty="0"/>
          </a:p>
          <a:p>
            <a:endParaRPr lang="zh-CN" altLang="en-US" sz="1600" dirty="0"/>
          </a:p>
        </p:txBody>
      </p:sp>
      <p:sp>
        <p:nvSpPr>
          <p:cNvPr id="9" name="文本框 8">
            <a:extLst>
              <a:ext uri="{FF2B5EF4-FFF2-40B4-BE49-F238E27FC236}">
                <a16:creationId xmlns:a16="http://schemas.microsoft.com/office/drawing/2014/main" id="{6DD83EE4-A377-42FE-A899-170A1898B077}"/>
              </a:ext>
            </a:extLst>
          </p:cNvPr>
          <p:cNvSpPr txBox="1"/>
          <p:nvPr/>
        </p:nvSpPr>
        <p:spPr>
          <a:xfrm>
            <a:off x="8198047" y="2573779"/>
            <a:ext cx="2179329" cy="369332"/>
          </a:xfrm>
          <a:prstGeom prst="rect">
            <a:avLst/>
          </a:prstGeom>
          <a:noFill/>
        </p:spPr>
        <p:txBody>
          <a:bodyPr wrap="square" rtlCol="0">
            <a:spAutoFit/>
          </a:bodyPr>
          <a:lstStyle/>
          <a:p>
            <a:r>
              <a:rPr lang="en-US" altLang="zh-CN" dirty="0"/>
              <a:t>weakness:</a:t>
            </a:r>
            <a:endParaRPr lang="zh-CN" altLang="en-US" dirty="0"/>
          </a:p>
        </p:txBody>
      </p:sp>
    </p:spTree>
    <p:extLst>
      <p:ext uri="{BB962C8B-B14F-4D97-AF65-F5344CB8AC3E}">
        <p14:creationId xmlns:p14="http://schemas.microsoft.com/office/powerpoint/2010/main" val="6039632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AD19C2-9085-4DC0-A657-6A108991519E}"/>
              </a:ext>
            </a:extLst>
          </p:cNvPr>
          <p:cNvSpPr>
            <a:spLocks noGrp="1"/>
          </p:cNvSpPr>
          <p:nvPr>
            <p:ph type="title"/>
          </p:nvPr>
        </p:nvSpPr>
        <p:spPr/>
        <p:txBody>
          <a:bodyPr/>
          <a:lstStyle/>
          <a:p>
            <a:r>
              <a:rPr lang="en-US" altLang="zh-CN" dirty="0"/>
              <a:t>Background 3: SRCNN and </a:t>
            </a:r>
            <a:r>
              <a:rPr lang="en-US" altLang="zh-CN" dirty="0" err="1"/>
              <a:t>SRResNet</a:t>
            </a:r>
            <a:endParaRPr lang="zh-CN" altLang="en-US" dirty="0"/>
          </a:p>
        </p:txBody>
      </p:sp>
      <p:pic>
        <p:nvPicPr>
          <p:cNvPr id="4" name="内容占位符 3">
            <a:extLst>
              <a:ext uri="{FF2B5EF4-FFF2-40B4-BE49-F238E27FC236}">
                <a16:creationId xmlns:a16="http://schemas.microsoft.com/office/drawing/2014/main" id="{D20FB68D-70AB-4244-9D2A-8B0266DAB4A3}"/>
              </a:ext>
            </a:extLst>
          </p:cNvPr>
          <p:cNvPicPr>
            <a:picLocks noGrp="1" noChangeAspect="1"/>
          </p:cNvPicPr>
          <p:nvPr>
            <p:ph idx="1"/>
          </p:nvPr>
        </p:nvPicPr>
        <p:blipFill>
          <a:blip r:embed="rId3"/>
          <a:stretch>
            <a:fillRect/>
          </a:stretch>
        </p:blipFill>
        <p:spPr>
          <a:xfrm>
            <a:off x="6910614" y="1920703"/>
            <a:ext cx="4943324" cy="3016594"/>
          </a:xfrm>
          <a:prstGeom prst="rect">
            <a:avLst/>
          </a:prstGeom>
        </p:spPr>
      </p:pic>
      <p:sp>
        <p:nvSpPr>
          <p:cNvPr id="5" name="文本框 4">
            <a:extLst>
              <a:ext uri="{FF2B5EF4-FFF2-40B4-BE49-F238E27FC236}">
                <a16:creationId xmlns:a16="http://schemas.microsoft.com/office/drawing/2014/main" id="{328A6A51-4610-4A0A-97EF-D1C88C87DDC9}"/>
              </a:ext>
            </a:extLst>
          </p:cNvPr>
          <p:cNvSpPr txBox="1"/>
          <p:nvPr/>
        </p:nvSpPr>
        <p:spPr>
          <a:xfrm>
            <a:off x="7095762" y="5303521"/>
            <a:ext cx="4573028" cy="523220"/>
          </a:xfrm>
          <a:prstGeom prst="rect">
            <a:avLst/>
          </a:prstGeom>
          <a:noFill/>
        </p:spPr>
        <p:txBody>
          <a:bodyPr wrap="square" rtlCol="0">
            <a:spAutoFit/>
          </a:bodyPr>
          <a:lstStyle/>
          <a:p>
            <a:r>
              <a:rPr lang="en-US" altLang="zh-CN" sz="2800" dirty="0"/>
              <a:t>residual learning model</a:t>
            </a:r>
            <a:endParaRPr lang="zh-CN" altLang="en-US" sz="2800" dirty="0"/>
          </a:p>
        </p:txBody>
      </p:sp>
      <p:sp>
        <p:nvSpPr>
          <p:cNvPr id="6" name="矩形 5">
            <a:extLst>
              <a:ext uri="{FF2B5EF4-FFF2-40B4-BE49-F238E27FC236}">
                <a16:creationId xmlns:a16="http://schemas.microsoft.com/office/drawing/2014/main" id="{77143FDD-BDB6-48F9-92FC-5BBA225A6955}"/>
              </a:ext>
            </a:extLst>
          </p:cNvPr>
          <p:cNvSpPr/>
          <p:nvPr/>
        </p:nvSpPr>
        <p:spPr>
          <a:xfrm>
            <a:off x="627622" y="2670854"/>
            <a:ext cx="7536846" cy="954107"/>
          </a:xfrm>
          <a:prstGeom prst="rect">
            <a:avLst/>
          </a:prstGeom>
        </p:spPr>
        <p:txBody>
          <a:bodyPr wrap="square">
            <a:spAutoFit/>
          </a:bodyPr>
          <a:lstStyle/>
          <a:p>
            <a:r>
              <a:rPr lang="zh-CN" altLang="en-US" sz="2800" dirty="0"/>
              <a:t>In other networks, it is a series structure from top to bottom</a:t>
            </a:r>
          </a:p>
        </p:txBody>
      </p:sp>
      <p:sp>
        <p:nvSpPr>
          <p:cNvPr id="7" name="文本框 6">
            <a:extLst>
              <a:ext uri="{FF2B5EF4-FFF2-40B4-BE49-F238E27FC236}">
                <a16:creationId xmlns:a16="http://schemas.microsoft.com/office/drawing/2014/main" id="{CDB60185-7AED-423B-B727-01D911CE0652}"/>
              </a:ext>
            </a:extLst>
          </p:cNvPr>
          <p:cNvSpPr txBox="1"/>
          <p:nvPr/>
        </p:nvSpPr>
        <p:spPr>
          <a:xfrm>
            <a:off x="627622" y="3624961"/>
            <a:ext cx="7536846" cy="1077218"/>
          </a:xfrm>
          <a:prstGeom prst="rect">
            <a:avLst/>
          </a:prstGeom>
          <a:noFill/>
        </p:spPr>
        <p:txBody>
          <a:bodyPr wrap="square" rtlCol="0">
            <a:spAutoFit/>
          </a:bodyPr>
          <a:lstStyle/>
          <a:p>
            <a:r>
              <a:rPr lang="en-US" altLang="zh-CN" sz="2800" dirty="0"/>
              <a:t>Input </a:t>
            </a:r>
            <a:r>
              <a:rPr lang="en-US" altLang="zh-CN" sz="3200" dirty="0"/>
              <a:t>+ after convolution Output</a:t>
            </a:r>
          </a:p>
          <a:p>
            <a:r>
              <a:rPr lang="en-US" altLang="zh-CN" sz="3200" dirty="0"/>
              <a:t> -&gt; output</a:t>
            </a:r>
            <a:endParaRPr lang="zh-CN" altLang="en-US" sz="3200" dirty="0"/>
          </a:p>
        </p:txBody>
      </p:sp>
      <p:sp>
        <p:nvSpPr>
          <p:cNvPr id="8" name="文本框 7">
            <a:extLst>
              <a:ext uri="{FF2B5EF4-FFF2-40B4-BE49-F238E27FC236}">
                <a16:creationId xmlns:a16="http://schemas.microsoft.com/office/drawing/2014/main" id="{614B7421-4B1C-4770-9450-9DB064892F12}"/>
              </a:ext>
            </a:extLst>
          </p:cNvPr>
          <p:cNvSpPr txBox="1"/>
          <p:nvPr/>
        </p:nvSpPr>
        <p:spPr>
          <a:xfrm>
            <a:off x="627622" y="1770312"/>
            <a:ext cx="3228098" cy="646331"/>
          </a:xfrm>
          <a:prstGeom prst="rect">
            <a:avLst/>
          </a:prstGeom>
          <a:noFill/>
        </p:spPr>
        <p:txBody>
          <a:bodyPr wrap="square" rtlCol="0">
            <a:spAutoFit/>
          </a:bodyPr>
          <a:lstStyle/>
          <a:p>
            <a:r>
              <a:rPr lang="en-US" altLang="zh-CN" sz="3600" dirty="0" err="1"/>
              <a:t>ResNet</a:t>
            </a:r>
            <a:endParaRPr lang="zh-CN" altLang="en-US" sz="3600" dirty="0"/>
          </a:p>
        </p:txBody>
      </p:sp>
    </p:spTree>
    <p:extLst>
      <p:ext uri="{BB962C8B-B14F-4D97-AF65-F5344CB8AC3E}">
        <p14:creationId xmlns:p14="http://schemas.microsoft.com/office/powerpoint/2010/main" val="9394777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C99F8F-800E-4686-8115-250C5DC0D163}"/>
              </a:ext>
            </a:extLst>
          </p:cNvPr>
          <p:cNvSpPr>
            <a:spLocks noGrp="1"/>
          </p:cNvSpPr>
          <p:nvPr>
            <p:ph type="title"/>
          </p:nvPr>
        </p:nvSpPr>
        <p:spPr/>
        <p:txBody>
          <a:bodyPr/>
          <a:lstStyle/>
          <a:p>
            <a:r>
              <a:rPr lang="en-US" altLang="zh-CN" dirty="0"/>
              <a:t>Background 3: SRCNN and </a:t>
            </a:r>
            <a:r>
              <a:rPr lang="en-US" altLang="zh-CN" dirty="0" err="1"/>
              <a:t>SRResNet</a:t>
            </a:r>
            <a:endParaRPr lang="zh-CN" altLang="en-US" dirty="0"/>
          </a:p>
        </p:txBody>
      </p:sp>
      <p:sp>
        <p:nvSpPr>
          <p:cNvPr id="3" name="内容占位符 2">
            <a:extLst>
              <a:ext uri="{FF2B5EF4-FFF2-40B4-BE49-F238E27FC236}">
                <a16:creationId xmlns:a16="http://schemas.microsoft.com/office/drawing/2014/main" id="{33E5D0CF-B30C-4348-BA57-80CD8576F43E}"/>
              </a:ext>
            </a:extLst>
          </p:cNvPr>
          <p:cNvSpPr>
            <a:spLocks noGrp="1"/>
          </p:cNvSpPr>
          <p:nvPr>
            <p:ph idx="1"/>
          </p:nvPr>
        </p:nvSpPr>
        <p:spPr/>
        <p:txBody>
          <a:bodyPr/>
          <a:lstStyle/>
          <a:p>
            <a:r>
              <a:rPr lang="en-US" altLang="zh-CN" dirty="0" err="1"/>
              <a:t>SRResNet</a:t>
            </a:r>
            <a:endParaRPr lang="zh-CN" altLang="en-US" dirty="0"/>
          </a:p>
        </p:txBody>
      </p:sp>
      <p:sp>
        <p:nvSpPr>
          <p:cNvPr id="4" name="文本框 3">
            <a:extLst>
              <a:ext uri="{FF2B5EF4-FFF2-40B4-BE49-F238E27FC236}">
                <a16:creationId xmlns:a16="http://schemas.microsoft.com/office/drawing/2014/main" id="{DD407618-AC1E-4262-9DCE-C02DBC5A1828}"/>
              </a:ext>
            </a:extLst>
          </p:cNvPr>
          <p:cNvSpPr txBox="1"/>
          <p:nvPr/>
        </p:nvSpPr>
        <p:spPr>
          <a:xfrm>
            <a:off x="308857" y="2509293"/>
            <a:ext cx="6453449" cy="3416320"/>
          </a:xfrm>
          <a:prstGeom prst="rect">
            <a:avLst/>
          </a:prstGeom>
          <a:noFill/>
        </p:spPr>
        <p:txBody>
          <a:bodyPr wrap="square" rtlCol="0">
            <a:spAutoFit/>
          </a:bodyPr>
          <a:lstStyle/>
          <a:p>
            <a:r>
              <a:rPr lang="en-US" altLang="zh-CN" sz="2400" dirty="0"/>
              <a:t>1.Use parametric </a:t>
            </a:r>
            <a:r>
              <a:rPr lang="en-US" altLang="zh-CN" sz="2400" dirty="0" err="1"/>
              <a:t>ReLU</a:t>
            </a:r>
            <a:r>
              <a:rPr lang="en-US" altLang="zh-CN" sz="2400" dirty="0"/>
              <a:t> (</a:t>
            </a:r>
            <a:r>
              <a:rPr lang="en-US" altLang="zh-CN" sz="2400" dirty="0" err="1"/>
              <a:t>PReLU</a:t>
            </a:r>
            <a:r>
              <a:rPr lang="en-US" altLang="zh-CN" sz="2400" dirty="0"/>
              <a:t>), which is converted from </a:t>
            </a:r>
            <a:r>
              <a:rPr lang="en-US" altLang="zh-CN" sz="2400" dirty="0" err="1"/>
              <a:t>LeakyReLU</a:t>
            </a:r>
            <a:endParaRPr lang="en-US" altLang="zh-CN" sz="2400" dirty="0"/>
          </a:p>
          <a:p>
            <a:endParaRPr lang="en-US" altLang="zh-CN" sz="2400" dirty="0"/>
          </a:p>
          <a:p>
            <a:r>
              <a:rPr lang="en-US" altLang="zh-CN" sz="2400" dirty="0" err="1"/>
              <a:t>LeakyReLU</a:t>
            </a:r>
            <a:r>
              <a:rPr lang="en-US" altLang="zh-CN" sz="2400" dirty="0"/>
              <a:t>: fix the alpha</a:t>
            </a:r>
          </a:p>
          <a:p>
            <a:r>
              <a:rPr lang="en-US" altLang="zh-CN" sz="2400" dirty="0" err="1"/>
              <a:t>PReLU</a:t>
            </a:r>
            <a:r>
              <a:rPr lang="en-US" altLang="zh-CN" sz="2400" dirty="0"/>
              <a:t>: learn the alpha</a:t>
            </a:r>
          </a:p>
          <a:p>
            <a:endParaRPr lang="en-US" altLang="zh-CN" sz="2400" dirty="0"/>
          </a:p>
          <a:p>
            <a:r>
              <a:rPr lang="en-US" altLang="zh-CN" sz="2400" dirty="0" err="1"/>
              <a:t>PReLU</a:t>
            </a:r>
            <a:r>
              <a:rPr lang="en-US" altLang="zh-CN" sz="2400" dirty="0"/>
              <a:t> introduces a learning parameter to help it learn part of the negative coefficients adaptively.</a:t>
            </a:r>
            <a:endParaRPr lang="zh-CN" altLang="en-US" sz="2400" dirty="0"/>
          </a:p>
        </p:txBody>
      </p:sp>
      <p:pic>
        <p:nvPicPr>
          <p:cNvPr id="5" name="图片 4">
            <a:extLst>
              <a:ext uri="{FF2B5EF4-FFF2-40B4-BE49-F238E27FC236}">
                <a16:creationId xmlns:a16="http://schemas.microsoft.com/office/drawing/2014/main" id="{457B5AC2-516B-4101-9DEE-5030372D120D}"/>
              </a:ext>
            </a:extLst>
          </p:cNvPr>
          <p:cNvPicPr>
            <a:picLocks noChangeAspect="1"/>
          </p:cNvPicPr>
          <p:nvPr/>
        </p:nvPicPr>
        <p:blipFill>
          <a:blip r:embed="rId3"/>
          <a:stretch>
            <a:fillRect/>
          </a:stretch>
        </p:blipFill>
        <p:spPr>
          <a:xfrm>
            <a:off x="5726602" y="1405759"/>
            <a:ext cx="5372105" cy="1531300"/>
          </a:xfrm>
          <a:prstGeom prst="rect">
            <a:avLst/>
          </a:prstGeom>
        </p:spPr>
      </p:pic>
      <p:pic>
        <p:nvPicPr>
          <p:cNvPr id="7" name="图片 6">
            <a:extLst>
              <a:ext uri="{FF2B5EF4-FFF2-40B4-BE49-F238E27FC236}">
                <a16:creationId xmlns:a16="http://schemas.microsoft.com/office/drawing/2014/main" id="{F365D391-2289-4836-BCA6-5CD34E3EFEF9}"/>
              </a:ext>
            </a:extLst>
          </p:cNvPr>
          <p:cNvPicPr>
            <a:picLocks noChangeAspect="1"/>
          </p:cNvPicPr>
          <p:nvPr/>
        </p:nvPicPr>
        <p:blipFill>
          <a:blip r:embed="rId4"/>
          <a:stretch>
            <a:fillRect/>
          </a:stretch>
        </p:blipFill>
        <p:spPr>
          <a:xfrm>
            <a:off x="6313084" y="2937059"/>
            <a:ext cx="5568365" cy="1531300"/>
          </a:xfrm>
          <a:prstGeom prst="rect">
            <a:avLst/>
          </a:prstGeom>
        </p:spPr>
      </p:pic>
      <p:pic>
        <p:nvPicPr>
          <p:cNvPr id="6" name="图片 5">
            <a:extLst>
              <a:ext uri="{FF2B5EF4-FFF2-40B4-BE49-F238E27FC236}">
                <a16:creationId xmlns:a16="http://schemas.microsoft.com/office/drawing/2014/main" id="{C8D04701-6850-4186-B554-88DFD7279499}"/>
              </a:ext>
            </a:extLst>
          </p:cNvPr>
          <p:cNvPicPr>
            <a:picLocks noChangeAspect="1"/>
          </p:cNvPicPr>
          <p:nvPr/>
        </p:nvPicPr>
        <p:blipFill>
          <a:blip r:embed="rId5"/>
          <a:stretch>
            <a:fillRect/>
          </a:stretch>
        </p:blipFill>
        <p:spPr>
          <a:xfrm>
            <a:off x="6564747" y="4260745"/>
            <a:ext cx="5476190" cy="2638095"/>
          </a:xfrm>
          <a:prstGeom prst="rect">
            <a:avLst/>
          </a:prstGeom>
        </p:spPr>
      </p:pic>
    </p:spTree>
    <p:extLst>
      <p:ext uri="{BB962C8B-B14F-4D97-AF65-F5344CB8AC3E}">
        <p14:creationId xmlns:p14="http://schemas.microsoft.com/office/powerpoint/2010/main" val="6721277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128EB3-BA01-4DBF-BF41-7805CD97F842}"/>
              </a:ext>
            </a:extLst>
          </p:cNvPr>
          <p:cNvSpPr>
            <a:spLocks noGrp="1"/>
          </p:cNvSpPr>
          <p:nvPr>
            <p:ph type="title"/>
          </p:nvPr>
        </p:nvSpPr>
        <p:spPr/>
        <p:txBody>
          <a:bodyPr/>
          <a:lstStyle/>
          <a:p>
            <a:r>
              <a:rPr lang="en-US" altLang="zh-CN" dirty="0"/>
              <a:t>Background 3: SRCNN and </a:t>
            </a:r>
            <a:r>
              <a:rPr lang="en-US" altLang="zh-CN" dirty="0" err="1"/>
              <a:t>SRResNet</a:t>
            </a:r>
            <a:endParaRPr lang="zh-CN" altLang="en-US" dirty="0"/>
          </a:p>
        </p:txBody>
      </p:sp>
      <p:sp>
        <p:nvSpPr>
          <p:cNvPr id="3" name="内容占位符 2">
            <a:extLst>
              <a:ext uri="{FF2B5EF4-FFF2-40B4-BE49-F238E27FC236}">
                <a16:creationId xmlns:a16="http://schemas.microsoft.com/office/drawing/2014/main" id="{D3E65C61-BF56-4A26-8916-07C247AC5225}"/>
              </a:ext>
            </a:extLst>
          </p:cNvPr>
          <p:cNvSpPr>
            <a:spLocks noGrp="1"/>
          </p:cNvSpPr>
          <p:nvPr>
            <p:ph idx="1"/>
          </p:nvPr>
        </p:nvSpPr>
        <p:spPr/>
        <p:txBody>
          <a:bodyPr/>
          <a:lstStyle/>
          <a:p>
            <a:r>
              <a:rPr lang="en-US" altLang="zh-CN" dirty="0" err="1"/>
              <a:t>SRResNet</a:t>
            </a:r>
            <a:endParaRPr lang="en-US" altLang="zh-CN" dirty="0"/>
          </a:p>
          <a:p>
            <a:pPr marL="0" indent="0">
              <a:buNone/>
            </a:pPr>
            <a:r>
              <a:rPr lang="en-US" altLang="zh-CN" dirty="0"/>
              <a:t>  2.Sub-pixel Convolution </a:t>
            </a:r>
          </a:p>
          <a:p>
            <a:pPr marL="0" indent="0">
              <a:buNone/>
            </a:pPr>
            <a:r>
              <a:rPr lang="en-US" altLang="zh-CN" dirty="0"/>
              <a:t>   upscale image method: </a:t>
            </a:r>
          </a:p>
          <a:p>
            <a:r>
              <a:rPr lang="en-US" altLang="zh-CN" dirty="0"/>
              <a:t>interpolation</a:t>
            </a:r>
          </a:p>
          <a:p>
            <a:r>
              <a:rPr lang="en-US" altLang="zh-CN" dirty="0"/>
              <a:t>deconvolution (in this task, it may lead in more work)</a:t>
            </a:r>
          </a:p>
          <a:p>
            <a:r>
              <a:rPr lang="en-US" altLang="zh-CN" b="1" dirty="0"/>
              <a:t>sub-pixel-convolution</a:t>
            </a:r>
          </a:p>
        </p:txBody>
      </p:sp>
    </p:spTree>
    <p:extLst>
      <p:ext uri="{BB962C8B-B14F-4D97-AF65-F5344CB8AC3E}">
        <p14:creationId xmlns:p14="http://schemas.microsoft.com/office/powerpoint/2010/main" val="14201945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C047FA-EED5-42B2-A523-5999603BC94D}"/>
              </a:ext>
            </a:extLst>
          </p:cNvPr>
          <p:cNvSpPr>
            <a:spLocks noGrp="1"/>
          </p:cNvSpPr>
          <p:nvPr>
            <p:ph type="title"/>
          </p:nvPr>
        </p:nvSpPr>
        <p:spPr/>
        <p:txBody>
          <a:bodyPr/>
          <a:lstStyle/>
          <a:p>
            <a:r>
              <a:rPr lang="en-US" altLang="zh-CN" dirty="0"/>
              <a:t>Off-topic :</a:t>
            </a:r>
            <a:endParaRPr lang="zh-CN" altLang="en-US" dirty="0"/>
          </a:p>
        </p:txBody>
      </p:sp>
      <p:sp>
        <p:nvSpPr>
          <p:cNvPr id="3" name="内容占位符 2">
            <a:extLst>
              <a:ext uri="{FF2B5EF4-FFF2-40B4-BE49-F238E27FC236}">
                <a16:creationId xmlns:a16="http://schemas.microsoft.com/office/drawing/2014/main" id="{C4204B88-AA6F-44E5-A4C5-EAA55E0A7E1A}"/>
              </a:ext>
            </a:extLst>
          </p:cNvPr>
          <p:cNvSpPr>
            <a:spLocks noGrp="1"/>
          </p:cNvSpPr>
          <p:nvPr>
            <p:ph idx="1"/>
          </p:nvPr>
        </p:nvSpPr>
        <p:spPr/>
        <p:txBody>
          <a:bodyPr/>
          <a:lstStyle/>
          <a:p>
            <a:pPr marL="0" indent="0">
              <a:buNone/>
            </a:pPr>
            <a:r>
              <a:rPr lang="en-US" altLang="zh-CN" dirty="0"/>
              <a:t>L1 &amp; L2 regularization</a:t>
            </a:r>
          </a:p>
          <a:p>
            <a:pPr marL="0" indent="0">
              <a:buNone/>
            </a:pPr>
            <a:r>
              <a:rPr lang="en-US" altLang="zh-CN" dirty="0"/>
              <a:t>Why L1 regularization can realize sparse?</a:t>
            </a:r>
            <a:r>
              <a:rPr lang="zh-CN" altLang="en-US" dirty="0"/>
              <a:t> </a:t>
            </a:r>
            <a:r>
              <a:rPr lang="en-US" altLang="zh-CN" dirty="0"/>
              <a:t>and</a:t>
            </a:r>
            <a:r>
              <a:rPr lang="zh-CN" altLang="en-US" dirty="0"/>
              <a:t> </a:t>
            </a:r>
            <a:r>
              <a:rPr lang="en-US" altLang="zh-CN" dirty="0"/>
              <a:t>what</a:t>
            </a:r>
            <a:r>
              <a:rPr lang="zh-CN" altLang="en-US" dirty="0"/>
              <a:t> </a:t>
            </a:r>
            <a:r>
              <a:rPr lang="en-US" altLang="zh-CN" dirty="0"/>
              <a:t>is</a:t>
            </a:r>
            <a:r>
              <a:rPr lang="zh-CN" altLang="en-US" dirty="0"/>
              <a:t> </a:t>
            </a:r>
            <a:r>
              <a:rPr lang="en-US" altLang="zh-CN" dirty="0"/>
              <a:t>L2</a:t>
            </a:r>
            <a:r>
              <a:rPr lang="zh-CN" altLang="en-US" dirty="0"/>
              <a:t> </a:t>
            </a:r>
            <a:r>
              <a:rPr lang="en-US" altLang="zh-CN" dirty="0"/>
              <a:t>regularization’s</a:t>
            </a:r>
            <a:r>
              <a:rPr lang="zh-CN" altLang="en-US" dirty="0"/>
              <a:t> </a:t>
            </a:r>
            <a:r>
              <a:rPr lang="en-US" altLang="zh-CN" dirty="0"/>
              <a:t>meaning?</a:t>
            </a:r>
          </a:p>
          <a:p>
            <a:pPr marL="0" indent="0">
              <a:buNone/>
            </a:pPr>
            <a:endParaRPr lang="en-US" altLang="zh-CN" dirty="0"/>
          </a:p>
        </p:txBody>
      </p:sp>
    </p:spTree>
    <p:extLst>
      <p:ext uri="{BB962C8B-B14F-4D97-AF65-F5344CB8AC3E}">
        <p14:creationId xmlns:p14="http://schemas.microsoft.com/office/powerpoint/2010/main" val="20000956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1ED985-C9B0-4F17-B0AC-5FA562BFCD4F}"/>
              </a:ext>
            </a:extLst>
          </p:cNvPr>
          <p:cNvSpPr>
            <a:spLocks noGrp="1"/>
          </p:cNvSpPr>
          <p:nvPr>
            <p:ph type="title"/>
          </p:nvPr>
        </p:nvSpPr>
        <p:spPr/>
        <p:txBody>
          <a:bodyPr/>
          <a:lstStyle/>
          <a:p>
            <a:r>
              <a:rPr lang="en-US" altLang="zh-CN" dirty="0"/>
              <a:t>Background 3: SRCNN and </a:t>
            </a:r>
            <a:r>
              <a:rPr lang="en-US" altLang="zh-CN" dirty="0" err="1"/>
              <a:t>SRResNet</a:t>
            </a:r>
            <a:endParaRPr lang="zh-CN" altLang="en-US" dirty="0"/>
          </a:p>
        </p:txBody>
      </p:sp>
      <p:pic>
        <p:nvPicPr>
          <p:cNvPr id="4" name="图片 3">
            <a:extLst>
              <a:ext uri="{FF2B5EF4-FFF2-40B4-BE49-F238E27FC236}">
                <a16:creationId xmlns:a16="http://schemas.microsoft.com/office/drawing/2014/main" id="{7D100B95-FD3A-4199-AB1B-02579BF9CD5C}"/>
              </a:ext>
            </a:extLst>
          </p:cNvPr>
          <p:cNvPicPr>
            <a:picLocks noChangeAspect="1"/>
          </p:cNvPicPr>
          <p:nvPr/>
        </p:nvPicPr>
        <p:blipFill>
          <a:blip r:embed="rId3"/>
          <a:stretch>
            <a:fillRect/>
          </a:stretch>
        </p:blipFill>
        <p:spPr>
          <a:xfrm>
            <a:off x="151161" y="2022605"/>
            <a:ext cx="11889677" cy="4470270"/>
          </a:xfrm>
          <a:prstGeom prst="rect">
            <a:avLst/>
          </a:prstGeom>
        </p:spPr>
      </p:pic>
      <p:sp>
        <p:nvSpPr>
          <p:cNvPr id="5" name="矩形 4">
            <a:extLst>
              <a:ext uri="{FF2B5EF4-FFF2-40B4-BE49-F238E27FC236}">
                <a16:creationId xmlns:a16="http://schemas.microsoft.com/office/drawing/2014/main" id="{D27BFD88-EDE1-4AFB-9D58-DACC9DE08C63}"/>
              </a:ext>
            </a:extLst>
          </p:cNvPr>
          <p:cNvSpPr/>
          <p:nvPr/>
        </p:nvSpPr>
        <p:spPr>
          <a:xfrm>
            <a:off x="359994" y="1459855"/>
            <a:ext cx="3316934" cy="461665"/>
          </a:xfrm>
          <a:prstGeom prst="rect">
            <a:avLst/>
          </a:prstGeom>
        </p:spPr>
        <p:txBody>
          <a:bodyPr wrap="none">
            <a:spAutoFit/>
          </a:bodyPr>
          <a:lstStyle/>
          <a:p>
            <a:r>
              <a:rPr lang="en-US" altLang="zh-CN" sz="2400" b="1" dirty="0"/>
              <a:t>sub-pixel-convolution</a:t>
            </a:r>
            <a:endParaRPr lang="en-US" altLang="zh-CN" b="1" dirty="0"/>
          </a:p>
        </p:txBody>
      </p:sp>
    </p:spTree>
    <p:extLst>
      <p:ext uri="{BB962C8B-B14F-4D97-AF65-F5344CB8AC3E}">
        <p14:creationId xmlns:p14="http://schemas.microsoft.com/office/powerpoint/2010/main" val="40155829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393F51-3151-4740-A036-2585D785CF0F}"/>
              </a:ext>
            </a:extLst>
          </p:cNvPr>
          <p:cNvSpPr>
            <a:spLocks noGrp="1"/>
          </p:cNvSpPr>
          <p:nvPr>
            <p:ph type="title"/>
          </p:nvPr>
        </p:nvSpPr>
        <p:spPr/>
        <p:txBody>
          <a:bodyPr/>
          <a:lstStyle/>
          <a:p>
            <a:r>
              <a:rPr lang="en-US" altLang="zh-CN" dirty="0"/>
              <a:t>Background 3: SRCNN and </a:t>
            </a:r>
            <a:r>
              <a:rPr lang="en-US" altLang="zh-CN" dirty="0" err="1"/>
              <a:t>SRResNet</a:t>
            </a:r>
            <a:endParaRPr lang="zh-CN" altLang="en-US" dirty="0"/>
          </a:p>
        </p:txBody>
      </p:sp>
      <p:pic>
        <p:nvPicPr>
          <p:cNvPr id="4" name="图片 3">
            <a:extLst>
              <a:ext uri="{FF2B5EF4-FFF2-40B4-BE49-F238E27FC236}">
                <a16:creationId xmlns:a16="http://schemas.microsoft.com/office/drawing/2014/main" id="{02663ED7-6053-4C58-8B63-60AF9A293109}"/>
              </a:ext>
            </a:extLst>
          </p:cNvPr>
          <p:cNvPicPr>
            <a:picLocks noChangeAspect="1"/>
          </p:cNvPicPr>
          <p:nvPr/>
        </p:nvPicPr>
        <p:blipFill>
          <a:blip r:embed="rId3"/>
          <a:stretch>
            <a:fillRect/>
          </a:stretch>
        </p:blipFill>
        <p:spPr>
          <a:xfrm>
            <a:off x="1173480" y="2191384"/>
            <a:ext cx="3226002" cy="3249295"/>
          </a:xfrm>
          <a:prstGeom prst="rect">
            <a:avLst/>
          </a:prstGeom>
        </p:spPr>
      </p:pic>
      <p:pic>
        <p:nvPicPr>
          <p:cNvPr id="5" name="图片 4">
            <a:extLst>
              <a:ext uri="{FF2B5EF4-FFF2-40B4-BE49-F238E27FC236}">
                <a16:creationId xmlns:a16="http://schemas.microsoft.com/office/drawing/2014/main" id="{95BAC285-0E6D-417D-A274-A6DBC5EDB7EC}"/>
              </a:ext>
            </a:extLst>
          </p:cNvPr>
          <p:cNvPicPr>
            <a:picLocks noChangeAspect="1"/>
          </p:cNvPicPr>
          <p:nvPr/>
        </p:nvPicPr>
        <p:blipFill>
          <a:blip r:embed="rId4"/>
          <a:stretch>
            <a:fillRect/>
          </a:stretch>
        </p:blipFill>
        <p:spPr>
          <a:xfrm>
            <a:off x="4465465" y="2191384"/>
            <a:ext cx="3261068" cy="3249295"/>
          </a:xfrm>
          <a:prstGeom prst="rect">
            <a:avLst/>
          </a:prstGeom>
        </p:spPr>
      </p:pic>
      <p:sp>
        <p:nvSpPr>
          <p:cNvPr id="6" name="矩形 5">
            <a:extLst>
              <a:ext uri="{FF2B5EF4-FFF2-40B4-BE49-F238E27FC236}">
                <a16:creationId xmlns:a16="http://schemas.microsoft.com/office/drawing/2014/main" id="{F25F116B-12C9-4EB0-9BF3-C90D3CA98906}"/>
              </a:ext>
            </a:extLst>
          </p:cNvPr>
          <p:cNvSpPr/>
          <p:nvPr/>
        </p:nvSpPr>
        <p:spPr>
          <a:xfrm>
            <a:off x="2328664" y="5756711"/>
            <a:ext cx="915635" cy="369332"/>
          </a:xfrm>
          <a:prstGeom prst="rect">
            <a:avLst/>
          </a:prstGeom>
        </p:spPr>
        <p:txBody>
          <a:bodyPr wrap="none">
            <a:spAutoFit/>
          </a:bodyPr>
          <a:lstStyle/>
          <a:p>
            <a:r>
              <a:rPr lang="en-US" altLang="zh-CN" dirty="0"/>
              <a:t>SRCNN</a:t>
            </a:r>
            <a:endParaRPr lang="zh-CN" altLang="en-US" dirty="0"/>
          </a:p>
        </p:txBody>
      </p:sp>
      <p:sp>
        <p:nvSpPr>
          <p:cNvPr id="7" name="矩形 6">
            <a:extLst>
              <a:ext uri="{FF2B5EF4-FFF2-40B4-BE49-F238E27FC236}">
                <a16:creationId xmlns:a16="http://schemas.microsoft.com/office/drawing/2014/main" id="{6BC72E54-E855-4BF0-9F0D-1332FB3A30A7}"/>
              </a:ext>
            </a:extLst>
          </p:cNvPr>
          <p:cNvSpPr/>
          <p:nvPr/>
        </p:nvSpPr>
        <p:spPr>
          <a:xfrm>
            <a:off x="5474078" y="5756709"/>
            <a:ext cx="1243843" cy="369332"/>
          </a:xfrm>
          <a:prstGeom prst="rect">
            <a:avLst/>
          </a:prstGeom>
        </p:spPr>
        <p:txBody>
          <a:bodyPr wrap="square">
            <a:spAutoFit/>
          </a:bodyPr>
          <a:lstStyle/>
          <a:p>
            <a:r>
              <a:rPr lang="en-US" altLang="zh-CN" dirty="0" err="1"/>
              <a:t>SRResNet</a:t>
            </a:r>
            <a:endParaRPr lang="zh-CN" altLang="en-US" dirty="0"/>
          </a:p>
        </p:txBody>
      </p:sp>
    </p:spTree>
    <p:extLst>
      <p:ext uri="{BB962C8B-B14F-4D97-AF65-F5344CB8AC3E}">
        <p14:creationId xmlns:p14="http://schemas.microsoft.com/office/powerpoint/2010/main" val="42702200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C91A6C-5AB7-4C19-89E3-CFE02DDA4700}"/>
              </a:ext>
            </a:extLst>
          </p:cNvPr>
          <p:cNvSpPr>
            <a:spLocks noGrp="1"/>
          </p:cNvSpPr>
          <p:nvPr>
            <p:ph type="title"/>
          </p:nvPr>
        </p:nvSpPr>
        <p:spPr>
          <a:xfrm>
            <a:off x="67456" y="500062"/>
            <a:ext cx="12488056" cy="1325563"/>
          </a:xfrm>
        </p:spPr>
        <p:txBody>
          <a:bodyPr>
            <a:normAutofit/>
          </a:bodyPr>
          <a:lstStyle/>
          <a:p>
            <a:r>
              <a:rPr lang="en-US" altLang="zh-CN" dirty="0"/>
              <a:t>Super-Resolution  Generative Adversarial Networks</a:t>
            </a:r>
            <a:br>
              <a:rPr lang="en-US" altLang="zh-CN" dirty="0"/>
            </a:br>
            <a:endParaRPr lang="zh-CN" altLang="en-US" dirty="0"/>
          </a:p>
        </p:txBody>
      </p:sp>
      <p:sp>
        <p:nvSpPr>
          <p:cNvPr id="3" name="内容占位符 2">
            <a:extLst>
              <a:ext uri="{FF2B5EF4-FFF2-40B4-BE49-F238E27FC236}">
                <a16:creationId xmlns:a16="http://schemas.microsoft.com/office/drawing/2014/main" id="{22E157AE-21B6-41B7-9285-7BAD19C2FFCE}"/>
              </a:ext>
            </a:extLst>
          </p:cNvPr>
          <p:cNvSpPr>
            <a:spLocks noGrp="1"/>
          </p:cNvSpPr>
          <p:nvPr>
            <p:ph idx="1"/>
          </p:nvPr>
        </p:nvSpPr>
        <p:spPr/>
        <p:txBody>
          <a:bodyPr/>
          <a:lstStyle/>
          <a:p>
            <a:pPr marL="0" indent="0">
              <a:buNone/>
            </a:pPr>
            <a:endParaRPr lang="en-US" altLang="zh-CN" dirty="0"/>
          </a:p>
          <a:p>
            <a:pPr marL="0" indent="0">
              <a:buNone/>
            </a:pPr>
            <a:r>
              <a:rPr lang="en-US" altLang="zh-CN" dirty="0"/>
              <a:t>Let’s go to the point of view ----</a:t>
            </a:r>
          </a:p>
          <a:p>
            <a:pPr marL="0" indent="0">
              <a:buNone/>
            </a:pPr>
            <a:r>
              <a:rPr lang="en-US" altLang="zh-CN" dirty="0"/>
              <a:t>SRGAN(Super-Resolution  Generative Adversarial Networks)</a:t>
            </a:r>
          </a:p>
          <a:p>
            <a:pPr marL="0" indent="0">
              <a:buNone/>
            </a:pPr>
            <a:endParaRPr lang="zh-CN" altLang="en-US" dirty="0"/>
          </a:p>
        </p:txBody>
      </p:sp>
    </p:spTree>
    <p:extLst>
      <p:ext uri="{BB962C8B-B14F-4D97-AF65-F5344CB8AC3E}">
        <p14:creationId xmlns:p14="http://schemas.microsoft.com/office/powerpoint/2010/main" val="29671231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723952-6646-44ED-8AC6-F29D9ABB1B62}"/>
              </a:ext>
            </a:extLst>
          </p:cNvPr>
          <p:cNvSpPr>
            <a:spLocks noGrp="1"/>
          </p:cNvSpPr>
          <p:nvPr>
            <p:ph type="title"/>
          </p:nvPr>
        </p:nvSpPr>
        <p:spPr/>
        <p:txBody>
          <a:bodyPr/>
          <a:lstStyle/>
          <a:p>
            <a:r>
              <a:rPr lang="en-US" altLang="zh-CN" dirty="0"/>
              <a:t>SRGANs: contribution</a:t>
            </a:r>
            <a:endParaRPr lang="zh-CN" altLang="en-US" dirty="0"/>
          </a:p>
        </p:txBody>
      </p:sp>
      <p:sp>
        <p:nvSpPr>
          <p:cNvPr id="3" name="内容占位符 2">
            <a:extLst>
              <a:ext uri="{FF2B5EF4-FFF2-40B4-BE49-F238E27FC236}">
                <a16:creationId xmlns:a16="http://schemas.microsoft.com/office/drawing/2014/main" id="{F98B6F99-9E4C-426F-A946-B026F986BDF3}"/>
              </a:ext>
            </a:extLst>
          </p:cNvPr>
          <p:cNvSpPr>
            <a:spLocks noGrp="1"/>
          </p:cNvSpPr>
          <p:nvPr>
            <p:ph idx="1"/>
          </p:nvPr>
        </p:nvSpPr>
        <p:spPr>
          <a:xfrm>
            <a:off x="838200" y="2923081"/>
            <a:ext cx="10515600" cy="3253881"/>
          </a:xfrm>
        </p:spPr>
        <p:txBody>
          <a:bodyPr>
            <a:normAutofit/>
          </a:bodyPr>
          <a:lstStyle/>
          <a:p>
            <a:pPr marL="0" indent="0">
              <a:buNone/>
            </a:pPr>
            <a:r>
              <a:rPr lang="en-US" altLang="zh-CN" sz="4000" dirty="0"/>
              <a:t>add a discriminator</a:t>
            </a:r>
            <a:r>
              <a:rPr lang="zh-CN" altLang="en-US" sz="4000" dirty="0"/>
              <a:t> </a:t>
            </a:r>
            <a:r>
              <a:rPr lang="en-US" altLang="zh-CN" sz="4000" dirty="0"/>
              <a:t>network and two losses </a:t>
            </a:r>
          </a:p>
        </p:txBody>
      </p:sp>
    </p:spTree>
    <p:extLst>
      <p:ext uri="{BB962C8B-B14F-4D97-AF65-F5344CB8AC3E}">
        <p14:creationId xmlns:p14="http://schemas.microsoft.com/office/powerpoint/2010/main" val="27892885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DA950A-7A44-433F-8535-300D025F50F6}"/>
              </a:ext>
            </a:extLst>
          </p:cNvPr>
          <p:cNvSpPr>
            <a:spLocks noGrp="1"/>
          </p:cNvSpPr>
          <p:nvPr>
            <p:ph type="title"/>
          </p:nvPr>
        </p:nvSpPr>
        <p:spPr>
          <a:xfrm>
            <a:off x="838199" y="194872"/>
            <a:ext cx="10515600" cy="1325563"/>
          </a:xfrm>
        </p:spPr>
        <p:txBody>
          <a:bodyPr/>
          <a:lstStyle/>
          <a:p>
            <a:r>
              <a:rPr lang="en-US" altLang="zh-CN" dirty="0"/>
              <a:t>Networks structure:</a:t>
            </a:r>
            <a:endParaRPr lang="zh-CN" altLang="en-US" dirty="0"/>
          </a:p>
        </p:txBody>
      </p:sp>
      <p:pic>
        <p:nvPicPr>
          <p:cNvPr id="4" name="内容占位符 3">
            <a:extLst>
              <a:ext uri="{FF2B5EF4-FFF2-40B4-BE49-F238E27FC236}">
                <a16:creationId xmlns:a16="http://schemas.microsoft.com/office/drawing/2014/main" id="{8799467E-61C0-44E3-9DC0-DA646FAF2E4A}"/>
              </a:ext>
            </a:extLst>
          </p:cNvPr>
          <p:cNvPicPr>
            <a:picLocks noGrp="1" noChangeAspect="1"/>
          </p:cNvPicPr>
          <p:nvPr>
            <p:ph idx="1"/>
          </p:nvPr>
        </p:nvPicPr>
        <p:blipFill>
          <a:blip r:embed="rId3"/>
          <a:stretch>
            <a:fillRect/>
          </a:stretch>
        </p:blipFill>
        <p:spPr>
          <a:xfrm>
            <a:off x="1904965" y="1204964"/>
            <a:ext cx="8382069" cy="5458164"/>
          </a:xfrm>
          <a:prstGeom prst="rect">
            <a:avLst/>
          </a:prstGeom>
        </p:spPr>
      </p:pic>
    </p:spTree>
    <p:extLst>
      <p:ext uri="{BB962C8B-B14F-4D97-AF65-F5344CB8AC3E}">
        <p14:creationId xmlns:p14="http://schemas.microsoft.com/office/powerpoint/2010/main" val="10449193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139DFB-4D48-44A1-BCA2-703232A9C906}"/>
              </a:ext>
            </a:extLst>
          </p:cNvPr>
          <p:cNvSpPr>
            <a:spLocks noGrp="1"/>
          </p:cNvSpPr>
          <p:nvPr>
            <p:ph type="title"/>
          </p:nvPr>
        </p:nvSpPr>
        <p:spPr/>
        <p:txBody>
          <a:bodyPr/>
          <a:lstStyle/>
          <a:p>
            <a:r>
              <a:rPr lang="en-US" altLang="zh-CN" dirty="0"/>
              <a:t>SRGANs: Loss</a:t>
            </a:r>
            <a:endParaRPr lang="zh-CN" altLang="en-US" dirty="0"/>
          </a:p>
        </p:txBody>
      </p:sp>
      <p:sp>
        <p:nvSpPr>
          <p:cNvPr id="3" name="内容占位符 2">
            <a:extLst>
              <a:ext uri="{FF2B5EF4-FFF2-40B4-BE49-F238E27FC236}">
                <a16:creationId xmlns:a16="http://schemas.microsoft.com/office/drawing/2014/main" id="{1C8A834D-580F-4200-83DA-F054BA9A5DA8}"/>
              </a:ext>
            </a:extLst>
          </p:cNvPr>
          <p:cNvSpPr>
            <a:spLocks noGrp="1"/>
          </p:cNvSpPr>
          <p:nvPr>
            <p:ph idx="1"/>
          </p:nvPr>
        </p:nvSpPr>
        <p:spPr/>
        <p:txBody>
          <a:bodyPr/>
          <a:lstStyle/>
          <a:p>
            <a:r>
              <a:rPr lang="en-US" altLang="zh-CN" dirty="0"/>
              <a:t>1.Generator loss</a:t>
            </a:r>
          </a:p>
          <a:p>
            <a:pPr marL="0" indent="0">
              <a:buNone/>
            </a:pPr>
            <a:endParaRPr lang="en-US" altLang="zh-CN" dirty="0"/>
          </a:p>
        </p:txBody>
      </p:sp>
      <p:pic>
        <p:nvPicPr>
          <p:cNvPr id="4" name="图片 3">
            <a:extLst>
              <a:ext uri="{FF2B5EF4-FFF2-40B4-BE49-F238E27FC236}">
                <a16:creationId xmlns:a16="http://schemas.microsoft.com/office/drawing/2014/main" id="{93F70FE5-A790-4512-84B6-F2F8FA07E667}"/>
              </a:ext>
            </a:extLst>
          </p:cNvPr>
          <p:cNvPicPr>
            <a:picLocks noChangeAspect="1"/>
          </p:cNvPicPr>
          <p:nvPr/>
        </p:nvPicPr>
        <p:blipFill>
          <a:blip r:embed="rId3"/>
          <a:stretch>
            <a:fillRect/>
          </a:stretch>
        </p:blipFill>
        <p:spPr>
          <a:xfrm>
            <a:off x="1132982" y="2406123"/>
            <a:ext cx="9926036" cy="2320911"/>
          </a:xfrm>
          <a:prstGeom prst="rect">
            <a:avLst/>
          </a:prstGeom>
        </p:spPr>
      </p:pic>
      <p:sp>
        <p:nvSpPr>
          <p:cNvPr id="5" name="文本框 4">
            <a:extLst>
              <a:ext uri="{FF2B5EF4-FFF2-40B4-BE49-F238E27FC236}">
                <a16:creationId xmlns:a16="http://schemas.microsoft.com/office/drawing/2014/main" id="{6E63A359-4C50-4BFE-B388-A690C22924DC}"/>
              </a:ext>
            </a:extLst>
          </p:cNvPr>
          <p:cNvSpPr txBox="1"/>
          <p:nvPr/>
        </p:nvSpPr>
        <p:spPr>
          <a:xfrm>
            <a:off x="1132982" y="4856813"/>
            <a:ext cx="4173536" cy="523220"/>
          </a:xfrm>
          <a:prstGeom prst="rect">
            <a:avLst/>
          </a:prstGeom>
          <a:noFill/>
        </p:spPr>
        <p:txBody>
          <a:bodyPr wrap="square" rtlCol="0">
            <a:spAutoFit/>
          </a:bodyPr>
          <a:lstStyle/>
          <a:p>
            <a:r>
              <a:rPr lang="en-US" altLang="zh-CN" sz="2800" dirty="0"/>
              <a:t>perceptual loss</a:t>
            </a:r>
            <a:endParaRPr lang="zh-CN" altLang="en-US" sz="2800" dirty="0"/>
          </a:p>
        </p:txBody>
      </p:sp>
    </p:spTree>
    <p:extLst>
      <p:ext uri="{BB962C8B-B14F-4D97-AF65-F5344CB8AC3E}">
        <p14:creationId xmlns:p14="http://schemas.microsoft.com/office/powerpoint/2010/main" val="22357186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4C487A-5A11-49D3-A665-CC07404F1FF3}"/>
              </a:ext>
            </a:extLst>
          </p:cNvPr>
          <p:cNvSpPr>
            <a:spLocks noGrp="1"/>
          </p:cNvSpPr>
          <p:nvPr>
            <p:ph type="title"/>
          </p:nvPr>
        </p:nvSpPr>
        <p:spPr/>
        <p:txBody>
          <a:bodyPr/>
          <a:lstStyle/>
          <a:p>
            <a:r>
              <a:rPr lang="en-US" altLang="zh-CN" dirty="0"/>
              <a:t>SRGANs: Loss</a:t>
            </a:r>
            <a:endParaRPr lang="zh-CN" altLang="en-US" dirty="0"/>
          </a:p>
        </p:txBody>
      </p:sp>
      <p:sp>
        <p:nvSpPr>
          <p:cNvPr id="3" name="内容占位符 2">
            <a:extLst>
              <a:ext uri="{FF2B5EF4-FFF2-40B4-BE49-F238E27FC236}">
                <a16:creationId xmlns:a16="http://schemas.microsoft.com/office/drawing/2014/main" id="{207A83C8-30B1-46D8-9117-7E25B453DDBE}"/>
              </a:ext>
            </a:extLst>
          </p:cNvPr>
          <p:cNvSpPr>
            <a:spLocks noGrp="1"/>
          </p:cNvSpPr>
          <p:nvPr>
            <p:ph idx="1"/>
          </p:nvPr>
        </p:nvSpPr>
        <p:spPr>
          <a:xfrm>
            <a:off x="838200" y="1840614"/>
            <a:ext cx="10515600" cy="4351338"/>
          </a:xfrm>
        </p:spPr>
        <p:txBody>
          <a:bodyPr/>
          <a:lstStyle/>
          <a:p>
            <a:r>
              <a:rPr lang="en-US" altLang="zh-CN" dirty="0"/>
              <a:t>1.1 Content Loss 1</a:t>
            </a:r>
            <a:r>
              <a:rPr lang="zh-CN" altLang="en-US" dirty="0"/>
              <a:t>：</a:t>
            </a:r>
            <a:r>
              <a:rPr lang="en-US" altLang="zh-CN" dirty="0"/>
              <a:t>MSE</a:t>
            </a:r>
          </a:p>
          <a:p>
            <a:endParaRPr lang="zh-CN" altLang="en-US" dirty="0"/>
          </a:p>
        </p:txBody>
      </p:sp>
      <p:pic>
        <p:nvPicPr>
          <p:cNvPr id="5" name="图片 4">
            <a:extLst>
              <a:ext uri="{FF2B5EF4-FFF2-40B4-BE49-F238E27FC236}">
                <a16:creationId xmlns:a16="http://schemas.microsoft.com/office/drawing/2014/main" id="{954B7476-AD06-4324-8C90-B746D13269D6}"/>
              </a:ext>
            </a:extLst>
          </p:cNvPr>
          <p:cNvPicPr>
            <a:picLocks noChangeAspect="1"/>
          </p:cNvPicPr>
          <p:nvPr/>
        </p:nvPicPr>
        <p:blipFill>
          <a:blip r:embed="rId3"/>
          <a:stretch>
            <a:fillRect/>
          </a:stretch>
        </p:blipFill>
        <p:spPr>
          <a:xfrm>
            <a:off x="1077651" y="2440135"/>
            <a:ext cx="8652570" cy="1977730"/>
          </a:xfrm>
          <a:prstGeom prst="rect">
            <a:avLst/>
          </a:prstGeom>
        </p:spPr>
      </p:pic>
      <p:sp>
        <p:nvSpPr>
          <p:cNvPr id="6" name="文本框 5">
            <a:extLst>
              <a:ext uri="{FF2B5EF4-FFF2-40B4-BE49-F238E27FC236}">
                <a16:creationId xmlns:a16="http://schemas.microsoft.com/office/drawing/2014/main" id="{556374EE-43A7-411E-98C0-56C57FA932E7}"/>
              </a:ext>
            </a:extLst>
          </p:cNvPr>
          <p:cNvSpPr txBox="1"/>
          <p:nvPr/>
        </p:nvSpPr>
        <p:spPr>
          <a:xfrm>
            <a:off x="1542346" y="5012521"/>
            <a:ext cx="4063975" cy="584775"/>
          </a:xfrm>
          <a:prstGeom prst="rect">
            <a:avLst/>
          </a:prstGeom>
          <a:noFill/>
        </p:spPr>
        <p:txBody>
          <a:bodyPr wrap="square" rtlCol="0">
            <a:spAutoFit/>
          </a:bodyPr>
          <a:lstStyle/>
          <a:p>
            <a:r>
              <a:rPr lang="en-US" altLang="zh-CN" sz="3200" dirty="0"/>
              <a:t>smoothly</a:t>
            </a:r>
            <a:endParaRPr lang="zh-CN" altLang="en-US" sz="3200" dirty="0"/>
          </a:p>
        </p:txBody>
      </p:sp>
    </p:spTree>
    <p:extLst>
      <p:ext uri="{BB962C8B-B14F-4D97-AF65-F5344CB8AC3E}">
        <p14:creationId xmlns:p14="http://schemas.microsoft.com/office/powerpoint/2010/main" val="13005772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382CB9-396C-4C0A-9346-6C333349227F}"/>
              </a:ext>
            </a:extLst>
          </p:cNvPr>
          <p:cNvSpPr>
            <a:spLocks noGrp="1"/>
          </p:cNvSpPr>
          <p:nvPr>
            <p:ph type="title"/>
          </p:nvPr>
        </p:nvSpPr>
        <p:spPr/>
        <p:txBody>
          <a:bodyPr/>
          <a:lstStyle/>
          <a:p>
            <a:r>
              <a:rPr lang="en-US" altLang="zh-CN" dirty="0"/>
              <a:t>SRGANs: Loss</a:t>
            </a:r>
            <a:endParaRPr lang="zh-CN" altLang="en-US" dirty="0"/>
          </a:p>
        </p:txBody>
      </p:sp>
      <p:sp>
        <p:nvSpPr>
          <p:cNvPr id="3" name="内容占位符 2">
            <a:extLst>
              <a:ext uri="{FF2B5EF4-FFF2-40B4-BE49-F238E27FC236}">
                <a16:creationId xmlns:a16="http://schemas.microsoft.com/office/drawing/2014/main" id="{94F4ED70-8331-4B89-BF6E-A25CE17D64C5}"/>
              </a:ext>
            </a:extLst>
          </p:cNvPr>
          <p:cNvSpPr>
            <a:spLocks noGrp="1"/>
          </p:cNvSpPr>
          <p:nvPr>
            <p:ph idx="1"/>
          </p:nvPr>
        </p:nvSpPr>
        <p:spPr/>
        <p:txBody>
          <a:bodyPr/>
          <a:lstStyle/>
          <a:p>
            <a:r>
              <a:rPr lang="en-US" altLang="zh-CN" dirty="0"/>
              <a:t>1.1 Content Loss2 : VGG Loss</a:t>
            </a:r>
          </a:p>
          <a:p>
            <a:pPr marL="0" indent="0">
              <a:buNone/>
            </a:pPr>
            <a:endParaRPr lang="zh-CN" altLang="en-US" dirty="0"/>
          </a:p>
        </p:txBody>
      </p:sp>
      <p:pic>
        <p:nvPicPr>
          <p:cNvPr id="4" name="图片 3">
            <a:extLst>
              <a:ext uri="{FF2B5EF4-FFF2-40B4-BE49-F238E27FC236}">
                <a16:creationId xmlns:a16="http://schemas.microsoft.com/office/drawing/2014/main" id="{949A9D3D-DABC-45C0-B797-B357C56E1A2E}"/>
              </a:ext>
            </a:extLst>
          </p:cNvPr>
          <p:cNvPicPr>
            <a:picLocks noChangeAspect="1"/>
          </p:cNvPicPr>
          <p:nvPr/>
        </p:nvPicPr>
        <p:blipFill>
          <a:blip r:embed="rId3"/>
          <a:stretch>
            <a:fillRect/>
          </a:stretch>
        </p:blipFill>
        <p:spPr>
          <a:xfrm>
            <a:off x="1362855" y="2562450"/>
            <a:ext cx="9019651" cy="3223753"/>
          </a:xfrm>
          <a:prstGeom prst="rect">
            <a:avLst/>
          </a:prstGeom>
        </p:spPr>
      </p:pic>
    </p:spTree>
    <p:extLst>
      <p:ext uri="{BB962C8B-B14F-4D97-AF65-F5344CB8AC3E}">
        <p14:creationId xmlns:p14="http://schemas.microsoft.com/office/powerpoint/2010/main" val="37667327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11AA55-AF82-4668-B144-60C53D19CED4}"/>
              </a:ext>
            </a:extLst>
          </p:cNvPr>
          <p:cNvSpPr>
            <a:spLocks noGrp="1"/>
          </p:cNvSpPr>
          <p:nvPr>
            <p:ph type="title"/>
          </p:nvPr>
        </p:nvSpPr>
        <p:spPr/>
        <p:txBody>
          <a:bodyPr/>
          <a:lstStyle/>
          <a:p>
            <a:r>
              <a:rPr lang="en-US" altLang="zh-CN" dirty="0"/>
              <a:t>SRGANs: Loss</a:t>
            </a:r>
            <a:endParaRPr lang="zh-CN" altLang="en-US" dirty="0"/>
          </a:p>
        </p:txBody>
      </p:sp>
      <p:sp>
        <p:nvSpPr>
          <p:cNvPr id="3" name="内容占位符 2">
            <a:extLst>
              <a:ext uri="{FF2B5EF4-FFF2-40B4-BE49-F238E27FC236}">
                <a16:creationId xmlns:a16="http://schemas.microsoft.com/office/drawing/2014/main" id="{FD1A3EEF-9DE7-430B-849A-44D3DD6FC84B}"/>
              </a:ext>
            </a:extLst>
          </p:cNvPr>
          <p:cNvSpPr>
            <a:spLocks noGrp="1"/>
          </p:cNvSpPr>
          <p:nvPr>
            <p:ph idx="1"/>
          </p:nvPr>
        </p:nvSpPr>
        <p:spPr/>
        <p:txBody>
          <a:bodyPr/>
          <a:lstStyle/>
          <a:p>
            <a:r>
              <a:rPr lang="en-US" altLang="zh-CN" dirty="0"/>
              <a:t>1.2 Adversarial Loss</a:t>
            </a:r>
          </a:p>
          <a:p>
            <a:pPr marL="0" indent="0">
              <a:buNone/>
            </a:pPr>
            <a:endParaRPr lang="zh-CN" altLang="en-US" dirty="0"/>
          </a:p>
        </p:txBody>
      </p:sp>
      <p:pic>
        <p:nvPicPr>
          <p:cNvPr id="5" name="图片 4">
            <a:extLst>
              <a:ext uri="{FF2B5EF4-FFF2-40B4-BE49-F238E27FC236}">
                <a16:creationId xmlns:a16="http://schemas.microsoft.com/office/drawing/2014/main" id="{913E2192-CBBC-4007-81EC-11E90D68357B}"/>
              </a:ext>
            </a:extLst>
          </p:cNvPr>
          <p:cNvPicPr>
            <a:picLocks noChangeAspect="1"/>
          </p:cNvPicPr>
          <p:nvPr/>
        </p:nvPicPr>
        <p:blipFill>
          <a:blip r:embed="rId2"/>
          <a:stretch>
            <a:fillRect/>
          </a:stretch>
        </p:blipFill>
        <p:spPr>
          <a:xfrm>
            <a:off x="1358143" y="2566559"/>
            <a:ext cx="9475713" cy="3745341"/>
          </a:xfrm>
          <a:prstGeom prst="rect">
            <a:avLst/>
          </a:prstGeom>
        </p:spPr>
      </p:pic>
    </p:spTree>
    <p:extLst>
      <p:ext uri="{BB962C8B-B14F-4D97-AF65-F5344CB8AC3E}">
        <p14:creationId xmlns:p14="http://schemas.microsoft.com/office/powerpoint/2010/main" val="7134524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2702C8-9A7B-4EFF-89A3-BA6C9B1C88F8}"/>
              </a:ext>
            </a:extLst>
          </p:cNvPr>
          <p:cNvSpPr>
            <a:spLocks noGrp="1"/>
          </p:cNvSpPr>
          <p:nvPr>
            <p:ph type="title"/>
          </p:nvPr>
        </p:nvSpPr>
        <p:spPr/>
        <p:txBody>
          <a:bodyPr/>
          <a:lstStyle/>
          <a:p>
            <a:r>
              <a:rPr lang="en-US" altLang="zh-CN" dirty="0"/>
              <a:t>SRGANs: Loss</a:t>
            </a:r>
            <a:endParaRPr lang="zh-CN" altLang="en-US" dirty="0"/>
          </a:p>
        </p:txBody>
      </p:sp>
      <p:sp>
        <p:nvSpPr>
          <p:cNvPr id="3" name="内容占位符 2">
            <a:extLst>
              <a:ext uri="{FF2B5EF4-FFF2-40B4-BE49-F238E27FC236}">
                <a16:creationId xmlns:a16="http://schemas.microsoft.com/office/drawing/2014/main" id="{C75F19CA-9058-45B1-8942-7A9BA5CDE27F}"/>
              </a:ext>
            </a:extLst>
          </p:cNvPr>
          <p:cNvSpPr>
            <a:spLocks noGrp="1"/>
          </p:cNvSpPr>
          <p:nvPr>
            <p:ph idx="1"/>
          </p:nvPr>
        </p:nvSpPr>
        <p:spPr/>
        <p:txBody>
          <a:bodyPr/>
          <a:lstStyle/>
          <a:p>
            <a:r>
              <a:rPr lang="en-US" altLang="zh-CN" dirty="0"/>
              <a:t>1.3 Regularization Loss</a:t>
            </a:r>
            <a:endParaRPr lang="zh-CN" altLang="en-US" dirty="0"/>
          </a:p>
        </p:txBody>
      </p:sp>
      <p:pic>
        <p:nvPicPr>
          <p:cNvPr id="5" name="图片 4">
            <a:extLst>
              <a:ext uri="{FF2B5EF4-FFF2-40B4-BE49-F238E27FC236}">
                <a16:creationId xmlns:a16="http://schemas.microsoft.com/office/drawing/2014/main" id="{EDCF1BBE-8240-4BEB-8BB5-6DC0A3FFBD64}"/>
              </a:ext>
            </a:extLst>
          </p:cNvPr>
          <p:cNvPicPr>
            <a:picLocks noChangeAspect="1"/>
          </p:cNvPicPr>
          <p:nvPr/>
        </p:nvPicPr>
        <p:blipFill>
          <a:blip r:embed="rId2"/>
          <a:stretch>
            <a:fillRect/>
          </a:stretch>
        </p:blipFill>
        <p:spPr>
          <a:xfrm>
            <a:off x="1543653" y="2510487"/>
            <a:ext cx="9404498" cy="3353243"/>
          </a:xfrm>
          <a:prstGeom prst="rect">
            <a:avLst/>
          </a:prstGeom>
        </p:spPr>
      </p:pic>
    </p:spTree>
    <p:extLst>
      <p:ext uri="{BB962C8B-B14F-4D97-AF65-F5344CB8AC3E}">
        <p14:creationId xmlns:p14="http://schemas.microsoft.com/office/powerpoint/2010/main" val="9750580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546974-30E9-4666-B307-81DC9B1D9CF9}"/>
              </a:ext>
            </a:extLst>
          </p:cNvPr>
          <p:cNvSpPr>
            <a:spLocks noGrp="1"/>
          </p:cNvSpPr>
          <p:nvPr>
            <p:ph type="title"/>
          </p:nvPr>
        </p:nvSpPr>
        <p:spPr/>
        <p:txBody>
          <a:bodyPr/>
          <a:lstStyle/>
          <a:p>
            <a:r>
              <a:rPr lang="en-US" altLang="zh-CN" dirty="0"/>
              <a:t>Off-topic :</a:t>
            </a:r>
            <a:endParaRPr lang="zh-CN" altLang="en-US" dirty="0"/>
          </a:p>
        </p:txBody>
      </p:sp>
      <p:pic>
        <p:nvPicPr>
          <p:cNvPr id="4" name="内容占位符 3">
            <a:extLst>
              <a:ext uri="{FF2B5EF4-FFF2-40B4-BE49-F238E27FC236}">
                <a16:creationId xmlns:a16="http://schemas.microsoft.com/office/drawing/2014/main" id="{B2ABD9BC-E38B-4C46-88C7-2E29D147C8FF}"/>
              </a:ext>
            </a:extLst>
          </p:cNvPr>
          <p:cNvPicPr>
            <a:picLocks noGrp="1" noChangeAspect="1"/>
          </p:cNvPicPr>
          <p:nvPr>
            <p:ph idx="1"/>
          </p:nvPr>
        </p:nvPicPr>
        <p:blipFill>
          <a:blip r:embed="rId2"/>
          <a:stretch>
            <a:fillRect/>
          </a:stretch>
        </p:blipFill>
        <p:spPr>
          <a:xfrm>
            <a:off x="838200" y="4845452"/>
            <a:ext cx="7798145" cy="790850"/>
          </a:xfrm>
          <a:prstGeom prst="rect">
            <a:avLst/>
          </a:prstGeom>
        </p:spPr>
      </p:pic>
      <p:pic>
        <p:nvPicPr>
          <p:cNvPr id="5" name="图片 4">
            <a:extLst>
              <a:ext uri="{FF2B5EF4-FFF2-40B4-BE49-F238E27FC236}">
                <a16:creationId xmlns:a16="http://schemas.microsoft.com/office/drawing/2014/main" id="{5F91EC28-FCB8-4357-9E5B-419C740255F1}"/>
              </a:ext>
            </a:extLst>
          </p:cNvPr>
          <p:cNvPicPr>
            <a:picLocks noChangeAspect="1"/>
          </p:cNvPicPr>
          <p:nvPr/>
        </p:nvPicPr>
        <p:blipFill>
          <a:blip r:embed="rId3"/>
          <a:stretch>
            <a:fillRect/>
          </a:stretch>
        </p:blipFill>
        <p:spPr>
          <a:xfrm>
            <a:off x="838200" y="1888174"/>
            <a:ext cx="5034755" cy="2759792"/>
          </a:xfrm>
          <a:prstGeom prst="rect">
            <a:avLst/>
          </a:prstGeom>
        </p:spPr>
      </p:pic>
      <p:pic>
        <p:nvPicPr>
          <p:cNvPr id="6" name="图片 5">
            <a:extLst>
              <a:ext uri="{FF2B5EF4-FFF2-40B4-BE49-F238E27FC236}">
                <a16:creationId xmlns:a16="http://schemas.microsoft.com/office/drawing/2014/main" id="{A91D2E4A-9527-4E93-A7DA-DD335CE1BDE6}"/>
              </a:ext>
            </a:extLst>
          </p:cNvPr>
          <p:cNvPicPr>
            <a:picLocks noChangeAspect="1"/>
          </p:cNvPicPr>
          <p:nvPr/>
        </p:nvPicPr>
        <p:blipFill>
          <a:blip r:embed="rId4"/>
          <a:stretch>
            <a:fillRect/>
          </a:stretch>
        </p:blipFill>
        <p:spPr>
          <a:xfrm>
            <a:off x="7772743" y="1690221"/>
            <a:ext cx="3581057" cy="1738779"/>
          </a:xfrm>
          <a:prstGeom prst="rect">
            <a:avLst/>
          </a:prstGeom>
        </p:spPr>
      </p:pic>
    </p:spTree>
    <p:extLst>
      <p:ext uri="{BB962C8B-B14F-4D97-AF65-F5344CB8AC3E}">
        <p14:creationId xmlns:p14="http://schemas.microsoft.com/office/powerpoint/2010/main" val="1563859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199163-C808-4239-A66E-0AC522A650A7}"/>
              </a:ext>
            </a:extLst>
          </p:cNvPr>
          <p:cNvSpPr>
            <a:spLocks noGrp="1"/>
          </p:cNvSpPr>
          <p:nvPr>
            <p:ph type="title"/>
          </p:nvPr>
        </p:nvSpPr>
        <p:spPr/>
        <p:txBody>
          <a:bodyPr/>
          <a:lstStyle/>
          <a:p>
            <a:r>
              <a:rPr lang="en-US" altLang="zh-CN" dirty="0"/>
              <a:t>SRGANs: Loss</a:t>
            </a:r>
            <a:endParaRPr lang="zh-CN" altLang="en-US" dirty="0"/>
          </a:p>
        </p:txBody>
      </p:sp>
      <p:sp>
        <p:nvSpPr>
          <p:cNvPr id="3" name="内容占位符 2">
            <a:extLst>
              <a:ext uri="{FF2B5EF4-FFF2-40B4-BE49-F238E27FC236}">
                <a16:creationId xmlns:a16="http://schemas.microsoft.com/office/drawing/2014/main" id="{8ED642FD-9F9B-47C6-A5CB-F72B34CC335E}"/>
              </a:ext>
            </a:extLst>
          </p:cNvPr>
          <p:cNvSpPr>
            <a:spLocks noGrp="1"/>
          </p:cNvSpPr>
          <p:nvPr>
            <p:ph idx="1"/>
          </p:nvPr>
        </p:nvSpPr>
        <p:spPr/>
        <p:txBody>
          <a:bodyPr/>
          <a:lstStyle/>
          <a:p>
            <a:r>
              <a:rPr lang="en-US" altLang="zh-CN" dirty="0"/>
              <a:t>2. Discriminator Loss</a:t>
            </a:r>
            <a:endParaRPr lang="zh-CN" altLang="en-US" dirty="0"/>
          </a:p>
        </p:txBody>
      </p:sp>
      <p:pic>
        <p:nvPicPr>
          <p:cNvPr id="4" name="图片 3">
            <a:extLst>
              <a:ext uri="{FF2B5EF4-FFF2-40B4-BE49-F238E27FC236}">
                <a16:creationId xmlns:a16="http://schemas.microsoft.com/office/drawing/2014/main" id="{834B3E9D-F861-4E5D-9A90-BC275D717B44}"/>
              </a:ext>
            </a:extLst>
          </p:cNvPr>
          <p:cNvPicPr>
            <a:picLocks noChangeAspect="1"/>
          </p:cNvPicPr>
          <p:nvPr/>
        </p:nvPicPr>
        <p:blipFill>
          <a:blip r:embed="rId2"/>
          <a:stretch>
            <a:fillRect/>
          </a:stretch>
        </p:blipFill>
        <p:spPr>
          <a:xfrm>
            <a:off x="247023" y="2592149"/>
            <a:ext cx="11250434" cy="2818289"/>
          </a:xfrm>
          <a:prstGeom prst="rect">
            <a:avLst/>
          </a:prstGeom>
        </p:spPr>
      </p:pic>
    </p:spTree>
    <p:extLst>
      <p:ext uri="{BB962C8B-B14F-4D97-AF65-F5344CB8AC3E}">
        <p14:creationId xmlns:p14="http://schemas.microsoft.com/office/powerpoint/2010/main" val="14904602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B6DDA9-C855-412A-A26C-C306D20F0010}"/>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061BB5FF-5715-4F6D-A770-654B5FC1EC9A}"/>
              </a:ext>
            </a:extLst>
          </p:cNvPr>
          <p:cNvSpPr>
            <a:spLocks noGrp="1"/>
          </p:cNvSpPr>
          <p:nvPr>
            <p:ph idx="1"/>
          </p:nvPr>
        </p:nvSpPr>
        <p:spPr>
          <a:xfrm>
            <a:off x="553386" y="2506662"/>
            <a:ext cx="10515600" cy="4351338"/>
          </a:xfrm>
        </p:spPr>
        <p:txBody>
          <a:bodyPr>
            <a:normAutofit/>
          </a:bodyPr>
          <a:lstStyle/>
          <a:p>
            <a:pPr marL="0" indent="0" algn="ctr">
              <a:buNone/>
            </a:pPr>
            <a:r>
              <a:rPr lang="en-US" altLang="zh-CN" sz="4800" dirty="0"/>
              <a:t> Thank you! </a:t>
            </a:r>
            <a:endParaRPr lang="zh-CN" altLang="en-US" sz="4800" dirty="0"/>
          </a:p>
        </p:txBody>
      </p:sp>
    </p:spTree>
    <p:extLst>
      <p:ext uri="{BB962C8B-B14F-4D97-AF65-F5344CB8AC3E}">
        <p14:creationId xmlns:p14="http://schemas.microsoft.com/office/powerpoint/2010/main" val="36135349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A44B82-9C9D-4DFE-955B-A45683816903}"/>
              </a:ext>
            </a:extLst>
          </p:cNvPr>
          <p:cNvSpPr>
            <a:spLocks noGrp="1"/>
          </p:cNvSpPr>
          <p:nvPr>
            <p:ph type="title"/>
          </p:nvPr>
        </p:nvSpPr>
        <p:spPr/>
        <p:txBody>
          <a:bodyPr/>
          <a:lstStyle/>
          <a:p>
            <a:r>
              <a:rPr lang="en-US" altLang="zh-CN" dirty="0"/>
              <a:t>Off-topic :</a:t>
            </a:r>
            <a:endParaRPr lang="zh-CN" altLang="en-US" dirty="0"/>
          </a:p>
        </p:txBody>
      </p:sp>
      <p:sp>
        <p:nvSpPr>
          <p:cNvPr id="3" name="内容占位符 2">
            <a:extLst>
              <a:ext uri="{FF2B5EF4-FFF2-40B4-BE49-F238E27FC236}">
                <a16:creationId xmlns:a16="http://schemas.microsoft.com/office/drawing/2014/main" id="{FDFC5E97-0B65-40CD-A57D-5D7436494FFB}"/>
              </a:ext>
            </a:extLst>
          </p:cNvPr>
          <p:cNvSpPr>
            <a:spLocks noGrp="1"/>
          </p:cNvSpPr>
          <p:nvPr>
            <p:ph idx="1"/>
          </p:nvPr>
        </p:nvSpPr>
        <p:spPr/>
        <p:txBody>
          <a:bodyPr/>
          <a:lstStyle/>
          <a:p>
            <a:endParaRPr lang="zh-CN" altLang="en-US" dirty="0"/>
          </a:p>
        </p:txBody>
      </p:sp>
      <p:pic>
        <p:nvPicPr>
          <p:cNvPr id="4" name="图片 3">
            <a:extLst>
              <a:ext uri="{FF2B5EF4-FFF2-40B4-BE49-F238E27FC236}">
                <a16:creationId xmlns:a16="http://schemas.microsoft.com/office/drawing/2014/main" id="{4CA8DDD4-0AFC-42C3-A10A-14DA30ACDC0E}"/>
              </a:ext>
            </a:extLst>
          </p:cNvPr>
          <p:cNvPicPr>
            <a:picLocks noChangeAspect="1"/>
          </p:cNvPicPr>
          <p:nvPr/>
        </p:nvPicPr>
        <p:blipFill>
          <a:blip r:embed="rId2"/>
          <a:stretch>
            <a:fillRect/>
          </a:stretch>
        </p:blipFill>
        <p:spPr>
          <a:xfrm>
            <a:off x="958122" y="1690688"/>
            <a:ext cx="8665564" cy="4766912"/>
          </a:xfrm>
          <a:prstGeom prst="rect">
            <a:avLst/>
          </a:prstGeom>
        </p:spPr>
      </p:pic>
    </p:spTree>
    <p:extLst>
      <p:ext uri="{BB962C8B-B14F-4D97-AF65-F5344CB8AC3E}">
        <p14:creationId xmlns:p14="http://schemas.microsoft.com/office/powerpoint/2010/main" val="8450307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4D2671-98A5-4811-AAEA-66EC519349A3}"/>
              </a:ext>
            </a:extLst>
          </p:cNvPr>
          <p:cNvSpPr>
            <a:spLocks noGrp="1"/>
          </p:cNvSpPr>
          <p:nvPr>
            <p:ph type="title"/>
          </p:nvPr>
        </p:nvSpPr>
        <p:spPr/>
        <p:txBody>
          <a:bodyPr/>
          <a:lstStyle/>
          <a:p>
            <a:endParaRPr lang="zh-CN" altLang="en-US" dirty="0"/>
          </a:p>
        </p:txBody>
      </p:sp>
      <p:sp>
        <p:nvSpPr>
          <p:cNvPr id="3" name="内容占位符 2">
            <a:extLst>
              <a:ext uri="{FF2B5EF4-FFF2-40B4-BE49-F238E27FC236}">
                <a16:creationId xmlns:a16="http://schemas.microsoft.com/office/drawing/2014/main" id="{1E7D0430-1AFD-48FA-BA3B-CF97B729229D}"/>
              </a:ext>
            </a:extLst>
          </p:cNvPr>
          <p:cNvSpPr>
            <a:spLocks noGrp="1"/>
          </p:cNvSpPr>
          <p:nvPr>
            <p:ph idx="1"/>
          </p:nvPr>
        </p:nvSpPr>
        <p:spPr/>
        <p:txBody>
          <a:bodyPr>
            <a:normAutofit/>
          </a:bodyPr>
          <a:lstStyle/>
          <a:p>
            <a:pPr marL="0" indent="0">
              <a:buNone/>
            </a:pPr>
            <a:r>
              <a:rPr lang="en-US" altLang="zh-CN" sz="3600" dirty="0"/>
              <a:t>let’s start super resolution task. </a:t>
            </a:r>
            <a:endParaRPr lang="zh-CN" altLang="en-US" sz="3600" dirty="0"/>
          </a:p>
        </p:txBody>
      </p:sp>
    </p:spTree>
    <p:extLst>
      <p:ext uri="{BB962C8B-B14F-4D97-AF65-F5344CB8AC3E}">
        <p14:creationId xmlns:p14="http://schemas.microsoft.com/office/powerpoint/2010/main" val="19678567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6CAF60-D3D6-4633-98FF-C5FBE427AAF1}"/>
              </a:ext>
            </a:extLst>
          </p:cNvPr>
          <p:cNvSpPr>
            <a:spLocks noGrp="1"/>
          </p:cNvSpPr>
          <p:nvPr>
            <p:ph type="title"/>
          </p:nvPr>
        </p:nvSpPr>
        <p:spPr/>
        <p:txBody>
          <a:bodyPr/>
          <a:lstStyle/>
          <a:p>
            <a:r>
              <a:rPr lang="en-US" altLang="zh-CN" dirty="0"/>
              <a:t>Introduction</a:t>
            </a:r>
            <a:endParaRPr lang="zh-CN" altLang="en-US" dirty="0"/>
          </a:p>
        </p:txBody>
      </p:sp>
      <p:pic>
        <p:nvPicPr>
          <p:cNvPr id="4" name="内容占位符 3">
            <a:extLst>
              <a:ext uri="{FF2B5EF4-FFF2-40B4-BE49-F238E27FC236}">
                <a16:creationId xmlns:a16="http://schemas.microsoft.com/office/drawing/2014/main" id="{EE99808F-0F6D-4071-BCA3-53DCB43BC00F}"/>
              </a:ext>
            </a:extLst>
          </p:cNvPr>
          <p:cNvPicPr>
            <a:picLocks noGrp="1" noChangeAspect="1"/>
          </p:cNvPicPr>
          <p:nvPr>
            <p:ph idx="1"/>
          </p:nvPr>
        </p:nvPicPr>
        <p:blipFill>
          <a:blip r:embed="rId3"/>
          <a:stretch>
            <a:fillRect/>
          </a:stretch>
        </p:blipFill>
        <p:spPr>
          <a:xfrm>
            <a:off x="987011" y="1542147"/>
            <a:ext cx="10217977" cy="4806844"/>
          </a:xfrm>
          <a:prstGeom prst="rect">
            <a:avLst/>
          </a:prstGeom>
        </p:spPr>
      </p:pic>
    </p:spTree>
    <p:extLst>
      <p:ext uri="{BB962C8B-B14F-4D97-AF65-F5344CB8AC3E}">
        <p14:creationId xmlns:p14="http://schemas.microsoft.com/office/powerpoint/2010/main" val="38676758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C57201-6827-4502-8ED1-98F4269A447F}"/>
              </a:ext>
            </a:extLst>
          </p:cNvPr>
          <p:cNvSpPr>
            <a:spLocks noGrp="1"/>
          </p:cNvSpPr>
          <p:nvPr>
            <p:ph type="title"/>
          </p:nvPr>
        </p:nvSpPr>
        <p:spPr/>
        <p:txBody>
          <a:bodyPr/>
          <a:lstStyle/>
          <a:p>
            <a:r>
              <a:rPr lang="en-US" altLang="zh-CN" dirty="0"/>
              <a:t>Introduction</a:t>
            </a:r>
            <a:endParaRPr lang="zh-CN" altLang="en-US" dirty="0"/>
          </a:p>
        </p:txBody>
      </p:sp>
      <p:pic>
        <p:nvPicPr>
          <p:cNvPr id="6" name="内容占位符 5">
            <a:extLst>
              <a:ext uri="{FF2B5EF4-FFF2-40B4-BE49-F238E27FC236}">
                <a16:creationId xmlns:a16="http://schemas.microsoft.com/office/drawing/2014/main" id="{A83B2477-2C4F-42D6-AE93-368AAD7B2AAE}"/>
              </a:ext>
            </a:extLst>
          </p:cNvPr>
          <p:cNvPicPr>
            <a:picLocks noGrp="1" noChangeAspect="1"/>
          </p:cNvPicPr>
          <p:nvPr>
            <p:ph idx="1"/>
          </p:nvPr>
        </p:nvPicPr>
        <p:blipFill>
          <a:blip r:embed="rId2"/>
          <a:stretch>
            <a:fillRect/>
          </a:stretch>
        </p:blipFill>
        <p:spPr>
          <a:xfrm>
            <a:off x="1757343" y="1559286"/>
            <a:ext cx="8677313" cy="4933589"/>
          </a:xfrm>
          <a:prstGeom prst="rect">
            <a:avLst/>
          </a:prstGeom>
        </p:spPr>
      </p:pic>
    </p:spTree>
    <p:extLst>
      <p:ext uri="{BB962C8B-B14F-4D97-AF65-F5344CB8AC3E}">
        <p14:creationId xmlns:p14="http://schemas.microsoft.com/office/powerpoint/2010/main" val="24565371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750BB8-EEAD-43EB-8381-CB8C280EB19E}"/>
              </a:ext>
            </a:extLst>
          </p:cNvPr>
          <p:cNvSpPr>
            <a:spLocks noGrp="1"/>
          </p:cNvSpPr>
          <p:nvPr>
            <p:ph type="title"/>
          </p:nvPr>
        </p:nvSpPr>
        <p:spPr/>
        <p:txBody>
          <a:bodyPr/>
          <a:lstStyle/>
          <a:p>
            <a:r>
              <a:rPr lang="en-US" altLang="zh-CN" dirty="0"/>
              <a:t>Introduction</a:t>
            </a:r>
            <a:endParaRPr lang="zh-CN" altLang="en-US" dirty="0"/>
          </a:p>
        </p:txBody>
      </p:sp>
      <p:pic>
        <p:nvPicPr>
          <p:cNvPr id="4" name="内容占位符 3">
            <a:extLst>
              <a:ext uri="{FF2B5EF4-FFF2-40B4-BE49-F238E27FC236}">
                <a16:creationId xmlns:a16="http://schemas.microsoft.com/office/drawing/2014/main" id="{5E0FF73A-AE3F-4B4E-B835-9068E95F7811}"/>
              </a:ext>
            </a:extLst>
          </p:cNvPr>
          <p:cNvPicPr>
            <a:picLocks noGrp="1" noChangeAspect="1"/>
          </p:cNvPicPr>
          <p:nvPr>
            <p:ph idx="1"/>
          </p:nvPr>
        </p:nvPicPr>
        <p:blipFill>
          <a:blip r:embed="rId2"/>
          <a:stretch>
            <a:fillRect/>
          </a:stretch>
        </p:blipFill>
        <p:spPr>
          <a:xfrm>
            <a:off x="1622453" y="1406586"/>
            <a:ext cx="8947093" cy="5451414"/>
          </a:xfrm>
          <a:prstGeom prst="rect">
            <a:avLst/>
          </a:prstGeom>
        </p:spPr>
      </p:pic>
    </p:spTree>
    <p:extLst>
      <p:ext uri="{BB962C8B-B14F-4D97-AF65-F5344CB8AC3E}">
        <p14:creationId xmlns:p14="http://schemas.microsoft.com/office/powerpoint/2010/main" val="23617918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6FC077-4593-4E83-B660-B0BEFA1099BC}"/>
              </a:ext>
            </a:extLst>
          </p:cNvPr>
          <p:cNvSpPr>
            <a:spLocks noGrp="1"/>
          </p:cNvSpPr>
          <p:nvPr>
            <p:ph type="title"/>
          </p:nvPr>
        </p:nvSpPr>
        <p:spPr/>
        <p:txBody>
          <a:bodyPr/>
          <a:lstStyle/>
          <a:p>
            <a:r>
              <a:rPr lang="en-US" altLang="zh-CN" dirty="0"/>
              <a:t>Introduction	</a:t>
            </a:r>
            <a:endParaRPr lang="zh-CN" altLang="en-US" dirty="0"/>
          </a:p>
        </p:txBody>
      </p:sp>
      <p:sp>
        <p:nvSpPr>
          <p:cNvPr id="3" name="内容占位符 2">
            <a:extLst>
              <a:ext uri="{FF2B5EF4-FFF2-40B4-BE49-F238E27FC236}">
                <a16:creationId xmlns:a16="http://schemas.microsoft.com/office/drawing/2014/main" id="{AAC956C7-A310-4049-AF6B-4AE660156648}"/>
              </a:ext>
            </a:extLst>
          </p:cNvPr>
          <p:cNvSpPr>
            <a:spLocks noGrp="1"/>
          </p:cNvSpPr>
          <p:nvPr>
            <p:ph idx="1"/>
          </p:nvPr>
        </p:nvSpPr>
        <p:spPr>
          <a:xfrm>
            <a:off x="838200" y="1551305"/>
            <a:ext cx="10515600" cy="4351338"/>
          </a:xfrm>
        </p:spPr>
        <p:txBody>
          <a:bodyPr/>
          <a:lstStyle/>
          <a:p>
            <a:r>
              <a:rPr lang="en-US" altLang="zh-CN" dirty="0"/>
              <a:t>increase size while preventing the quality from deteriorating</a:t>
            </a:r>
          </a:p>
          <a:p>
            <a:r>
              <a:rPr lang="en-US" altLang="zh-CN" dirty="0"/>
              <a:t>satellite,</a:t>
            </a:r>
            <a:r>
              <a:rPr lang="zh-CN" altLang="en-US" dirty="0"/>
              <a:t> </a:t>
            </a:r>
            <a:r>
              <a:rPr lang="en-US" altLang="zh-CN" dirty="0"/>
              <a:t>space image analysis, medical image processing, compressed image, video enhancement, and other application</a:t>
            </a:r>
          </a:p>
          <a:p>
            <a:endParaRPr lang="en-US" altLang="zh-CN" dirty="0"/>
          </a:p>
        </p:txBody>
      </p:sp>
      <p:pic>
        <p:nvPicPr>
          <p:cNvPr id="4" name="图片 3">
            <a:extLst>
              <a:ext uri="{FF2B5EF4-FFF2-40B4-BE49-F238E27FC236}">
                <a16:creationId xmlns:a16="http://schemas.microsoft.com/office/drawing/2014/main" id="{70E1F6C3-B2F8-4561-98DA-AA57C9CFB01A}"/>
              </a:ext>
            </a:extLst>
          </p:cNvPr>
          <p:cNvPicPr>
            <a:picLocks noChangeAspect="1"/>
          </p:cNvPicPr>
          <p:nvPr/>
        </p:nvPicPr>
        <p:blipFill>
          <a:blip r:embed="rId3"/>
          <a:stretch>
            <a:fillRect/>
          </a:stretch>
        </p:blipFill>
        <p:spPr>
          <a:xfrm>
            <a:off x="2179615" y="2857440"/>
            <a:ext cx="6339545" cy="4000560"/>
          </a:xfrm>
          <a:prstGeom prst="rect">
            <a:avLst/>
          </a:prstGeom>
        </p:spPr>
      </p:pic>
    </p:spTree>
    <p:extLst>
      <p:ext uri="{BB962C8B-B14F-4D97-AF65-F5344CB8AC3E}">
        <p14:creationId xmlns:p14="http://schemas.microsoft.com/office/powerpoint/2010/main" val="156477907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286</TotalTime>
  <Words>893</Words>
  <Application>Microsoft Office PowerPoint</Application>
  <PresentationFormat>宽屏</PresentationFormat>
  <Paragraphs>145</Paragraphs>
  <Slides>31</Slides>
  <Notes>19</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31</vt:i4>
      </vt:variant>
    </vt:vector>
  </HeadingPairs>
  <TitlesOfParts>
    <vt:vector size="35" baseType="lpstr">
      <vt:lpstr>等线</vt:lpstr>
      <vt:lpstr>等线 Light</vt:lpstr>
      <vt:lpstr>Arial</vt:lpstr>
      <vt:lpstr>Office 主题​​</vt:lpstr>
      <vt:lpstr>Super-Resolution GAN</vt:lpstr>
      <vt:lpstr>Off-topic :</vt:lpstr>
      <vt:lpstr>Off-topic :</vt:lpstr>
      <vt:lpstr>Off-topic :</vt:lpstr>
      <vt:lpstr>PowerPoint 演示文稿</vt:lpstr>
      <vt:lpstr>Introduction</vt:lpstr>
      <vt:lpstr>Introduction</vt:lpstr>
      <vt:lpstr>Introduction</vt:lpstr>
      <vt:lpstr>Introduction </vt:lpstr>
      <vt:lpstr>Background</vt:lpstr>
      <vt:lpstr>Background 0: pixel </vt:lpstr>
      <vt:lpstr>Background 1: PSNR estimation</vt:lpstr>
      <vt:lpstr>Background 1: PSNR</vt:lpstr>
      <vt:lpstr>Background 1: PSNR</vt:lpstr>
      <vt:lpstr>Background 2: interpolation </vt:lpstr>
      <vt:lpstr>Background 3: SRCNN and SRResNet</vt:lpstr>
      <vt:lpstr>Background 3: SRCNN and SRResNet</vt:lpstr>
      <vt:lpstr>Background 3: SRCNN and SRResNet</vt:lpstr>
      <vt:lpstr>Background 3: SRCNN and SRResNet</vt:lpstr>
      <vt:lpstr>Background 3: SRCNN and SRResNet</vt:lpstr>
      <vt:lpstr>Background 3: SRCNN and SRResNet</vt:lpstr>
      <vt:lpstr>Super-Resolution  Generative Adversarial Networks </vt:lpstr>
      <vt:lpstr>SRGANs: contribution</vt:lpstr>
      <vt:lpstr>Networks structure:</vt:lpstr>
      <vt:lpstr>SRGANs: Loss</vt:lpstr>
      <vt:lpstr>SRGANs: Loss</vt:lpstr>
      <vt:lpstr>SRGANs: Loss</vt:lpstr>
      <vt:lpstr>SRGANs: Loss</vt:lpstr>
      <vt:lpstr>SRGANs: Loss</vt:lpstr>
      <vt:lpstr>SRGANs: Loss</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Zhang Oanakiaja</dc:creator>
  <cp:lastModifiedBy>Zhang Oanakiaja</cp:lastModifiedBy>
  <cp:revision>24</cp:revision>
  <dcterms:created xsi:type="dcterms:W3CDTF">2019-08-11T01:07:22Z</dcterms:created>
  <dcterms:modified xsi:type="dcterms:W3CDTF">2019-08-11T06:57:38Z</dcterms:modified>
</cp:coreProperties>
</file>