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537271c4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537271c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37271c4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37271c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37271c4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37271c4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37271c4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37271c4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37271c4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37271c4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37271c4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37271c4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24116fb8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24116fb8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24116fb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24116fb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537271c4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537271c4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37271c4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37271c4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37271c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37271c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8bad7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8bad7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 into the specifics about Excel, I would like to do a brief introduction data types and how to tell from your file names the type of data that may be contained within that file. Some of you will probably be familiar with this, but this is </a:t>
            </a:r>
            <a:r>
              <a:rPr i="1" lang="en"/>
              <a:t>so</a:t>
            </a:r>
            <a:r>
              <a:rPr lang="en"/>
              <a:t> important, not just for Excel, but just in general to have control over your files, file management, and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everyone open up the folder Rachel sent around. When you open this, you will see four different files. We’re going to talk a bit about determining. I will ask you to look through the files and then think about what the </a:t>
            </a:r>
            <a:r>
              <a:rPr lang="en"/>
              <a:t>differences</a:t>
            </a:r>
            <a:r>
              <a:rPr lang="en"/>
              <a:t> between these files are. I care less about the content and more about the ways the data is being 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THROUGH WITH THEM. ALSO, I HAVE A 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8bad7f5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8bad7f5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537271c4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37271c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37271c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37271c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37271c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37271c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37271c4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37271c4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537271c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37271c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a:noFill/>
        </p:spPr>
        <p:txBody>
          <a:bodyPr anchorCtr="0" anchor="b" bIns="91425" lIns="91425" spcFirstLastPara="1" rIns="91425" wrap="square" tIns="91425"/>
          <a:lstStyle>
            <a:lvl1pPr lvl="0" algn="ctr">
              <a:spcBef>
                <a:spcPts val="0"/>
              </a:spcBef>
              <a:spcAft>
                <a:spcPts val="0"/>
              </a:spcAft>
              <a:buClr>
                <a:srgbClr val="FF0000"/>
              </a:buClr>
              <a:buSzPts val="5400"/>
              <a:buFont typeface="Cambria"/>
              <a:buNone/>
              <a:defRPr b="1" sz="5400">
                <a:solidFill>
                  <a:srgbClr val="FF0000"/>
                </a:solidFill>
                <a:latin typeface="Cambria"/>
                <a:ea typeface="Cambria"/>
                <a:cs typeface="Cambria"/>
                <a:sym typeface="Cambri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2889425" y="3165825"/>
            <a:ext cx="6013500" cy="733500"/>
          </a:xfrm>
          <a:prstGeom prst="rect">
            <a:avLst/>
          </a:prstGeom>
        </p:spPr>
        <p:txBody>
          <a:bodyPr anchorCtr="0" anchor="t" bIns="91425" lIns="91425" spcFirstLastPara="1" rIns="91425" wrap="square" tIns="91425"/>
          <a:lstStyle>
            <a:lvl1pPr lvl="0" algn="r">
              <a:lnSpc>
                <a:spcPct val="100000"/>
              </a:lnSpc>
              <a:spcBef>
                <a:spcPts val="0"/>
              </a:spcBef>
              <a:spcAft>
                <a:spcPts val="0"/>
              </a:spcAft>
              <a:buSzPts val="2400"/>
              <a:buFont typeface="Calibri"/>
              <a:buNone/>
              <a:defRPr sz="2400">
                <a:latin typeface="Calibri"/>
                <a:ea typeface="Calibri"/>
                <a:cs typeface="Calibri"/>
                <a:sym typeface="Calibri"/>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12" y="4313974"/>
            <a:ext cx="4285525" cy="728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Lab Theme">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75475" y="3775650"/>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Cambria"/>
              <a:buNone/>
              <a:defRPr>
                <a:solidFill>
                  <a:schemeClr val="accent3"/>
                </a:solidFill>
                <a:latin typeface="Cambria"/>
                <a:ea typeface="Cambria"/>
                <a:cs typeface="Cambria"/>
                <a:sym typeface="Cambria"/>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1"/>
          <p:cNvPicPr preferRelativeResize="0"/>
          <p:nvPr/>
        </p:nvPicPr>
        <p:blipFill>
          <a:blip r:embed="rId2">
            <a:alphaModFix/>
          </a:blip>
          <a:stretch>
            <a:fillRect/>
          </a:stretch>
        </p:blipFill>
        <p:spPr>
          <a:xfrm>
            <a:off x="75475" y="4374449"/>
            <a:ext cx="4285525" cy="728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E06666"/>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Font typeface="Cambria"/>
              <a:buNone/>
              <a:defRPr b="1" sz="6800">
                <a:solidFill>
                  <a:schemeClr val="lt1"/>
                </a:solidFill>
                <a:latin typeface="Cambria"/>
                <a:ea typeface="Cambria"/>
                <a:cs typeface="Cambria"/>
                <a:sym typeface="Cambria"/>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7285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FF0000"/>
              </a:buClr>
              <a:buSzPts val="3000"/>
              <a:buFont typeface="Cambria"/>
              <a:buNone/>
              <a:defRPr b="1">
                <a:solidFill>
                  <a:srgbClr val="FF0000"/>
                </a:solidFill>
                <a:latin typeface="Cambria"/>
                <a:ea typeface="Cambria"/>
                <a:cs typeface="Cambria"/>
                <a:sym typeface="Cambri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30122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311700" y="-1"/>
            <a:ext cx="4285525" cy="7285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7285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FF0000"/>
              </a:buClr>
              <a:buSzPts val="3000"/>
              <a:buFont typeface="Cambria"/>
              <a:buNone/>
              <a:defRPr b="1">
                <a:solidFill>
                  <a:srgbClr val="FF0000"/>
                </a:solidFill>
                <a:latin typeface="Cambria"/>
                <a:ea typeface="Cambria"/>
                <a:cs typeface="Cambria"/>
                <a:sym typeface="Cambri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381500"/>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381500"/>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311700" y="-1"/>
            <a:ext cx="4285525" cy="728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1362750" y="691650"/>
            <a:ext cx="6418500" cy="572700"/>
          </a:xfrm>
          <a:prstGeom prst="rect">
            <a:avLst/>
          </a:prstGeom>
        </p:spPr>
        <p:txBody>
          <a:bodyPr anchorCtr="0" anchor="t" bIns="91425" lIns="91425" spcFirstLastPara="1" rIns="91425" wrap="square" tIns="91425"/>
          <a:lstStyle>
            <a:lvl1pPr lvl="0" algn="ctr">
              <a:spcBef>
                <a:spcPts val="0"/>
              </a:spcBef>
              <a:spcAft>
                <a:spcPts val="0"/>
              </a:spcAft>
              <a:buClr>
                <a:srgbClr val="FF0000"/>
              </a:buClr>
              <a:buSzPts val="3000"/>
              <a:buFont typeface="Cambria"/>
              <a:buNone/>
              <a:defRPr b="1">
                <a:solidFill>
                  <a:srgbClr val="FF0000"/>
                </a:solidFill>
                <a:latin typeface="Cambria"/>
                <a:ea typeface="Cambria"/>
                <a:cs typeface="Cambria"/>
                <a:sym typeface="Cambri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2429238" y="-1"/>
            <a:ext cx="4285525" cy="7285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0" y="587575"/>
            <a:ext cx="54849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490875"/>
            <a:ext cx="83214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0" y="-1"/>
            <a:ext cx="4285525" cy="7285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E06666"/>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0" y="4328299"/>
            <a:ext cx="4285525" cy="7285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5143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70374"/>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13" y="27640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9"/>
          <p:cNvPicPr preferRelativeResize="0"/>
          <p:nvPr/>
        </p:nvPicPr>
        <p:blipFill>
          <a:blip r:embed="rId2">
            <a:alphaModFix/>
          </a:blip>
          <a:stretch>
            <a:fillRect/>
          </a:stretch>
        </p:blipFill>
        <p:spPr>
          <a:xfrm>
            <a:off x="145338" y="99"/>
            <a:ext cx="4285525" cy="7285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50" name="Shape 50"/>
        <p:cNvGrpSpPr/>
        <p:nvPr/>
      </p:nvGrpSpPr>
      <p:grpSpPr>
        <a:xfrm>
          <a:off x="0" y="0"/>
          <a:ext cx="0" cy="0"/>
          <a:chOff x="0" y="0"/>
          <a:chExt cx="0" cy="0"/>
        </a:xfrm>
      </p:grpSpPr>
      <p:sp>
        <p:nvSpPr>
          <p:cNvPr id="51" name="Google Shape;51;p10"/>
          <p:cNvSpPr/>
          <p:nvPr/>
        </p:nvSpPr>
        <p:spPr>
          <a:xfrm>
            <a:off x="0" y="0"/>
            <a:ext cx="4572000" cy="51435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type="title"/>
          </p:nvPr>
        </p:nvSpPr>
        <p:spPr>
          <a:xfrm>
            <a:off x="4899788" y="800399"/>
            <a:ext cx="4045200" cy="15519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54" name="Google Shape;54;p10"/>
          <p:cNvSpPr txBox="1"/>
          <p:nvPr>
            <p:ph idx="1" type="subTitle"/>
          </p:nvPr>
        </p:nvSpPr>
        <p:spPr>
          <a:xfrm>
            <a:off x="4779625" y="2276375"/>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5" name="Google Shape;55;p10"/>
          <p:cNvSpPr txBox="1"/>
          <p:nvPr>
            <p:ph idx="2" type="body"/>
          </p:nvPr>
        </p:nvSpPr>
        <p:spPr>
          <a:xfrm>
            <a:off x="297025" y="8004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0"/>
          <p:cNvPicPr preferRelativeResize="0"/>
          <p:nvPr/>
        </p:nvPicPr>
        <p:blipFill>
          <a:blip r:embed="rId2">
            <a:alphaModFix/>
          </a:blip>
          <a:stretch>
            <a:fillRect/>
          </a:stretch>
        </p:blipFill>
        <p:spPr>
          <a:xfrm>
            <a:off x="4779625" y="71874"/>
            <a:ext cx="4285525" cy="728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0000"/>
              </a:buClr>
              <a:buSzPts val="3000"/>
              <a:buFont typeface="Cambria"/>
              <a:buNone/>
              <a:defRPr b="1" sz="3000">
                <a:solidFill>
                  <a:srgbClr val="FF0000"/>
                </a:solidFill>
                <a:latin typeface="Cambria"/>
                <a:ea typeface="Cambria"/>
                <a:cs typeface="Cambria"/>
                <a:sym typeface="Cambri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160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1600"/>
              </a:spcBef>
              <a:spcAft>
                <a:spcPts val="160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voyant-tools.org/" TargetMode="External"/><Relationship Id="rId4" Type="http://schemas.openxmlformats.org/officeDocument/2006/relationships/hyperlink" Target="https://databasic.io/en/samediff/" TargetMode="External"/><Relationship Id="rId5" Type="http://schemas.openxmlformats.org/officeDocument/2006/relationships/hyperlink" Target="https://www.jasondavies.com/wordtree/" TargetMode="External"/><Relationship Id="rId6" Type="http://schemas.openxmlformats.org/officeDocument/2006/relationships/hyperlink" Target="https://storybench.shinyapps.io/textanalysis/" TargetMode="External"/><Relationship Id="rId7" Type="http://schemas.openxmlformats.org/officeDocument/2006/relationships/hyperlink" Target="https://storybench.shinyapps.io/csv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voyant-tools.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ocs.voyant-tools.org/too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atabasic.io/en/samedif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jasondavies.com/wordtre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support.office.com/en-us/article/video-create-a-chart-4d95c6a5-42d2-4cfc-aede-0ebf01d409a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support.office.com/en-us/article/Create-a-PivotTable-to-analyze-worksheet-data-A9A84538-BFE9-40A9-A8E9-F9913445657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mailto:messina.c@husky.ne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 and Visualizations </a:t>
            </a:r>
            <a:endParaRPr/>
          </a:p>
        </p:txBody>
      </p:sp>
      <p:sp>
        <p:nvSpPr>
          <p:cNvPr id="67" name="Google Shape;67;p12"/>
          <p:cNvSpPr txBox="1"/>
          <p:nvPr>
            <p:ph idx="1" type="subTitle"/>
          </p:nvPr>
        </p:nvSpPr>
        <p:spPr>
          <a:xfrm>
            <a:off x="5521925" y="3812900"/>
            <a:ext cx="3476700" cy="105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Cara Marta Messina</a:t>
            </a:r>
            <a:endParaRPr/>
          </a:p>
          <a:p>
            <a:pPr indent="0" lvl="0" marL="0" rtl="0" algn="r">
              <a:spcBef>
                <a:spcPts val="0"/>
              </a:spcBef>
              <a:spcAft>
                <a:spcPts val="0"/>
              </a:spcAft>
              <a:buNone/>
            </a:pPr>
            <a:r>
              <a:rPr lang="en"/>
              <a:t>NULab Coordinator</a:t>
            </a:r>
            <a:endParaRPr/>
          </a:p>
          <a:p>
            <a:pPr indent="0" lvl="0" marL="0" rtl="0" algn="r">
              <a:spcBef>
                <a:spcPts val="0"/>
              </a:spcBef>
              <a:spcAft>
                <a:spcPts val="0"/>
              </a:spcAft>
              <a:buNone/>
            </a:pPr>
            <a:r>
              <a:rPr lang="en"/>
              <a:t>messina.c@husky.neu.edu</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play!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1"/>
          <p:cNvSpPr txBox="1"/>
          <p:nvPr>
            <p:ph idx="1" type="body"/>
          </p:nvPr>
        </p:nvSpPr>
        <p:spPr>
          <a:xfrm>
            <a:off x="311700" y="1381500"/>
            <a:ext cx="860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the .txt files in the “class2” folder, we’re going to take some time to start working with different digital tools to help us begin analyzing our textual data. The platforms we will be using are:</a:t>
            </a:r>
            <a:endParaRPr sz="1800"/>
          </a:p>
          <a:p>
            <a:pPr indent="-342900" lvl="0" marL="457200" rtl="0" algn="l">
              <a:spcBef>
                <a:spcPts val="1600"/>
              </a:spcBef>
              <a:spcAft>
                <a:spcPts val="0"/>
              </a:spcAft>
              <a:buClr>
                <a:schemeClr val="dk2"/>
              </a:buClr>
              <a:buSzPts val="1800"/>
              <a:buFont typeface="Calibri"/>
              <a:buChar char="●"/>
            </a:pPr>
            <a:r>
              <a:rPr b="1" lang="en" sz="1800" u="sng">
                <a:hlinkClick r:id="rId3"/>
              </a:rPr>
              <a:t>Voyant</a:t>
            </a:r>
            <a:endParaRPr b="1" sz="1800"/>
          </a:p>
          <a:p>
            <a:pPr indent="-342900" lvl="0" marL="457200" rtl="0" algn="l">
              <a:spcBef>
                <a:spcPts val="0"/>
              </a:spcBef>
              <a:spcAft>
                <a:spcPts val="0"/>
              </a:spcAft>
              <a:buClr>
                <a:schemeClr val="dk2"/>
              </a:buClr>
              <a:buSzPts val="1800"/>
              <a:buFont typeface="Calibri"/>
              <a:buChar char="●"/>
            </a:pPr>
            <a:r>
              <a:rPr b="1" lang="en" sz="1800" u="sng">
                <a:hlinkClick r:id="rId4"/>
              </a:rPr>
              <a:t>SameDiff</a:t>
            </a:r>
            <a:endParaRPr b="1" sz="1800"/>
          </a:p>
          <a:p>
            <a:pPr indent="-342900" lvl="0" marL="457200" rtl="0" algn="l">
              <a:spcBef>
                <a:spcPts val="0"/>
              </a:spcBef>
              <a:spcAft>
                <a:spcPts val="0"/>
              </a:spcAft>
              <a:buClr>
                <a:schemeClr val="dk2"/>
              </a:buClr>
              <a:buSzPts val="1800"/>
              <a:buFont typeface="Calibri"/>
              <a:buChar char="●"/>
            </a:pPr>
            <a:r>
              <a:rPr b="1" lang="en" sz="1800" u="sng">
                <a:hlinkClick r:id="rId5"/>
              </a:rPr>
              <a:t>WordTree</a:t>
            </a:r>
            <a:endParaRPr b="1" sz="1800"/>
          </a:p>
          <a:p>
            <a:pPr indent="-342900" lvl="0" marL="457200" rtl="0" algn="l">
              <a:spcBef>
                <a:spcPts val="0"/>
              </a:spcBef>
              <a:spcAft>
                <a:spcPts val="0"/>
              </a:spcAft>
              <a:buClr>
                <a:schemeClr val="dk2"/>
              </a:buClr>
              <a:buSzPts val="1800"/>
              <a:buFont typeface="Calibri"/>
              <a:buChar char="●"/>
            </a:pPr>
            <a:r>
              <a:rPr lang="en" sz="1800"/>
              <a:t>Excel/Google Sheets</a:t>
            </a:r>
            <a:endParaRPr sz="1800"/>
          </a:p>
          <a:p>
            <a:pPr indent="-342900" lvl="0" marL="457200" rtl="0" algn="l">
              <a:spcBef>
                <a:spcPts val="0"/>
              </a:spcBef>
              <a:spcAft>
                <a:spcPts val="0"/>
              </a:spcAft>
              <a:buClr>
                <a:schemeClr val="dk2"/>
              </a:buClr>
              <a:buSzPts val="1800"/>
              <a:buFont typeface="Calibri"/>
              <a:buChar char="●"/>
            </a:pPr>
            <a:r>
              <a:rPr b="1" lang="en" sz="1800"/>
              <a:t>Story Bench Sentiment Analysis</a:t>
            </a:r>
            <a:r>
              <a:rPr lang="en" sz="1800"/>
              <a:t>–sentiment analysis measures how “positive” or “negative” a text is (we will not go into using this, but this is an awesome tool)</a:t>
            </a:r>
            <a:endParaRPr sz="1800"/>
          </a:p>
          <a:p>
            <a:pPr indent="-342900" lvl="1" marL="914400" rtl="0" algn="l">
              <a:spcBef>
                <a:spcPts val="0"/>
              </a:spcBef>
              <a:spcAft>
                <a:spcPts val="0"/>
              </a:spcAft>
              <a:buClr>
                <a:schemeClr val="dk2"/>
              </a:buClr>
              <a:buSzPts val="1800"/>
              <a:buFont typeface="Calibri"/>
              <a:buChar char="○"/>
            </a:pPr>
            <a:r>
              <a:rPr lang="en" sz="1800" u="sng">
                <a:hlinkClick r:id="rId6"/>
              </a:rPr>
              <a:t>Text files</a:t>
            </a:r>
            <a:endParaRPr sz="1800"/>
          </a:p>
          <a:p>
            <a:pPr indent="-342900" lvl="1" marL="914400" rtl="0" algn="l">
              <a:spcBef>
                <a:spcPts val="0"/>
              </a:spcBef>
              <a:spcAft>
                <a:spcPts val="0"/>
              </a:spcAft>
              <a:buClr>
                <a:schemeClr val="dk2"/>
              </a:buClr>
              <a:buSzPts val="1800"/>
              <a:buFont typeface="Calibri"/>
              <a:buChar char="○"/>
            </a:pPr>
            <a:r>
              <a:rPr lang="en" sz="1800" u="sng">
                <a:hlinkClick r:id="rId7"/>
              </a:rPr>
              <a:t>CSV files</a:t>
            </a:r>
            <a:endParaRPr sz="1800"/>
          </a:p>
          <a:p>
            <a:pPr indent="0" lvl="0" marL="0" rtl="0" algn="l">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Voyant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2"/>
          <p:cNvSpPr txBox="1"/>
          <p:nvPr>
            <p:ph idx="1" type="body"/>
          </p:nvPr>
        </p:nvSpPr>
        <p:spPr>
          <a:xfrm>
            <a:off x="311700" y="1381500"/>
            <a:ext cx="41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https://voyant-tools.org/</a:t>
            </a:r>
            <a:endParaRPr sz="1800"/>
          </a:p>
          <a:p>
            <a:pPr indent="0" lvl="0" marL="0" rtl="0" algn="l">
              <a:spcBef>
                <a:spcPts val="1600"/>
              </a:spcBef>
              <a:spcAft>
                <a:spcPts val="0"/>
              </a:spcAft>
              <a:buNone/>
            </a:pPr>
            <a:r>
              <a:rPr lang="en" sz="1800"/>
              <a:t>Voyant can look at one </a:t>
            </a:r>
            <a:r>
              <a:rPr b="1" lang="en" sz="1800"/>
              <a:t>OR</a:t>
            </a:r>
            <a:r>
              <a:rPr lang="en" sz="1800"/>
              <a:t> multiple text files (and recognize them as different files). It can read .pdfs and .docx, although I always recommend using .txt files because it removes messy formatting.</a:t>
            </a:r>
            <a:endParaRPr sz="1800"/>
          </a:p>
          <a:p>
            <a:pPr indent="0" lvl="0" marL="0" rtl="0" algn="l">
              <a:spcBef>
                <a:spcPts val="1600"/>
              </a:spcBef>
              <a:spcAft>
                <a:spcPts val="0"/>
              </a:spcAft>
              <a:buNone/>
            </a:pPr>
            <a:r>
              <a:rPr lang="en" sz="1800"/>
              <a:t>Highlight the .txt files that begin with “Q1” and “Q2” and drop those into Voyant! What do we see? What might this tell us about our data?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29" name="Google Shape;129;p22"/>
          <p:cNvSpPr txBox="1"/>
          <p:nvPr>
            <p:ph idx="2" type="body"/>
          </p:nvPr>
        </p:nvSpPr>
        <p:spPr>
          <a:xfrm>
            <a:off x="4832400" y="1381500"/>
            <a:ext cx="3999900" cy="29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FYI: a lot of the Voyant tool features–and a lot of the tools we will use today–remove “stopwords”, or the most popular words used in English (the, a, she, her, of, or in, and, etc..). This is sometimes referred to as “cleaning” data.</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Voyant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3"/>
          <p:cNvSpPr txBox="1"/>
          <p:nvPr>
            <p:ph idx="1" type="body"/>
          </p:nvPr>
        </p:nvSpPr>
        <p:spPr>
          <a:xfrm>
            <a:off x="311700" y="13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Wordcloud:</a:t>
            </a:r>
            <a:r>
              <a:rPr lang="en" sz="1800"/>
              <a:t> most frequent words will appear here; the largest words are the most frequent, while smaller words are still frequent, but a bit less</a:t>
            </a:r>
            <a:endParaRPr sz="1800"/>
          </a:p>
          <a:p>
            <a:pPr indent="0" lvl="0" marL="0" rtl="0" algn="l">
              <a:spcBef>
                <a:spcPts val="1600"/>
              </a:spcBef>
              <a:spcAft>
                <a:spcPts val="0"/>
              </a:spcAft>
              <a:buNone/>
            </a:pPr>
            <a:r>
              <a:rPr b="1" lang="en" sz="1800"/>
              <a:t>Phrases:</a:t>
            </a:r>
            <a:r>
              <a:rPr lang="en" sz="1800"/>
              <a:t> the frequency of several words that appear in a row (also called ‘nGrams’)</a:t>
            </a:r>
            <a:endParaRPr sz="1800"/>
          </a:p>
          <a:p>
            <a:pPr indent="0" lvl="0" marL="0" rtl="0" algn="l">
              <a:spcBef>
                <a:spcPts val="1600"/>
              </a:spcBef>
              <a:spcAft>
                <a:spcPts val="0"/>
              </a:spcAft>
              <a:buNone/>
            </a:pPr>
            <a:r>
              <a:rPr b="1" lang="en" sz="1800"/>
              <a:t>Contexts</a:t>
            </a:r>
            <a:r>
              <a:rPr lang="en" sz="1800"/>
              <a:t>: the string of words that appear around one word (also called ‘colocation’) </a:t>
            </a:r>
            <a:endParaRPr sz="1800"/>
          </a:p>
          <a:p>
            <a:pPr indent="0" lvl="0" marL="0" rtl="0" algn="l">
              <a:spcBef>
                <a:spcPts val="1600"/>
              </a:spcBef>
              <a:spcAft>
                <a:spcPts val="0"/>
              </a:spcAft>
              <a:buNone/>
            </a:pPr>
            <a:r>
              <a:rPr b="1" lang="en" sz="1800"/>
              <a:t>Correlation:</a:t>
            </a:r>
            <a:r>
              <a:rPr lang="en" sz="1800"/>
              <a:t> words that appear in similar contexts</a:t>
            </a:r>
            <a:endParaRPr sz="1800"/>
          </a:p>
          <a:p>
            <a:pPr indent="0" lvl="0" marL="0" rtl="0" algn="l">
              <a:spcBef>
                <a:spcPts val="1600"/>
              </a:spcBef>
              <a:spcAft>
                <a:spcPts val="0"/>
              </a:spcAft>
              <a:buNone/>
            </a:pPr>
            <a:r>
              <a:rPr lang="en" sz="1800"/>
              <a:t>For more infromation about all the tools, visit Voyant’s Tool Index: </a:t>
            </a:r>
            <a:r>
              <a:rPr lang="en" sz="1800" u="sng">
                <a:hlinkClick r:id="rId3"/>
              </a:rPr>
              <a:t>http://docs.voyant-tools.org/tools/</a:t>
            </a:r>
            <a:r>
              <a:rPr lang="en" sz="1800"/>
              <a:t> </a:t>
            </a:r>
            <a:endParaRPr sz="1800"/>
          </a:p>
          <a:p>
            <a:pPr indent="0" lvl="0" marL="0" rtl="0" algn="l">
              <a:spcBef>
                <a:spcPts val="1600"/>
              </a:spcBef>
              <a:spcAft>
                <a:spcPts val="16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Diff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4"/>
          <p:cNvSpPr txBox="1"/>
          <p:nvPr>
            <p:ph idx="1" type="body"/>
          </p:nvPr>
        </p:nvSpPr>
        <p:spPr>
          <a:xfrm>
            <a:off x="311700" y="13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hlinkClick r:id="rId3"/>
              </a:rPr>
              <a:t>https://databasic.io/en/samediff/</a:t>
            </a:r>
            <a:r>
              <a:rPr lang="en" sz="2400"/>
              <a:t> </a:t>
            </a:r>
            <a:endParaRPr sz="2400"/>
          </a:p>
          <a:p>
            <a:pPr indent="0" lvl="0" marL="0" rtl="0" algn="l">
              <a:spcBef>
                <a:spcPts val="1600"/>
              </a:spcBef>
              <a:spcAft>
                <a:spcPts val="0"/>
              </a:spcAft>
              <a:buNone/>
            </a:pPr>
            <a:r>
              <a:rPr lang="en" sz="2400"/>
              <a:t>Same Diff compares the unique and similar words used between two texts. Similar to Voyant, stopwords are removed.</a:t>
            </a:r>
            <a:endParaRPr sz="2400"/>
          </a:p>
          <a:p>
            <a:pPr indent="0" lvl="0" marL="0" rtl="0" algn="l">
              <a:spcBef>
                <a:spcPts val="1600"/>
              </a:spcBef>
              <a:spcAft>
                <a:spcPts val="0"/>
              </a:spcAft>
              <a:buNone/>
            </a:pPr>
            <a:r>
              <a:rPr lang="en" sz="2400"/>
              <a:t>In order to use SameDiff, you must have </a:t>
            </a:r>
            <a:r>
              <a:rPr b="1" lang="en" sz="2400"/>
              <a:t>two .txt</a:t>
            </a:r>
            <a:r>
              <a:rPr lang="en" sz="2400"/>
              <a:t> files. For example, what are similar and unique words between “all_Q1” and “all_Q2”? What might this tell us about our data?</a:t>
            </a:r>
            <a:endParaRPr sz="2400"/>
          </a:p>
          <a:p>
            <a:pPr indent="0" lvl="0" marL="0" rtl="0" algn="l">
              <a:spcBef>
                <a:spcPts val="1600"/>
              </a:spcBef>
              <a:spcAft>
                <a:spcPts val="1600"/>
              </a:spcAft>
              <a:buNone/>
            </a:pPr>
            <a:r>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88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Tree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5"/>
          <p:cNvSpPr txBox="1"/>
          <p:nvPr>
            <p:ph idx="1" type="body"/>
          </p:nvPr>
        </p:nvSpPr>
        <p:spPr>
          <a:xfrm>
            <a:off x="311700" y="13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u="sng">
                <a:hlinkClick r:id="rId3"/>
              </a:rPr>
              <a:t>https://www.jasondavies.com/wordtree/</a:t>
            </a:r>
            <a:r>
              <a:rPr lang="en" sz="2200"/>
              <a:t> </a:t>
            </a:r>
            <a:endParaRPr sz="2200"/>
          </a:p>
          <a:p>
            <a:pPr indent="0" lvl="0" marL="0" rtl="0" algn="l">
              <a:spcBef>
                <a:spcPts val="1600"/>
              </a:spcBef>
              <a:spcAft>
                <a:spcPts val="0"/>
              </a:spcAft>
              <a:buNone/>
            </a:pPr>
            <a:r>
              <a:rPr b="1" lang="en" sz="2200"/>
              <a:t>Copy and paste</a:t>
            </a:r>
            <a:r>
              <a:rPr lang="en" sz="2200"/>
              <a:t> the text (or texts) you would like to explore. Word Tree shows linguistic pattern frequencies that appear surrounding a word.</a:t>
            </a:r>
            <a:endParaRPr sz="2200"/>
          </a:p>
          <a:p>
            <a:pPr indent="0" lvl="0" marL="0" rtl="0" algn="l">
              <a:spcBef>
                <a:spcPts val="1600"/>
              </a:spcBef>
              <a:spcAft>
                <a:spcPts val="0"/>
              </a:spcAft>
              <a:buNone/>
            </a:pPr>
            <a:r>
              <a:rPr lang="en" sz="2200"/>
              <a:t>For example, in the pres texts I have provided, copy and paste “all” in. What happens when you search the word “talk?” You can either look at the patterns of words that come before (by clicking ‘reverse tree’) or after the word people.</a:t>
            </a:r>
            <a:endParaRPr sz="2200"/>
          </a:p>
          <a:p>
            <a:pPr indent="0" lvl="0" marL="0" rtl="0" algn="l">
              <a:spcBef>
                <a:spcPts val="160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91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Excel/Google Sheets	</a:t>
            </a:r>
            <a:endParaRPr/>
          </a:p>
          <a:p>
            <a:pPr indent="0" lvl="0" marL="0" rtl="0" algn="l">
              <a:spcBef>
                <a:spcPts val="0"/>
              </a:spcBef>
              <a:spcAft>
                <a:spcPts val="0"/>
              </a:spcAft>
              <a:buNone/>
            </a:pPr>
            <a:r>
              <a:t/>
            </a:r>
            <a:endParaRPr/>
          </a:p>
        </p:txBody>
      </p:sp>
      <p:sp>
        <p:nvSpPr>
          <p:cNvPr id="153" name="Google Shape;153;p26"/>
          <p:cNvSpPr txBox="1"/>
          <p:nvPr>
            <p:ph idx="1" type="body"/>
          </p:nvPr>
        </p:nvSpPr>
        <p:spPr>
          <a:xfrm>
            <a:off x="311700" y="1488250"/>
            <a:ext cx="83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Excel/Google Sheets is great at organizing, counting, and visualizing. We talked a bit about this last time, but we can quickly go over charts and pivot tables.</a:t>
            </a:r>
            <a:endParaRPr sz="3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5075" y="1258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Charts</a:t>
            </a:r>
            <a:endParaRPr/>
          </a:p>
        </p:txBody>
      </p:sp>
      <p:sp>
        <p:nvSpPr>
          <p:cNvPr id="159" name="Google Shape;159;p27"/>
          <p:cNvSpPr txBox="1"/>
          <p:nvPr>
            <p:ph idx="4294967295" type="body"/>
          </p:nvPr>
        </p:nvSpPr>
        <p:spPr>
          <a:xfrm>
            <a:off x="314700" y="2859225"/>
            <a:ext cx="8514600" cy="19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rgbClr val="FFFFFF"/>
                </a:solidFill>
                <a:hlinkClick r:id="rId3"/>
              </a:rPr>
              <a:t>https://support.office.com/en-us/article/video-create-a-chart-4d95c6a5-42d2-4cfc-aede-0ebf01d409a8</a:t>
            </a:r>
            <a:r>
              <a:rPr lang="en" sz="2400">
                <a:solidFill>
                  <a:srgbClr val="FFFFFF"/>
                </a:solidFill>
              </a:rPr>
              <a:t> </a:t>
            </a:r>
            <a:endParaRPr sz="2400">
              <a:solidFill>
                <a:srgbClr val="FFFFFF"/>
              </a:solidFill>
            </a:endParaRPr>
          </a:p>
          <a:p>
            <a:pPr indent="0" lvl="0" marL="0" rtl="0" algn="l">
              <a:spcBef>
                <a:spcPts val="1600"/>
              </a:spcBef>
              <a:spcAft>
                <a:spcPts val="1600"/>
              </a:spcAft>
              <a:buNone/>
            </a:pPr>
            <a:r>
              <a:t/>
            </a:r>
            <a:endParaRPr sz="2400">
              <a:highlight>
                <a:srgbClr val="F3F3F3"/>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65075" y="1258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Pivot Tables</a:t>
            </a:r>
            <a:endParaRPr/>
          </a:p>
        </p:txBody>
      </p:sp>
      <p:sp>
        <p:nvSpPr>
          <p:cNvPr id="165" name="Google Shape;165;p28"/>
          <p:cNvSpPr txBox="1"/>
          <p:nvPr>
            <p:ph idx="4294967295" type="body"/>
          </p:nvPr>
        </p:nvSpPr>
        <p:spPr>
          <a:xfrm>
            <a:off x="314700" y="2859225"/>
            <a:ext cx="8514600" cy="194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u="sng">
                <a:solidFill>
                  <a:srgbClr val="FFFFFF"/>
                </a:solidFill>
                <a:hlinkClick r:id="rId3"/>
              </a:rPr>
              <a:t>https://support.office.com/en-us/article/Create-a-PivotTable-to-analyze-worksheet-data-A9A84538-BFE9-40A9-A8E9-F99134456576</a:t>
            </a:r>
            <a:r>
              <a:rPr lang="en" sz="2400">
                <a:solidFill>
                  <a:srgbClr val="FFFFFF"/>
                </a:solidFill>
              </a:rPr>
              <a:t> </a:t>
            </a:r>
            <a:endParaRPr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65075" y="1258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Turn!</a:t>
            </a:r>
            <a:endParaRPr/>
          </a:p>
        </p:txBody>
      </p:sp>
      <p:sp>
        <p:nvSpPr>
          <p:cNvPr id="171" name="Google Shape;171;p29"/>
          <p:cNvSpPr txBox="1"/>
          <p:nvPr>
            <p:ph idx="4294967295" type="body"/>
          </p:nvPr>
        </p:nvSpPr>
        <p:spPr>
          <a:xfrm>
            <a:off x="314700" y="2859225"/>
            <a:ext cx="8514600" cy="194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For the rest of class, please take some time to organizing your data or using some of the tools we went over today. I highly suggesting organizing your data first, but I also understand wanting to dive right in. I will be here if you have questions! </a:t>
            </a:r>
            <a:endParaRPr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7" name="Google Shape;177;p30"/>
          <p:cNvSpPr txBox="1"/>
          <p:nvPr>
            <p:ph idx="1" type="body"/>
          </p:nvPr>
        </p:nvSpPr>
        <p:spPr>
          <a:xfrm>
            <a:off x="311700" y="138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Cara Marta Messina</a:t>
            </a:r>
            <a:br>
              <a:rPr b="1" lang="en" sz="2200"/>
            </a:br>
            <a:r>
              <a:rPr lang="en" sz="2200"/>
              <a:t>PhD Candidate, Writing and Rhetoric</a:t>
            </a:r>
            <a:br>
              <a:rPr lang="en" sz="2200"/>
            </a:br>
            <a:r>
              <a:rPr lang="en" sz="2200"/>
              <a:t>NULab Coordinator</a:t>
            </a:r>
            <a:br>
              <a:rPr lang="en" sz="2200"/>
            </a:br>
            <a:r>
              <a:rPr lang="en" sz="2200" u="sng">
                <a:solidFill>
                  <a:schemeClr val="hlink"/>
                </a:solidFill>
                <a:hlinkClick r:id="rId3"/>
              </a:rPr>
              <a:t>messina.c@husky.neu.edu</a:t>
            </a:r>
            <a:br>
              <a:rPr lang="en" sz="2200"/>
            </a:br>
            <a:r>
              <a:rPr lang="en" sz="2200"/>
              <a:t>@cara_messina</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311700" y="86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Workshop Objectives</a:t>
            </a:r>
            <a:endParaRPr/>
          </a:p>
        </p:txBody>
      </p:sp>
      <p:sp>
        <p:nvSpPr>
          <p:cNvPr id="73" name="Google Shape;73;p13"/>
          <p:cNvSpPr txBox="1"/>
          <p:nvPr>
            <p:ph idx="1" type="body"/>
          </p:nvPr>
        </p:nvSpPr>
        <p:spPr>
          <a:xfrm>
            <a:off x="311700" y="144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the end of this workshop, you should be able to:</a:t>
            </a:r>
            <a:endParaRPr sz="2300"/>
          </a:p>
          <a:p>
            <a:pPr indent="-374650" lvl="0" marL="457200" rtl="0" algn="l">
              <a:spcBef>
                <a:spcPts val="1600"/>
              </a:spcBef>
              <a:spcAft>
                <a:spcPts val="0"/>
              </a:spcAft>
              <a:buSzPts val="2300"/>
              <a:buChar char="●"/>
            </a:pPr>
            <a:r>
              <a:rPr lang="en" sz="2300"/>
              <a:t>Identify data file formats &amp; understand the differences between these</a:t>
            </a:r>
            <a:endParaRPr sz="2300"/>
          </a:p>
          <a:p>
            <a:pPr indent="-374650" lvl="0" marL="457200" rtl="0" algn="l">
              <a:spcBef>
                <a:spcPts val="0"/>
              </a:spcBef>
              <a:spcAft>
                <a:spcPts val="0"/>
              </a:spcAft>
              <a:buSzPts val="2300"/>
              <a:buChar char="●"/>
            </a:pPr>
            <a:r>
              <a:rPr lang="en" sz="2300"/>
              <a:t>Learn how digital tools can be useful to analyze data</a:t>
            </a:r>
            <a:endParaRPr sz="2300"/>
          </a:p>
          <a:p>
            <a:pPr indent="-374650" lvl="0" marL="457200" rtl="0" algn="l">
              <a:spcBef>
                <a:spcPts val="0"/>
              </a:spcBef>
              <a:spcAft>
                <a:spcPts val="0"/>
              </a:spcAft>
              <a:buSzPts val="2300"/>
              <a:buChar char="●"/>
            </a:pPr>
            <a:r>
              <a:rPr lang="en" sz="2300"/>
              <a:t>Determine what programs can work with what data file types</a:t>
            </a:r>
            <a:endParaRPr sz="2300"/>
          </a:p>
          <a:p>
            <a:pPr indent="-374650" lvl="0" marL="457200" rtl="0" algn="l">
              <a:spcBef>
                <a:spcPts val="0"/>
              </a:spcBef>
              <a:spcAft>
                <a:spcPts val="0"/>
              </a:spcAft>
              <a:buSzPts val="2300"/>
              <a:buChar char="●"/>
            </a:pPr>
            <a:r>
              <a:rPr lang="en" sz="2300"/>
              <a:t>Use basic web-based text analysis tools</a:t>
            </a:r>
            <a:endParaRPr sz="2300"/>
          </a:p>
          <a:p>
            <a:pPr indent="-374650" lvl="0" marL="457200" rtl="0" algn="l">
              <a:spcBef>
                <a:spcPts val="0"/>
              </a:spcBef>
              <a:spcAft>
                <a:spcPts val="0"/>
              </a:spcAft>
              <a:buSzPts val="2300"/>
              <a:buChar char="●"/>
            </a:pPr>
            <a:r>
              <a:rPr lang="en" sz="2300"/>
              <a:t>Think about how to incorporate this knowledge as you move forward analyzing your reflections using these tools</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from last class</a:t>
            </a:r>
            <a:endParaRPr/>
          </a:p>
        </p:txBody>
      </p:sp>
      <p:sp>
        <p:nvSpPr>
          <p:cNvPr id="79" name="Google Shape;79;p14"/>
          <p:cNvSpPr txBox="1"/>
          <p:nvPr>
            <p:ph idx="2" type="body"/>
          </p:nvPr>
        </p:nvSpPr>
        <p:spPr>
          <a:xfrm>
            <a:off x="311700" y="1301225"/>
            <a:ext cx="839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Last time I came in, we discussed different data types. Open the zip file titled “files_for_FYW” and find the data types we looked at last class in “files_for_FYW_class1.” </a:t>
            </a:r>
            <a:endParaRPr sz="2000"/>
          </a:p>
          <a:p>
            <a:pPr indent="0" lvl="0" marL="0" rtl="0" algn="l">
              <a:spcBef>
                <a:spcPts val="1600"/>
              </a:spcBef>
              <a:spcAft>
                <a:spcPts val="0"/>
              </a:spcAft>
              <a:buNone/>
            </a:pPr>
            <a:r>
              <a:rPr lang="en" sz="2000"/>
              <a:t>Let’s review!</a:t>
            </a:r>
            <a:endParaRPr sz="2000"/>
          </a:p>
          <a:p>
            <a:pPr indent="-355600" lvl="0" marL="457200" rtl="0" algn="l">
              <a:spcBef>
                <a:spcPts val="1600"/>
              </a:spcBef>
              <a:spcAft>
                <a:spcPts val="0"/>
              </a:spcAft>
              <a:buSzPts val="2000"/>
              <a:buAutoNum type="arabicPeriod"/>
            </a:pPr>
            <a:r>
              <a:rPr lang="en" sz="2000"/>
              <a:t>What are the different file types? Describe similarities and differences.</a:t>
            </a:r>
            <a:endParaRPr sz="2000"/>
          </a:p>
          <a:p>
            <a:pPr indent="-355600" lvl="0" marL="457200" rtl="0" algn="l">
              <a:spcBef>
                <a:spcPts val="0"/>
              </a:spcBef>
              <a:spcAft>
                <a:spcPts val="0"/>
              </a:spcAft>
              <a:buSzPts val="2000"/>
              <a:buAutoNum type="arabicPeriod"/>
            </a:pPr>
            <a:r>
              <a:rPr lang="en" sz="2000"/>
              <a:t>How do you recognize these file types?</a:t>
            </a:r>
            <a:endParaRPr sz="2000"/>
          </a:p>
          <a:p>
            <a:pPr indent="-355600" lvl="0" marL="457200" rtl="0" algn="l">
              <a:spcBef>
                <a:spcPts val="0"/>
              </a:spcBef>
              <a:spcAft>
                <a:spcPts val="0"/>
              </a:spcAft>
              <a:buSzPts val="2000"/>
              <a:buAutoNum type="arabicPeriod"/>
            </a:pPr>
            <a:r>
              <a:rPr lang="en" sz="2000"/>
              <a:t>Why is it important to know your file types?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Your Data</a:t>
            </a:r>
            <a:endParaRPr/>
          </a:p>
        </p:txBody>
      </p:sp>
      <p:sp>
        <p:nvSpPr>
          <p:cNvPr id="85" name="Google Shape;85;p15"/>
          <p:cNvSpPr txBox="1"/>
          <p:nvPr>
            <p:ph idx="1" type="body"/>
          </p:nvPr>
        </p:nvSpPr>
        <p:spPr>
          <a:xfrm>
            <a:off x="311700" y="1358125"/>
            <a:ext cx="79650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t>This project invites you to </a:t>
            </a:r>
            <a:r>
              <a:rPr b="1" lang="en" sz="3000"/>
              <a:t>create your own data</a:t>
            </a:r>
            <a:r>
              <a:rPr lang="en" sz="3000"/>
              <a:t>. The reflections you have been composing in Excel is now the data that you will work with and analyze.</a:t>
            </a:r>
            <a:endParaRPr sz="3000"/>
          </a:p>
          <a:p>
            <a:pPr indent="0" lvl="0" marL="0" marR="0" rtl="0" algn="l">
              <a:lnSpc>
                <a:spcPct val="115000"/>
              </a:lnSpc>
              <a:spcBef>
                <a:spcPts val="1600"/>
              </a:spcBef>
              <a:spcAft>
                <a:spcPts val="0"/>
              </a:spcAft>
              <a:buNone/>
            </a:pPr>
            <a:r>
              <a:t/>
            </a:r>
            <a:endParaRPr sz="3000"/>
          </a:p>
          <a:p>
            <a:pPr indent="0" lvl="0" marL="0" marR="0" rtl="0" algn="l">
              <a:lnSpc>
                <a:spcPct val="115000"/>
              </a:lnSpc>
              <a:spcBef>
                <a:spcPts val="1600"/>
              </a:spcBef>
              <a:spcAft>
                <a:spcPts val="0"/>
              </a:spcAft>
              <a:buNone/>
            </a:pPr>
            <a:r>
              <a:t/>
            </a:r>
            <a:endParaRPr sz="2400"/>
          </a:p>
          <a:p>
            <a:pPr indent="0" lvl="0" marL="0" marR="0" rtl="0" algn="l">
              <a:lnSpc>
                <a:spcPct val="115000"/>
              </a:lnSpc>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a:t>
            </a:r>
            <a:endParaRPr/>
          </a:p>
        </p:txBody>
      </p:sp>
      <p:sp>
        <p:nvSpPr>
          <p:cNvPr id="91" name="Google Shape;91;p16"/>
          <p:cNvSpPr txBox="1"/>
          <p:nvPr>
            <p:ph idx="1" type="body"/>
          </p:nvPr>
        </p:nvSpPr>
        <p:spPr>
          <a:xfrm>
            <a:off x="311700" y="1358125"/>
            <a:ext cx="8315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t>A large portion of research is thinking through your data collection, storage, manipulation, and analysis. How will you collect your data? How will you organize it? In what ways will you parse information from your data? What tools will you use to analyze your data? </a:t>
            </a:r>
            <a:endParaRPr sz="3000"/>
          </a:p>
          <a:p>
            <a:pPr indent="0" lvl="0" marL="0" marR="0" rtl="0" algn="l">
              <a:lnSpc>
                <a:spcPct val="115000"/>
              </a:lnSpc>
              <a:spcBef>
                <a:spcPts val="1600"/>
              </a:spcBef>
              <a:spcAft>
                <a:spcPts val="0"/>
              </a:spcAft>
              <a:buNone/>
            </a:pPr>
            <a:r>
              <a:t/>
            </a:r>
            <a:endParaRPr sz="3000"/>
          </a:p>
          <a:p>
            <a:pPr indent="0" lvl="0" marL="0" marR="0" rtl="0" algn="l">
              <a:lnSpc>
                <a:spcPct val="115000"/>
              </a:lnSpc>
              <a:spcBef>
                <a:spcPts val="1600"/>
              </a:spcBef>
              <a:spcAft>
                <a:spcPts val="0"/>
              </a:spcAft>
              <a:buNone/>
            </a:pPr>
            <a:r>
              <a:t/>
            </a:r>
            <a:endParaRPr sz="2400"/>
          </a:p>
          <a:p>
            <a:pPr indent="0" lvl="0" marL="0" marR="0" rtl="0" algn="l">
              <a:lnSpc>
                <a:spcPct val="115000"/>
              </a:lnSpc>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Analysis (one form of data analysis)</a:t>
            </a:r>
            <a:endParaRPr/>
          </a:p>
        </p:txBody>
      </p:sp>
      <p:sp>
        <p:nvSpPr>
          <p:cNvPr id="97" name="Google Shape;97;p17"/>
          <p:cNvSpPr txBox="1"/>
          <p:nvPr>
            <p:ph idx="1" type="body"/>
          </p:nvPr>
        </p:nvSpPr>
        <p:spPr>
          <a:xfrm>
            <a:off x="311700" y="1358125"/>
            <a:ext cx="8315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t>At this point, most of you have been exposed to “close reading” as a type of text analysis. For this class and project, we will look at </a:t>
            </a:r>
            <a:r>
              <a:rPr b="1" lang="en" sz="2000"/>
              <a:t>computational</a:t>
            </a:r>
            <a:r>
              <a:rPr lang="en" sz="2000"/>
              <a:t> text analysis methods, such as: </a:t>
            </a:r>
            <a:endParaRPr sz="2000"/>
          </a:p>
          <a:p>
            <a:pPr indent="-355600" lvl="0" marL="457200" marR="0" rtl="0" algn="l">
              <a:lnSpc>
                <a:spcPct val="115000"/>
              </a:lnSpc>
              <a:spcBef>
                <a:spcPts val="1600"/>
              </a:spcBef>
              <a:spcAft>
                <a:spcPts val="0"/>
              </a:spcAft>
              <a:buSzPts val="2000"/>
              <a:buChar char="●"/>
            </a:pPr>
            <a:r>
              <a:rPr lang="en" sz="2000"/>
              <a:t>counting word frequencies</a:t>
            </a:r>
            <a:endParaRPr sz="2000"/>
          </a:p>
          <a:p>
            <a:pPr indent="-355600" lvl="0" marL="457200" marR="0" rtl="0" algn="l">
              <a:lnSpc>
                <a:spcPct val="115000"/>
              </a:lnSpc>
              <a:spcBef>
                <a:spcPts val="0"/>
              </a:spcBef>
              <a:spcAft>
                <a:spcPts val="0"/>
              </a:spcAft>
              <a:buSzPts val="2000"/>
              <a:buChar char="●"/>
            </a:pPr>
            <a:r>
              <a:rPr lang="en" sz="2000"/>
              <a:t>nGrams</a:t>
            </a:r>
            <a:endParaRPr sz="2000"/>
          </a:p>
          <a:p>
            <a:pPr indent="-355600" lvl="0" marL="457200" marR="0" rtl="0" algn="l">
              <a:lnSpc>
                <a:spcPct val="115000"/>
              </a:lnSpc>
              <a:spcBef>
                <a:spcPts val="0"/>
              </a:spcBef>
              <a:spcAft>
                <a:spcPts val="0"/>
              </a:spcAft>
              <a:buSzPts val="2000"/>
              <a:buChar char="●"/>
            </a:pPr>
            <a:r>
              <a:rPr lang="en" sz="2000"/>
              <a:t>Collocations</a:t>
            </a:r>
            <a:endParaRPr sz="2000"/>
          </a:p>
          <a:p>
            <a:pPr indent="-355600" lvl="0" marL="457200" marR="0" rtl="0" algn="l">
              <a:lnSpc>
                <a:spcPct val="115000"/>
              </a:lnSpc>
              <a:spcBef>
                <a:spcPts val="0"/>
              </a:spcBef>
              <a:spcAft>
                <a:spcPts val="0"/>
              </a:spcAft>
              <a:buSzPts val="2000"/>
              <a:buChar char="●"/>
            </a:pPr>
            <a:r>
              <a:rPr lang="en" sz="2000"/>
              <a:t>unique words in texts</a:t>
            </a:r>
            <a:endParaRPr sz="2000"/>
          </a:p>
          <a:p>
            <a:pPr indent="-355600" lvl="0" marL="457200" marR="0" rtl="0" algn="l">
              <a:lnSpc>
                <a:spcPct val="115000"/>
              </a:lnSpc>
              <a:spcBef>
                <a:spcPts val="0"/>
              </a:spcBef>
              <a:spcAft>
                <a:spcPts val="0"/>
              </a:spcAft>
              <a:buSzPts val="2000"/>
              <a:buChar char="●"/>
            </a:pPr>
            <a:r>
              <a:rPr lang="en" sz="2000"/>
              <a:t>linguistic patterns</a:t>
            </a:r>
            <a:endParaRPr sz="2000"/>
          </a:p>
          <a:p>
            <a:pPr indent="-355600" lvl="0" marL="457200" marR="0" rtl="0" algn="l">
              <a:lnSpc>
                <a:spcPct val="115000"/>
              </a:lnSpc>
              <a:spcBef>
                <a:spcPts val="0"/>
              </a:spcBef>
              <a:spcAft>
                <a:spcPts val="0"/>
              </a:spcAft>
              <a:buSzPts val="2000"/>
              <a:buChar char="●"/>
            </a:pPr>
            <a:r>
              <a:rPr lang="en" sz="2000"/>
              <a:t>and more!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Structuring your data!</a:t>
            </a:r>
            <a:endParaRPr/>
          </a:p>
        </p:txBody>
      </p:sp>
      <p:sp>
        <p:nvSpPr>
          <p:cNvPr id="103" name="Google Shape;103;p18"/>
          <p:cNvSpPr txBox="1"/>
          <p:nvPr>
            <p:ph idx="1" type="body"/>
          </p:nvPr>
        </p:nvSpPr>
        <p:spPr>
          <a:xfrm>
            <a:off x="311700" y="1358125"/>
            <a:ext cx="8315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300"/>
              <a:t>Now that you have your data in an Excel file, we can practice how to transfer information from one structure to another in order to make the text data easier to work with.</a:t>
            </a:r>
            <a:endParaRPr sz="2300"/>
          </a:p>
          <a:p>
            <a:pPr indent="0" lvl="0" marL="0" marR="0" rtl="0" algn="l">
              <a:lnSpc>
                <a:spcPct val="115000"/>
              </a:lnSpc>
              <a:spcBef>
                <a:spcPts val="1600"/>
              </a:spcBef>
              <a:spcAft>
                <a:spcPts val="0"/>
              </a:spcAft>
              <a:buNone/>
            </a:pPr>
            <a:r>
              <a:rPr b="1" lang="en" sz="2300"/>
              <a:t>From Excel </a:t>
            </a:r>
            <a:r>
              <a:rPr lang="en" sz="2300"/>
              <a:t>-&gt; .txt files: copy text into .txt files. Your choices when copying these .txt files depends on how you want to analyze them.</a:t>
            </a:r>
            <a:endParaRPr sz="2300"/>
          </a:p>
          <a:p>
            <a:pPr indent="0" lvl="0" marL="0" marR="0" rtl="0" algn="l">
              <a:lnSpc>
                <a:spcPct val="115000"/>
              </a:lnSpc>
              <a:spcBef>
                <a:spcPts val="1600"/>
              </a:spcBef>
              <a:spcAft>
                <a:spcPts val="0"/>
              </a:spcAft>
              <a:buNone/>
            </a:pPr>
            <a:r>
              <a:rPr lang="en" sz="2300"/>
              <a:t>When creating multiple files, always think about the </a:t>
            </a:r>
            <a:r>
              <a:rPr b="1" lang="en" sz="2300"/>
              <a:t>NAMES</a:t>
            </a:r>
            <a:r>
              <a:rPr lang="en" sz="2300"/>
              <a:t> of your files. How will names help you remember what is in the files? How will naming keep you organized? </a:t>
            </a:r>
            <a:endParaRPr sz="2300"/>
          </a:p>
          <a:p>
            <a:pPr indent="0" lvl="0" marL="0" rtl="0" algn="l">
              <a:spcBef>
                <a:spcPts val="1600"/>
              </a:spcBef>
              <a:spcAft>
                <a:spcPts val="1600"/>
              </a:spcAft>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Individual .txt files</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3815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the “class2” folder, there are a series of .txt files all with different names. By looking at the names of these files, can anyone guess what is in the content of each .txt file?</a:t>
            </a:r>
            <a:endParaRPr sz="2400"/>
          </a:p>
          <a:p>
            <a:pPr indent="0" lvl="0" marL="0" rtl="0" algn="l">
              <a:spcBef>
                <a:spcPts val="1600"/>
              </a:spcBef>
              <a:spcAft>
                <a:spcPts val="1600"/>
              </a:spcAft>
              <a:buNone/>
            </a:pPr>
            <a:r>
              <a:t/>
            </a:r>
            <a:endParaRPr/>
          </a:p>
        </p:txBody>
      </p:sp>
      <p:sp>
        <p:nvSpPr>
          <p:cNvPr id="110" name="Google Shape;110;p19"/>
          <p:cNvSpPr txBox="1"/>
          <p:nvPr>
            <p:ph idx="2" type="body"/>
          </p:nvPr>
        </p:nvSpPr>
        <p:spPr>
          <a:xfrm>
            <a:off x="4311600" y="1301225"/>
            <a:ext cx="4832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“All” means all of the textual data, while “all_Q1/Q2” means all of the text from reflection question 1 and then all the text from question 2</a:t>
            </a:r>
            <a:endParaRPr sz="1800"/>
          </a:p>
          <a:p>
            <a:pPr indent="-342900" lvl="0" marL="457200" rtl="0" algn="l">
              <a:spcBef>
                <a:spcPts val="0"/>
              </a:spcBef>
              <a:spcAft>
                <a:spcPts val="0"/>
              </a:spcAft>
              <a:buSzPts val="1800"/>
              <a:buChar char="●"/>
            </a:pPr>
            <a:r>
              <a:rPr lang="en" sz="1800"/>
              <a:t>If the file begins with “Q1”, that is text from question 1. The “name” also signifies the name of the student about whom I was writing.</a:t>
            </a:r>
            <a:endParaRPr sz="1800"/>
          </a:p>
          <a:p>
            <a:pPr indent="-342900" lvl="0" marL="457200" rtl="0" algn="l">
              <a:spcBef>
                <a:spcPts val="0"/>
              </a:spcBef>
              <a:spcAft>
                <a:spcPts val="0"/>
              </a:spcAft>
              <a:buSzPts val="1800"/>
              <a:buChar char="●"/>
            </a:pPr>
            <a:r>
              <a:rPr lang="en" sz="1800"/>
              <a:t>If the file begins with “Q2”, that is text from question 2. The “name” also signifies the name of the student about whom I was writing.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72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naming conventions and choosing organizational structures important?</a:t>
            </a:r>
            <a:endParaRPr/>
          </a:p>
        </p:txBody>
      </p:sp>
      <p:sp>
        <p:nvSpPr>
          <p:cNvPr id="116" name="Google Shape;116;p20"/>
          <p:cNvSpPr txBox="1"/>
          <p:nvPr>
            <p:ph idx="1" type="body"/>
          </p:nvPr>
        </p:nvSpPr>
        <p:spPr>
          <a:xfrm>
            <a:off x="311700" y="1708125"/>
            <a:ext cx="8374200" cy="308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Now when you begin to use your tools for analysis, you can try different approaches! For example, you might want to compare the words you used in your response to Q1 with your response to Q2. You can do this with some of the tools we will discuss next.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