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Lst>
  <p:sldSz cy="5143500" cx="9144000"/>
  <p:notesSz cx="6858000" cy="9144000"/>
  <p:embeddedFontLst>
    <p:embeddedFont>
      <p:font typeface="Proxima Nova"/>
      <p:regular r:id="rId66"/>
      <p:bold r:id="rId67"/>
      <p:italic r:id="rId68"/>
      <p:boldItalic r:id="rId69"/>
    </p:embeddedFont>
    <p:embeddedFont>
      <p:font typeface="Alfa Slab One"/>
      <p:regular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71" roundtripDataSignature="AMtx7mjDT6/QOONi+lAPLuNM/kcdQ7CPi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ilan Skobic"/>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71" Type="http://customschemas.google.com/relationships/presentationmetadata" Target="metadata"/><Relationship Id="rId70" Type="http://schemas.openxmlformats.org/officeDocument/2006/relationships/font" Target="fonts/AlfaSlabOne-regular.fntdata"/><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font" Target="fonts/ProximaNova-regular.fntdata"/><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font" Target="fonts/ProximaNova-italic.fntdata"/><Relationship Id="rId23" Type="http://schemas.openxmlformats.org/officeDocument/2006/relationships/slide" Target="slides/slide16.xml"/><Relationship Id="rId67" Type="http://schemas.openxmlformats.org/officeDocument/2006/relationships/font" Target="fonts/ProximaNova-bold.fntdata"/><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font" Target="fonts/ProximaNova-boldItalic.fntdata"/><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0-09-21T00:47:27.171">
    <p:pos x="196" y="510"/>
    <p:text>i got 262 i can show Vaishali how</p:text>
    <p:extLst>
      <p:ext uri="{C676402C-5697-4E1C-873F-D02D1690AC5C}">
        <p15:threadingInfo timeZoneBias="0"/>
      </p:ext>
      <p:ext uri="http://customooxmlschemas.google.com/">
        <go:slidesCustomData xmlns:go="http://customooxmlschemas.google.com/" commentPostId="AAAAN29j7lo"/>
      </p:ext>
    </p:extLst>
  </p:cm>
  <p:cm authorId="0" idx="2" dt="2020-09-21T00:47:27.171">
    <p:pos x="196" y="510"/>
    <p:text>check also if this is the number since Vaishali got one less both in treatment and in control</p:text>
    <p:extLst>
      <p:ext uri="{C676402C-5697-4E1C-873F-D02D1690AC5C}">
        <p15:threadingInfo timeZoneBias="0"/>
      </p:ext>
      <p:ext uri="http://customooxmlschemas.google.com/">
        <go:slidesCustomData xmlns:go="http://customooxmlschemas.google.com/" commentPostId="AAAAN29j7l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20 minutes, with 5 or 10 for questions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6" name="Google Shape;196;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9" name="Google Shape;2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Breakout Session: 5 MINS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2 MINS, No Breakout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4" name="Google Shape;334;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6" name="Google Shape;346;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Walk Students through completely</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Breakout Room: 6 MINS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9" name="Google Shape;389;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9" name="Google Shape;399;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3" name="Google Shape;413;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0" name="Google Shape;42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7" name="Google Shape;42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1MINs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3" name="Google Shape;433;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9" name="Google Shape;439;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Definition of intercept: </a:t>
            </a:r>
            <a:r>
              <a:rPr lang="en">
                <a:solidFill>
                  <a:schemeClr val="dk1"/>
                </a:solidFill>
              </a:rPr>
              <a:t>The </a:t>
            </a:r>
            <a:r>
              <a:rPr b="1" lang="en">
                <a:solidFill>
                  <a:schemeClr val="dk1"/>
                </a:solidFill>
              </a:rPr>
              <a:t>intercept</a:t>
            </a:r>
            <a:r>
              <a:rPr lang="en">
                <a:solidFill>
                  <a:schemeClr val="dk1"/>
                </a:solidFill>
              </a:rPr>
              <a:t> (often labeled the constant) is the expected </a:t>
            </a:r>
            <a:r>
              <a:rPr b="1" lang="en">
                <a:solidFill>
                  <a:schemeClr val="dk1"/>
                </a:solidFill>
              </a:rPr>
              <a:t>mean</a:t>
            </a:r>
            <a:r>
              <a:rPr lang="en">
                <a:solidFill>
                  <a:schemeClr val="dk1"/>
                </a:solidFill>
              </a:rPr>
              <a:t> value of Y when all X=0. </a:t>
            </a:r>
            <a:endParaRPr/>
          </a:p>
          <a:p>
            <a:pPr indent="0" lvl="0" marL="0" rtl="0" algn="l">
              <a:lnSpc>
                <a:spcPct val="100000"/>
              </a:lnSpc>
              <a:spcBef>
                <a:spcPts val="0"/>
              </a:spcBef>
              <a:spcAft>
                <a:spcPts val="0"/>
              </a:spcAft>
              <a:buSzPts val="1100"/>
              <a:buNone/>
            </a:pPr>
            <a:r>
              <a:rPr lang="en"/>
              <a:t>Definition of beta coefficient: </a:t>
            </a:r>
            <a:r>
              <a:rPr b="1" lang="en">
                <a:solidFill>
                  <a:schemeClr val="dk1"/>
                </a:solidFill>
              </a:rPr>
              <a:t>The beta coefficient</a:t>
            </a:r>
            <a:r>
              <a:rPr lang="en">
                <a:solidFill>
                  <a:schemeClr val="dk1"/>
                </a:solidFill>
              </a:rPr>
              <a:t> is </a:t>
            </a:r>
            <a:r>
              <a:rPr b="1" lang="en">
                <a:solidFill>
                  <a:schemeClr val="dk1"/>
                </a:solidFill>
              </a:rPr>
              <a:t>the</a:t>
            </a:r>
            <a:r>
              <a:rPr lang="en">
                <a:solidFill>
                  <a:schemeClr val="dk1"/>
                </a:solidFill>
              </a:rPr>
              <a:t> degree of change in </a:t>
            </a:r>
            <a:r>
              <a:rPr b="1" lang="en">
                <a:solidFill>
                  <a:schemeClr val="dk1"/>
                </a:solidFill>
              </a:rPr>
              <a:t>the</a:t>
            </a:r>
            <a:r>
              <a:rPr lang="en">
                <a:solidFill>
                  <a:schemeClr val="dk1"/>
                </a:solidFill>
              </a:rPr>
              <a:t> outcome variable for every 1-unit of change in </a:t>
            </a:r>
            <a:r>
              <a:rPr b="1" lang="en">
                <a:solidFill>
                  <a:schemeClr val="dk1"/>
                </a:solidFill>
              </a:rPr>
              <a:t>the</a:t>
            </a:r>
            <a:r>
              <a:rPr lang="en">
                <a:solidFill>
                  <a:schemeClr val="dk1"/>
                </a:solidFill>
              </a:rPr>
              <a:t> predictor variable</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Give students 1-2mins to tryout WITHOUT breakout rooms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9" name="Google Shape;459;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5" name="Google Shape;46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solidFill>
                  <a:schemeClr val="dk1"/>
                </a:solidFill>
              </a:rPr>
              <a:t>Give students 1-2 mins to tryout WITHOUT breakout rooms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9" name="Google Shape;479;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4 minutes NO BREAKOUT</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5" name="Google Shape;485;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2" name="Google Shape;492;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9" name="Google Shape;499;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9" name="Google Shape;509;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10 minutes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cxnSp>
        <p:nvCxnSpPr>
          <p:cNvPr id="12" name="Google Shape;12;p60"/>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3" name="Google Shape;13;p60"/>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4" name="Google Shape;14;p60"/>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6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60"/>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69"/>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1" name="Google Shape;51;p69"/>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6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7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sp>
        <p:nvSpPr>
          <p:cNvPr id="60" name="Google Shape;60;p7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1" name="Google Shape;61;p7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2" name="Google Shape;62;p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7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65" name="Google Shape;65;p7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p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69" name="Google Shape;69;p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0" name="Shape 70"/>
        <p:cNvGrpSpPr/>
        <p:nvPr/>
      </p:nvGrpSpPr>
      <p:grpSpPr>
        <a:xfrm>
          <a:off x="0" y="0"/>
          <a:ext cx="0" cy="0"/>
          <a:chOff x="0" y="0"/>
          <a:chExt cx="0" cy="0"/>
        </a:xfrm>
      </p:grpSpPr>
      <p:sp>
        <p:nvSpPr>
          <p:cNvPr id="71" name="Google Shape;71;p7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7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3" name="Google Shape;73;p7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74" name="Google Shape;74;p7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7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7" name="Google Shape;77;p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80" name="Google Shape;80;p7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81" name="Google Shape;81;p7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78"/>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84" name="Google Shape;84;p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5" name="Shape 85"/>
        <p:cNvGrpSpPr/>
        <p:nvPr/>
      </p:nvGrpSpPr>
      <p:grpSpPr>
        <a:xfrm>
          <a:off x="0" y="0"/>
          <a:ext cx="0" cy="0"/>
          <a:chOff x="0" y="0"/>
          <a:chExt cx="0" cy="0"/>
        </a:xfrm>
      </p:grpSpPr>
      <p:sp>
        <p:nvSpPr>
          <p:cNvPr id="86" name="Google Shape;86;p7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79"/>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8" name="Google Shape;88;p79"/>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9" name="Google Shape;89;p79"/>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0" name="Google Shape;90;p7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6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61"/>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8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93" name="Google Shape;93;p8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81"/>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6" name="Google Shape;96;p81"/>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97" name="Google Shape;97;p8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6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6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4" name="Shape 24"/>
        <p:cNvGrpSpPr/>
        <p:nvPr/>
      </p:nvGrpSpPr>
      <p:grpSpPr>
        <a:xfrm>
          <a:off x="0" y="0"/>
          <a:ext cx="0" cy="0"/>
          <a:chOff x="0" y="0"/>
          <a:chExt cx="0" cy="0"/>
        </a:xfrm>
      </p:grpSpPr>
      <p:sp>
        <p:nvSpPr>
          <p:cNvPr id="25" name="Google Shape;25;p63"/>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6" name="Google Shape;26;p6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p6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9" name="Google Shape;29;p6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1" name="Google Shape;31;p6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65"/>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65"/>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6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6" name="Shape 36"/>
        <p:cNvGrpSpPr/>
        <p:nvPr/>
      </p:nvGrpSpPr>
      <p:grpSpPr>
        <a:xfrm>
          <a:off x="0" y="0"/>
          <a:ext cx="0" cy="0"/>
          <a:chOff x="0" y="0"/>
          <a:chExt cx="0" cy="0"/>
        </a:xfrm>
      </p:grpSpPr>
      <p:sp>
        <p:nvSpPr>
          <p:cNvPr id="37" name="Google Shape;37;p66"/>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6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67"/>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67"/>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67"/>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3" name="Google Shape;43;p67"/>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4" name="Google Shape;44;p67"/>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6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68"/>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8" name="Google Shape;48;p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5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59"/>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8" name="Google Shape;8;p5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59"/>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
        <p:nvSpPr>
          <p:cNvPr id="10" name="Google Shape;10;p59"/>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5" name="Shape 55"/>
        <p:cNvGrpSpPr/>
        <p:nvPr/>
      </p:nvGrpSpPr>
      <p:grpSpPr>
        <a:xfrm>
          <a:off x="0" y="0"/>
          <a:ext cx="0" cy="0"/>
          <a:chOff x="0" y="0"/>
          <a:chExt cx="0" cy="0"/>
        </a:xfrm>
      </p:grpSpPr>
      <p:sp>
        <p:nvSpPr>
          <p:cNvPr id="56" name="Google Shape;56;p7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7" name="Google Shape;57;p7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8" name="Google Shape;58;p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bit.ly/diti-fall2020-prin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1.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hyperlink" Target="https://bit.ly/diti-fall2020-prina"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7.png"/><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1.png"/><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2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bit.ly/2kDkYsL" TargetMode="Externa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2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4.png"/><Relationship Id="rId4" Type="http://schemas.openxmlformats.org/officeDocument/2006/relationships/image" Target="../media/image2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hyperlink" Target="mailto:nulab.info@gmail.com" TargetMode="External"/><Relationship Id="rId4" Type="http://schemas.openxmlformats.org/officeDocument/2006/relationships/hyperlink" Target="https://bit.ly/diti-fall2020-prina" TargetMode="External"/><Relationship Id="rId5" Type="http://schemas.openxmlformats.org/officeDocument/2006/relationships/hyperlink" Target="https://calendly.com/diti-nu"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
          <p:cNvSpPr txBox="1"/>
          <p:nvPr>
            <p:ph type="ctrTitle"/>
          </p:nvPr>
        </p:nvSpPr>
        <p:spPr>
          <a:xfrm>
            <a:off x="126000" y="524050"/>
            <a:ext cx="8892000" cy="172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a:solidFill>
                  <a:srgbClr val="FF0000"/>
                </a:solidFill>
              </a:rPr>
              <a:t>Introduction to Excel for Statistical Analysis</a:t>
            </a:r>
            <a:endParaRPr sz="4000">
              <a:solidFill>
                <a:srgbClr val="FF0000"/>
              </a:solidFill>
            </a:endParaRPr>
          </a:p>
        </p:txBody>
      </p:sp>
      <p:sp>
        <p:nvSpPr>
          <p:cNvPr id="105" name="Google Shape;105;p1"/>
          <p:cNvSpPr txBox="1"/>
          <p:nvPr>
            <p:ph idx="1" type="subTitle"/>
          </p:nvPr>
        </p:nvSpPr>
        <p:spPr>
          <a:xfrm>
            <a:off x="497250" y="2571750"/>
            <a:ext cx="8149500" cy="172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b="1" lang="en"/>
              <a:t>Taught</a:t>
            </a:r>
            <a:r>
              <a:rPr b="1" lang="en"/>
              <a:t> by Vaishali Kushwaha</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rPr lang="en"/>
              <a:t>Development Economics</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rPr lang="en"/>
              <a:t>Silvia Prina</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rPr lang="en"/>
              <a:t>Fall 2021</a:t>
            </a:r>
            <a:endParaRPr>
              <a:latin typeface="Cambria"/>
              <a:ea typeface="Cambria"/>
              <a:cs typeface="Cambria"/>
              <a:sym typeface="Cambria"/>
            </a:endParaRPr>
          </a:p>
          <a:p>
            <a:pPr indent="0" lvl="0" marL="0" rtl="0" algn="r">
              <a:lnSpc>
                <a:spcPct val="100000"/>
              </a:lnSpc>
              <a:spcBef>
                <a:spcPts val="0"/>
              </a:spcBef>
              <a:spcAft>
                <a:spcPts val="0"/>
              </a:spcAft>
              <a:buSzPts val="2400"/>
              <a:buNone/>
            </a:pPr>
            <a:r>
              <a:t/>
            </a:r>
            <a:endParaRPr sz="2400">
              <a:latin typeface="Calibri"/>
              <a:ea typeface="Calibri"/>
              <a:cs typeface="Calibri"/>
              <a:sym typeface="Calibri"/>
            </a:endParaRPr>
          </a:p>
        </p:txBody>
      </p:sp>
      <p:sp>
        <p:nvSpPr>
          <p:cNvPr id="106" name="Google Shape;106;p1"/>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Important Excel Features</a:t>
            </a:r>
            <a:endParaRPr/>
          </a:p>
        </p:txBody>
      </p:sp>
      <p:sp>
        <p:nvSpPr>
          <p:cNvPr id="181" name="Google Shape;181;p1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Function: Used to calculate and analyze numerical data using mean, median, standard deviation, addition, subtraction, and other forms of arithmetic.</a:t>
            </a:r>
            <a:endParaRPr sz="2200"/>
          </a:p>
          <a:p>
            <a:pPr indent="-368300" lvl="0" marL="457200" rtl="0" algn="l">
              <a:lnSpc>
                <a:spcPct val="115000"/>
              </a:lnSpc>
              <a:spcBef>
                <a:spcPts val="0"/>
              </a:spcBef>
              <a:spcAft>
                <a:spcPts val="0"/>
              </a:spcAft>
              <a:buSzPts val="2200"/>
              <a:buChar char="●"/>
            </a:pPr>
            <a:r>
              <a:rPr lang="en" sz="2200"/>
              <a:t>Tables and Pivot Tables: Used to filter, analyze, and calculate numerical data, and present different results based on functions and data chosen.</a:t>
            </a:r>
            <a:endParaRPr sz="2200"/>
          </a:p>
          <a:p>
            <a:pPr indent="-368300" lvl="0" marL="457200" rtl="0" algn="l">
              <a:lnSpc>
                <a:spcPct val="115000"/>
              </a:lnSpc>
              <a:spcBef>
                <a:spcPts val="0"/>
              </a:spcBef>
              <a:spcAft>
                <a:spcPts val="0"/>
              </a:spcAft>
              <a:buSzPts val="2200"/>
              <a:buChar char="●"/>
            </a:pPr>
            <a:r>
              <a:rPr lang="en" sz="2200"/>
              <a:t>Charts: Used to visualize data with bar charts, scatter plots, and other formats.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How to Select Data</a:t>
            </a:r>
            <a:endParaRPr/>
          </a:p>
        </p:txBody>
      </p:sp>
      <p:sp>
        <p:nvSpPr>
          <p:cNvPr id="187" name="Google Shape;187;p11"/>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If you have a long dataset, it can be hard to drag your mouse down to the bottom of the dataset. Click </a:t>
            </a:r>
            <a:endParaRPr/>
          </a:p>
          <a:p>
            <a:pPr indent="0" lvl="0" marL="0" rtl="0" algn="l">
              <a:lnSpc>
                <a:spcPct val="115000"/>
              </a:lnSpc>
              <a:spcBef>
                <a:spcPts val="1600"/>
              </a:spcBef>
              <a:spcAft>
                <a:spcPts val="0"/>
              </a:spcAft>
              <a:buSzPts val="2400"/>
              <a:buNone/>
            </a:pPr>
            <a:r>
              <a:rPr b="1" lang="en"/>
              <a:t>SHIFT + COMMAND/CONTROL + DOWN ARROW</a:t>
            </a:r>
            <a:r>
              <a:rPr lang="en"/>
              <a:t> (or whatever direction)</a:t>
            </a:r>
            <a:endParaRPr/>
          </a:p>
          <a:p>
            <a:pPr indent="0" lvl="0" marL="0" rtl="0" algn="l">
              <a:lnSpc>
                <a:spcPct val="115000"/>
              </a:lnSpc>
              <a:spcBef>
                <a:spcPts val="1600"/>
              </a:spcBef>
              <a:spcAft>
                <a:spcPts val="1600"/>
              </a:spcAft>
              <a:buSzPts val="2400"/>
              <a:buNone/>
            </a:pPr>
            <a:r>
              <a:rPr lang="en"/>
              <a:t>The end of the data will be selected in the direction of the arrow you choose.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2"/>
          <p:cNvSpPr txBox="1"/>
          <p:nvPr>
            <p:ph type="title"/>
          </p:nvPr>
        </p:nvSpPr>
        <p:spPr>
          <a:xfrm>
            <a:off x="311700" y="121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Basic Calculations</a:t>
            </a:r>
            <a:endParaRPr/>
          </a:p>
        </p:txBody>
      </p:sp>
      <p:sp>
        <p:nvSpPr>
          <p:cNvPr id="193" name="Google Shape;193;p12"/>
          <p:cNvSpPr txBox="1"/>
          <p:nvPr>
            <p:ph idx="1" type="body"/>
          </p:nvPr>
        </p:nvSpPr>
        <p:spPr>
          <a:xfrm>
            <a:off x="311700" y="795300"/>
            <a:ext cx="8520600" cy="377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Using </a:t>
            </a:r>
            <a:r>
              <a:rPr b="1" lang="en"/>
              <a:t>tables</a:t>
            </a:r>
            <a:r>
              <a:rPr lang="en"/>
              <a:t> or </a:t>
            </a:r>
            <a:r>
              <a:rPr b="1" lang="en"/>
              <a:t>functions</a:t>
            </a:r>
            <a:r>
              <a:rPr lang="en"/>
              <a:t>, you can find the:</a:t>
            </a:r>
            <a:endParaRPr/>
          </a:p>
          <a:p>
            <a:pPr indent="-381000" lvl="0" marL="457200" rtl="0" algn="l">
              <a:lnSpc>
                <a:spcPct val="115000"/>
              </a:lnSpc>
              <a:spcBef>
                <a:spcPts val="1600"/>
              </a:spcBef>
              <a:spcAft>
                <a:spcPts val="0"/>
              </a:spcAft>
              <a:buSzPts val="2400"/>
              <a:buChar char="●"/>
            </a:pPr>
            <a:r>
              <a:rPr lang="en"/>
              <a:t>Average (Mean)</a:t>
            </a:r>
            <a:endParaRPr/>
          </a:p>
          <a:p>
            <a:pPr indent="-381000" lvl="0" marL="457200" rtl="0" algn="l">
              <a:lnSpc>
                <a:spcPct val="115000"/>
              </a:lnSpc>
              <a:spcBef>
                <a:spcPts val="0"/>
              </a:spcBef>
              <a:spcAft>
                <a:spcPts val="0"/>
              </a:spcAft>
              <a:buSzPts val="2400"/>
              <a:buChar char="●"/>
            </a:pPr>
            <a:r>
              <a:rPr lang="en"/>
              <a:t>Mode &amp; Median</a:t>
            </a:r>
            <a:endParaRPr/>
          </a:p>
          <a:p>
            <a:pPr indent="-381000" lvl="0" marL="457200" rtl="0" algn="l">
              <a:lnSpc>
                <a:spcPct val="115000"/>
              </a:lnSpc>
              <a:spcBef>
                <a:spcPts val="0"/>
              </a:spcBef>
              <a:spcAft>
                <a:spcPts val="0"/>
              </a:spcAft>
              <a:buSzPts val="2400"/>
              <a:buChar char="●"/>
            </a:pPr>
            <a:r>
              <a:rPr lang="en"/>
              <a:t>Standard deviation</a:t>
            </a:r>
            <a:endParaRPr/>
          </a:p>
          <a:p>
            <a:pPr indent="-381000" lvl="0" marL="457200" rtl="0" algn="l">
              <a:lnSpc>
                <a:spcPct val="115000"/>
              </a:lnSpc>
              <a:spcBef>
                <a:spcPts val="0"/>
              </a:spcBef>
              <a:spcAft>
                <a:spcPts val="0"/>
              </a:spcAft>
              <a:buSzPts val="2400"/>
              <a:buChar char="●"/>
            </a:pPr>
            <a:r>
              <a:rPr lang="en"/>
              <a:t>Min/max values</a:t>
            </a:r>
            <a:endParaRPr/>
          </a:p>
          <a:p>
            <a:pPr indent="-381000" lvl="0" marL="457200" rtl="0" algn="l">
              <a:lnSpc>
                <a:spcPct val="115000"/>
              </a:lnSpc>
              <a:spcBef>
                <a:spcPts val="0"/>
              </a:spcBef>
              <a:spcAft>
                <a:spcPts val="0"/>
              </a:spcAft>
              <a:buSzPts val="2400"/>
              <a:buChar char="●"/>
            </a:pPr>
            <a:r>
              <a:rPr lang="en"/>
              <a:t>Correlation</a:t>
            </a:r>
            <a:endParaRPr/>
          </a:p>
          <a:p>
            <a:pPr indent="-381000" lvl="0" marL="457200" rtl="0" algn="l">
              <a:lnSpc>
                <a:spcPct val="115000"/>
              </a:lnSpc>
              <a:spcBef>
                <a:spcPts val="0"/>
              </a:spcBef>
              <a:spcAft>
                <a:spcPts val="0"/>
              </a:spcAft>
              <a:buSzPts val="2400"/>
              <a:buChar char="●"/>
            </a:pPr>
            <a:r>
              <a:rPr lang="en"/>
              <a:t>Results for other basic calculations such as addition, subtraction, division, multiplication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Tutorial Scenario Goals</a:t>
            </a:r>
            <a:endParaRPr/>
          </a:p>
        </p:txBody>
      </p:sp>
      <p:sp>
        <p:nvSpPr>
          <p:cNvPr id="199" name="Google Shape;199;p13"/>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a:t>You are helping the Ministry of Health evaluate the effectiveness of a health program targeting poor households. The main objective of this program is to reduce the expenditure of low-income households in rural areas for health-related issues. A pilot has been carried out in several communities, and you have been asked to assess whether it actually generated a reduction in health expenditures for the beneficiary families.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Tutorial Dataset Variables</a:t>
            </a:r>
            <a:endParaRPr/>
          </a:p>
        </p:txBody>
      </p:sp>
      <p:sp>
        <p:nvSpPr>
          <p:cNvPr id="205" name="Google Shape;205;p1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b="1" lang="en" sz="2000"/>
              <a:t>hhid:</a:t>
            </a:r>
            <a:r>
              <a:rPr lang="en" sz="2000"/>
              <a:t> a unique ID number for each household (constant across rounds)</a:t>
            </a:r>
            <a:endParaRPr sz="2000"/>
          </a:p>
          <a:p>
            <a:pPr indent="-355600" lvl="0" marL="457200" rtl="0" algn="l">
              <a:lnSpc>
                <a:spcPct val="115000"/>
              </a:lnSpc>
              <a:spcBef>
                <a:spcPts val="0"/>
              </a:spcBef>
              <a:spcAft>
                <a:spcPts val="0"/>
              </a:spcAft>
              <a:buSzPts val="2000"/>
              <a:buChar char="●"/>
            </a:pPr>
            <a:r>
              <a:rPr b="1" lang="en" sz="2000"/>
              <a:t>round:</a:t>
            </a:r>
            <a:r>
              <a:rPr lang="en" sz="2000"/>
              <a:t> the year for which you have data (either 0 or 1 )</a:t>
            </a:r>
            <a:endParaRPr sz="2000"/>
          </a:p>
          <a:p>
            <a:pPr indent="-355600" lvl="0" marL="457200" rtl="0" algn="l">
              <a:lnSpc>
                <a:spcPct val="115000"/>
              </a:lnSpc>
              <a:spcBef>
                <a:spcPts val="0"/>
              </a:spcBef>
              <a:spcAft>
                <a:spcPts val="0"/>
              </a:spcAft>
              <a:buSzPts val="2000"/>
              <a:buChar char="●"/>
            </a:pPr>
            <a:r>
              <a:rPr b="1" lang="en" sz="2000"/>
              <a:t>local: </a:t>
            </a:r>
            <a:r>
              <a:rPr lang="en" sz="2000"/>
              <a:t>community identifier</a:t>
            </a:r>
            <a:endParaRPr sz="2000"/>
          </a:p>
          <a:p>
            <a:pPr indent="-355600" lvl="0" marL="457200" rtl="0" algn="l">
              <a:lnSpc>
                <a:spcPct val="115000"/>
              </a:lnSpc>
              <a:spcBef>
                <a:spcPts val="0"/>
              </a:spcBef>
              <a:spcAft>
                <a:spcPts val="0"/>
              </a:spcAft>
              <a:buSzPts val="2000"/>
              <a:buChar char="●"/>
            </a:pPr>
            <a:r>
              <a:rPr b="1" lang="en" sz="2000"/>
              <a:t>hhe:</a:t>
            </a:r>
            <a:r>
              <a:rPr lang="en" sz="2000"/>
              <a:t> the household health expenditure</a:t>
            </a:r>
            <a:endParaRPr sz="2000"/>
          </a:p>
          <a:p>
            <a:pPr indent="-355600" lvl="0" marL="457200" rtl="0" algn="l">
              <a:lnSpc>
                <a:spcPct val="115000"/>
              </a:lnSpc>
              <a:spcBef>
                <a:spcPts val="0"/>
              </a:spcBef>
              <a:spcAft>
                <a:spcPts val="0"/>
              </a:spcAft>
              <a:buSzPts val="2000"/>
              <a:buChar char="●"/>
            </a:pPr>
            <a:r>
              <a:rPr b="1" lang="en" sz="2000"/>
              <a:t>treatcom:</a:t>
            </a:r>
            <a:r>
              <a:rPr lang="en" sz="2000"/>
              <a:t> a dummy variable equal to one for the treatment community</a:t>
            </a:r>
            <a:endParaRPr sz="2000"/>
          </a:p>
          <a:p>
            <a:pPr indent="-355600" lvl="0" marL="457200" rtl="0" algn="l">
              <a:lnSpc>
                <a:spcPct val="115000"/>
              </a:lnSpc>
              <a:spcBef>
                <a:spcPts val="0"/>
              </a:spcBef>
              <a:spcAft>
                <a:spcPts val="0"/>
              </a:spcAft>
              <a:buSzPts val="2000"/>
              <a:buChar char="●"/>
            </a:pPr>
            <a:r>
              <a:rPr b="1" lang="en" sz="2000"/>
              <a:t>agehh:</a:t>
            </a:r>
            <a:r>
              <a:rPr lang="en" sz="2000"/>
              <a:t> age of the household head</a:t>
            </a:r>
            <a:endParaRPr sz="2000"/>
          </a:p>
          <a:p>
            <a:pPr indent="-355600" lvl="0" marL="457200" rtl="0" algn="l">
              <a:lnSpc>
                <a:spcPct val="115000"/>
              </a:lnSpc>
              <a:spcBef>
                <a:spcPts val="0"/>
              </a:spcBef>
              <a:spcAft>
                <a:spcPts val="0"/>
              </a:spcAft>
              <a:buSzPts val="2000"/>
              <a:buChar char="●"/>
            </a:pPr>
            <a:r>
              <a:rPr b="1" lang="en" sz="2000"/>
              <a:t>educhh:</a:t>
            </a:r>
            <a:r>
              <a:rPr lang="en" sz="2000"/>
              <a:t> years of education of the household head</a:t>
            </a:r>
            <a:endParaRPr b="1" sz="2000"/>
          </a:p>
          <a:p>
            <a:pPr indent="-355600" lvl="0" marL="457200" rtl="0" algn="l">
              <a:lnSpc>
                <a:spcPct val="115000"/>
              </a:lnSpc>
              <a:spcBef>
                <a:spcPts val="0"/>
              </a:spcBef>
              <a:spcAft>
                <a:spcPts val="0"/>
              </a:spcAft>
              <a:buSzPts val="2000"/>
              <a:buChar char="●"/>
            </a:pPr>
            <a:r>
              <a:rPr b="1" lang="en" sz="2000"/>
              <a:t>hhsize: </a:t>
            </a:r>
            <a:r>
              <a:rPr lang="en" sz="2000"/>
              <a:t>household size at baseline</a:t>
            </a:r>
            <a:endParaRPr sz="2000"/>
          </a:p>
          <a:p>
            <a:pPr indent="-355600" lvl="0" marL="457200" rtl="0" algn="l">
              <a:lnSpc>
                <a:spcPct val="115000"/>
              </a:lnSpc>
              <a:spcBef>
                <a:spcPts val="0"/>
              </a:spcBef>
              <a:spcAft>
                <a:spcPts val="0"/>
              </a:spcAft>
              <a:buSzPts val="2000"/>
              <a:buChar char="●"/>
            </a:pPr>
            <a:r>
              <a:rPr b="1" lang="en" sz="2000"/>
              <a:t>pscore: </a:t>
            </a:r>
            <a:r>
              <a:rPr lang="en" sz="2000"/>
              <a:t>the household poverty index</a:t>
            </a:r>
            <a:endParaRPr sz="2000"/>
          </a:p>
          <a:p>
            <a:pPr indent="-355600" lvl="0" marL="457200" rtl="0" algn="l">
              <a:lnSpc>
                <a:spcPct val="115000"/>
              </a:lnSpc>
              <a:spcBef>
                <a:spcPts val="0"/>
              </a:spcBef>
              <a:spcAft>
                <a:spcPts val="0"/>
              </a:spcAft>
              <a:buSzPts val="2000"/>
              <a:buChar char="●"/>
            </a:pPr>
            <a:r>
              <a:rPr b="1" lang="en" sz="2000"/>
              <a:t>takeup: </a:t>
            </a:r>
            <a:r>
              <a:rPr lang="en" sz="2000"/>
              <a:t>a dummy variable equal to one if the household participated in the program</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11" name="Google Shape;211;p15"/>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1. Make a table that reports the means, standard deviations, and minimum and maximum values of all the household health expenditure, household head education and age, household size and poverty index in the dataset.</a:t>
            </a:r>
            <a:endParaRPr sz="1800"/>
          </a:p>
          <a:p>
            <a:pPr indent="-342900" lvl="0" marL="457200" rtl="0" algn="l">
              <a:lnSpc>
                <a:spcPct val="115000"/>
              </a:lnSpc>
              <a:spcBef>
                <a:spcPts val="0"/>
              </a:spcBef>
              <a:spcAft>
                <a:spcPts val="0"/>
              </a:spcAft>
              <a:buSzPts val="1800"/>
              <a:buChar char="●"/>
            </a:pPr>
            <a:r>
              <a:rPr lang="en" sz="1800"/>
              <a:t>(a) How many observations are in the dataset?</a:t>
            </a:r>
            <a:endParaRPr sz="1800"/>
          </a:p>
          <a:p>
            <a:pPr indent="-342900" lvl="0" marL="457200" rtl="0" algn="l">
              <a:lnSpc>
                <a:spcPct val="115000"/>
              </a:lnSpc>
              <a:spcBef>
                <a:spcPts val="0"/>
              </a:spcBef>
              <a:spcAft>
                <a:spcPts val="0"/>
              </a:spcAft>
              <a:buSzPts val="1800"/>
              <a:buChar char="●"/>
            </a:pPr>
            <a:r>
              <a:rPr lang="en" sz="1800"/>
              <a:t>(b) How many households are in the dataset ?</a:t>
            </a:r>
            <a:endParaRPr sz="1800"/>
          </a:p>
          <a:p>
            <a:pPr indent="-342900" lvl="0" marL="457200" rtl="0" algn="l">
              <a:lnSpc>
                <a:spcPct val="115000"/>
              </a:lnSpc>
              <a:spcBef>
                <a:spcPts val="0"/>
              </a:spcBef>
              <a:spcAft>
                <a:spcPts val="0"/>
              </a:spcAft>
              <a:buSzPts val="1800"/>
              <a:buChar char="●"/>
            </a:pPr>
            <a:r>
              <a:rPr lang="en" sz="1800"/>
              <a:t>(c) How many localities are in the dataset?</a:t>
            </a:r>
            <a:endParaRPr sz="1800"/>
          </a:p>
          <a:p>
            <a:pPr indent="-342900" lvl="0" marL="457200" rtl="0" algn="l">
              <a:lnSpc>
                <a:spcPct val="115000"/>
              </a:lnSpc>
              <a:spcBef>
                <a:spcPts val="0"/>
              </a:spcBef>
              <a:spcAft>
                <a:spcPts val="0"/>
              </a:spcAft>
              <a:buSzPts val="1800"/>
              <a:buChar char="●"/>
            </a:pPr>
            <a:r>
              <a:rPr lang="en" sz="1800"/>
              <a:t>(d) How many localities are in the treatment group? And how many in the control?</a:t>
            </a:r>
            <a:endParaRPr sz="1800"/>
          </a:p>
          <a:p>
            <a:pPr indent="-342900" lvl="0" marL="457200" rtl="0" algn="l">
              <a:lnSpc>
                <a:spcPct val="115000"/>
              </a:lnSpc>
              <a:spcBef>
                <a:spcPts val="0"/>
              </a:spcBef>
              <a:spcAft>
                <a:spcPts val="0"/>
              </a:spcAft>
              <a:buSzPts val="1800"/>
              <a:buChar char="●"/>
            </a:pPr>
            <a:r>
              <a:rPr lang="en" sz="1800"/>
              <a:t>(e) How many households are in the treatment locality?</a:t>
            </a:r>
            <a:endParaRPr sz="1800"/>
          </a:p>
          <a:p>
            <a:pPr indent="-342900" lvl="0" marL="457200" rtl="0" algn="l">
              <a:lnSpc>
                <a:spcPct val="115000"/>
              </a:lnSpc>
              <a:spcBef>
                <a:spcPts val="0"/>
              </a:spcBef>
              <a:spcAft>
                <a:spcPts val="0"/>
              </a:spcAft>
              <a:buSzPts val="1800"/>
              <a:buChar char="●"/>
            </a:pPr>
            <a:r>
              <a:rPr lang="en" sz="1800"/>
              <a:t>(f) How many households are in the control locality?</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17" name="Google Shape;217;p16"/>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1. Make a table that reports the means, standard deviations, and minimum and maximum values of all the household health expenditure, household head education and age, household size and poverty index in the dataset.</a:t>
            </a:r>
            <a:endParaRPr sz="1800"/>
          </a:p>
          <a:p>
            <a:pPr indent="-342900" lvl="0" marL="457200" rtl="0" algn="l">
              <a:lnSpc>
                <a:spcPct val="115000"/>
              </a:lnSpc>
              <a:spcBef>
                <a:spcPts val="0"/>
              </a:spcBef>
              <a:spcAft>
                <a:spcPts val="0"/>
              </a:spcAft>
              <a:buSzPts val="1800"/>
              <a:buChar char="●"/>
            </a:pPr>
            <a:r>
              <a:rPr b="1" lang="en" sz="1800"/>
              <a:t>(a) How many observations are in the dataset?</a:t>
            </a:r>
            <a:endParaRPr b="1" sz="1800"/>
          </a:p>
          <a:p>
            <a:pPr indent="-342900" lvl="1" marL="914400" rtl="0" algn="l">
              <a:lnSpc>
                <a:spcPct val="115000"/>
              </a:lnSpc>
              <a:spcBef>
                <a:spcPts val="0"/>
              </a:spcBef>
              <a:spcAft>
                <a:spcPts val="0"/>
              </a:spcAft>
              <a:buSzPts val="1800"/>
              <a:buChar char="○"/>
            </a:pPr>
            <a:r>
              <a:rPr lang="en" sz="1800"/>
              <a:t>To answer this, think of observations as rows in our dataset. </a:t>
            </a:r>
            <a:endParaRPr sz="1800"/>
          </a:p>
          <a:p>
            <a:pPr indent="-342900" lvl="2" marL="1371600" rtl="0" algn="l">
              <a:lnSpc>
                <a:spcPct val="115000"/>
              </a:lnSpc>
              <a:spcBef>
                <a:spcPts val="0"/>
              </a:spcBef>
              <a:spcAft>
                <a:spcPts val="0"/>
              </a:spcAft>
              <a:buSzPts val="1800"/>
              <a:buChar char="■"/>
            </a:pPr>
            <a:r>
              <a:rPr lang="en"/>
              <a:t>How many rows do we have? </a:t>
            </a:r>
            <a:endParaRPr/>
          </a:p>
          <a:p>
            <a:pPr indent="-342900" lvl="3" marL="1828800" rtl="0" algn="l">
              <a:lnSpc>
                <a:spcPct val="115000"/>
              </a:lnSpc>
              <a:spcBef>
                <a:spcPts val="0"/>
              </a:spcBef>
              <a:spcAft>
                <a:spcPts val="0"/>
              </a:spcAft>
              <a:buSzPts val="1800"/>
              <a:buChar char="●"/>
            </a:pPr>
            <a:r>
              <a:rPr lang="en" sz="1800"/>
              <a:t>551</a:t>
            </a:r>
            <a:endParaRPr sz="1800"/>
          </a:p>
          <a:p>
            <a:pPr indent="-342900" lvl="1" marL="914400" rtl="0" algn="l">
              <a:lnSpc>
                <a:spcPct val="115000"/>
              </a:lnSpc>
              <a:spcBef>
                <a:spcPts val="0"/>
              </a:spcBef>
              <a:spcAft>
                <a:spcPts val="0"/>
              </a:spcAft>
              <a:buSzPts val="1800"/>
              <a:buChar char="○"/>
            </a:pPr>
            <a:r>
              <a:rPr lang="en" sz="1800"/>
              <a:t>However, remember that the first row is our variable headings</a:t>
            </a:r>
            <a:endParaRPr sz="1800"/>
          </a:p>
          <a:p>
            <a:pPr indent="-342900" lvl="2" marL="1371600" rtl="0" algn="l">
              <a:lnSpc>
                <a:spcPct val="115000"/>
              </a:lnSpc>
              <a:spcBef>
                <a:spcPts val="0"/>
              </a:spcBef>
              <a:spcAft>
                <a:spcPts val="0"/>
              </a:spcAft>
              <a:buSzPts val="1800"/>
              <a:buChar char="■"/>
            </a:pPr>
            <a:r>
              <a:rPr lang="en"/>
              <a:t>Therefore: </a:t>
            </a:r>
            <a:endParaRPr/>
          </a:p>
          <a:p>
            <a:pPr indent="-342900" lvl="3" marL="1828800" rtl="0" algn="l">
              <a:lnSpc>
                <a:spcPct val="115000"/>
              </a:lnSpc>
              <a:spcBef>
                <a:spcPts val="0"/>
              </a:spcBef>
              <a:spcAft>
                <a:spcPts val="0"/>
              </a:spcAft>
              <a:buSzPts val="1800"/>
              <a:buChar char="●"/>
            </a:pPr>
            <a:r>
              <a:rPr lang="en" sz="1800"/>
              <a:t>551 - 1 = 550 observations</a:t>
            </a:r>
            <a:endParaRPr sz="18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23" name="Google Shape;223;p17"/>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1. Make a table that reports the means, standard deviations, and minimum and maximum values of all the household health expenditure, household head education and age, household size and poverty index in the dataset.</a:t>
            </a:r>
            <a:endParaRPr sz="1800"/>
          </a:p>
          <a:p>
            <a:pPr indent="-342900" lvl="0" marL="457200" rtl="0" algn="l">
              <a:lnSpc>
                <a:spcPct val="115000"/>
              </a:lnSpc>
              <a:spcBef>
                <a:spcPts val="0"/>
              </a:spcBef>
              <a:spcAft>
                <a:spcPts val="0"/>
              </a:spcAft>
              <a:buSzPts val="1800"/>
              <a:buChar char="●"/>
            </a:pPr>
            <a:r>
              <a:rPr b="1" lang="en" sz="1800"/>
              <a:t>(b) How many households are in the dataset ?</a:t>
            </a:r>
            <a:endParaRPr b="1" sz="1800"/>
          </a:p>
          <a:p>
            <a:pPr indent="-342900" lvl="1" marL="914400" rtl="0" algn="l">
              <a:lnSpc>
                <a:spcPct val="115000"/>
              </a:lnSpc>
              <a:spcBef>
                <a:spcPts val="0"/>
              </a:spcBef>
              <a:spcAft>
                <a:spcPts val="0"/>
              </a:spcAft>
              <a:buSzPts val="1800"/>
              <a:buChar char="○"/>
            </a:pPr>
            <a:r>
              <a:rPr lang="en" sz="1800"/>
              <a:t>Remember the context of this assignment: You are analyzing a pilot study to see if an intervention has had an effect on household health expenditure. </a:t>
            </a:r>
            <a:endParaRPr sz="1800"/>
          </a:p>
          <a:p>
            <a:pPr indent="-342900" lvl="1" marL="914400" rtl="0" algn="l">
              <a:lnSpc>
                <a:spcPct val="115000"/>
              </a:lnSpc>
              <a:spcBef>
                <a:spcPts val="0"/>
              </a:spcBef>
              <a:spcAft>
                <a:spcPts val="0"/>
              </a:spcAft>
              <a:buSzPts val="1800"/>
              <a:buChar char="○"/>
            </a:pPr>
            <a:r>
              <a:rPr lang="en" sz="1800"/>
              <a:t>Therefore, we have two observations for each household: one observation before the health program, and one observation after the program. A baseline and an endline.</a:t>
            </a:r>
            <a:endParaRPr sz="1800"/>
          </a:p>
          <a:p>
            <a:pPr indent="-342900" lvl="2" marL="1371600" rtl="0" algn="l">
              <a:lnSpc>
                <a:spcPct val="115000"/>
              </a:lnSpc>
              <a:spcBef>
                <a:spcPts val="0"/>
              </a:spcBef>
              <a:spcAft>
                <a:spcPts val="0"/>
              </a:spcAft>
              <a:buSzPts val="1800"/>
              <a:buChar char="■"/>
            </a:pPr>
            <a:r>
              <a:rPr lang="en"/>
              <a:t>So, 550 / 2 =  275 households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29" name="Google Shape;229;p18"/>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(c) How many localities are in the dataset?</a:t>
            </a:r>
            <a:endParaRPr b="1" sz="1400"/>
          </a:p>
          <a:p>
            <a:pPr indent="-317500" lvl="1" marL="914400" rtl="0" algn="l">
              <a:lnSpc>
                <a:spcPct val="115000"/>
              </a:lnSpc>
              <a:spcBef>
                <a:spcPts val="0"/>
              </a:spcBef>
              <a:spcAft>
                <a:spcPts val="0"/>
              </a:spcAft>
              <a:buSzPts val="1400"/>
              <a:buChar char="○"/>
            </a:pPr>
            <a:r>
              <a:rPr lang="en" sz="1400"/>
              <a:t>If we refer to our guide of what each variable is, we can see that ‘local’ is the community identifier, or the locality.</a:t>
            </a:r>
            <a:endParaRPr sz="1400"/>
          </a:p>
          <a:p>
            <a:pPr indent="-317500" lvl="1" marL="914400" rtl="0" algn="l">
              <a:lnSpc>
                <a:spcPct val="115000"/>
              </a:lnSpc>
              <a:spcBef>
                <a:spcPts val="0"/>
              </a:spcBef>
              <a:spcAft>
                <a:spcPts val="0"/>
              </a:spcAft>
              <a:buSzPts val="1400"/>
              <a:buChar char="○"/>
            </a:pPr>
            <a:r>
              <a:rPr lang="en" sz="1400"/>
              <a:t>We can now look at this column in our dataset and see that we have two localities: 34 and 99.</a:t>
            </a:r>
            <a:endParaRPr sz="1400"/>
          </a:p>
          <a:p>
            <a:pPr indent="-317500" lvl="1" marL="914400" rtl="0" algn="l">
              <a:lnSpc>
                <a:spcPct val="115000"/>
              </a:lnSpc>
              <a:spcBef>
                <a:spcPts val="0"/>
              </a:spcBef>
              <a:spcAft>
                <a:spcPts val="0"/>
              </a:spcAft>
              <a:buSzPts val="1400"/>
              <a:buChar char="○"/>
            </a:pPr>
            <a:r>
              <a:rPr lang="en" sz="1400"/>
              <a:t>Alternatively, we can also use the function:</a:t>
            </a:r>
            <a:endParaRPr sz="1400"/>
          </a:p>
          <a:p>
            <a:pPr indent="-317500" lvl="2" marL="1371600" rtl="0" algn="l">
              <a:lnSpc>
                <a:spcPct val="115000"/>
              </a:lnSpc>
              <a:spcBef>
                <a:spcPts val="0"/>
              </a:spcBef>
              <a:spcAft>
                <a:spcPts val="0"/>
              </a:spcAft>
              <a:buSzPts val="1400"/>
              <a:buChar char="■"/>
            </a:pPr>
            <a:r>
              <a:rPr lang="en" sz="1400"/>
              <a:t>=UNIQUE(C2:C551)</a:t>
            </a:r>
            <a:endParaRPr sz="1400"/>
          </a:p>
          <a:p>
            <a:pPr indent="0" lvl="0" marL="0" rtl="0" algn="l">
              <a:lnSpc>
                <a:spcPct val="115000"/>
              </a:lnSpc>
              <a:spcBef>
                <a:spcPts val="1600"/>
              </a:spcBef>
              <a:spcAft>
                <a:spcPts val="0"/>
              </a:spcAft>
              <a:buSzPts val="2400"/>
              <a:buNone/>
            </a:pPr>
            <a:r>
              <a:t/>
            </a:r>
            <a:endParaRPr sz="1400"/>
          </a:p>
          <a:p>
            <a:pPr indent="0" lvl="0" marL="0" rtl="0" algn="l">
              <a:lnSpc>
                <a:spcPct val="115000"/>
              </a:lnSpc>
              <a:spcBef>
                <a:spcPts val="1600"/>
              </a:spcBef>
              <a:spcAft>
                <a:spcPts val="1600"/>
              </a:spcAft>
              <a:buSzPts val="2400"/>
              <a:buNone/>
            </a:pPr>
            <a:r>
              <a:rPr lang="en" sz="1400"/>
              <a:t>If we use the filter tool, we can also see the two localities.</a:t>
            </a:r>
            <a:endParaRPr sz="1400"/>
          </a:p>
        </p:txBody>
      </p:sp>
      <p:pic>
        <p:nvPicPr>
          <p:cNvPr id="230" name="Google Shape;230;p18"/>
          <p:cNvPicPr preferRelativeResize="0"/>
          <p:nvPr/>
        </p:nvPicPr>
        <p:blipFill rotWithShape="1">
          <a:blip r:embed="rId3">
            <a:alphaModFix/>
          </a:blip>
          <a:srcRect b="0" l="0" r="0" t="0"/>
          <a:stretch/>
        </p:blipFill>
        <p:spPr>
          <a:xfrm>
            <a:off x="4818802" y="2648450"/>
            <a:ext cx="4013500" cy="2457064"/>
          </a:xfrm>
          <a:prstGeom prst="rect">
            <a:avLst/>
          </a:prstGeom>
          <a:noFill/>
          <a:ln>
            <a:noFill/>
          </a:ln>
        </p:spPr>
      </p:pic>
      <p:sp>
        <p:nvSpPr>
          <p:cNvPr id="231" name="Google Shape;231;p18"/>
          <p:cNvSpPr/>
          <p:nvPr/>
        </p:nvSpPr>
        <p:spPr>
          <a:xfrm>
            <a:off x="8648425" y="2784850"/>
            <a:ext cx="183900" cy="1101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2" name="Google Shape;232;p18"/>
          <p:cNvSpPr/>
          <p:nvPr/>
        </p:nvSpPr>
        <p:spPr>
          <a:xfrm>
            <a:off x="5104850" y="4893675"/>
            <a:ext cx="237000" cy="1743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38" name="Google Shape;238;p19"/>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(d) How many localities are in the treatment group? And how many in the control?</a:t>
            </a:r>
            <a:endParaRPr b="1" sz="1400"/>
          </a:p>
          <a:p>
            <a:pPr indent="-317500" lvl="1" marL="914400" rtl="0" algn="l">
              <a:lnSpc>
                <a:spcPct val="115000"/>
              </a:lnSpc>
              <a:spcBef>
                <a:spcPts val="0"/>
              </a:spcBef>
              <a:spcAft>
                <a:spcPts val="0"/>
              </a:spcAft>
              <a:buSzPts val="1400"/>
              <a:buChar char="○"/>
            </a:pPr>
            <a:r>
              <a:rPr lang="en" sz="1400"/>
              <a:t>If we refer to our guide of what each variable is, we can see that ‘treatcom’ is the treatment identifier, meaning if there is a ‘1’ that observation received the treatment, and if there is a ‘0’ then that observation was in the control group.</a:t>
            </a:r>
            <a:endParaRPr sz="1400"/>
          </a:p>
          <a:p>
            <a:pPr indent="-317500" lvl="1" marL="914400" rtl="0" algn="l">
              <a:lnSpc>
                <a:spcPct val="115000"/>
              </a:lnSpc>
              <a:spcBef>
                <a:spcPts val="0"/>
              </a:spcBef>
              <a:spcAft>
                <a:spcPts val="0"/>
              </a:spcAft>
              <a:buSzPts val="1400"/>
              <a:buChar char="○"/>
            </a:pPr>
            <a:r>
              <a:rPr lang="en" sz="1400"/>
              <a:t>Therefore, we can see that locality 99 is the control locality, and locality 34 is the treatment locality.</a:t>
            </a:r>
            <a:endParaRPr sz="1400"/>
          </a:p>
          <a:p>
            <a:pPr indent="-317500" lvl="1" marL="914400" rtl="0" algn="l">
              <a:lnSpc>
                <a:spcPct val="115000"/>
              </a:lnSpc>
              <a:spcBef>
                <a:spcPts val="0"/>
              </a:spcBef>
              <a:spcAft>
                <a:spcPts val="0"/>
              </a:spcAft>
              <a:buSzPts val="1400"/>
              <a:buChar char="○"/>
            </a:pPr>
            <a:r>
              <a:rPr lang="en" sz="1400"/>
              <a:t>So, there is 1 locality in the treatment group, and 1 locality in the control group.</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Workshop Agenda</a:t>
            </a:r>
            <a:endParaRPr/>
          </a:p>
        </p:txBody>
      </p:sp>
      <p:sp>
        <p:nvSpPr>
          <p:cNvPr id="112" name="Google Shape;112;p2"/>
          <p:cNvSpPr txBox="1"/>
          <p:nvPr>
            <p:ph idx="1" type="body"/>
          </p:nvPr>
        </p:nvSpPr>
        <p:spPr>
          <a:xfrm>
            <a:off x="311700" y="1028575"/>
            <a:ext cx="88323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Objectives</a:t>
            </a:r>
            <a:endParaRPr/>
          </a:p>
          <a:p>
            <a:pPr indent="-381000" lvl="0" marL="457200" rtl="0" algn="l">
              <a:lnSpc>
                <a:spcPct val="115000"/>
              </a:lnSpc>
              <a:spcBef>
                <a:spcPts val="0"/>
              </a:spcBef>
              <a:spcAft>
                <a:spcPts val="0"/>
              </a:spcAft>
              <a:buSzPts val="2400"/>
              <a:buChar char="●"/>
            </a:pPr>
            <a:r>
              <a:rPr lang="en"/>
              <a:t>About Excel</a:t>
            </a:r>
            <a:endParaRPr/>
          </a:p>
          <a:p>
            <a:pPr indent="-381000" lvl="0" marL="457200" rtl="0" algn="l">
              <a:lnSpc>
                <a:spcPct val="115000"/>
              </a:lnSpc>
              <a:spcBef>
                <a:spcPts val="0"/>
              </a:spcBef>
              <a:spcAft>
                <a:spcPts val="0"/>
              </a:spcAft>
              <a:buSzPts val="2400"/>
              <a:buChar char="●"/>
            </a:pPr>
            <a:r>
              <a:rPr lang="en"/>
              <a:t>Important Vocabulary and Functions</a:t>
            </a:r>
            <a:endParaRPr/>
          </a:p>
          <a:p>
            <a:pPr indent="-381000" lvl="0" marL="457200" rtl="0" algn="l">
              <a:lnSpc>
                <a:spcPct val="115000"/>
              </a:lnSpc>
              <a:spcBef>
                <a:spcPts val="0"/>
              </a:spcBef>
              <a:spcAft>
                <a:spcPts val="0"/>
              </a:spcAft>
              <a:buSzPts val="2400"/>
              <a:buChar char="●"/>
            </a:pPr>
            <a:r>
              <a:rPr lang="en"/>
              <a:t>Demonstration</a:t>
            </a:r>
            <a:endParaRPr/>
          </a:p>
          <a:p>
            <a:pPr indent="-381000" lvl="0" marL="457200" rtl="0" algn="l">
              <a:lnSpc>
                <a:spcPct val="115000"/>
              </a:lnSpc>
              <a:spcBef>
                <a:spcPts val="0"/>
              </a:spcBef>
              <a:spcAft>
                <a:spcPts val="0"/>
              </a:spcAft>
              <a:buSzPts val="2400"/>
              <a:buChar char="●"/>
            </a:pPr>
            <a:r>
              <a:rPr lang="en"/>
              <a:t>Activity: Practice Excel</a:t>
            </a:r>
            <a:endParaRPr/>
          </a:p>
          <a:p>
            <a:pPr indent="0" lvl="0" marL="0" rtl="0" algn="l">
              <a:lnSpc>
                <a:spcPct val="115000"/>
              </a:lnSpc>
              <a:spcBef>
                <a:spcPts val="1600"/>
              </a:spcBef>
              <a:spcAft>
                <a:spcPts val="0"/>
              </a:spcAft>
              <a:buSzPts val="2400"/>
              <a:buNone/>
            </a:pPr>
            <a:r>
              <a:rPr lang="en"/>
              <a:t>Slides, handouts, and data available at </a:t>
            </a:r>
            <a:r>
              <a:rPr b="1" lang="en" u="sng">
                <a:solidFill>
                  <a:schemeClr val="hlink"/>
                </a:solidFill>
                <a:hlinkClick r:id="rId3"/>
              </a:rPr>
              <a:t>https://bit.ly/diti-fall2020-prina</a:t>
            </a:r>
            <a:endParaRPr b="1"/>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44" name="Google Shape;244;p20"/>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(e) How many households are in the treatment locality?</a:t>
            </a:r>
            <a:endParaRPr b="1" sz="1400"/>
          </a:p>
          <a:p>
            <a:pPr indent="-317500" lvl="1" marL="914400" rtl="0" algn="l">
              <a:lnSpc>
                <a:spcPct val="115000"/>
              </a:lnSpc>
              <a:spcBef>
                <a:spcPts val="0"/>
              </a:spcBef>
              <a:spcAft>
                <a:spcPts val="0"/>
              </a:spcAft>
              <a:buSzPts val="1400"/>
              <a:buChar char="○"/>
            </a:pPr>
            <a:r>
              <a:rPr lang="en" sz="1400"/>
              <a:t>To find the answer to this question, we will use filtering and then counting rows.</a:t>
            </a:r>
            <a:endParaRPr sz="1400"/>
          </a:p>
          <a:p>
            <a:pPr indent="-317500" lvl="1" marL="914400" rtl="0" algn="l">
              <a:lnSpc>
                <a:spcPct val="115000"/>
              </a:lnSpc>
              <a:spcBef>
                <a:spcPts val="0"/>
              </a:spcBef>
              <a:spcAft>
                <a:spcPts val="0"/>
              </a:spcAft>
              <a:buSzPts val="1400"/>
              <a:buChar char="○"/>
            </a:pPr>
            <a:r>
              <a:rPr lang="en" sz="1400"/>
              <a:t>Filter ‘treatcom’ by only 1 to mark the treatment group.</a:t>
            </a:r>
            <a:endParaRPr sz="1400"/>
          </a:p>
          <a:p>
            <a:pPr indent="-317500" lvl="1" marL="914400" rtl="0" algn="l">
              <a:lnSpc>
                <a:spcPct val="115000"/>
              </a:lnSpc>
              <a:spcBef>
                <a:spcPts val="0"/>
              </a:spcBef>
              <a:spcAft>
                <a:spcPts val="0"/>
              </a:spcAft>
              <a:buSzPts val="1400"/>
              <a:buChar char="○"/>
            </a:pPr>
            <a:r>
              <a:rPr lang="en" sz="1400"/>
              <a:t>If we filter by ‘1’ we can see that there are 263 rows - header = 262.</a:t>
            </a:r>
            <a:endParaRPr sz="1400"/>
          </a:p>
          <a:p>
            <a:pPr indent="-317500" lvl="2" marL="1371600" rtl="0" algn="l">
              <a:lnSpc>
                <a:spcPct val="115000"/>
              </a:lnSpc>
              <a:spcBef>
                <a:spcPts val="0"/>
              </a:spcBef>
              <a:spcAft>
                <a:spcPts val="0"/>
              </a:spcAft>
              <a:buSzPts val="1400"/>
              <a:buChar char="■"/>
            </a:pPr>
            <a:r>
              <a:rPr lang="en" sz="1400"/>
              <a:t>262 observations / 2 = 131 households</a:t>
            </a:r>
            <a:endParaRPr sz="1400"/>
          </a:p>
        </p:txBody>
      </p:sp>
      <p:pic>
        <p:nvPicPr>
          <p:cNvPr id="245" name="Google Shape;245;p20"/>
          <p:cNvPicPr preferRelativeResize="0"/>
          <p:nvPr/>
        </p:nvPicPr>
        <p:blipFill rotWithShape="1">
          <a:blip r:embed="rId4">
            <a:alphaModFix/>
          </a:blip>
          <a:srcRect b="0" l="0" r="0" t="0"/>
          <a:stretch/>
        </p:blipFill>
        <p:spPr>
          <a:xfrm>
            <a:off x="6655975" y="2143425"/>
            <a:ext cx="1841375" cy="2848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51" name="Google Shape;251;p21"/>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Make a table that reports the means, standard deviations, and minimum and maximum values of all the household health expenditure, household head education and age, household size and poverty index in the dataset.</a:t>
            </a:r>
            <a:endParaRPr sz="1400"/>
          </a:p>
          <a:p>
            <a:pPr indent="-317500" lvl="0" marL="457200" rtl="0" algn="l">
              <a:lnSpc>
                <a:spcPct val="115000"/>
              </a:lnSpc>
              <a:spcBef>
                <a:spcPts val="0"/>
              </a:spcBef>
              <a:spcAft>
                <a:spcPts val="0"/>
              </a:spcAft>
              <a:buSzPts val="1400"/>
              <a:buChar char="●"/>
            </a:pPr>
            <a:r>
              <a:rPr b="1" lang="en" sz="1400"/>
              <a:t>(f) How many households are in the control locality?</a:t>
            </a:r>
            <a:endParaRPr b="1" sz="1400"/>
          </a:p>
          <a:p>
            <a:pPr indent="-317500" lvl="1" marL="914400" rtl="0" algn="l">
              <a:lnSpc>
                <a:spcPct val="115000"/>
              </a:lnSpc>
              <a:spcBef>
                <a:spcPts val="0"/>
              </a:spcBef>
              <a:spcAft>
                <a:spcPts val="0"/>
              </a:spcAft>
              <a:buSzPts val="1400"/>
              <a:buChar char="○"/>
            </a:pPr>
            <a:r>
              <a:rPr lang="en" sz="1400"/>
              <a:t>To find the answer to this question, we will use filtering and then counting rows.</a:t>
            </a:r>
            <a:endParaRPr sz="1400"/>
          </a:p>
          <a:p>
            <a:pPr indent="-317500" lvl="1" marL="914400" rtl="0" algn="l">
              <a:lnSpc>
                <a:spcPct val="115000"/>
              </a:lnSpc>
              <a:spcBef>
                <a:spcPts val="0"/>
              </a:spcBef>
              <a:spcAft>
                <a:spcPts val="0"/>
              </a:spcAft>
              <a:buSzPts val="1400"/>
              <a:buChar char="○"/>
            </a:pPr>
            <a:r>
              <a:rPr lang="en" sz="1400"/>
              <a:t>Filter ‘treatcom’ by only 0 to mark the control group.</a:t>
            </a:r>
            <a:endParaRPr sz="1400"/>
          </a:p>
          <a:p>
            <a:pPr indent="-317500" lvl="1" marL="914400" rtl="0" algn="l">
              <a:lnSpc>
                <a:spcPct val="115000"/>
              </a:lnSpc>
              <a:spcBef>
                <a:spcPts val="0"/>
              </a:spcBef>
              <a:spcAft>
                <a:spcPts val="0"/>
              </a:spcAft>
              <a:buSzPts val="1400"/>
              <a:buChar char="○"/>
            </a:pPr>
            <a:r>
              <a:rPr lang="en" sz="1400"/>
              <a:t>If we filter by ‘0’ we can see that there are 289 rows - header = 288.</a:t>
            </a:r>
            <a:endParaRPr sz="1400"/>
          </a:p>
          <a:p>
            <a:pPr indent="-317500" lvl="2" marL="1371600" rtl="0" algn="l">
              <a:lnSpc>
                <a:spcPct val="115000"/>
              </a:lnSpc>
              <a:spcBef>
                <a:spcPts val="0"/>
              </a:spcBef>
              <a:spcAft>
                <a:spcPts val="0"/>
              </a:spcAft>
              <a:buSzPts val="1400"/>
              <a:buChar char="■"/>
            </a:pPr>
            <a:r>
              <a:rPr lang="en" sz="1400"/>
              <a:t>288 observations / 2 = 144 households</a:t>
            </a:r>
            <a:endParaRPr sz="1400"/>
          </a:p>
        </p:txBody>
      </p:sp>
      <p:pic>
        <p:nvPicPr>
          <p:cNvPr id="252" name="Google Shape;252;p21"/>
          <p:cNvPicPr preferRelativeResize="0"/>
          <p:nvPr/>
        </p:nvPicPr>
        <p:blipFill rotWithShape="1">
          <a:blip r:embed="rId3">
            <a:alphaModFix/>
          </a:blip>
          <a:srcRect b="0" l="0" r="0" t="0"/>
          <a:stretch/>
        </p:blipFill>
        <p:spPr>
          <a:xfrm>
            <a:off x="6681875" y="2166125"/>
            <a:ext cx="2285200" cy="2328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58" name="Google Shape;258;p22"/>
          <p:cNvSpPr txBox="1"/>
          <p:nvPr>
            <p:ph idx="1" type="body"/>
          </p:nvPr>
        </p:nvSpPr>
        <p:spPr>
          <a:xfrm>
            <a:off x="311700" y="810325"/>
            <a:ext cx="8520600" cy="20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a:t>
            </a:r>
            <a:r>
              <a:rPr b="1" lang="en" sz="1400"/>
              <a:t>Make a table that reports the means, standard deviations, and minimum and maximum values of all the household health expenditure, household head education and age, household size and poverty index in the dataset.</a:t>
            </a:r>
            <a:endParaRPr b="1" sz="1400"/>
          </a:p>
          <a:p>
            <a:pPr indent="-317500" lvl="0" marL="457200" rtl="0" algn="l">
              <a:lnSpc>
                <a:spcPct val="115000"/>
              </a:lnSpc>
              <a:spcBef>
                <a:spcPts val="0"/>
              </a:spcBef>
              <a:spcAft>
                <a:spcPts val="0"/>
              </a:spcAft>
              <a:buSzPts val="1400"/>
              <a:buAutoNum type="arabicPeriod"/>
            </a:pPr>
            <a:r>
              <a:rPr lang="en" sz="1400"/>
              <a:t>Create a new table by clicking on the ‘+’ at the bottom of the page—this will be where we hold our results tables.</a:t>
            </a:r>
            <a:endParaRPr sz="1400"/>
          </a:p>
          <a:p>
            <a:pPr indent="-317500" lvl="0" marL="457200" rtl="0" algn="l">
              <a:lnSpc>
                <a:spcPct val="115000"/>
              </a:lnSpc>
              <a:spcBef>
                <a:spcPts val="0"/>
              </a:spcBef>
              <a:spcAft>
                <a:spcPts val="0"/>
              </a:spcAft>
              <a:buSzPts val="1400"/>
              <a:buAutoNum type="arabicPeriod"/>
            </a:pPr>
            <a:r>
              <a:rPr lang="en" sz="1400"/>
              <a:t>Title the columns: Variable, Mean, Std. Dev, Min, and Max</a:t>
            </a:r>
            <a:endParaRPr sz="1400"/>
          </a:p>
          <a:p>
            <a:pPr indent="-317500" lvl="0" marL="457200" rtl="0" algn="l">
              <a:lnSpc>
                <a:spcPct val="115000"/>
              </a:lnSpc>
              <a:spcBef>
                <a:spcPts val="0"/>
              </a:spcBef>
              <a:spcAft>
                <a:spcPts val="0"/>
              </a:spcAft>
              <a:buSzPts val="1400"/>
              <a:buAutoNum type="arabicPeriod"/>
            </a:pPr>
            <a:r>
              <a:rPr lang="en" sz="1400"/>
              <a:t>Under ‘Variable’ write the names of our variables: Household Health Expenditure, education, age, etc.</a:t>
            </a:r>
            <a:endParaRPr sz="1400"/>
          </a:p>
        </p:txBody>
      </p:sp>
      <p:pic>
        <p:nvPicPr>
          <p:cNvPr id="259" name="Google Shape;259;p22"/>
          <p:cNvPicPr preferRelativeResize="0"/>
          <p:nvPr/>
        </p:nvPicPr>
        <p:blipFill rotWithShape="1">
          <a:blip r:embed="rId3">
            <a:alphaModFix/>
          </a:blip>
          <a:srcRect b="0" l="0" r="0" t="0"/>
          <a:stretch/>
        </p:blipFill>
        <p:spPr>
          <a:xfrm>
            <a:off x="2071688" y="2892925"/>
            <a:ext cx="5000625" cy="1590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91050" y="72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Writing Excel Functions</a:t>
            </a:r>
            <a:endParaRPr/>
          </a:p>
        </p:txBody>
      </p:sp>
      <p:sp>
        <p:nvSpPr>
          <p:cNvPr id="265" name="Google Shape;265;p23"/>
          <p:cNvSpPr txBox="1"/>
          <p:nvPr>
            <p:ph idx="1" type="body"/>
          </p:nvPr>
        </p:nvSpPr>
        <p:spPr>
          <a:xfrm>
            <a:off x="-60625" y="644850"/>
            <a:ext cx="6045300" cy="41067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In an empty cell, type </a:t>
            </a:r>
            <a:r>
              <a:rPr b="1" lang="en" sz="1700"/>
              <a:t>=</a:t>
            </a:r>
            <a:r>
              <a:rPr lang="en" sz="1700"/>
              <a:t> and then the proper calculation:</a:t>
            </a:r>
            <a:endParaRPr sz="1700"/>
          </a:p>
          <a:p>
            <a:pPr indent="-336550" lvl="1" marL="914400" rtl="0" algn="l">
              <a:lnSpc>
                <a:spcPct val="115000"/>
              </a:lnSpc>
              <a:spcBef>
                <a:spcPts val="0"/>
              </a:spcBef>
              <a:spcAft>
                <a:spcPts val="0"/>
              </a:spcAft>
              <a:buSzPts val="1700"/>
              <a:buChar char="○"/>
            </a:pPr>
            <a:r>
              <a:rPr lang="en" sz="1700"/>
              <a:t>Correlation: CORREL(</a:t>
            </a:r>
            <a:endParaRPr sz="1700"/>
          </a:p>
          <a:p>
            <a:pPr indent="-336550" lvl="1" marL="914400" rtl="0" algn="l">
              <a:lnSpc>
                <a:spcPct val="115000"/>
              </a:lnSpc>
              <a:spcBef>
                <a:spcPts val="0"/>
              </a:spcBef>
              <a:spcAft>
                <a:spcPts val="0"/>
              </a:spcAft>
              <a:buSzPts val="1700"/>
              <a:buChar char="○"/>
            </a:pPr>
            <a:r>
              <a:rPr lang="en" sz="1700"/>
              <a:t>Sum: SUM(</a:t>
            </a:r>
            <a:endParaRPr sz="1700"/>
          </a:p>
          <a:p>
            <a:pPr indent="-336550" lvl="1" marL="914400" rtl="0" algn="l">
              <a:lnSpc>
                <a:spcPct val="115000"/>
              </a:lnSpc>
              <a:spcBef>
                <a:spcPts val="0"/>
              </a:spcBef>
              <a:spcAft>
                <a:spcPts val="0"/>
              </a:spcAft>
              <a:buSzPts val="1700"/>
              <a:buChar char="○"/>
            </a:pPr>
            <a:r>
              <a:rPr lang="en" sz="1700"/>
              <a:t>Average: AVERAGE(</a:t>
            </a:r>
            <a:endParaRPr sz="1700"/>
          </a:p>
          <a:p>
            <a:pPr indent="-336550" lvl="1" marL="914400" rtl="0" algn="l">
              <a:lnSpc>
                <a:spcPct val="115000"/>
              </a:lnSpc>
              <a:spcBef>
                <a:spcPts val="0"/>
              </a:spcBef>
              <a:spcAft>
                <a:spcPts val="0"/>
              </a:spcAft>
              <a:buSzPts val="1700"/>
              <a:buChar char="○"/>
            </a:pPr>
            <a:r>
              <a:rPr lang="en" sz="1700"/>
              <a:t>Standard Deviation: STDEV(</a:t>
            </a:r>
            <a:endParaRPr sz="1700"/>
          </a:p>
          <a:p>
            <a:pPr indent="-336550" lvl="0" marL="457200" rtl="0" algn="l">
              <a:lnSpc>
                <a:spcPct val="115000"/>
              </a:lnSpc>
              <a:spcBef>
                <a:spcPts val="0"/>
              </a:spcBef>
              <a:spcAft>
                <a:spcPts val="0"/>
              </a:spcAft>
              <a:buSzPts val="1700"/>
              <a:buChar char="●"/>
            </a:pPr>
            <a:r>
              <a:rPr lang="en" sz="1700"/>
              <a:t>Select the range to calculate. If you are still in the function cell, the range will be automatically added for you as you select</a:t>
            </a:r>
            <a:endParaRPr sz="1700"/>
          </a:p>
          <a:p>
            <a:pPr indent="-336550" lvl="1" marL="914400" rtl="0" algn="l">
              <a:lnSpc>
                <a:spcPct val="115000"/>
              </a:lnSpc>
              <a:spcBef>
                <a:spcPts val="0"/>
              </a:spcBef>
              <a:spcAft>
                <a:spcPts val="0"/>
              </a:spcAft>
              <a:buSzPts val="1700"/>
              <a:buChar char="○"/>
            </a:pPr>
            <a:r>
              <a:rPr lang="en" sz="1700"/>
              <a:t>Example: CORREL(B2:B20,C2:C20). B2:B20 is one range of values, while C2:C20 is another range.</a:t>
            </a:r>
            <a:endParaRPr sz="1700"/>
          </a:p>
          <a:p>
            <a:pPr indent="-336550" lvl="0" marL="457200" rtl="0" algn="l">
              <a:lnSpc>
                <a:spcPct val="115000"/>
              </a:lnSpc>
              <a:spcBef>
                <a:spcPts val="0"/>
              </a:spcBef>
              <a:spcAft>
                <a:spcPts val="0"/>
              </a:spcAft>
              <a:buSzPts val="1700"/>
              <a:buChar char="●"/>
            </a:pPr>
            <a:r>
              <a:rPr lang="en" sz="1700"/>
              <a:t>We can also write functions referencing other worksheets by using the sheet name and ‘!’. Example:</a:t>
            </a:r>
            <a:endParaRPr sz="1700"/>
          </a:p>
          <a:p>
            <a:pPr indent="-336550" lvl="1" marL="914400" rtl="0" algn="l">
              <a:lnSpc>
                <a:spcPct val="115000"/>
              </a:lnSpc>
              <a:spcBef>
                <a:spcPts val="0"/>
              </a:spcBef>
              <a:spcAft>
                <a:spcPts val="0"/>
              </a:spcAft>
              <a:buSzPts val="1700"/>
              <a:buChar char="○"/>
            </a:pPr>
            <a:r>
              <a:rPr lang="en" sz="1700"/>
              <a:t>=AVERAGE(Sheet1!D2:D551)</a:t>
            </a:r>
            <a:endParaRPr sz="1700"/>
          </a:p>
        </p:txBody>
      </p:sp>
      <p:sp>
        <p:nvSpPr>
          <p:cNvPr id="266" name="Google Shape;266;p23"/>
          <p:cNvSpPr/>
          <p:nvPr/>
        </p:nvSpPr>
        <p:spPr>
          <a:xfrm>
            <a:off x="6825875" y="786025"/>
            <a:ext cx="868800" cy="5103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3"/>
          <p:cNvSpPr txBox="1"/>
          <p:nvPr/>
        </p:nvSpPr>
        <p:spPr>
          <a:xfrm>
            <a:off x="5973475" y="3337075"/>
            <a:ext cx="1392600" cy="11169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selected data (D column from rows 2–551)</a:t>
            </a:r>
            <a:endParaRPr b="0" i="0" sz="1400" u="none" cap="none" strike="noStrike">
              <a:solidFill>
                <a:srgbClr val="000000"/>
              </a:solidFill>
              <a:latin typeface="Cambria"/>
              <a:ea typeface="Cambria"/>
              <a:cs typeface="Cambria"/>
              <a:sym typeface="Cambria"/>
            </a:endParaRPr>
          </a:p>
        </p:txBody>
      </p:sp>
      <p:sp>
        <p:nvSpPr>
          <p:cNvPr id="268" name="Google Shape;268;p23"/>
          <p:cNvSpPr txBox="1"/>
          <p:nvPr/>
        </p:nvSpPr>
        <p:spPr>
          <a:xfrm>
            <a:off x="7694675" y="3413275"/>
            <a:ext cx="1392600" cy="9645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function (SUM) with the selected data</a:t>
            </a:r>
            <a:endParaRPr b="0" i="0" sz="1400" u="none" cap="none" strike="noStrike">
              <a:solidFill>
                <a:srgbClr val="000000"/>
              </a:solidFill>
              <a:latin typeface="Cambria"/>
              <a:ea typeface="Cambria"/>
              <a:cs typeface="Cambria"/>
              <a:sym typeface="Cambria"/>
            </a:endParaRPr>
          </a:p>
        </p:txBody>
      </p:sp>
      <p:cxnSp>
        <p:nvCxnSpPr>
          <p:cNvPr id="269" name="Google Shape;269;p23"/>
          <p:cNvCxnSpPr>
            <a:stCxn id="267" idx="0"/>
            <a:endCxn id="270" idx="2"/>
          </p:cNvCxnSpPr>
          <p:nvPr/>
        </p:nvCxnSpPr>
        <p:spPr>
          <a:xfrm rot="10800000">
            <a:off x="6407875" y="2996575"/>
            <a:ext cx="261900" cy="340500"/>
          </a:xfrm>
          <a:prstGeom prst="straightConnector1">
            <a:avLst/>
          </a:prstGeom>
          <a:noFill/>
          <a:ln cap="flat" cmpd="sng" w="28575">
            <a:solidFill>
              <a:schemeClr val="dk2"/>
            </a:solidFill>
            <a:prstDash val="solid"/>
            <a:round/>
            <a:headEnd len="sm" w="sm" type="none"/>
            <a:tailEnd len="med" w="med" type="triangle"/>
          </a:ln>
        </p:spPr>
      </p:cxnSp>
      <p:pic>
        <p:nvPicPr>
          <p:cNvPr id="271" name="Google Shape;271;p23"/>
          <p:cNvPicPr preferRelativeResize="0"/>
          <p:nvPr/>
        </p:nvPicPr>
        <p:blipFill rotWithShape="1">
          <a:blip r:embed="rId3">
            <a:alphaModFix/>
          </a:blip>
          <a:srcRect b="0" l="0" r="0" t="0"/>
          <a:stretch/>
        </p:blipFill>
        <p:spPr>
          <a:xfrm>
            <a:off x="5973475" y="232225"/>
            <a:ext cx="2148575" cy="2764251"/>
          </a:xfrm>
          <a:prstGeom prst="rect">
            <a:avLst/>
          </a:prstGeom>
          <a:noFill/>
          <a:ln>
            <a:noFill/>
          </a:ln>
        </p:spPr>
      </p:pic>
      <p:sp>
        <p:nvSpPr>
          <p:cNvPr id="270" name="Google Shape;270;p23"/>
          <p:cNvSpPr/>
          <p:nvPr/>
        </p:nvSpPr>
        <p:spPr>
          <a:xfrm>
            <a:off x="5973475" y="509500"/>
            <a:ext cx="868800" cy="2487000"/>
          </a:xfrm>
          <a:prstGeom prst="rect">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2" name="Google Shape;272;p23"/>
          <p:cNvCxnSpPr/>
          <p:nvPr/>
        </p:nvCxnSpPr>
        <p:spPr>
          <a:xfrm rot="10800000">
            <a:off x="8149475" y="1199575"/>
            <a:ext cx="393900" cy="2366100"/>
          </a:xfrm>
          <a:prstGeom prst="straightConnector1">
            <a:avLst/>
          </a:prstGeom>
          <a:noFill/>
          <a:ln cap="flat" cmpd="sng" w="28575">
            <a:solidFill>
              <a:schemeClr val="dk2"/>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78" name="Google Shape;278;p24"/>
          <p:cNvSpPr txBox="1"/>
          <p:nvPr>
            <p:ph idx="1" type="body"/>
          </p:nvPr>
        </p:nvSpPr>
        <p:spPr>
          <a:xfrm>
            <a:off x="311700" y="810325"/>
            <a:ext cx="8520600" cy="20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a:t>
            </a:r>
            <a:r>
              <a:rPr b="1" lang="en" sz="1400"/>
              <a:t>Make a table that reports the means, standard deviations, and minimum and maximum values of all the household health expenditure, household head education and age, household size and poverty index in the dataset.</a:t>
            </a:r>
            <a:endParaRPr b="1" sz="1400"/>
          </a:p>
          <a:p>
            <a:pPr indent="-317500" lvl="0" marL="457200" rtl="0" algn="l">
              <a:lnSpc>
                <a:spcPct val="115000"/>
              </a:lnSpc>
              <a:spcBef>
                <a:spcPts val="0"/>
              </a:spcBef>
              <a:spcAft>
                <a:spcPts val="0"/>
              </a:spcAft>
              <a:buSzPts val="1400"/>
              <a:buAutoNum type="arabicPeriod"/>
            </a:pPr>
            <a:r>
              <a:rPr lang="en" sz="1400"/>
              <a:t>In cell B2, write the following:</a:t>
            </a:r>
            <a:endParaRPr sz="1400"/>
          </a:p>
          <a:p>
            <a:pPr indent="-317500" lvl="1" marL="914400" rtl="0" algn="l">
              <a:lnSpc>
                <a:spcPct val="115000"/>
              </a:lnSpc>
              <a:spcBef>
                <a:spcPts val="0"/>
              </a:spcBef>
              <a:spcAft>
                <a:spcPts val="0"/>
              </a:spcAft>
              <a:buSzPts val="1400"/>
              <a:buAutoNum type="alphaLcPeriod"/>
            </a:pPr>
            <a:r>
              <a:rPr lang="en" sz="1400"/>
              <a:t>=AVERAGE(Sheet1!D2:D551)</a:t>
            </a:r>
            <a:endParaRPr sz="1400"/>
          </a:p>
          <a:p>
            <a:pPr indent="-317500" lvl="1" marL="914400" rtl="0" algn="l">
              <a:lnSpc>
                <a:spcPct val="115000"/>
              </a:lnSpc>
              <a:spcBef>
                <a:spcPts val="0"/>
              </a:spcBef>
              <a:spcAft>
                <a:spcPts val="0"/>
              </a:spcAft>
              <a:buSzPts val="1400"/>
              <a:buAutoNum type="alphaLcPeriod"/>
            </a:pPr>
            <a:r>
              <a:rPr lang="en" sz="1400"/>
              <a:t>This function is calculating the average of cells D2 through D551 on sheet 1.</a:t>
            </a:r>
            <a:endParaRPr sz="1400"/>
          </a:p>
          <a:p>
            <a:pPr indent="-317500" lvl="0" marL="457200" rtl="0" algn="l">
              <a:lnSpc>
                <a:spcPct val="115000"/>
              </a:lnSpc>
              <a:spcBef>
                <a:spcPts val="0"/>
              </a:spcBef>
              <a:spcAft>
                <a:spcPts val="0"/>
              </a:spcAft>
              <a:buSzPts val="1400"/>
              <a:buAutoNum type="arabicPeriod"/>
            </a:pPr>
            <a:r>
              <a:rPr lang="en" sz="1400"/>
              <a:t>We can now do the same for our other variables (Columns F,G,H, and I : Rows 2:551)</a:t>
            </a:r>
            <a:endParaRPr sz="1400"/>
          </a:p>
        </p:txBody>
      </p:sp>
      <p:pic>
        <p:nvPicPr>
          <p:cNvPr id="279" name="Google Shape;279;p24"/>
          <p:cNvPicPr preferRelativeResize="0"/>
          <p:nvPr/>
        </p:nvPicPr>
        <p:blipFill rotWithShape="1">
          <a:blip r:embed="rId3">
            <a:alphaModFix/>
          </a:blip>
          <a:srcRect b="0" l="0" r="0" t="0"/>
          <a:stretch/>
        </p:blipFill>
        <p:spPr>
          <a:xfrm>
            <a:off x="2415975" y="2628475"/>
            <a:ext cx="4312036" cy="1945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Mean, Standard Deviation, Min &amp; Max</a:t>
            </a:r>
            <a:endParaRPr/>
          </a:p>
        </p:txBody>
      </p:sp>
      <p:sp>
        <p:nvSpPr>
          <p:cNvPr id="285" name="Google Shape;285;p25"/>
          <p:cNvSpPr txBox="1"/>
          <p:nvPr>
            <p:ph idx="1" type="body"/>
          </p:nvPr>
        </p:nvSpPr>
        <p:spPr>
          <a:xfrm>
            <a:off x="311700" y="810325"/>
            <a:ext cx="8520600" cy="208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1. </a:t>
            </a:r>
            <a:r>
              <a:rPr b="1" lang="en" sz="1400"/>
              <a:t>Make a table that reports the means, standard deviations, and minimum and maximum values of all the household health expenditure, household head education and age, household size and poverty index in the dataset.</a:t>
            </a:r>
            <a:endParaRPr b="1" sz="1400"/>
          </a:p>
          <a:p>
            <a:pPr indent="-317500" lvl="0" marL="457200" rtl="0" algn="l">
              <a:lnSpc>
                <a:spcPct val="115000"/>
              </a:lnSpc>
              <a:spcBef>
                <a:spcPts val="0"/>
              </a:spcBef>
              <a:spcAft>
                <a:spcPts val="0"/>
              </a:spcAft>
              <a:buSzPts val="1400"/>
              <a:buAutoNum type="arabicPeriod"/>
            </a:pPr>
            <a:r>
              <a:rPr lang="en" sz="1400"/>
              <a:t>Arithmetic Mean/Average function (for health expenditure): =AVERAGE(Sheet1!D2:D551)</a:t>
            </a:r>
            <a:endParaRPr sz="1400"/>
          </a:p>
          <a:p>
            <a:pPr indent="-317500" lvl="0" marL="457200" rtl="0" algn="l">
              <a:lnSpc>
                <a:spcPct val="115000"/>
              </a:lnSpc>
              <a:spcBef>
                <a:spcPts val="0"/>
              </a:spcBef>
              <a:spcAft>
                <a:spcPts val="0"/>
              </a:spcAft>
              <a:buSzPts val="1400"/>
              <a:buAutoNum type="arabicPeriod"/>
            </a:pPr>
            <a:r>
              <a:rPr lang="en" sz="1400"/>
              <a:t>Standard Deviation function (for health expenditure): =STDEV.S(Sheet1!D2:D551)</a:t>
            </a:r>
            <a:endParaRPr sz="1400"/>
          </a:p>
          <a:p>
            <a:pPr indent="-317500" lvl="0" marL="457200" rtl="0" algn="l">
              <a:lnSpc>
                <a:spcPct val="115000"/>
              </a:lnSpc>
              <a:spcBef>
                <a:spcPts val="0"/>
              </a:spcBef>
              <a:spcAft>
                <a:spcPts val="0"/>
              </a:spcAft>
              <a:buSzPts val="1400"/>
              <a:buAutoNum type="arabicPeriod"/>
            </a:pPr>
            <a:r>
              <a:rPr lang="en" sz="1400"/>
              <a:t>Minimum function (for health expenditure): =MIN(Sheet1!D2:D551)</a:t>
            </a:r>
            <a:endParaRPr sz="1400"/>
          </a:p>
          <a:p>
            <a:pPr indent="-317500" lvl="0" marL="457200" rtl="0" algn="l">
              <a:lnSpc>
                <a:spcPct val="115000"/>
              </a:lnSpc>
              <a:spcBef>
                <a:spcPts val="0"/>
              </a:spcBef>
              <a:spcAft>
                <a:spcPts val="0"/>
              </a:spcAft>
              <a:buSzPts val="1400"/>
              <a:buAutoNum type="arabicPeriod"/>
            </a:pPr>
            <a:r>
              <a:rPr lang="en" sz="1400"/>
              <a:t>Maximum function (for health expenditure): =MAX(Sheet1!D2:D551)</a:t>
            </a:r>
            <a:endParaRPr sz="1400"/>
          </a:p>
        </p:txBody>
      </p:sp>
      <p:pic>
        <p:nvPicPr>
          <p:cNvPr id="286" name="Google Shape;286;p25"/>
          <p:cNvPicPr preferRelativeResize="0"/>
          <p:nvPr/>
        </p:nvPicPr>
        <p:blipFill rotWithShape="1">
          <a:blip r:embed="rId3">
            <a:alphaModFix/>
          </a:blip>
          <a:srcRect b="0" l="0" r="0" t="0"/>
          <a:stretch/>
        </p:blipFill>
        <p:spPr>
          <a:xfrm>
            <a:off x="2052638" y="2892925"/>
            <a:ext cx="5038725" cy="1447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p>
        </p:txBody>
      </p:sp>
      <p:sp>
        <p:nvSpPr>
          <p:cNvPr id="292" name="Google Shape;292;p26"/>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Use the data to calculate the mean, standard deviation, minimum, and maximum for the rest of the variables.</a:t>
            </a:r>
            <a:endParaRPr/>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0"/>
              </a:spcAft>
              <a:buSzPts val="2400"/>
              <a:buNone/>
            </a:pPr>
            <a:r>
              <a:rPr lang="en"/>
              <a:t>Slides, handouts, and data available at </a:t>
            </a:r>
            <a:r>
              <a:rPr b="1" lang="en" u="sng">
                <a:solidFill>
                  <a:schemeClr val="accent5"/>
                </a:solidFill>
                <a:hlinkClick r:id="rId3">
                  <a:extLst>
                    <a:ext uri="{A12FA001-AC4F-418D-AE19-62706E023703}">
                      <ahyp:hlinkClr val="tx"/>
                    </a:ext>
                  </a:extLst>
                </a:hlinkClick>
              </a:rPr>
              <a:t>https://bit.ly/diti-fall2020-prina</a:t>
            </a:r>
            <a:endParaRPr b="1"/>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Final Results</a:t>
            </a:r>
            <a:endParaRPr/>
          </a:p>
        </p:txBody>
      </p:sp>
      <p:sp>
        <p:nvSpPr>
          <p:cNvPr id="298" name="Google Shape;298;p27"/>
          <p:cNvSpPr txBox="1"/>
          <p:nvPr>
            <p:ph idx="1" type="body"/>
          </p:nvPr>
        </p:nvSpPr>
        <p:spPr>
          <a:xfrm>
            <a:off x="311700" y="863550"/>
            <a:ext cx="8520600" cy="509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Did anyone end up with different results?</a:t>
            </a:r>
            <a:endParaRPr/>
          </a:p>
          <a:p>
            <a:pPr indent="0" lvl="0" marL="0" rtl="0" algn="l">
              <a:lnSpc>
                <a:spcPct val="115000"/>
              </a:lnSpc>
              <a:spcBef>
                <a:spcPts val="1600"/>
              </a:spcBef>
              <a:spcAft>
                <a:spcPts val="1600"/>
              </a:spcAft>
              <a:buSzPts val="2400"/>
              <a:buNone/>
            </a:pPr>
            <a:r>
              <a:t/>
            </a:r>
            <a:endParaRPr/>
          </a:p>
        </p:txBody>
      </p:sp>
      <p:pic>
        <p:nvPicPr>
          <p:cNvPr id="299" name="Google Shape;299;p27"/>
          <p:cNvPicPr preferRelativeResize="0"/>
          <p:nvPr/>
        </p:nvPicPr>
        <p:blipFill rotWithShape="1">
          <a:blip r:embed="rId3">
            <a:alphaModFix/>
          </a:blip>
          <a:srcRect b="0" l="0" r="0" t="0"/>
          <a:stretch/>
        </p:blipFill>
        <p:spPr>
          <a:xfrm>
            <a:off x="532588" y="1372650"/>
            <a:ext cx="8078825" cy="2325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05" name="Google Shape;305;p28"/>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800"/>
              <a:t>2. Create a new variable called eligible, which is equal to one if the household has a poverty index lower or equal to 750.</a:t>
            </a:r>
            <a:endParaRPr sz="1800"/>
          </a:p>
          <a:p>
            <a:pPr indent="-342900" lvl="0" marL="457200" rtl="0" algn="l">
              <a:lnSpc>
                <a:spcPct val="115000"/>
              </a:lnSpc>
              <a:spcBef>
                <a:spcPts val="0"/>
              </a:spcBef>
              <a:spcAft>
                <a:spcPts val="0"/>
              </a:spcAft>
              <a:buSzPts val="1800"/>
              <a:buChar char="●"/>
            </a:pPr>
            <a:r>
              <a:rPr lang="en" sz="1800"/>
              <a:t>(a) How many households in the treatment locality are eligible to be in the program?</a:t>
            </a:r>
            <a:endParaRPr sz="1800"/>
          </a:p>
          <a:p>
            <a:pPr indent="-342900" lvl="0" marL="457200" rtl="0" algn="l">
              <a:lnSpc>
                <a:spcPct val="115000"/>
              </a:lnSpc>
              <a:spcBef>
                <a:spcPts val="0"/>
              </a:spcBef>
              <a:spcAft>
                <a:spcPts val="0"/>
              </a:spcAft>
              <a:buSzPts val="1800"/>
              <a:buChar char="●"/>
            </a:pPr>
            <a:r>
              <a:rPr lang="en" sz="1800"/>
              <a:t>(b) What fraction of households in the treatment locality are eligible to be in the program?</a:t>
            </a:r>
            <a:endParaRPr sz="1800"/>
          </a:p>
          <a:p>
            <a:pPr indent="-342900" lvl="0" marL="457200" rtl="0" algn="l">
              <a:lnSpc>
                <a:spcPct val="115000"/>
              </a:lnSpc>
              <a:spcBef>
                <a:spcPts val="0"/>
              </a:spcBef>
              <a:spcAft>
                <a:spcPts val="0"/>
              </a:spcAft>
              <a:buSzPts val="1800"/>
              <a:buChar char="●"/>
            </a:pPr>
            <a:r>
              <a:rPr lang="en" sz="1800"/>
              <a:t>(c) Consider now the variable ‘takeup’: how many eligible household in the treatment locality participated in the program?</a:t>
            </a:r>
            <a:endParaRPr sz="1800"/>
          </a:p>
          <a:p>
            <a:pPr indent="-342900" lvl="0" marL="457200" rtl="0" algn="l">
              <a:lnSpc>
                <a:spcPct val="115000"/>
              </a:lnSpc>
              <a:spcBef>
                <a:spcPts val="0"/>
              </a:spcBef>
              <a:spcAft>
                <a:spcPts val="0"/>
              </a:spcAft>
              <a:buSzPts val="1800"/>
              <a:buChar char="●"/>
            </a:pPr>
            <a:r>
              <a:rPr lang="en" sz="1800"/>
              <a:t>(d) What fraction of households in the treatment locality participated in the program?</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11" name="Google Shape;311;p29"/>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2. </a:t>
            </a:r>
            <a:r>
              <a:rPr b="1" lang="en" sz="1400"/>
              <a:t>Create a new variable called eligible, which is equal to one if the household has a poverty index lower or equal to 750.</a:t>
            </a:r>
            <a:endParaRPr b="1" sz="1400"/>
          </a:p>
          <a:p>
            <a:pPr indent="-317500" lvl="0" marL="457200" rtl="0" algn="l">
              <a:lnSpc>
                <a:spcPct val="115000"/>
              </a:lnSpc>
              <a:spcBef>
                <a:spcPts val="0"/>
              </a:spcBef>
              <a:spcAft>
                <a:spcPts val="0"/>
              </a:spcAft>
              <a:buSzPts val="1400"/>
              <a:buAutoNum type="arabicPeriod"/>
            </a:pPr>
            <a:r>
              <a:rPr lang="en" sz="1400"/>
              <a:t>In column k, cell 1, name the variable “eligible”.</a:t>
            </a:r>
            <a:endParaRPr sz="1400"/>
          </a:p>
          <a:p>
            <a:pPr indent="-317500" lvl="0" marL="457200" rtl="0" algn="l">
              <a:lnSpc>
                <a:spcPct val="115000"/>
              </a:lnSpc>
              <a:spcBef>
                <a:spcPts val="0"/>
              </a:spcBef>
              <a:spcAft>
                <a:spcPts val="0"/>
              </a:spcAft>
              <a:buSzPts val="1400"/>
              <a:buAutoNum type="arabicPeriod"/>
            </a:pPr>
            <a:r>
              <a:rPr lang="en" sz="1400"/>
              <a:t>In K2, write the formula:</a:t>
            </a:r>
            <a:endParaRPr sz="1400"/>
          </a:p>
          <a:p>
            <a:pPr indent="-317500" lvl="1" marL="914400" rtl="0" algn="l">
              <a:lnSpc>
                <a:spcPct val="115000"/>
              </a:lnSpc>
              <a:spcBef>
                <a:spcPts val="0"/>
              </a:spcBef>
              <a:spcAft>
                <a:spcPts val="0"/>
              </a:spcAft>
              <a:buSzPts val="1400"/>
              <a:buAutoNum type="alphaLcPeriod"/>
            </a:pPr>
            <a:r>
              <a:rPr lang="en" sz="1400"/>
              <a:t>=IF(l2&lt;=750,1,0)</a:t>
            </a:r>
            <a:endParaRPr sz="1400"/>
          </a:p>
          <a:p>
            <a:pPr indent="-317500" lvl="1" marL="914400" rtl="0" algn="l">
              <a:lnSpc>
                <a:spcPct val="115000"/>
              </a:lnSpc>
              <a:spcBef>
                <a:spcPts val="0"/>
              </a:spcBef>
              <a:spcAft>
                <a:spcPts val="0"/>
              </a:spcAft>
              <a:buSzPts val="1400"/>
              <a:buAutoNum type="alphaLcPeriod"/>
            </a:pPr>
            <a:r>
              <a:rPr lang="en" sz="1400"/>
              <a:t>=IF(</a:t>
            </a:r>
            <a:r>
              <a:rPr lang="en" sz="1400">
                <a:highlight>
                  <a:srgbClr val="FF9900"/>
                </a:highlight>
              </a:rPr>
              <a:t>l2&lt;=750</a:t>
            </a:r>
            <a:r>
              <a:rPr lang="en" sz="1400">
                <a:highlight>
                  <a:srgbClr val="FFFF00"/>
                </a:highlight>
              </a:rPr>
              <a:t>,1</a:t>
            </a:r>
            <a:r>
              <a:rPr lang="en" sz="1400">
                <a:highlight>
                  <a:srgbClr val="00FF00"/>
                </a:highlight>
              </a:rPr>
              <a:t>,0</a:t>
            </a:r>
            <a:r>
              <a:rPr lang="en" sz="1400"/>
              <a:t>) is logical function saying </a:t>
            </a:r>
            <a:r>
              <a:rPr lang="en" sz="1400">
                <a:highlight>
                  <a:srgbClr val="FF9900"/>
                </a:highlight>
              </a:rPr>
              <a:t>if the cell in column l is less than or equal to 750</a:t>
            </a:r>
            <a:r>
              <a:rPr lang="en" sz="1400"/>
              <a:t>, </a:t>
            </a:r>
            <a:r>
              <a:rPr lang="en" sz="1400">
                <a:highlight>
                  <a:srgbClr val="FFFF00"/>
                </a:highlight>
              </a:rPr>
              <a:t>make the cell a 1</a:t>
            </a:r>
            <a:r>
              <a:rPr lang="en" sz="1400"/>
              <a:t>, </a:t>
            </a:r>
            <a:r>
              <a:rPr lang="en" sz="1400">
                <a:highlight>
                  <a:srgbClr val="00FF00"/>
                </a:highlight>
              </a:rPr>
              <a:t>if not then, make it a zero</a:t>
            </a:r>
            <a:r>
              <a:rPr lang="en" sz="1400"/>
              <a:t>.</a:t>
            </a:r>
            <a:endParaRPr sz="1400"/>
          </a:p>
          <a:p>
            <a:pPr indent="-317500" lvl="0" marL="457200" rtl="0" algn="l">
              <a:lnSpc>
                <a:spcPct val="115000"/>
              </a:lnSpc>
              <a:spcBef>
                <a:spcPts val="0"/>
              </a:spcBef>
              <a:spcAft>
                <a:spcPts val="0"/>
              </a:spcAft>
              <a:buSzPts val="1400"/>
              <a:buAutoNum type="arabicPeriod"/>
            </a:pPr>
            <a:r>
              <a:rPr lang="en" sz="1400"/>
              <a:t>Now you can copy the formula to every cell in the column by dragging the square in the bottom-right of the selection box, or by copying &amp; pasting the formula into the rest of the cells in the column.</a:t>
            </a:r>
            <a:endParaRPr sz="1400"/>
          </a:p>
        </p:txBody>
      </p:sp>
      <p:pic>
        <p:nvPicPr>
          <p:cNvPr id="312" name="Google Shape;312;p29"/>
          <p:cNvPicPr preferRelativeResize="0"/>
          <p:nvPr/>
        </p:nvPicPr>
        <p:blipFill rotWithShape="1">
          <a:blip r:embed="rId3">
            <a:alphaModFix/>
          </a:blip>
          <a:srcRect b="0" l="0" r="0" t="0"/>
          <a:stretch/>
        </p:blipFill>
        <p:spPr>
          <a:xfrm>
            <a:off x="3164860" y="3119848"/>
            <a:ext cx="2814275" cy="1395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Workshop Objectives</a:t>
            </a:r>
            <a:endParaRPr/>
          </a:p>
        </p:txBody>
      </p:sp>
      <p:sp>
        <p:nvSpPr>
          <p:cNvPr id="118" name="Google Shape;118;p3"/>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Understand the data structures of Excel</a:t>
            </a:r>
            <a:endParaRPr/>
          </a:p>
          <a:p>
            <a:pPr indent="-381000" lvl="0" marL="457200" rtl="0" algn="l">
              <a:lnSpc>
                <a:spcPct val="115000"/>
              </a:lnSpc>
              <a:spcBef>
                <a:spcPts val="0"/>
              </a:spcBef>
              <a:spcAft>
                <a:spcPts val="0"/>
              </a:spcAft>
              <a:buSzPts val="2400"/>
              <a:buChar char="●"/>
            </a:pPr>
            <a:r>
              <a:rPr lang="en"/>
              <a:t>Learn how to use basic Excel functions</a:t>
            </a:r>
            <a:endParaRPr/>
          </a:p>
          <a:p>
            <a:pPr indent="-381000" lvl="0" marL="457200" rtl="0" algn="l">
              <a:lnSpc>
                <a:spcPct val="115000"/>
              </a:lnSpc>
              <a:spcBef>
                <a:spcPts val="0"/>
              </a:spcBef>
              <a:spcAft>
                <a:spcPts val="0"/>
              </a:spcAft>
              <a:buSzPts val="2400"/>
              <a:buChar char="●"/>
            </a:pPr>
            <a:r>
              <a:rPr lang="en"/>
              <a:t>Learn how to analyze your data with pivot tables and charts</a:t>
            </a:r>
            <a:endParaRPr/>
          </a:p>
          <a:p>
            <a:pPr indent="-381000" lvl="0" marL="457200" rtl="0" algn="l">
              <a:lnSpc>
                <a:spcPct val="115000"/>
              </a:lnSpc>
              <a:spcBef>
                <a:spcPts val="0"/>
              </a:spcBef>
              <a:spcAft>
                <a:spcPts val="0"/>
              </a:spcAft>
              <a:buSzPts val="2400"/>
              <a:buChar char="●"/>
            </a:pPr>
            <a:r>
              <a:rPr lang="en"/>
              <a:t>Learn more advanced calculations like regression models</a:t>
            </a:r>
            <a:endParaRPr/>
          </a:p>
          <a:p>
            <a:pPr indent="0" lvl="0" marL="457200" rtl="0" algn="l">
              <a:lnSpc>
                <a:spcPct val="115000"/>
              </a:lnSpc>
              <a:spcBef>
                <a:spcPts val="1600"/>
              </a:spcBef>
              <a:spcAft>
                <a:spcPts val="1600"/>
              </a:spcAft>
              <a:buSzPts val="24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18" name="Google Shape;318;p30"/>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2. Create a new variable called eligible, which is equal to one if the household has a poverty index lower or equal to 750.</a:t>
            </a:r>
            <a:endParaRPr sz="1400"/>
          </a:p>
          <a:p>
            <a:pPr indent="-317500" lvl="0" marL="457200" rtl="0" algn="l">
              <a:lnSpc>
                <a:spcPct val="115000"/>
              </a:lnSpc>
              <a:spcBef>
                <a:spcPts val="0"/>
              </a:spcBef>
              <a:spcAft>
                <a:spcPts val="0"/>
              </a:spcAft>
              <a:buSzPts val="1400"/>
              <a:buChar char="●"/>
            </a:pPr>
            <a:r>
              <a:rPr b="1" lang="en" sz="1400"/>
              <a:t>(a) How many households in the treatment locality are eligible to be in the program?</a:t>
            </a:r>
            <a:endParaRPr b="1" sz="1400"/>
          </a:p>
          <a:p>
            <a:pPr indent="-317500" lvl="1" marL="914400" rtl="0" algn="l">
              <a:lnSpc>
                <a:spcPct val="115000"/>
              </a:lnSpc>
              <a:spcBef>
                <a:spcPts val="0"/>
              </a:spcBef>
              <a:spcAft>
                <a:spcPts val="0"/>
              </a:spcAft>
              <a:buSzPts val="1400"/>
              <a:buChar char="○"/>
            </a:pPr>
            <a:r>
              <a:rPr lang="en" sz="1400"/>
              <a:t>We can now calculate this by filtering our data by doing a custom sort (see screenshot below) and counting the 1’s for the treatment community.</a:t>
            </a:r>
            <a:endParaRPr sz="1400"/>
          </a:p>
          <a:p>
            <a:pPr indent="-317500" lvl="1" marL="914400" rtl="0" algn="l">
              <a:lnSpc>
                <a:spcPct val="115000"/>
              </a:lnSpc>
              <a:spcBef>
                <a:spcPts val="0"/>
              </a:spcBef>
              <a:spcAft>
                <a:spcPts val="0"/>
              </a:spcAft>
              <a:buSzPts val="1400"/>
              <a:buChar char="○"/>
            </a:pPr>
            <a:r>
              <a:rPr lang="en" sz="1400"/>
              <a:t>Alternatively, we can filter by the treatment group (treatcom = 1), selecting column K, and due to the simple math of 0’s + 1’s we can use the sum calculated and shown at the bottom of Excel.</a:t>
            </a:r>
            <a:endParaRPr sz="1400"/>
          </a:p>
          <a:p>
            <a:pPr indent="-317500" lvl="1" marL="914400" rtl="0" algn="l">
              <a:lnSpc>
                <a:spcPct val="115000"/>
              </a:lnSpc>
              <a:spcBef>
                <a:spcPts val="0"/>
              </a:spcBef>
              <a:spcAft>
                <a:spcPts val="0"/>
              </a:spcAft>
              <a:buSzPts val="1400"/>
              <a:buChar char="○"/>
            </a:pPr>
            <a:r>
              <a:rPr lang="en" sz="1400"/>
              <a:t>Either way, we have: 120 observations / 2 = 60 households eligible.</a:t>
            </a:r>
            <a:endParaRPr sz="1400"/>
          </a:p>
        </p:txBody>
      </p:sp>
      <p:pic>
        <p:nvPicPr>
          <p:cNvPr id="319" name="Google Shape;319;p30"/>
          <p:cNvPicPr preferRelativeResize="0"/>
          <p:nvPr/>
        </p:nvPicPr>
        <p:blipFill rotWithShape="1">
          <a:blip r:embed="rId3">
            <a:alphaModFix/>
          </a:blip>
          <a:srcRect b="0" l="0" r="0" t="0"/>
          <a:stretch/>
        </p:blipFill>
        <p:spPr>
          <a:xfrm>
            <a:off x="2740762" y="2904300"/>
            <a:ext cx="3662475" cy="1649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25" name="Google Shape;325;p31"/>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2. Create a new variable called eligible, which is equal to one if the household has a poverty index lower or equal to 750.</a:t>
            </a:r>
            <a:endParaRPr/>
          </a:p>
          <a:p>
            <a:pPr indent="-381000" lvl="0" marL="457200" rtl="0" algn="l">
              <a:lnSpc>
                <a:spcPct val="115000"/>
              </a:lnSpc>
              <a:spcBef>
                <a:spcPts val="0"/>
              </a:spcBef>
              <a:spcAft>
                <a:spcPts val="0"/>
              </a:spcAft>
              <a:buSzPts val="2400"/>
              <a:buChar char="●"/>
            </a:pPr>
            <a:r>
              <a:rPr b="1" lang="en"/>
              <a:t>(b) What fraction of households in the treatment locality are eligible to be in the program?</a:t>
            </a:r>
            <a:endParaRPr b="1"/>
          </a:p>
          <a:p>
            <a:pPr indent="-381000" lvl="1" marL="914400" rtl="0" algn="l">
              <a:lnSpc>
                <a:spcPct val="115000"/>
              </a:lnSpc>
              <a:spcBef>
                <a:spcPts val="0"/>
              </a:spcBef>
              <a:spcAft>
                <a:spcPts val="0"/>
              </a:spcAft>
              <a:buSzPts val="2400"/>
              <a:buChar char="○"/>
            </a:pPr>
            <a:r>
              <a:rPr lang="en" sz="2400"/>
              <a:t>Simple mathematics: </a:t>
            </a:r>
            <a:endParaRPr sz="2400"/>
          </a:p>
          <a:p>
            <a:pPr indent="-381000" lvl="2" marL="1371600" rtl="0" algn="l">
              <a:lnSpc>
                <a:spcPct val="115000"/>
              </a:lnSpc>
              <a:spcBef>
                <a:spcPts val="0"/>
              </a:spcBef>
              <a:spcAft>
                <a:spcPts val="0"/>
              </a:spcAft>
              <a:buSzPts val="2400"/>
              <a:buChar char="■"/>
            </a:pPr>
            <a:r>
              <a:rPr lang="en" sz="2400"/>
              <a:t>60 households (120 observations) / 131 households (262 observations) * 100 = 45.8%</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p>
        </p:txBody>
      </p:sp>
      <p:sp>
        <p:nvSpPr>
          <p:cNvPr id="331" name="Google Shape;331;p32"/>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300"/>
              <a:t>Try to find the answers to c) and d) on your own.</a:t>
            </a:r>
            <a:endParaRPr sz="2300"/>
          </a:p>
          <a:p>
            <a:pPr indent="0" lvl="0" marL="0" rtl="0" algn="l">
              <a:lnSpc>
                <a:spcPct val="115000"/>
              </a:lnSpc>
              <a:spcBef>
                <a:spcPts val="1600"/>
              </a:spcBef>
              <a:spcAft>
                <a:spcPts val="0"/>
              </a:spcAft>
              <a:buSzPts val="2400"/>
              <a:buNone/>
            </a:pPr>
            <a:r>
              <a:rPr lang="en" sz="1700"/>
              <a:t>2. Create a new variable called eligible, which is equal to one if the household has a poverty index lower or equal to 750.</a:t>
            </a:r>
            <a:endParaRPr sz="1700"/>
          </a:p>
          <a:p>
            <a:pPr indent="-336550" lvl="0" marL="457200" rtl="0" algn="l">
              <a:lnSpc>
                <a:spcPct val="115000"/>
              </a:lnSpc>
              <a:spcBef>
                <a:spcPts val="0"/>
              </a:spcBef>
              <a:spcAft>
                <a:spcPts val="0"/>
              </a:spcAft>
              <a:buSzPts val="1700"/>
              <a:buChar char="●"/>
            </a:pPr>
            <a:r>
              <a:rPr lang="en" sz="1700"/>
              <a:t>(a) How many households in the treatment locality are eligible to be in the program?</a:t>
            </a:r>
            <a:endParaRPr sz="1700"/>
          </a:p>
          <a:p>
            <a:pPr indent="-336550" lvl="0" marL="457200" rtl="0" algn="l">
              <a:lnSpc>
                <a:spcPct val="115000"/>
              </a:lnSpc>
              <a:spcBef>
                <a:spcPts val="0"/>
              </a:spcBef>
              <a:spcAft>
                <a:spcPts val="0"/>
              </a:spcAft>
              <a:buSzPts val="1700"/>
              <a:buChar char="●"/>
            </a:pPr>
            <a:r>
              <a:rPr lang="en" sz="1700"/>
              <a:t>(b) What fraction of households in the treatment locality are eligible to be in the program?</a:t>
            </a:r>
            <a:endParaRPr sz="1700"/>
          </a:p>
          <a:p>
            <a:pPr indent="-336550" lvl="0" marL="457200" rtl="0" algn="l">
              <a:lnSpc>
                <a:spcPct val="115000"/>
              </a:lnSpc>
              <a:spcBef>
                <a:spcPts val="0"/>
              </a:spcBef>
              <a:spcAft>
                <a:spcPts val="0"/>
              </a:spcAft>
              <a:buSzPts val="1700"/>
              <a:buChar char="●"/>
            </a:pPr>
            <a:r>
              <a:rPr lang="en" sz="1700"/>
              <a:t>(c) Consider now the variable ‘takeup’: how many eligible household in the treatment locality participated in the program?</a:t>
            </a:r>
            <a:endParaRPr sz="1700"/>
          </a:p>
          <a:p>
            <a:pPr indent="-336550" lvl="0" marL="457200" rtl="0" algn="l">
              <a:lnSpc>
                <a:spcPct val="115000"/>
              </a:lnSpc>
              <a:spcBef>
                <a:spcPts val="0"/>
              </a:spcBef>
              <a:spcAft>
                <a:spcPts val="0"/>
              </a:spcAft>
              <a:buSzPts val="1700"/>
              <a:buChar char="●"/>
            </a:pPr>
            <a:r>
              <a:rPr lang="en" sz="1700"/>
              <a:t>(d) What fraction of households in the treatment locality participated in the program?</a:t>
            </a:r>
            <a:endParaRPr sz="2300"/>
          </a:p>
          <a:p>
            <a:pPr indent="0" lvl="0" marL="0" rtl="0" algn="l">
              <a:lnSpc>
                <a:spcPct val="115000"/>
              </a:lnSpc>
              <a:spcBef>
                <a:spcPts val="0"/>
              </a:spcBef>
              <a:spcAft>
                <a:spcPts val="1600"/>
              </a:spcAft>
              <a:buSzPts val="2400"/>
              <a:buNone/>
            </a:pPr>
            <a:r>
              <a:t/>
            </a:r>
            <a:endParaRPr sz="23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37" name="Google Shape;337;p33"/>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2. Create a new variable called eligible, which is equal to one if the household has a poverty index lower or equal to 750.</a:t>
            </a:r>
            <a:endParaRPr sz="2000"/>
          </a:p>
          <a:p>
            <a:pPr indent="-355600" lvl="0" marL="457200" rtl="0" algn="l">
              <a:lnSpc>
                <a:spcPct val="115000"/>
              </a:lnSpc>
              <a:spcBef>
                <a:spcPts val="0"/>
              </a:spcBef>
              <a:spcAft>
                <a:spcPts val="0"/>
              </a:spcAft>
              <a:buSzPts val="2000"/>
              <a:buChar char="●"/>
            </a:pPr>
            <a:r>
              <a:rPr b="1" lang="en" sz="2000"/>
              <a:t>(c) Consider now the variable ‘takeup’: how many eligible household in the treatment locality participated in the program?</a:t>
            </a:r>
            <a:endParaRPr b="1" sz="2000"/>
          </a:p>
          <a:p>
            <a:pPr indent="-355600" lvl="1" marL="914400" rtl="0" algn="l">
              <a:lnSpc>
                <a:spcPct val="115000"/>
              </a:lnSpc>
              <a:spcBef>
                <a:spcPts val="0"/>
              </a:spcBef>
              <a:spcAft>
                <a:spcPts val="0"/>
              </a:spcAft>
              <a:buSzPts val="2000"/>
              <a:buChar char="○"/>
            </a:pPr>
            <a:r>
              <a:rPr lang="en"/>
              <a:t>Looking at the ‘takeup’ variable, we can see that this is also just 0’s and 1’s, so while we are still filtering for the treatment community (treatcom = 1) we can look at the sum at the bottom of Excel.</a:t>
            </a:r>
            <a:endParaRPr/>
          </a:p>
          <a:p>
            <a:pPr indent="-355600" lvl="1" marL="914400" rtl="0" algn="l">
              <a:lnSpc>
                <a:spcPct val="115000"/>
              </a:lnSpc>
              <a:spcBef>
                <a:spcPts val="0"/>
              </a:spcBef>
              <a:spcAft>
                <a:spcPts val="0"/>
              </a:spcAft>
              <a:buSzPts val="2000"/>
              <a:buChar char="○"/>
            </a:pPr>
            <a:r>
              <a:rPr lang="en"/>
              <a:t>So, 118 observations or 59 households in the treatment locality participated in the program.</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3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New Variables and Calculations</a:t>
            </a:r>
            <a:endParaRPr/>
          </a:p>
        </p:txBody>
      </p:sp>
      <p:sp>
        <p:nvSpPr>
          <p:cNvPr id="343" name="Google Shape;343;p3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2. Create a new variable called eligible, which is equal to one if the household has a poverty index lower or equal to 750.</a:t>
            </a:r>
            <a:endParaRPr/>
          </a:p>
          <a:p>
            <a:pPr indent="-381000" lvl="0" marL="457200" rtl="0" algn="l">
              <a:lnSpc>
                <a:spcPct val="115000"/>
              </a:lnSpc>
              <a:spcBef>
                <a:spcPts val="0"/>
              </a:spcBef>
              <a:spcAft>
                <a:spcPts val="0"/>
              </a:spcAft>
              <a:buSzPts val="2400"/>
              <a:buChar char="●"/>
            </a:pPr>
            <a:r>
              <a:rPr b="1" lang="en"/>
              <a:t>(d) What fraction of households in the treatment locality participated in the program?</a:t>
            </a:r>
            <a:endParaRPr b="1"/>
          </a:p>
          <a:p>
            <a:pPr indent="-381000" lvl="1" marL="914400" rtl="0" algn="l">
              <a:lnSpc>
                <a:spcPct val="115000"/>
              </a:lnSpc>
              <a:spcBef>
                <a:spcPts val="0"/>
              </a:spcBef>
              <a:spcAft>
                <a:spcPts val="0"/>
              </a:spcAft>
              <a:buSzPts val="2400"/>
              <a:buChar char="○"/>
            </a:pPr>
            <a:r>
              <a:rPr lang="en" sz="2400"/>
              <a:t>Simple mathematics:</a:t>
            </a:r>
            <a:endParaRPr sz="2400"/>
          </a:p>
          <a:p>
            <a:pPr indent="-381000" lvl="2" marL="1371600" rtl="0" algn="l">
              <a:lnSpc>
                <a:spcPct val="115000"/>
              </a:lnSpc>
              <a:spcBef>
                <a:spcPts val="0"/>
              </a:spcBef>
              <a:spcAft>
                <a:spcPts val="0"/>
              </a:spcAft>
              <a:buSzPts val="2400"/>
              <a:buChar char="■"/>
            </a:pPr>
            <a:r>
              <a:rPr lang="en" sz="2400"/>
              <a:t>59 participated (118 observations) / 60 total households (120 observations) * 100  = 98.3%</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49" name="Google Shape;349;p35"/>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3. Make a table in which you report the average:</a:t>
            </a:r>
            <a:endParaRPr/>
          </a:p>
          <a:p>
            <a:pPr indent="-381000" lvl="0" marL="457200" rtl="0" algn="l">
              <a:lnSpc>
                <a:spcPct val="115000"/>
              </a:lnSpc>
              <a:spcBef>
                <a:spcPts val="1600"/>
              </a:spcBef>
              <a:spcAft>
                <a:spcPts val="0"/>
              </a:spcAft>
              <a:buSzPts val="2400"/>
              <a:buChar char="●"/>
            </a:pPr>
            <a:r>
              <a:rPr lang="en"/>
              <a:t>(a) household health expenditure (hhe);</a:t>
            </a:r>
            <a:endParaRPr/>
          </a:p>
          <a:p>
            <a:pPr indent="-381000" lvl="0" marL="457200" rtl="0" algn="l">
              <a:lnSpc>
                <a:spcPct val="115000"/>
              </a:lnSpc>
              <a:spcBef>
                <a:spcPts val="0"/>
              </a:spcBef>
              <a:spcAft>
                <a:spcPts val="0"/>
              </a:spcAft>
              <a:buSzPts val="2400"/>
              <a:buChar char="●"/>
            </a:pPr>
            <a:r>
              <a:rPr lang="en"/>
              <a:t>(b) level of education of the household head (educhh);</a:t>
            </a:r>
            <a:endParaRPr/>
          </a:p>
          <a:p>
            <a:pPr indent="-381000" lvl="0" marL="457200" rtl="0" algn="l">
              <a:lnSpc>
                <a:spcPct val="115000"/>
              </a:lnSpc>
              <a:spcBef>
                <a:spcPts val="0"/>
              </a:spcBef>
              <a:spcAft>
                <a:spcPts val="0"/>
              </a:spcAft>
              <a:buSzPts val="2400"/>
              <a:buChar char="●"/>
            </a:pPr>
            <a:r>
              <a:rPr lang="en"/>
              <a:t>(c) household size (hhsize);</a:t>
            </a:r>
            <a:endParaRPr/>
          </a:p>
          <a:p>
            <a:pPr indent="-381000" lvl="0" marL="457200" rtl="0" algn="l">
              <a:lnSpc>
                <a:spcPct val="115000"/>
              </a:lnSpc>
              <a:spcBef>
                <a:spcPts val="0"/>
              </a:spcBef>
              <a:spcAft>
                <a:spcPts val="0"/>
              </a:spcAft>
              <a:buSzPts val="2400"/>
              <a:buChar char="●"/>
            </a:pPr>
            <a:r>
              <a:rPr lang="en"/>
              <a:t>(d) poverty index (pscore)</a:t>
            </a:r>
            <a:endParaRPr/>
          </a:p>
          <a:p>
            <a:pPr indent="0" lvl="0" marL="0" rtl="0" algn="l">
              <a:lnSpc>
                <a:spcPct val="115000"/>
              </a:lnSpc>
              <a:spcBef>
                <a:spcPts val="1600"/>
              </a:spcBef>
              <a:spcAft>
                <a:spcPts val="1600"/>
              </a:spcAft>
              <a:buSzPts val="2400"/>
              <a:buNone/>
            </a:pPr>
            <a:r>
              <a:rPr lang="en"/>
              <a:t>at baseline (round=0) for households in treatment and control localities separately.</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3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55" name="Google Shape;355;p36"/>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2000"/>
              <a:t>The easiest way to make this table is to create a new sheet with the headings: ‘Variable,’ ‘Treatment,’ and ‘Control’ as seen below. Then on sheet 1,  use custom sort (see screenshot below) where we can then do quick calculations by selecting the observations in the columns, looking at the bottom toolbar of Excel, and typing the figures manually into our table.</a:t>
            </a:r>
            <a:endParaRPr sz="2000"/>
          </a:p>
        </p:txBody>
      </p:sp>
      <p:pic>
        <p:nvPicPr>
          <p:cNvPr id="356" name="Google Shape;356;p36"/>
          <p:cNvPicPr preferRelativeResize="0"/>
          <p:nvPr/>
        </p:nvPicPr>
        <p:blipFill rotWithShape="1">
          <a:blip r:embed="rId3">
            <a:alphaModFix/>
          </a:blip>
          <a:srcRect b="0" l="0" r="0" t="0"/>
          <a:stretch/>
        </p:blipFill>
        <p:spPr>
          <a:xfrm>
            <a:off x="311700" y="2961125"/>
            <a:ext cx="3493050" cy="1167400"/>
          </a:xfrm>
          <a:prstGeom prst="rect">
            <a:avLst/>
          </a:prstGeom>
          <a:noFill/>
          <a:ln>
            <a:noFill/>
          </a:ln>
        </p:spPr>
      </p:pic>
      <p:pic>
        <p:nvPicPr>
          <p:cNvPr id="357" name="Google Shape;357;p36"/>
          <p:cNvPicPr preferRelativeResize="0"/>
          <p:nvPr/>
        </p:nvPicPr>
        <p:blipFill rotWithShape="1">
          <a:blip r:embed="rId4">
            <a:alphaModFix/>
          </a:blip>
          <a:srcRect b="0" l="0" r="0" t="0"/>
          <a:stretch/>
        </p:blipFill>
        <p:spPr>
          <a:xfrm>
            <a:off x="3865550" y="2647200"/>
            <a:ext cx="5123400" cy="15784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Results Example</a:t>
            </a:r>
            <a:endParaRPr/>
          </a:p>
        </p:txBody>
      </p:sp>
      <p:pic>
        <p:nvPicPr>
          <p:cNvPr id="363" name="Google Shape;363;p37"/>
          <p:cNvPicPr preferRelativeResize="0"/>
          <p:nvPr/>
        </p:nvPicPr>
        <p:blipFill rotWithShape="1">
          <a:blip r:embed="rId3">
            <a:alphaModFix/>
          </a:blip>
          <a:srcRect b="0" l="0" r="0" t="0"/>
          <a:stretch/>
        </p:blipFill>
        <p:spPr>
          <a:xfrm>
            <a:off x="311700" y="894287"/>
            <a:ext cx="4827550" cy="3691638"/>
          </a:xfrm>
          <a:prstGeom prst="rect">
            <a:avLst/>
          </a:prstGeom>
          <a:noFill/>
          <a:ln>
            <a:noFill/>
          </a:ln>
        </p:spPr>
      </p:pic>
      <p:sp>
        <p:nvSpPr>
          <p:cNvPr id="364" name="Google Shape;364;p37"/>
          <p:cNvSpPr/>
          <p:nvPr/>
        </p:nvSpPr>
        <p:spPr>
          <a:xfrm>
            <a:off x="3290025" y="4435850"/>
            <a:ext cx="794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5" name="Google Shape;365;p37"/>
          <p:cNvSpPr/>
          <p:nvPr/>
        </p:nvSpPr>
        <p:spPr>
          <a:xfrm>
            <a:off x="4084125" y="4435850"/>
            <a:ext cx="431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66" name="Google Shape;366;p37"/>
          <p:cNvCxnSpPr/>
          <p:nvPr/>
        </p:nvCxnSpPr>
        <p:spPr>
          <a:xfrm>
            <a:off x="5139251" y="2722575"/>
            <a:ext cx="624000" cy="300"/>
          </a:xfrm>
          <a:prstGeom prst="straightConnector1">
            <a:avLst/>
          </a:prstGeom>
          <a:noFill/>
          <a:ln cap="flat" cmpd="sng" w="38100">
            <a:solidFill>
              <a:srgbClr val="FF0000"/>
            </a:solidFill>
            <a:prstDash val="solid"/>
            <a:round/>
            <a:headEnd len="sm" w="sm" type="none"/>
            <a:tailEnd len="med" w="med" type="triangle"/>
          </a:ln>
        </p:spPr>
      </p:cxnSp>
      <p:pic>
        <p:nvPicPr>
          <p:cNvPr id="367" name="Google Shape;367;p37"/>
          <p:cNvPicPr preferRelativeResize="0"/>
          <p:nvPr/>
        </p:nvPicPr>
        <p:blipFill rotWithShape="1">
          <a:blip r:embed="rId4">
            <a:alphaModFix/>
          </a:blip>
          <a:srcRect b="0" l="0" r="0" t="0"/>
          <a:stretch/>
        </p:blipFill>
        <p:spPr>
          <a:xfrm>
            <a:off x="5756351" y="2163450"/>
            <a:ext cx="3075949" cy="111852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73" name="Google Shape;373;p38"/>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4. Make a table in which you report the average:</a:t>
            </a:r>
            <a:endParaRPr/>
          </a:p>
          <a:p>
            <a:pPr indent="-381000" lvl="0" marL="457200" rtl="0" algn="l">
              <a:lnSpc>
                <a:spcPct val="115000"/>
              </a:lnSpc>
              <a:spcBef>
                <a:spcPts val="1600"/>
              </a:spcBef>
              <a:spcAft>
                <a:spcPts val="0"/>
              </a:spcAft>
              <a:buSzPts val="2400"/>
              <a:buChar char="●"/>
            </a:pPr>
            <a:r>
              <a:rPr lang="en"/>
              <a:t>(a) household health expenditure (hhe);</a:t>
            </a:r>
            <a:endParaRPr/>
          </a:p>
          <a:p>
            <a:pPr indent="-381000" lvl="0" marL="457200" rtl="0" algn="l">
              <a:lnSpc>
                <a:spcPct val="115000"/>
              </a:lnSpc>
              <a:spcBef>
                <a:spcPts val="0"/>
              </a:spcBef>
              <a:spcAft>
                <a:spcPts val="0"/>
              </a:spcAft>
              <a:buSzPts val="2400"/>
              <a:buChar char="●"/>
            </a:pPr>
            <a:r>
              <a:rPr lang="en"/>
              <a:t>(b) level of education of the household head (educhh);</a:t>
            </a:r>
            <a:endParaRPr/>
          </a:p>
          <a:p>
            <a:pPr indent="-381000" lvl="0" marL="457200" rtl="0" algn="l">
              <a:lnSpc>
                <a:spcPct val="115000"/>
              </a:lnSpc>
              <a:spcBef>
                <a:spcPts val="0"/>
              </a:spcBef>
              <a:spcAft>
                <a:spcPts val="0"/>
              </a:spcAft>
              <a:buSzPts val="2400"/>
              <a:buChar char="●"/>
            </a:pPr>
            <a:r>
              <a:rPr lang="en"/>
              <a:t>(c) household size (hhsize);</a:t>
            </a:r>
            <a:endParaRPr/>
          </a:p>
          <a:p>
            <a:pPr indent="-381000" lvl="0" marL="457200" rtl="0" algn="l">
              <a:lnSpc>
                <a:spcPct val="115000"/>
              </a:lnSpc>
              <a:spcBef>
                <a:spcPts val="0"/>
              </a:spcBef>
              <a:spcAft>
                <a:spcPts val="0"/>
              </a:spcAft>
              <a:buSzPts val="2400"/>
              <a:buChar char="●"/>
            </a:pPr>
            <a:r>
              <a:rPr lang="en"/>
              <a:t>(d) poverty index (pscore)</a:t>
            </a:r>
            <a:endParaRPr/>
          </a:p>
          <a:p>
            <a:pPr indent="0" lvl="0" marL="0" rtl="0" algn="l">
              <a:lnSpc>
                <a:spcPct val="115000"/>
              </a:lnSpc>
              <a:spcBef>
                <a:spcPts val="1600"/>
              </a:spcBef>
              <a:spcAft>
                <a:spcPts val="1600"/>
              </a:spcAft>
              <a:buSzPts val="2400"/>
              <a:buNone/>
            </a:pPr>
            <a:r>
              <a:rPr lang="en"/>
              <a:t>at baseline (round=0) for </a:t>
            </a:r>
            <a:r>
              <a:rPr b="1" lang="en"/>
              <a:t>eligible </a:t>
            </a:r>
            <a:r>
              <a:rPr lang="en"/>
              <a:t>households in treatment and control localities separately.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3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Treatment and Control Baseline Tables</a:t>
            </a:r>
            <a:endParaRPr/>
          </a:p>
        </p:txBody>
      </p:sp>
      <p:sp>
        <p:nvSpPr>
          <p:cNvPr id="379" name="Google Shape;379;p39"/>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1800"/>
              <a:t>This table can be created in similar methods to before, please refer to the custom sort image below (the table will look the same as in question 3).</a:t>
            </a:r>
            <a:endParaRPr sz="1800"/>
          </a:p>
        </p:txBody>
      </p:sp>
      <p:pic>
        <p:nvPicPr>
          <p:cNvPr id="380" name="Google Shape;380;p39"/>
          <p:cNvPicPr preferRelativeResize="0"/>
          <p:nvPr/>
        </p:nvPicPr>
        <p:blipFill rotWithShape="1">
          <a:blip r:embed="rId3">
            <a:alphaModFix/>
          </a:blip>
          <a:srcRect b="0" l="0" r="0" t="0"/>
          <a:stretch/>
        </p:blipFill>
        <p:spPr>
          <a:xfrm>
            <a:off x="1478525" y="1728225"/>
            <a:ext cx="5855725" cy="2584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Excel</a:t>
            </a:r>
            <a:endParaRPr/>
          </a:p>
        </p:txBody>
      </p:sp>
      <p:sp>
        <p:nvSpPr>
          <p:cNvPr id="124" name="Google Shape;124;p4"/>
          <p:cNvSpPr txBox="1"/>
          <p:nvPr>
            <p:ph idx="1" type="body"/>
          </p:nvPr>
        </p:nvSpPr>
        <p:spPr>
          <a:xfrm>
            <a:off x="311700" y="1028575"/>
            <a:ext cx="4749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Excel is a program that is used to create and edit spreadsheets. In Excel, data are organized into rows and columns; data can be presented and analyzed using Excel’s functions, such as pivot tables, charts, formulas, and more.</a:t>
            </a:r>
            <a:endParaRPr/>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1600"/>
              </a:spcAft>
              <a:buSzPts val="2400"/>
              <a:buNone/>
            </a:pPr>
            <a:r>
              <a:t/>
            </a:r>
            <a:endParaRPr/>
          </a:p>
        </p:txBody>
      </p:sp>
      <p:pic>
        <p:nvPicPr>
          <p:cNvPr id="125" name="Google Shape;125;p4"/>
          <p:cNvPicPr preferRelativeResize="0"/>
          <p:nvPr/>
        </p:nvPicPr>
        <p:blipFill rotWithShape="1">
          <a:blip r:embed="rId3">
            <a:alphaModFix/>
          </a:blip>
          <a:srcRect b="0" l="0" r="0" t="0"/>
          <a:stretch/>
        </p:blipFill>
        <p:spPr>
          <a:xfrm>
            <a:off x="5223421" y="863550"/>
            <a:ext cx="3608874" cy="341640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Your Turn!</a:t>
            </a:r>
            <a:endParaRPr/>
          </a:p>
        </p:txBody>
      </p:sp>
      <p:sp>
        <p:nvSpPr>
          <p:cNvPr id="386" name="Google Shape;386;p40"/>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300"/>
              <a:t>4. Make a table in which you report the average:</a:t>
            </a:r>
            <a:endParaRPr sz="2300"/>
          </a:p>
          <a:p>
            <a:pPr indent="-374650" lvl="0" marL="457200" rtl="0" algn="l">
              <a:lnSpc>
                <a:spcPct val="115000"/>
              </a:lnSpc>
              <a:spcBef>
                <a:spcPts val="1600"/>
              </a:spcBef>
              <a:spcAft>
                <a:spcPts val="0"/>
              </a:spcAft>
              <a:buSzPts val="2300"/>
              <a:buChar char="●"/>
            </a:pPr>
            <a:r>
              <a:rPr lang="en" sz="2300"/>
              <a:t>(a) household health expenditure (hhe);</a:t>
            </a:r>
            <a:endParaRPr sz="2300"/>
          </a:p>
          <a:p>
            <a:pPr indent="-374650" lvl="0" marL="457200" rtl="0" algn="l">
              <a:lnSpc>
                <a:spcPct val="115000"/>
              </a:lnSpc>
              <a:spcBef>
                <a:spcPts val="0"/>
              </a:spcBef>
              <a:spcAft>
                <a:spcPts val="0"/>
              </a:spcAft>
              <a:buSzPts val="2300"/>
              <a:buChar char="●"/>
            </a:pPr>
            <a:r>
              <a:rPr lang="en" sz="2300"/>
              <a:t>(b) level of education of the household head (educhh);</a:t>
            </a:r>
            <a:endParaRPr sz="2300"/>
          </a:p>
          <a:p>
            <a:pPr indent="-374650" lvl="0" marL="457200" rtl="0" algn="l">
              <a:lnSpc>
                <a:spcPct val="115000"/>
              </a:lnSpc>
              <a:spcBef>
                <a:spcPts val="0"/>
              </a:spcBef>
              <a:spcAft>
                <a:spcPts val="0"/>
              </a:spcAft>
              <a:buSzPts val="2300"/>
              <a:buChar char="●"/>
            </a:pPr>
            <a:r>
              <a:rPr lang="en" sz="2300"/>
              <a:t>(c) household size (hhsize);</a:t>
            </a:r>
            <a:endParaRPr sz="2300"/>
          </a:p>
          <a:p>
            <a:pPr indent="-374650" lvl="0" marL="457200" rtl="0" algn="l">
              <a:lnSpc>
                <a:spcPct val="115000"/>
              </a:lnSpc>
              <a:spcBef>
                <a:spcPts val="0"/>
              </a:spcBef>
              <a:spcAft>
                <a:spcPts val="0"/>
              </a:spcAft>
              <a:buSzPts val="2300"/>
              <a:buChar char="●"/>
            </a:pPr>
            <a:r>
              <a:rPr lang="en" sz="2300"/>
              <a:t>(d) poverty index (pscore)</a:t>
            </a:r>
            <a:endParaRPr sz="2300"/>
          </a:p>
          <a:p>
            <a:pPr indent="0" lvl="0" marL="0" rtl="0" algn="l">
              <a:lnSpc>
                <a:spcPct val="115000"/>
              </a:lnSpc>
              <a:spcBef>
                <a:spcPts val="1600"/>
              </a:spcBef>
              <a:spcAft>
                <a:spcPts val="0"/>
              </a:spcAft>
              <a:buSzPts val="2400"/>
              <a:buNone/>
            </a:pPr>
            <a:r>
              <a:rPr lang="en" sz="2300"/>
              <a:t>at baseline (round=0) for </a:t>
            </a:r>
            <a:r>
              <a:rPr b="1" lang="en" sz="2300"/>
              <a:t>eligible </a:t>
            </a:r>
            <a:r>
              <a:rPr lang="en" sz="2300"/>
              <a:t>households in treatment and control localities separately.</a:t>
            </a:r>
            <a:endParaRPr sz="2300"/>
          </a:p>
          <a:p>
            <a:pPr indent="0" lvl="0" marL="0" rtl="0" algn="l">
              <a:lnSpc>
                <a:spcPct val="115000"/>
              </a:lnSpc>
              <a:spcBef>
                <a:spcPts val="1600"/>
              </a:spcBef>
              <a:spcAft>
                <a:spcPts val="1600"/>
              </a:spcAft>
              <a:buSzPts val="2400"/>
              <a:buNone/>
            </a:pPr>
            <a:r>
              <a:t/>
            </a:r>
            <a:endParaRPr sz="23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Results Example</a:t>
            </a:r>
            <a:endParaRPr/>
          </a:p>
        </p:txBody>
      </p:sp>
      <p:pic>
        <p:nvPicPr>
          <p:cNvPr id="392" name="Google Shape;392;p41"/>
          <p:cNvPicPr preferRelativeResize="0"/>
          <p:nvPr/>
        </p:nvPicPr>
        <p:blipFill rotWithShape="1">
          <a:blip r:embed="rId3">
            <a:alphaModFix/>
          </a:blip>
          <a:srcRect b="0" l="0" r="0" t="0"/>
          <a:stretch/>
        </p:blipFill>
        <p:spPr>
          <a:xfrm>
            <a:off x="197775" y="810325"/>
            <a:ext cx="4731826" cy="3625525"/>
          </a:xfrm>
          <a:prstGeom prst="rect">
            <a:avLst/>
          </a:prstGeom>
          <a:noFill/>
          <a:ln>
            <a:noFill/>
          </a:ln>
        </p:spPr>
      </p:pic>
      <p:cxnSp>
        <p:nvCxnSpPr>
          <p:cNvPr id="393" name="Google Shape;393;p41"/>
          <p:cNvCxnSpPr/>
          <p:nvPr/>
        </p:nvCxnSpPr>
        <p:spPr>
          <a:xfrm>
            <a:off x="4929601" y="2722575"/>
            <a:ext cx="624000" cy="300"/>
          </a:xfrm>
          <a:prstGeom prst="straightConnector1">
            <a:avLst/>
          </a:prstGeom>
          <a:noFill/>
          <a:ln cap="flat" cmpd="sng" w="38100">
            <a:solidFill>
              <a:srgbClr val="FF0000"/>
            </a:solidFill>
            <a:prstDash val="solid"/>
            <a:round/>
            <a:headEnd len="sm" w="sm" type="none"/>
            <a:tailEnd len="med" w="med" type="triangle"/>
          </a:ln>
        </p:spPr>
      </p:cxnSp>
      <p:sp>
        <p:nvSpPr>
          <p:cNvPr id="394" name="Google Shape;394;p41"/>
          <p:cNvSpPr/>
          <p:nvPr/>
        </p:nvSpPr>
        <p:spPr>
          <a:xfrm>
            <a:off x="3165225" y="4285850"/>
            <a:ext cx="794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5" name="Google Shape;395;p41"/>
          <p:cNvSpPr/>
          <p:nvPr/>
        </p:nvSpPr>
        <p:spPr>
          <a:xfrm>
            <a:off x="3959325" y="4285850"/>
            <a:ext cx="431100" cy="1500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96" name="Google Shape;396;p41"/>
          <p:cNvPicPr preferRelativeResize="0"/>
          <p:nvPr/>
        </p:nvPicPr>
        <p:blipFill rotWithShape="1">
          <a:blip r:embed="rId4">
            <a:alphaModFix/>
          </a:blip>
          <a:srcRect b="0" l="0" r="0" t="0"/>
          <a:stretch/>
        </p:blipFill>
        <p:spPr>
          <a:xfrm>
            <a:off x="5553601" y="2114613"/>
            <a:ext cx="3285600" cy="121621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02" name="Google Shape;402;p42"/>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5. Make a scatter plot showing the relationship between household health expenditure at baseline and the household poverty index.</a:t>
            </a:r>
            <a:endParaRPr sz="2000"/>
          </a:p>
          <a:p>
            <a:pPr indent="-355600" lvl="0" marL="457200" rtl="0" algn="l">
              <a:lnSpc>
                <a:spcPct val="115000"/>
              </a:lnSpc>
              <a:spcBef>
                <a:spcPts val="1600"/>
              </a:spcBef>
              <a:spcAft>
                <a:spcPts val="0"/>
              </a:spcAft>
              <a:buSzPts val="2000"/>
              <a:buChar char="●"/>
            </a:pPr>
            <a:r>
              <a:rPr lang="en" sz="2000"/>
              <a:t>Paste the image (of the scatter plot) into your problem set.</a:t>
            </a:r>
            <a:endParaRPr sz="2000"/>
          </a:p>
          <a:p>
            <a:pPr indent="0" lvl="0" marL="457200" rtl="0" algn="l">
              <a:lnSpc>
                <a:spcPct val="115000"/>
              </a:lnSpc>
              <a:spcBef>
                <a:spcPts val="1600"/>
              </a:spcBef>
              <a:spcAft>
                <a:spcPts val="1600"/>
              </a:spcAft>
              <a:buSzPts val="2400"/>
              <a:buNone/>
            </a:pPr>
            <a:r>
              <a:t/>
            </a:r>
            <a:endParaRPr sz="20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08" name="Google Shape;408;p43"/>
          <p:cNvSpPr txBox="1"/>
          <p:nvPr>
            <p:ph idx="1" type="body"/>
          </p:nvPr>
        </p:nvSpPr>
        <p:spPr>
          <a:xfrm>
            <a:off x="311700" y="810325"/>
            <a:ext cx="8706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300"/>
              <a:t>5. Make a scatter plot showing the relationship between household health expenditure at baseline and the household poverty index.</a:t>
            </a:r>
            <a:endParaRPr sz="1300"/>
          </a:p>
          <a:p>
            <a:pPr indent="-311150" lvl="0" marL="457200" rtl="0" algn="l">
              <a:lnSpc>
                <a:spcPct val="115000"/>
              </a:lnSpc>
              <a:spcBef>
                <a:spcPts val="1600"/>
              </a:spcBef>
              <a:spcAft>
                <a:spcPts val="0"/>
              </a:spcAft>
              <a:buSzPts val="1300"/>
              <a:buAutoNum type="arabicPeriod"/>
            </a:pPr>
            <a:r>
              <a:rPr lang="en" sz="1300"/>
              <a:t>The first step is to clear any filters and sorting we have, and then filter by ‘round’ to make it only the baseline time (round = 0).</a:t>
            </a:r>
            <a:endParaRPr sz="1300"/>
          </a:p>
          <a:p>
            <a:pPr indent="-311150" lvl="0" marL="457200" rtl="0" algn="l">
              <a:lnSpc>
                <a:spcPct val="115000"/>
              </a:lnSpc>
              <a:spcBef>
                <a:spcPts val="0"/>
              </a:spcBef>
              <a:spcAft>
                <a:spcPts val="0"/>
              </a:spcAft>
              <a:buSzPts val="1300"/>
              <a:buAutoNum type="arabicPeriod"/>
            </a:pPr>
            <a:r>
              <a:rPr lang="en" sz="1300"/>
              <a:t>Once filtered, select columns D (hhe) and I (pscore).</a:t>
            </a:r>
            <a:endParaRPr sz="1300"/>
          </a:p>
          <a:p>
            <a:pPr indent="-311150" lvl="0" marL="457200" rtl="0" algn="l">
              <a:lnSpc>
                <a:spcPct val="115000"/>
              </a:lnSpc>
              <a:spcBef>
                <a:spcPts val="0"/>
              </a:spcBef>
              <a:spcAft>
                <a:spcPts val="0"/>
              </a:spcAft>
              <a:buSzPts val="1300"/>
              <a:buAutoNum type="arabicPeriod"/>
            </a:pPr>
            <a:r>
              <a:rPr lang="en" sz="1300"/>
              <a:t>To make a scatterplot, go to ‘insert’ and then under charts, click on this button: 	and select the option in the top left:</a:t>
            </a:r>
            <a:endParaRPr sz="1300"/>
          </a:p>
          <a:p>
            <a:pPr indent="-311150" lvl="0" marL="457200" rtl="0" algn="l">
              <a:lnSpc>
                <a:spcPct val="115000"/>
              </a:lnSpc>
              <a:spcBef>
                <a:spcPts val="0"/>
              </a:spcBef>
              <a:spcAft>
                <a:spcPts val="0"/>
              </a:spcAft>
              <a:buSzPts val="1300"/>
              <a:buAutoNum type="arabicPeriod"/>
            </a:pPr>
            <a:r>
              <a:rPr lang="en" sz="1300"/>
              <a:t>Then, with the scatter plot           selected, click on the filter icon (the funnel), click on ‘edit’ on the lefthand side, and then insert the following values:</a:t>
            </a:r>
            <a:endParaRPr sz="1300"/>
          </a:p>
          <a:p>
            <a:pPr indent="-311150" lvl="1" marL="914400" rtl="0" algn="l">
              <a:lnSpc>
                <a:spcPct val="115000"/>
              </a:lnSpc>
              <a:spcBef>
                <a:spcPts val="0"/>
              </a:spcBef>
              <a:spcAft>
                <a:spcPts val="0"/>
              </a:spcAft>
              <a:buSzPts val="1300"/>
              <a:buAutoNum type="alphaLcPeriod"/>
            </a:pPr>
            <a:r>
              <a:rPr lang="en" sz="1300"/>
              <a:t>Series name: =Sheet1!$D$1</a:t>
            </a:r>
            <a:endParaRPr sz="1300"/>
          </a:p>
          <a:p>
            <a:pPr indent="-311150" lvl="1" marL="914400" rtl="0" algn="l">
              <a:lnSpc>
                <a:spcPct val="115000"/>
              </a:lnSpc>
              <a:spcBef>
                <a:spcPts val="0"/>
              </a:spcBef>
              <a:spcAft>
                <a:spcPts val="0"/>
              </a:spcAft>
              <a:buSzPts val="1300"/>
              <a:buAutoNum type="alphaLcPeriod"/>
            </a:pPr>
            <a:r>
              <a:rPr lang="en" sz="1300"/>
              <a:t>Series X Values: =Sheet1!$I$2:$I$276</a:t>
            </a:r>
            <a:endParaRPr sz="1300"/>
          </a:p>
          <a:p>
            <a:pPr indent="-311150" lvl="1" marL="914400" rtl="0" algn="l">
              <a:lnSpc>
                <a:spcPct val="115000"/>
              </a:lnSpc>
              <a:spcBef>
                <a:spcPts val="0"/>
              </a:spcBef>
              <a:spcAft>
                <a:spcPts val="0"/>
              </a:spcAft>
              <a:buSzPts val="1300"/>
              <a:buAutoNum type="alphaLcPeriod"/>
            </a:pPr>
            <a:r>
              <a:rPr lang="en" sz="1300"/>
              <a:t>Series Y Values: =Sheet1!$D$2:$D$276</a:t>
            </a:r>
            <a:endParaRPr sz="1300"/>
          </a:p>
          <a:p>
            <a:pPr indent="-311150" lvl="0" marL="457200" rtl="0" algn="l">
              <a:lnSpc>
                <a:spcPct val="115000"/>
              </a:lnSpc>
              <a:spcBef>
                <a:spcPts val="0"/>
              </a:spcBef>
              <a:spcAft>
                <a:spcPts val="0"/>
              </a:spcAft>
              <a:buSzPts val="1300"/>
              <a:buAutoNum type="arabicPeriod"/>
            </a:pPr>
            <a:r>
              <a:rPr lang="en" sz="1300"/>
              <a:t>Note that this path is different across different versions (eg. right click on scatter plot, and then click ‘Select Data’)</a:t>
            </a:r>
            <a:endParaRPr sz="1300"/>
          </a:p>
          <a:p>
            <a:pPr indent="-311150" lvl="0" marL="457200" rtl="0" algn="l">
              <a:lnSpc>
                <a:spcPct val="115000"/>
              </a:lnSpc>
              <a:spcBef>
                <a:spcPts val="0"/>
              </a:spcBef>
              <a:spcAft>
                <a:spcPts val="0"/>
              </a:spcAft>
              <a:buSzPts val="1300"/>
              <a:buAutoNum type="arabicPeriod"/>
            </a:pPr>
            <a:r>
              <a:rPr lang="en" sz="1300"/>
              <a:t>Note that we use I276 and D276 for the max limits of our formula because we have 550 / 2 households, one observation at the baseline (round = 0) and one at the endline (round = 1).</a:t>
            </a:r>
            <a:endParaRPr sz="1300"/>
          </a:p>
        </p:txBody>
      </p:sp>
      <p:pic>
        <p:nvPicPr>
          <p:cNvPr id="409" name="Google Shape;409;p43"/>
          <p:cNvPicPr preferRelativeResize="0"/>
          <p:nvPr/>
        </p:nvPicPr>
        <p:blipFill rotWithShape="1">
          <a:blip r:embed="rId3">
            <a:alphaModFix/>
          </a:blip>
          <a:srcRect b="0" l="0" r="0" t="0"/>
          <a:stretch/>
        </p:blipFill>
        <p:spPr>
          <a:xfrm>
            <a:off x="6432675" y="2243400"/>
            <a:ext cx="323850" cy="228600"/>
          </a:xfrm>
          <a:prstGeom prst="rect">
            <a:avLst/>
          </a:prstGeom>
          <a:noFill/>
          <a:ln>
            <a:noFill/>
          </a:ln>
        </p:spPr>
      </p:pic>
      <p:pic>
        <p:nvPicPr>
          <p:cNvPr id="410" name="Google Shape;410;p43"/>
          <p:cNvPicPr preferRelativeResize="0"/>
          <p:nvPr/>
        </p:nvPicPr>
        <p:blipFill rotWithShape="1">
          <a:blip r:embed="rId4">
            <a:alphaModFix/>
          </a:blip>
          <a:srcRect b="0" l="0" r="0" t="0"/>
          <a:stretch/>
        </p:blipFill>
        <p:spPr>
          <a:xfrm>
            <a:off x="2757250" y="2628750"/>
            <a:ext cx="323850" cy="323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16" name="Google Shape;416;p4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5. Make a scatter plot showing the relationship between household health expenditure at baseline and the household poverty index.</a:t>
            </a:r>
            <a:endParaRPr sz="1400"/>
          </a:p>
          <a:p>
            <a:pPr indent="-317500" lvl="0" marL="457200" rtl="0" algn="l">
              <a:lnSpc>
                <a:spcPct val="115000"/>
              </a:lnSpc>
              <a:spcBef>
                <a:spcPts val="0"/>
              </a:spcBef>
              <a:spcAft>
                <a:spcPts val="0"/>
              </a:spcAft>
              <a:buSzPts val="1400"/>
              <a:buChar char="●"/>
            </a:pPr>
            <a:r>
              <a:rPr b="1" lang="en" sz="1400"/>
              <a:t>(a) Paste the image (of the scatter plot) into your problem set.</a:t>
            </a:r>
            <a:endParaRPr b="1" sz="1400"/>
          </a:p>
          <a:p>
            <a:pPr indent="-317500" lvl="0" marL="457200" rtl="0" algn="l">
              <a:lnSpc>
                <a:spcPct val="115000"/>
              </a:lnSpc>
              <a:spcBef>
                <a:spcPts val="1000"/>
              </a:spcBef>
              <a:spcAft>
                <a:spcPts val="0"/>
              </a:spcAft>
              <a:buSzPts val="1400"/>
              <a:buAutoNum type="arabicPeriod"/>
            </a:pPr>
            <a:r>
              <a:rPr lang="en" sz="1400"/>
              <a:t>We can also add axis titles and edit them by clicking on the ‘+’ button while selecting our scatterplot.</a:t>
            </a:r>
            <a:endParaRPr sz="1400"/>
          </a:p>
        </p:txBody>
      </p:sp>
      <p:pic>
        <p:nvPicPr>
          <p:cNvPr id="417" name="Google Shape;417;p44"/>
          <p:cNvPicPr preferRelativeResize="0"/>
          <p:nvPr/>
        </p:nvPicPr>
        <p:blipFill rotWithShape="1">
          <a:blip r:embed="rId3">
            <a:alphaModFix/>
          </a:blip>
          <a:srcRect b="0" l="0" r="0" t="0"/>
          <a:stretch/>
        </p:blipFill>
        <p:spPr>
          <a:xfrm>
            <a:off x="2482186" y="2042100"/>
            <a:ext cx="4179625" cy="250255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4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Scatterplots</a:t>
            </a:r>
            <a:endParaRPr/>
          </a:p>
        </p:txBody>
      </p:sp>
      <p:sp>
        <p:nvSpPr>
          <p:cNvPr id="423" name="Google Shape;423;p45"/>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5. Make a scatter plot showing the relationship between household health expenditure at baseline and the household poverty index.</a:t>
            </a:r>
            <a:endParaRPr sz="1400"/>
          </a:p>
          <a:p>
            <a:pPr indent="-317500" lvl="0" marL="457200" rtl="0" algn="l">
              <a:lnSpc>
                <a:spcPct val="115000"/>
              </a:lnSpc>
              <a:spcBef>
                <a:spcPts val="0"/>
              </a:spcBef>
              <a:spcAft>
                <a:spcPts val="0"/>
              </a:spcAft>
              <a:buSzPts val="1400"/>
              <a:buChar char="●"/>
            </a:pPr>
            <a:r>
              <a:rPr b="1" lang="en" sz="1400"/>
              <a:t>Is the association positive or negative? In other words, does household health expenditure increase or decrease as the poverty index increases? Remember that the lower the poverty index, the poorer the household.</a:t>
            </a:r>
            <a:endParaRPr b="1" sz="1400"/>
          </a:p>
          <a:p>
            <a:pPr indent="-317500" lvl="0" marL="457200" rtl="0" algn="l">
              <a:lnSpc>
                <a:spcPct val="115000"/>
              </a:lnSpc>
              <a:spcBef>
                <a:spcPts val="0"/>
              </a:spcBef>
              <a:spcAft>
                <a:spcPts val="0"/>
              </a:spcAft>
              <a:buSzPts val="1400"/>
              <a:buAutoNum type="arabicPeriod"/>
            </a:pPr>
            <a:r>
              <a:rPr lang="en" sz="1400"/>
              <a:t>Referring to our scatterplot, we can see that the association between household expenditure and poverty index is positive (the dots generally go up and to the right). So poorer households spend less in health expenditure.</a:t>
            </a:r>
            <a:endParaRPr sz="1400"/>
          </a:p>
        </p:txBody>
      </p:sp>
      <p:pic>
        <p:nvPicPr>
          <p:cNvPr id="424" name="Google Shape;424;p45"/>
          <p:cNvPicPr preferRelativeResize="0"/>
          <p:nvPr/>
        </p:nvPicPr>
        <p:blipFill rotWithShape="1">
          <a:blip r:embed="rId3">
            <a:alphaModFix/>
          </a:blip>
          <a:srcRect b="0" l="0" r="0" t="0"/>
          <a:stretch/>
        </p:blipFill>
        <p:spPr>
          <a:xfrm>
            <a:off x="5821799" y="2642600"/>
            <a:ext cx="3010500" cy="18025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4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Correlation Coefficients</a:t>
            </a:r>
            <a:endParaRPr/>
          </a:p>
        </p:txBody>
      </p:sp>
      <p:sp>
        <p:nvSpPr>
          <p:cNvPr id="430" name="Google Shape;430;p46"/>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600"/>
              <a:t>6. Calculate the correlation between household health expenditure and education of the household head at baseline. Is the correlation positive or negative?</a:t>
            </a:r>
            <a:endParaRPr sz="1600"/>
          </a:p>
          <a:p>
            <a:pPr indent="-330200" lvl="0" marL="457200" rtl="0" algn="l">
              <a:lnSpc>
                <a:spcPct val="115000"/>
              </a:lnSpc>
              <a:spcBef>
                <a:spcPts val="1600"/>
              </a:spcBef>
              <a:spcAft>
                <a:spcPts val="0"/>
              </a:spcAft>
              <a:buSzPts val="1600"/>
              <a:buAutoNum type="arabicPeriod"/>
            </a:pPr>
            <a:r>
              <a:rPr lang="en" sz="1600"/>
              <a:t>First we will filter by baseline (round = 0) if we are not already doing so. Again, remember that we now have 275 rows (550 / 2).</a:t>
            </a:r>
            <a:endParaRPr sz="1600"/>
          </a:p>
          <a:p>
            <a:pPr indent="-330200" lvl="0" marL="457200" rtl="0" algn="l">
              <a:lnSpc>
                <a:spcPct val="115000"/>
              </a:lnSpc>
              <a:spcBef>
                <a:spcPts val="0"/>
              </a:spcBef>
              <a:spcAft>
                <a:spcPts val="0"/>
              </a:spcAft>
              <a:buSzPts val="1600"/>
              <a:buAutoNum type="arabicPeriod"/>
            </a:pPr>
            <a:r>
              <a:rPr lang="en" sz="1600"/>
              <a:t>Then in a clear cell (M2 for instance) we will write the following function:</a:t>
            </a:r>
            <a:endParaRPr sz="1600"/>
          </a:p>
          <a:p>
            <a:pPr indent="-330200" lvl="1" marL="914400" rtl="0" algn="l">
              <a:lnSpc>
                <a:spcPct val="115000"/>
              </a:lnSpc>
              <a:spcBef>
                <a:spcPts val="0"/>
              </a:spcBef>
              <a:spcAft>
                <a:spcPts val="0"/>
              </a:spcAft>
              <a:buSzPts val="1600"/>
              <a:buAutoNum type="alphaLcPeriod"/>
            </a:pPr>
            <a:r>
              <a:rPr lang="en" sz="1600"/>
              <a:t>=CORREL(D2:D276, G2:G276)</a:t>
            </a:r>
            <a:endParaRPr sz="1600"/>
          </a:p>
          <a:p>
            <a:pPr indent="-330200" lvl="2" marL="1371600" rtl="0" algn="l">
              <a:lnSpc>
                <a:spcPct val="115000"/>
              </a:lnSpc>
              <a:spcBef>
                <a:spcPts val="0"/>
              </a:spcBef>
              <a:spcAft>
                <a:spcPts val="0"/>
              </a:spcAft>
              <a:buSzPts val="1600"/>
              <a:buAutoNum type="romanLcPeriod"/>
            </a:pPr>
            <a:r>
              <a:rPr lang="en" sz="1600"/>
              <a:t>Which gives us: -0.099, so the two variables are weakly negatively correlated.</a:t>
            </a:r>
            <a:endParaRPr sz="1600"/>
          </a:p>
          <a:p>
            <a:pPr indent="-330200" lvl="0" marL="457200" rtl="0" algn="l">
              <a:lnSpc>
                <a:spcPct val="115000"/>
              </a:lnSpc>
              <a:spcBef>
                <a:spcPts val="0"/>
              </a:spcBef>
              <a:spcAft>
                <a:spcPts val="0"/>
              </a:spcAft>
              <a:buSzPts val="1600"/>
              <a:buAutoNum type="arabicPeriod"/>
            </a:pPr>
            <a:r>
              <a:rPr lang="en" sz="1600"/>
              <a:t>We can also calculate the correlation between the correlation between household expenditure and poverty index:</a:t>
            </a:r>
            <a:endParaRPr sz="1600"/>
          </a:p>
          <a:p>
            <a:pPr indent="-330200" lvl="1" marL="914400" rtl="0" algn="l">
              <a:lnSpc>
                <a:spcPct val="115000"/>
              </a:lnSpc>
              <a:spcBef>
                <a:spcPts val="0"/>
              </a:spcBef>
              <a:spcAft>
                <a:spcPts val="0"/>
              </a:spcAft>
              <a:buSzPts val="1600"/>
              <a:buAutoNum type="alphaLcPeriod"/>
            </a:pPr>
            <a:r>
              <a:rPr lang="en" sz="1600"/>
              <a:t>=CORREL(D2:D276, I2:I276)</a:t>
            </a:r>
            <a:endParaRPr sz="1600"/>
          </a:p>
          <a:p>
            <a:pPr indent="-330200" lvl="2" marL="1371600" rtl="0" algn="l">
              <a:lnSpc>
                <a:spcPct val="115000"/>
              </a:lnSpc>
              <a:spcBef>
                <a:spcPts val="0"/>
              </a:spcBef>
              <a:spcAft>
                <a:spcPts val="0"/>
              </a:spcAft>
              <a:buSzPts val="1600"/>
              <a:buAutoNum type="romanLcPeriod"/>
            </a:pPr>
            <a:r>
              <a:rPr lang="en" sz="1600"/>
              <a:t>Which gives us: 0.4691, so the two variables are positively correlated.</a:t>
            </a:r>
            <a:endParaRPr sz="1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Regression</a:t>
            </a:r>
            <a:endParaRPr/>
          </a:p>
        </p:txBody>
      </p:sp>
      <p:sp>
        <p:nvSpPr>
          <p:cNvPr id="436" name="Google Shape;436;p47"/>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7. Estimate the program's impact by regressing the health expenditure (hhe) variable on the treatcom variable using data from the year in which the intervention took place (round=1). Paste your Excel results into your write-up of the answers.</a:t>
            </a:r>
            <a:endParaRPr/>
          </a:p>
          <a:p>
            <a:pPr indent="-381000" lvl="0" marL="457200" rtl="0" algn="l">
              <a:lnSpc>
                <a:spcPct val="115000"/>
              </a:lnSpc>
              <a:spcBef>
                <a:spcPts val="0"/>
              </a:spcBef>
              <a:spcAft>
                <a:spcPts val="0"/>
              </a:spcAft>
              <a:buSzPts val="2400"/>
              <a:buChar char="●"/>
            </a:pPr>
            <a:r>
              <a:rPr lang="en"/>
              <a:t>(a) How large is the estimated impact of the program?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More Advanced Calculations - LINEST</a:t>
            </a:r>
            <a:endParaRPr/>
          </a:p>
        </p:txBody>
      </p:sp>
      <p:sp>
        <p:nvSpPr>
          <p:cNvPr id="442" name="Google Shape;442;p4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b="1" lang="en"/>
              <a:t>LINEST</a:t>
            </a:r>
            <a:r>
              <a:rPr lang="en"/>
              <a:t> is a statistical function that uses the least squares method to calculate a regression line. OLS Equation:</a:t>
            </a:r>
            <a:endParaRPr/>
          </a:p>
          <a:p>
            <a:pPr indent="0" lvl="0" marL="0" rtl="0" algn="l">
              <a:lnSpc>
                <a:spcPct val="115000"/>
              </a:lnSpc>
              <a:spcBef>
                <a:spcPts val="1600"/>
              </a:spcBef>
              <a:spcAft>
                <a:spcPts val="0"/>
              </a:spcAft>
              <a:buSzPts val="2400"/>
              <a:buNone/>
            </a:pPr>
            <a:r>
              <a:rPr lang="en"/>
              <a:t>y = a + bx1…bxn</a:t>
            </a:r>
            <a:endParaRPr/>
          </a:p>
          <a:p>
            <a:pPr indent="-381000" lvl="0" marL="457200" rtl="0" algn="l">
              <a:lnSpc>
                <a:spcPct val="115000"/>
              </a:lnSpc>
              <a:spcBef>
                <a:spcPts val="1600"/>
              </a:spcBef>
              <a:spcAft>
                <a:spcPts val="0"/>
              </a:spcAft>
              <a:buSzPts val="2400"/>
              <a:buChar char="●"/>
            </a:pPr>
            <a:r>
              <a:rPr lang="en"/>
              <a:t>y = expected value</a:t>
            </a:r>
            <a:endParaRPr/>
          </a:p>
          <a:p>
            <a:pPr indent="-381000" lvl="0" marL="457200" rtl="0" algn="l">
              <a:lnSpc>
                <a:spcPct val="115000"/>
              </a:lnSpc>
              <a:spcBef>
                <a:spcPts val="0"/>
              </a:spcBef>
              <a:spcAft>
                <a:spcPts val="0"/>
              </a:spcAft>
              <a:buSzPts val="2400"/>
              <a:buChar char="●"/>
            </a:pPr>
            <a:r>
              <a:rPr lang="en"/>
              <a:t>a = intercept</a:t>
            </a:r>
            <a:endParaRPr/>
          </a:p>
          <a:p>
            <a:pPr indent="-381000" lvl="0" marL="457200" rtl="0" algn="l">
              <a:lnSpc>
                <a:spcPct val="115000"/>
              </a:lnSpc>
              <a:spcBef>
                <a:spcPts val="0"/>
              </a:spcBef>
              <a:spcAft>
                <a:spcPts val="0"/>
              </a:spcAft>
              <a:buSzPts val="2400"/>
              <a:buChar char="●"/>
            </a:pPr>
            <a:r>
              <a:rPr lang="en"/>
              <a:t>bx1…bxn = beta-coefficient (b) * value (x)</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49"/>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a:t>=LINEST(y_values, x_values, constant, additional_statistics)</a:t>
            </a:r>
            <a:endParaRPr/>
          </a:p>
          <a:p>
            <a:pPr indent="-304800" lvl="0" marL="457200" rtl="0" algn="l">
              <a:lnSpc>
                <a:spcPct val="100000"/>
              </a:lnSpc>
              <a:spcBef>
                <a:spcPts val="0"/>
              </a:spcBef>
              <a:spcAft>
                <a:spcPts val="0"/>
              </a:spcAft>
              <a:buSzPts val="1200"/>
              <a:buChar char="●"/>
            </a:pPr>
            <a:r>
              <a:rPr lang="en" sz="1200"/>
              <a:t>Note: x_values, constant, and additional_statistics are OPTIONAL, but we almost always use them.</a:t>
            </a:r>
            <a:endParaRPr sz="1200"/>
          </a:p>
          <a:p>
            <a:pPr indent="0" lvl="0" marL="0" rtl="0" algn="l">
              <a:lnSpc>
                <a:spcPct val="100000"/>
              </a:lnSpc>
              <a:spcBef>
                <a:spcPts val="0"/>
              </a:spcBef>
              <a:spcAft>
                <a:spcPts val="0"/>
              </a:spcAft>
              <a:buSzPts val="2400"/>
              <a:buNone/>
            </a:pPr>
            <a:r>
              <a:t/>
            </a:r>
            <a:endParaRPr sz="1200"/>
          </a:p>
          <a:p>
            <a:pPr indent="0" lvl="0" marL="0" rtl="0" algn="l">
              <a:lnSpc>
                <a:spcPct val="100000"/>
              </a:lnSpc>
              <a:spcBef>
                <a:spcPts val="0"/>
              </a:spcBef>
              <a:spcAft>
                <a:spcPts val="0"/>
              </a:spcAft>
              <a:buSzPts val="2400"/>
              <a:buNone/>
            </a:pPr>
            <a:r>
              <a:rPr lang="en" sz="1400"/>
              <a:t>What is the relationship between variable </a:t>
            </a:r>
            <a:endParaRPr sz="1400"/>
          </a:p>
          <a:p>
            <a:pPr indent="0" lvl="0" marL="0" rtl="0" algn="l">
              <a:lnSpc>
                <a:spcPct val="100000"/>
              </a:lnSpc>
              <a:spcBef>
                <a:spcPts val="1000"/>
              </a:spcBef>
              <a:spcAft>
                <a:spcPts val="0"/>
              </a:spcAft>
              <a:buSzPts val="2400"/>
              <a:buNone/>
            </a:pPr>
            <a:r>
              <a:rPr lang="en" sz="1400"/>
              <a:t>“hhe” and variable “treatcom” where</a:t>
            </a:r>
            <a:endParaRPr sz="1400"/>
          </a:p>
          <a:p>
            <a:pPr indent="0" lvl="0" marL="0" rtl="0" algn="l">
              <a:lnSpc>
                <a:spcPct val="100000"/>
              </a:lnSpc>
              <a:spcBef>
                <a:spcPts val="1000"/>
              </a:spcBef>
              <a:spcAft>
                <a:spcPts val="0"/>
              </a:spcAft>
              <a:buSzPts val="2400"/>
              <a:buNone/>
            </a:pPr>
            <a:r>
              <a:rPr lang="en" sz="1400"/>
              <a:t>“round” = 1</a:t>
            </a:r>
            <a:endParaRPr sz="1400"/>
          </a:p>
          <a:p>
            <a:pPr indent="0" lvl="0" marL="0" rtl="0" algn="l">
              <a:lnSpc>
                <a:spcPct val="100000"/>
              </a:lnSpc>
              <a:spcBef>
                <a:spcPts val="1000"/>
              </a:spcBef>
              <a:spcAft>
                <a:spcPts val="0"/>
              </a:spcAft>
              <a:buSzPts val="2400"/>
              <a:buNone/>
            </a:pPr>
            <a:r>
              <a:rPr lang="en" sz="1400"/>
              <a:t>LINEST Steps (after sorting for round)</a:t>
            </a:r>
            <a:endParaRPr sz="1400"/>
          </a:p>
          <a:p>
            <a:pPr indent="-317500" lvl="0" marL="457200" rtl="0" algn="l">
              <a:lnSpc>
                <a:spcPct val="100000"/>
              </a:lnSpc>
              <a:spcBef>
                <a:spcPts val="1000"/>
              </a:spcBef>
              <a:spcAft>
                <a:spcPts val="0"/>
              </a:spcAft>
              <a:buSzPts val="1400"/>
              <a:buAutoNum type="arabicPeriod"/>
            </a:pPr>
            <a:r>
              <a:rPr lang="en" sz="1400"/>
              <a:t>Select multiple rows + columns (2x2)</a:t>
            </a:r>
            <a:endParaRPr sz="1400"/>
          </a:p>
          <a:p>
            <a:pPr indent="-317500" lvl="0" marL="457200" rtl="0" algn="l">
              <a:lnSpc>
                <a:spcPct val="100000"/>
              </a:lnSpc>
              <a:spcBef>
                <a:spcPts val="0"/>
              </a:spcBef>
              <a:spcAft>
                <a:spcPts val="0"/>
              </a:spcAft>
              <a:buSzPts val="1400"/>
              <a:buAutoNum type="arabicPeriod"/>
            </a:pPr>
            <a:r>
              <a:rPr lang="en" sz="1400"/>
              <a:t>=Linest(D2:D276, E2:E276, TRUE, TRUE)</a:t>
            </a:r>
            <a:endParaRPr sz="1400"/>
          </a:p>
          <a:p>
            <a:pPr indent="-317500" lvl="0" marL="457200" rtl="0" algn="l">
              <a:lnSpc>
                <a:spcPct val="100000"/>
              </a:lnSpc>
              <a:spcBef>
                <a:spcPts val="0"/>
              </a:spcBef>
              <a:spcAft>
                <a:spcPts val="0"/>
              </a:spcAft>
              <a:buSzPts val="1400"/>
              <a:buAutoNum type="arabicPeriod"/>
            </a:pPr>
            <a:r>
              <a:rPr lang="en" sz="1400"/>
              <a:t>=-15.12, 78.44 (Constant)</a:t>
            </a:r>
            <a:endParaRPr sz="1400"/>
          </a:p>
          <a:p>
            <a:pPr indent="0" lvl="0" marL="457200" rtl="0" algn="l">
              <a:lnSpc>
                <a:spcPct val="100000"/>
              </a:lnSpc>
              <a:spcBef>
                <a:spcPts val="1000"/>
              </a:spcBef>
              <a:spcAft>
                <a:spcPts val="0"/>
              </a:spcAft>
              <a:buSzPts val="2400"/>
              <a:buNone/>
            </a:pPr>
            <a:r>
              <a:rPr lang="en" sz="1400"/>
              <a:t>Note that the output might be different in</a:t>
            </a:r>
            <a:endParaRPr sz="1400"/>
          </a:p>
          <a:p>
            <a:pPr indent="0" lvl="0" marL="457200" rtl="0" algn="l">
              <a:lnSpc>
                <a:spcPct val="100000"/>
              </a:lnSpc>
              <a:spcBef>
                <a:spcPts val="0"/>
              </a:spcBef>
              <a:spcAft>
                <a:spcPts val="0"/>
              </a:spcAft>
              <a:buSzPts val="2400"/>
              <a:buNone/>
            </a:pPr>
            <a:r>
              <a:rPr lang="en" sz="1400"/>
              <a:t>different versions of excel</a:t>
            </a:r>
            <a:endParaRPr sz="1400"/>
          </a:p>
          <a:p>
            <a:pPr indent="0" lvl="0" marL="0" rtl="0" algn="l">
              <a:lnSpc>
                <a:spcPct val="100000"/>
              </a:lnSpc>
              <a:spcBef>
                <a:spcPts val="0"/>
              </a:spcBef>
              <a:spcAft>
                <a:spcPts val="0"/>
              </a:spcAft>
              <a:buSzPts val="2400"/>
              <a:buNone/>
            </a:pPr>
            <a:r>
              <a:t/>
            </a:r>
            <a:endParaRPr sz="1400"/>
          </a:p>
          <a:p>
            <a:pPr indent="0" lvl="0" marL="0" rtl="0" algn="l">
              <a:lnSpc>
                <a:spcPct val="100000"/>
              </a:lnSpc>
              <a:spcBef>
                <a:spcPts val="1000"/>
              </a:spcBef>
              <a:spcAft>
                <a:spcPts val="1000"/>
              </a:spcAft>
              <a:buSzPts val="2400"/>
              <a:buNone/>
            </a:pPr>
            <a:r>
              <a:t/>
            </a:r>
            <a:endParaRPr sz="1400"/>
          </a:p>
        </p:txBody>
      </p:sp>
      <p:sp>
        <p:nvSpPr>
          <p:cNvPr id="448" name="Google Shape;448;p4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LINEST Excel Syntax</a:t>
            </a:r>
            <a:endParaRPr/>
          </a:p>
        </p:txBody>
      </p:sp>
      <p:pic>
        <p:nvPicPr>
          <p:cNvPr id="449" name="Google Shape;449;p49"/>
          <p:cNvPicPr preferRelativeResize="0"/>
          <p:nvPr/>
        </p:nvPicPr>
        <p:blipFill rotWithShape="1">
          <a:blip r:embed="rId3">
            <a:alphaModFix/>
          </a:blip>
          <a:srcRect b="0" l="0" r="0" t="0"/>
          <a:stretch/>
        </p:blipFill>
        <p:spPr>
          <a:xfrm>
            <a:off x="4483500" y="1934200"/>
            <a:ext cx="4348800" cy="2443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Installing Excel (reminder)</a:t>
            </a:r>
            <a:endParaRPr/>
          </a:p>
        </p:txBody>
      </p:sp>
      <p:sp>
        <p:nvSpPr>
          <p:cNvPr id="131" name="Google Shape;131;p5"/>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600">
                <a:solidFill>
                  <a:srgbClr val="666666"/>
                </a:solidFill>
              </a:rPr>
              <a:t>For more information on installing Excel, visit the guide published by Northeastern’s ITS: </a:t>
            </a:r>
            <a:r>
              <a:rPr b="1" lang="en" sz="1600" u="sng">
                <a:solidFill>
                  <a:schemeClr val="dk1"/>
                </a:solidFill>
                <a:hlinkClick r:id="rId3">
                  <a:extLst>
                    <a:ext uri="{A12FA001-AC4F-418D-AE19-62706E023703}">
                      <ahyp:hlinkClr val="tx"/>
                    </a:ext>
                  </a:extLst>
                </a:hlinkClick>
              </a:rPr>
              <a:t>http://bit.ly/2kDkYsL</a:t>
            </a:r>
            <a:endParaRPr sz="1600">
              <a:solidFill>
                <a:srgbClr val="666666"/>
              </a:solidFill>
            </a:endParaRPr>
          </a:p>
          <a:p>
            <a:pPr indent="0" lvl="0" marL="0" rtl="0" algn="l">
              <a:lnSpc>
                <a:spcPct val="115000"/>
              </a:lnSpc>
              <a:spcBef>
                <a:spcPts val="0"/>
              </a:spcBef>
              <a:spcAft>
                <a:spcPts val="0"/>
              </a:spcAft>
              <a:buSzPts val="2400"/>
              <a:buNone/>
            </a:pPr>
            <a:r>
              <a:t/>
            </a:r>
            <a:endParaRPr sz="1600">
              <a:solidFill>
                <a:srgbClr val="666666"/>
              </a:solidFill>
            </a:endParaRPr>
          </a:p>
          <a:p>
            <a:pPr indent="-330200" lvl="0" marL="457200" rtl="0" algn="l">
              <a:lnSpc>
                <a:spcPct val="115000"/>
              </a:lnSpc>
              <a:spcBef>
                <a:spcPts val="0"/>
              </a:spcBef>
              <a:spcAft>
                <a:spcPts val="0"/>
              </a:spcAft>
              <a:buClr>
                <a:srgbClr val="666666"/>
              </a:buClr>
              <a:buSzPts val="1600"/>
              <a:buChar char="●"/>
            </a:pPr>
            <a:r>
              <a:rPr lang="en" sz="1600">
                <a:solidFill>
                  <a:srgbClr val="666666"/>
                </a:solidFill>
              </a:rPr>
              <a:t>Go to the Office 365 site (https://office.com) and enter your Northeastern email. You will be redirected to Northeastern’s Office 365 portal, where you can enter your email and password (same as your university email)</a:t>
            </a:r>
            <a:endParaRPr sz="1600">
              <a:solidFill>
                <a:srgbClr val="666666"/>
              </a:solidFill>
            </a:endParaRPr>
          </a:p>
          <a:p>
            <a:pPr indent="-330200" lvl="0" marL="457200" rtl="0" algn="l">
              <a:lnSpc>
                <a:spcPct val="115000"/>
              </a:lnSpc>
              <a:spcBef>
                <a:spcPts val="0"/>
              </a:spcBef>
              <a:spcAft>
                <a:spcPts val="0"/>
              </a:spcAft>
              <a:buClr>
                <a:srgbClr val="666666"/>
              </a:buClr>
              <a:buSzPts val="1600"/>
              <a:buChar char="●"/>
            </a:pPr>
            <a:r>
              <a:rPr lang="en" sz="1600">
                <a:solidFill>
                  <a:srgbClr val="666666"/>
                </a:solidFill>
              </a:rPr>
              <a:t>Once you’re signed in, click “Install Office” in the top right corner and “Office 365”. Excel is in this package</a:t>
            </a:r>
            <a:endParaRPr sz="1600">
              <a:solidFill>
                <a:srgbClr val="666666"/>
              </a:solidFill>
            </a:endParaRPr>
          </a:p>
          <a:p>
            <a:pPr indent="-330200" lvl="0" marL="457200" rtl="0" algn="l">
              <a:lnSpc>
                <a:spcPct val="115000"/>
              </a:lnSpc>
              <a:spcBef>
                <a:spcPts val="0"/>
              </a:spcBef>
              <a:spcAft>
                <a:spcPts val="0"/>
              </a:spcAft>
              <a:buClr>
                <a:srgbClr val="666666"/>
              </a:buClr>
              <a:buSzPts val="1600"/>
              <a:buChar char="●"/>
            </a:pPr>
            <a:r>
              <a:rPr lang="en" sz="1600">
                <a:solidFill>
                  <a:srgbClr val="666666"/>
                </a:solidFill>
              </a:rPr>
              <a:t>Follow the directions to download and install the Microsoft Suite</a:t>
            </a:r>
            <a:endParaRPr sz="1600">
              <a:solidFill>
                <a:srgbClr val="666666"/>
              </a:solidFill>
            </a:endParaRPr>
          </a:p>
        </p:txBody>
      </p:sp>
      <p:pic>
        <p:nvPicPr>
          <p:cNvPr id="132" name="Google Shape;132;p5"/>
          <p:cNvPicPr preferRelativeResize="0"/>
          <p:nvPr/>
        </p:nvPicPr>
        <p:blipFill rotWithShape="1">
          <a:blip r:embed="rId4">
            <a:alphaModFix/>
          </a:blip>
          <a:srcRect b="0" l="0" r="0" t="0"/>
          <a:stretch/>
        </p:blipFill>
        <p:spPr>
          <a:xfrm>
            <a:off x="7823100" y="0"/>
            <a:ext cx="1260675" cy="11934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Regression Example</a:t>
            </a:r>
            <a:endParaRPr/>
          </a:p>
        </p:txBody>
      </p:sp>
      <p:sp>
        <p:nvSpPr>
          <p:cNvPr id="455" name="Google Shape;455;p50"/>
          <p:cNvSpPr txBox="1"/>
          <p:nvPr/>
        </p:nvSpPr>
        <p:spPr>
          <a:xfrm>
            <a:off x="6137600" y="2768150"/>
            <a:ext cx="2853900" cy="572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Cambria"/>
                <a:ea typeface="Cambria"/>
                <a:cs typeface="Cambria"/>
                <a:sym typeface="Cambria"/>
              </a:rPr>
              <a:t>Note that the second row from above are the standard errors.</a:t>
            </a:r>
            <a:endParaRPr b="0" i="0" sz="1400" u="none" cap="none" strike="noStrike">
              <a:solidFill>
                <a:srgbClr val="666666"/>
              </a:solidFill>
              <a:latin typeface="Cambria"/>
              <a:ea typeface="Cambria"/>
              <a:cs typeface="Cambria"/>
              <a:sym typeface="Cambria"/>
            </a:endParaRPr>
          </a:p>
        </p:txBody>
      </p:sp>
      <p:pic>
        <p:nvPicPr>
          <p:cNvPr id="456" name="Google Shape;456;p50"/>
          <p:cNvPicPr preferRelativeResize="0"/>
          <p:nvPr/>
        </p:nvPicPr>
        <p:blipFill rotWithShape="1">
          <a:blip r:embed="rId3">
            <a:alphaModFix/>
          </a:blip>
          <a:srcRect b="0" l="0" r="0" t="0"/>
          <a:stretch/>
        </p:blipFill>
        <p:spPr>
          <a:xfrm>
            <a:off x="152400" y="1133700"/>
            <a:ext cx="8839199" cy="15177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5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Bivariate Regression</a:t>
            </a:r>
            <a:endParaRPr/>
          </a:p>
        </p:txBody>
      </p:sp>
      <p:sp>
        <p:nvSpPr>
          <p:cNvPr id="462" name="Google Shape;462;p51"/>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7. Estimate of the program's impact by regressing the health expenditure (hhe) variable on the treatcom variable using data from the year in which the intervention took place (round=1). Paste your Excel results into your write-up of the answers.</a:t>
            </a:r>
            <a:endParaRPr sz="2000"/>
          </a:p>
          <a:p>
            <a:pPr indent="-355600" lvl="0" marL="457200" rtl="0" algn="l">
              <a:lnSpc>
                <a:spcPct val="115000"/>
              </a:lnSpc>
              <a:spcBef>
                <a:spcPts val="0"/>
              </a:spcBef>
              <a:spcAft>
                <a:spcPts val="0"/>
              </a:spcAft>
              <a:buSzPts val="2000"/>
              <a:buChar char="●"/>
            </a:pPr>
            <a:r>
              <a:rPr b="1" lang="en" sz="2000"/>
              <a:t>(a) How large is the estimated impact of the program?</a:t>
            </a:r>
            <a:endParaRPr b="1" sz="2000"/>
          </a:p>
          <a:p>
            <a:pPr indent="-355600" lvl="0" marL="457200" rtl="0" algn="l">
              <a:lnSpc>
                <a:spcPct val="115000"/>
              </a:lnSpc>
              <a:spcBef>
                <a:spcPts val="1000"/>
              </a:spcBef>
              <a:spcAft>
                <a:spcPts val="0"/>
              </a:spcAft>
              <a:buSzPts val="2000"/>
              <a:buAutoNum type="arabicPeriod"/>
            </a:pPr>
            <a:r>
              <a:rPr lang="en" sz="2000"/>
              <a:t>With our results of -15.12, that means that after the treatment, the households in the treatment locality (1) spend approximately 15 dollars less than households in the control locality.</a:t>
            </a:r>
            <a:endParaRPr sz="2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Regression with Analysis Toolpak</a:t>
            </a:r>
            <a:endParaRPr/>
          </a:p>
        </p:txBody>
      </p:sp>
      <p:sp>
        <p:nvSpPr>
          <p:cNvPr id="468" name="Google Shape;468;p52"/>
          <p:cNvSpPr txBox="1"/>
          <p:nvPr>
            <p:ph idx="1" type="body"/>
          </p:nvPr>
        </p:nvSpPr>
        <p:spPr>
          <a:xfrm>
            <a:off x="311700" y="1028575"/>
            <a:ext cx="5233800" cy="17499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Use the “Analysis ToolPak” Add-in</a:t>
            </a:r>
            <a:endParaRPr/>
          </a:p>
          <a:p>
            <a:pPr indent="-355600" lvl="1" marL="914400" rtl="0" algn="l">
              <a:lnSpc>
                <a:spcPct val="115000"/>
              </a:lnSpc>
              <a:spcBef>
                <a:spcPts val="0"/>
              </a:spcBef>
              <a:spcAft>
                <a:spcPts val="0"/>
              </a:spcAft>
              <a:buSzPts val="2000"/>
              <a:buChar char="○"/>
            </a:pPr>
            <a:r>
              <a:rPr lang="en"/>
              <a:t>Data → Data Analysis → Regression</a:t>
            </a:r>
            <a:endParaRPr/>
          </a:p>
          <a:p>
            <a:pPr indent="-381000" lvl="0" marL="457200" rtl="0" algn="l">
              <a:lnSpc>
                <a:spcPct val="115000"/>
              </a:lnSpc>
              <a:spcBef>
                <a:spcPts val="0"/>
              </a:spcBef>
              <a:spcAft>
                <a:spcPts val="0"/>
              </a:spcAft>
              <a:buSzPts val="2400"/>
              <a:buChar char="●"/>
            </a:pPr>
            <a:r>
              <a:rPr lang="en"/>
              <a:t>The input data is similar to the LINEST method of regression:</a:t>
            </a:r>
            <a:endParaRPr/>
          </a:p>
          <a:p>
            <a:pPr indent="-355600" lvl="1" marL="914400" rtl="0" algn="l">
              <a:lnSpc>
                <a:spcPct val="115000"/>
              </a:lnSpc>
              <a:spcBef>
                <a:spcPts val="0"/>
              </a:spcBef>
              <a:spcAft>
                <a:spcPts val="0"/>
              </a:spcAft>
              <a:buSzPts val="2000"/>
              <a:buChar char="○"/>
            </a:pPr>
            <a:r>
              <a:rPr lang="en"/>
              <a:t>Y range: D1:D276</a:t>
            </a:r>
            <a:endParaRPr/>
          </a:p>
          <a:p>
            <a:pPr indent="-355600" lvl="1" marL="914400" rtl="0" algn="l">
              <a:lnSpc>
                <a:spcPct val="115000"/>
              </a:lnSpc>
              <a:spcBef>
                <a:spcPts val="0"/>
              </a:spcBef>
              <a:spcAft>
                <a:spcPts val="0"/>
              </a:spcAft>
              <a:buSzPts val="2000"/>
              <a:buChar char="○"/>
            </a:pPr>
            <a:r>
              <a:rPr lang="en"/>
              <a:t>X range: E1:E276</a:t>
            </a:r>
            <a:endParaRPr/>
          </a:p>
          <a:p>
            <a:pPr indent="-381000" lvl="0" marL="457200" rtl="0" algn="l">
              <a:lnSpc>
                <a:spcPct val="115000"/>
              </a:lnSpc>
              <a:spcBef>
                <a:spcPts val="0"/>
              </a:spcBef>
              <a:spcAft>
                <a:spcPts val="0"/>
              </a:spcAft>
              <a:buSzPts val="2400"/>
              <a:buChar char="●"/>
            </a:pPr>
            <a:r>
              <a:rPr lang="en"/>
              <a:t>Also enable ‘Labels’ (D1 &amp; E1)</a:t>
            </a:r>
            <a:endParaRPr/>
          </a:p>
          <a:p>
            <a:pPr indent="-381000" lvl="0" marL="457200" rtl="0" algn="l">
              <a:lnSpc>
                <a:spcPct val="115000"/>
              </a:lnSpc>
              <a:spcBef>
                <a:spcPts val="0"/>
              </a:spcBef>
              <a:spcAft>
                <a:spcPts val="0"/>
              </a:spcAft>
              <a:buSzPts val="2400"/>
              <a:buChar char="●"/>
            </a:pPr>
            <a:r>
              <a:rPr lang="en"/>
              <a:t>Click ‘OK’</a:t>
            </a:r>
            <a:endParaRPr/>
          </a:p>
        </p:txBody>
      </p:sp>
      <p:pic>
        <p:nvPicPr>
          <p:cNvPr id="469" name="Google Shape;469;p52"/>
          <p:cNvPicPr preferRelativeResize="0"/>
          <p:nvPr/>
        </p:nvPicPr>
        <p:blipFill rotWithShape="1">
          <a:blip r:embed="rId3">
            <a:alphaModFix/>
          </a:blip>
          <a:srcRect b="0" l="0" r="0" t="0"/>
          <a:stretch/>
        </p:blipFill>
        <p:spPr>
          <a:xfrm>
            <a:off x="5484175" y="1304675"/>
            <a:ext cx="3293700" cy="290159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Analysis Toolpak Results</a:t>
            </a:r>
            <a:endParaRPr/>
          </a:p>
        </p:txBody>
      </p:sp>
      <p:pic>
        <p:nvPicPr>
          <p:cNvPr id="475" name="Google Shape;475;p53"/>
          <p:cNvPicPr preferRelativeResize="0"/>
          <p:nvPr/>
        </p:nvPicPr>
        <p:blipFill rotWithShape="1">
          <a:blip r:embed="rId3">
            <a:alphaModFix/>
          </a:blip>
          <a:srcRect b="0" l="0" r="0" t="0"/>
          <a:stretch/>
        </p:blipFill>
        <p:spPr>
          <a:xfrm>
            <a:off x="1219762" y="898825"/>
            <a:ext cx="6704476" cy="3620125"/>
          </a:xfrm>
          <a:prstGeom prst="rect">
            <a:avLst/>
          </a:prstGeom>
          <a:noFill/>
          <a:ln>
            <a:noFill/>
          </a:ln>
        </p:spPr>
      </p:pic>
      <p:sp>
        <p:nvSpPr>
          <p:cNvPr id="476" name="Google Shape;476;p53"/>
          <p:cNvSpPr/>
          <p:nvPr/>
        </p:nvSpPr>
        <p:spPr>
          <a:xfrm>
            <a:off x="1366475" y="3951400"/>
            <a:ext cx="1628400" cy="489600"/>
          </a:xfrm>
          <a:prstGeom prst="rect">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Regression</a:t>
            </a:r>
            <a:endParaRPr/>
          </a:p>
        </p:txBody>
      </p:sp>
      <p:sp>
        <p:nvSpPr>
          <p:cNvPr id="482" name="Google Shape;482;p54"/>
          <p:cNvSpPr txBox="1"/>
          <p:nvPr>
            <p:ph idx="1" type="body"/>
          </p:nvPr>
        </p:nvSpPr>
        <p:spPr>
          <a:xfrm>
            <a:off x="311700" y="810325"/>
            <a:ext cx="8520600" cy="363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1400"/>
              <a:t>8. Estimate of the program's impact by regressing the health expenditure (hhe) variable on the treatcom variable using data from the year in which the intervention took place (round=1) AND controlling for the level of education of the household head (educhh), the household size (hhsize), and the poverty index (pscore). Paste your Excel results into your write-up of the answers.</a:t>
            </a:r>
            <a:endParaRPr sz="1400"/>
          </a:p>
          <a:p>
            <a:pPr indent="0" lvl="0" marL="0" rtl="0" algn="l">
              <a:lnSpc>
                <a:spcPct val="115000"/>
              </a:lnSpc>
              <a:spcBef>
                <a:spcPts val="0"/>
              </a:spcBef>
              <a:spcAft>
                <a:spcPts val="0"/>
              </a:spcAft>
              <a:buSzPts val="2400"/>
              <a:buNone/>
            </a:pPr>
            <a:r>
              <a:t/>
            </a:r>
            <a:endParaRPr sz="1400"/>
          </a:p>
          <a:p>
            <a:pPr indent="-317500" lvl="0" marL="457200" rtl="0" algn="l">
              <a:lnSpc>
                <a:spcPct val="115000"/>
              </a:lnSpc>
              <a:spcBef>
                <a:spcPts val="0"/>
              </a:spcBef>
              <a:spcAft>
                <a:spcPts val="0"/>
              </a:spcAft>
              <a:buSzPts val="1400"/>
              <a:buAutoNum type="arabicPeriod"/>
            </a:pPr>
            <a:r>
              <a:rPr lang="en" sz="1400"/>
              <a:t>What is the relationship between “hhe” and “treatcom” while controlling for “hhsize”, “educhh”, and “pscore”</a:t>
            </a:r>
            <a:endParaRPr sz="1400"/>
          </a:p>
          <a:p>
            <a:pPr indent="-317500" lvl="0" marL="457200" rtl="0" algn="l">
              <a:lnSpc>
                <a:spcPct val="115000"/>
              </a:lnSpc>
              <a:spcBef>
                <a:spcPts val="0"/>
              </a:spcBef>
              <a:spcAft>
                <a:spcPts val="0"/>
              </a:spcAft>
              <a:buSzPts val="1400"/>
              <a:buAutoNum type="arabicPeriod"/>
            </a:pPr>
            <a:r>
              <a:rPr lang="en" sz="1400"/>
              <a:t>Be aware that the variables need to be next to each other, but “agehh” is in the way, so we will copy our data to a new sheet without that column.</a:t>
            </a:r>
            <a:endParaRPr sz="1400"/>
          </a:p>
          <a:p>
            <a:pPr indent="-317500" lvl="0" marL="457200" rtl="0" algn="l">
              <a:lnSpc>
                <a:spcPct val="115000"/>
              </a:lnSpc>
              <a:spcBef>
                <a:spcPts val="0"/>
              </a:spcBef>
              <a:spcAft>
                <a:spcPts val="0"/>
              </a:spcAft>
              <a:buSzPts val="1400"/>
              <a:buAutoNum type="arabicPeriod"/>
            </a:pPr>
            <a:r>
              <a:rPr lang="en" sz="1400"/>
              <a:t>Similar syntax: =LINEST(D2:D276, E2:H276, TRUE, TRUE)</a:t>
            </a:r>
            <a:endParaRPr sz="1400">
              <a:solidFill>
                <a:srgbClr val="666666"/>
              </a:solidFill>
            </a:endParaRPr>
          </a:p>
          <a:p>
            <a:pPr indent="-317500" lvl="0" marL="457200" rtl="0" algn="l">
              <a:lnSpc>
                <a:spcPct val="115000"/>
              </a:lnSpc>
              <a:spcBef>
                <a:spcPts val="0"/>
              </a:spcBef>
              <a:spcAft>
                <a:spcPts val="0"/>
              </a:spcAft>
              <a:buSzPts val="1400"/>
              <a:buAutoNum type="arabicPeriod"/>
            </a:pPr>
            <a:r>
              <a:rPr lang="en" sz="1400"/>
              <a:t>Select rows &amp; columns - you need 1 more column than the number of variables because of the constant - so we need 5x2</a:t>
            </a:r>
            <a:endParaRPr sz="1400"/>
          </a:p>
          <a:p>
            <a:pPr indent="-317500" lvl="0" marL="457200" rtl="0" algn="l">
              <a:lnSpc>
                <a:spcPct val="115000"/>
              </a:lnSpc>
              <a:spcBef>
                <a:spcPts val="0"/>
              </a:spcBef>
              <a:spcAft>
                <a:spcPts val="0"/>
              </a:spcAft>
              <a:buSzPts val="1400"/>
              <a:buAutoNum type="arabicPeriod"/>
            </a:pPr>
            <a:r>
              <a:rPr lang="en" sz="1400"/>
              <a:t>Note that the output of this is different from version to version</a:t>
            </a:r>
            <a:endParaRPr sz="1400"/>
          </a:p>
          <a:p>
            <a:pPr indent="0" lvl="0" marL="0" rtl="0" algn="l">
              <a:lnSpc>
                <a:spcPct val="115000"/>
              </a:lnSpc>
              <a:spcBef>
                <a:spcPts val="0"/>
              </a:spcBef>
              <a:spcAft>
                <a:spcPts val="0"/>
              </a:spcAft>
              <a:buSzPts val="2400"/>
              <a:buNone/>
            </a:pPr>
            <a:r>
              <a:t/>
            </a:r>
            <a:endParaRPr sz="14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Multivariate Regression Example</a:t>
            </a:r>
            <a:endParaRPr/>
          </a:p>
        </p:txBody>
      </p:sp>
      <p:sp>
        <p:nvSpPr>
          <p:cNvPr id="488" name="Google Shape;488;p55"/>
          <p:cNvSpPr txBox="1"/>
          <p:nvPr/>
        </p:nvSpPr>
        <p:spPr>
          <a:xfrm>
            <a:off x="192875" y="2995050"/>
            <a:ext cx="8798700" cy="127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666666"/>
                </a:solidFill>
                <a:latin typeface="Cambria"/>
                <a:ea typeface="Cambria"/>
                <a:cs typeface="Cambria"/>
                <a:sym typeface="Cambria"/>
              </a:rPr>
              <a:t>So what do the results mean?</a:t>
            </a:r>
            <a:endParaRPr b="0" i="0" sz="1400" u="none" cap="none" strike="noStrike">
              <a:solidFill>
                <a:srgbClr val="666666"/>
              </a:solidFill>
              <a:latin typeface="Cambria"/>
              <a:ea typeface="Cambria"/>
              <a:cs typeface="Cambria"/>
              <a:sym typeface="Cambria"/>
            </a:endParaRPr>
          </a:p>
          <a:p>
            <a:pPr indent="-317500" lvl="0" marL="457200" marR="0" rtl="0" algn="l">
              <a:lnSpc>
                <a:spcPct val="100000"/>
              </a:lnSpc>
              <a:spcBef>
                <a:spcPts val="0"/>
              </a:spcBef>
              <a:spcAft>
                <a:spcPts val="0"/>
              </a:spcAft>
              <a:buClr>
                <a:srgbClr val="666666"/>
              </a:buClr>
              <a:buSzPts val="1400"/>
              <a:buFont typeface="Cambria"/>
              <a:buChar char="-"/>
            </a:pPr>
            <a:r>
              <a:rPr b="0" i="0" lang="en" sz="1400" u="none" cap="none" strike="noStrike">
                <a:solidFill>
                  <a:srgbClr val="666666"/>
                </a:solidFill>
                <a:latin typeface="Cambria"/>
                <a:ea typeface="Cambria"/>
                <a:cs typeface="Cambria"/>
                <a:sym typeface="Cambria"/>
              </a:rPr>
              <a:t>While controlling for household head education (-2.63), household size (-5.26), and poverty index (.07), after the treatment, those in the treatment locality spend approximately 20 dollars less on health care expenditure</a:t>
            </a:r>
            <a:endParaRPr b="0" i="0" sz="1400" u="none" cap="none" strike="noStrike">
              <a:solidFill>
                <a:srgbClr val="666666"/>
              </a:solidFill>
              <a:latin typeface="Cambria"/>
              <a:ea typeface="Cambria"/>
              <a:cs typeface="Cambria"/>
              <a:sym typeface="Cambria"/>
            </a:endParaRPr>
          </a:p>
        </p:txBody>
      </p:sp>
      <p:pic>
        <p:nvPicPr>
          <p:cNvPr id="489" name="Google Shape;489;p55"/>
          <p:cNvPicPr preferRelativeResize="0"/>
          <p:nvPr/>
        </p:nvPicPr>
        <p:blipFill rotWithShape="1">
          <a:blip r:embed="rId3">
            <a:alphaModFix/>
          </a:blip>
          <a:srcRect b="0" l="0" r="0" t="0"/>
          <a:stretch/>
        </p:blipFill>
        <p:spPr>
          <a:xfrm>
            <a:off x="522850" y="962725"/>
            <a:ext cx="7966676" cy="187992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Add-In Example</a:t>
            </a:r>
            <a:endParaRPr/>
          </a:p>
        </p:txBody>
      </p:sp>
      <p:pic>
        <p:nvPicPr>
          <p:cNvPr id="495" name="Google Shape;495;p56"/>
          <p:cNvPicPr preferRelativeResize="0"/>
          <p:nvPr/>
        </p:nvPicPr>
        <p:blipFill rotWithShape="1">
          <a:blip r:embed="rId3">
            <a:alphaModFix/>
          </a:blip>
          <a:srcRect b="0" l="0" r="0" t="0"/>
          <a:stretch/>
        </p:blipFill>
        <p:spPr>
          <a:xfrm>
            <a:off x="311700" y="905800"/>
            <a:ext cx="3819525" cy="3505200"/>
          </a:xfrm>
          <a:prstGeom prst="rect">
            <a:avLst/>
          </a:prstGeom>
          <a:noFill/>
          <a:ln>
            <a:noFill/>
          </a:ln>
        </p:spPr>
      </p:pic>
      <p:pic>
        <p:nvPicPr>
          <p:cNvPr id="496" name="Google Shape;496;p56"/>
          <p:cNvPicPr preferRelativeResize="0"/>
          <p:nvPr/>
        </p:nvPicPr>
        <p:blipFill rotWithShape="1">
          <a:blip r:embed="rId4">
            <a:alphaModFix/>
          </a:blip>
          <a:srcRect b="0" l="0" r="0" t="0"/>
          <a:stretch/>
        </p:blipFill>
        <p:spPr>
          <a:xfrm>
            <a:off x="4272225" y="620175"/>
            <a:ext cx="4707975" cy="379083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0000"/>
                </a:solidFill>
              </a:rPr>
              <a:t>Thank you!	</a:t>
            </a:r>
            <a:endParaRPr>
              <a:solidFill>
                <a:srgbClr val="FF0000"/>
              </a:solidFill>
            </a:endParaRPr>
          </a:p>
        </p:txBody>
      </p:sp>
      <p:sp>
        <p:nvSpPr>
          <p:cNvPr id="502" name="Google Shape;502;p57"/>
          <p:cNvSpPr txBox="1"/>
          <p:nvPr>
            <p:ph idx="1" type="body"/>
          </p:nvPr>
        </p:nvSpPr>
        <p:spPr>
          <a:xfrm>
            <a:off x="311700" y="1028575"/>
            <a:ext cx="8520600" cy="501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400"/>
              <a:buNone/>
            </a:pPr>
            <a:r>
              <a:rPr lang="en" sz="2000">
                <a:solidFill>
                  <a:srgbClr val="666666"/>
                </a:solidFill>
              </a:rPr>
              <a:t>If you have any questions, contact DITI at </a:t>
            </a:r>
            <a:r>
              <a:rPr lang="en" sz="2000" u="sng">
                <a:solidFill>
                  <a:schemeClr val="hlink"/>
                </a:solidFill>
                <a:hlinkClick r:id="rId3"/>
              </a:rPr>
              <a:t>nulab.info@gmail.com</a:t>
            </a:r>
            <a:r>
              <a:rPr lang="en" sz="2000">
                <a:solidFill>
                  <a:srgbClr val="666666"/>
                </a:solidFill>
              </a:rPr>
              <a:t>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p:txBody>
      </p:sp>
      <p:sp>
        <p:nvSpPr>
          <p:cNvPr id="503" name="Google Shape;503;p57"/>
          <p:cNvSpPr txBox="1"/>
          <p:nvPr/>
        </p:nvSpPr>
        <p:spPr>
          <a:xfrm>
            <a:off x="375925" y="1831800"/>
            <a:ext cx="3935700" cy="114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Cambria"/>
                <a:ea typeface="Cambria"/>
                <a:cs typeface="Cambria"/>
                <a:sym typeface="Cambria"/>
              </a:rPr>
              <a:t>Developed by Garrett Morrow</a:t>
            </a:r>
            <a:endParaRPr b="1"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ambria"/>
                <a:ea typeface="Cambria"/>
                <a:cs typeface="Cambria"/>
                <a:sym typeface="Cambria"/>
              </a:rPr>
              <a:t>Digital Integration Teaching Initiative</a:t>
            </a:r>
            <a:endParaRPr b="0"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ambria"/>
                <a:ea typeface="Cambria"/>
                <a:cs typeface="Cambria"/>
                <a:sym typeface="Cambria"/>
              </a:rPr>
              <a:t>DITI Research Fellow</a:t>
            </a:r>
            <a:endParaRPr b="0"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Cambria"/>
              <a:ea typeface="Cambria"/>
              <a:cs typeface="Cambria"/>
              <a:sym typeface="Cambria"/>
            </a:endParaRPr>
          </a:p>
        </p:txBody>
      </p:sp>
      <p:sp>
        <p:nvSpPr>
          <p:cNvPr id="504" name="Google Shape;504;p57"/>
          <p:cNvSpPr txBox="1"/>
          <p:nvPr>
            <p:ph idx="1" type="body"/>
          </p:nvPr>
        </p:nvSpPr>
        <p:spPr>
          <a:xfrm>
            <a:off x="311700" y="3277625"/>
            <a:ext cx="8520600" cy="12534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SzPts val="2400"/>
              <a:buNone/>
            </a:pPr>
            <a:r>
              <a:rPr lang="en" sz="2000">
                <a:solidFill>
                  <a:srgbClr val="666666"/>
                </a:solidFill>
              </a:rPr>
              <a:t>Slides, handouts, and data available at </a:t>
            </a:r>
            <a:r>
              <a:rPr b="1" lang="en" sz="2000" u="sng">
                <a:solidFill>
                  <a:schemeClr val="accent5"/>
                </a:solidFill>
                <a:hlinkClick r:id="rId4">
                  <a:extLst>
                    <a:ext uri="{A12FA001-AC4F-418D-AE19-62706E023703}">
                      <ahyp:hlinkClr val="tx"/>
                    </a:ext>
                  </a:extLst>
                </a:hlinkClick>
              </a:rPr>
              <a:t>https://bit.ly/diti-fall2020-prina</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rtl="0" algn="l">
              <a:lnSpc>
                <a:spcPct val="115000"/>
              </a:lnSpc>
              <a:spcBef>
                <a:spcPts val="0"/>
              </a:spcBef>
              <a:spcAft>
                <a:spcPts val="0"/>
              </a:spcAft>
              <a:buSzPts val="2400"/>
              <a:buNone/>
            </a:pPr>
            <a:r>
              <a:rPr lang="en" sz="2000"/>
              <a:t>Schedule an appointment with us! </a:t>
            </a:r>
            <a:r>
              <a:rPr b="1" lang="en" sz="2000" u="sng">
                <a:solidFill>
                  <a:schemeClr val="accent5"/>
                </a:solidFill>
                <a:hlinkClick r:id="rId5">
                  <a:extLst>
                    <a:ext uri="{A12FA001-AC4F-418D-AE19-62706E023703}">
                      <ahyp:hlinkClr val="tx"/>
                    </a:ext>
                  </a:extLst>
                </a:hlinkClick>
              </a:rPr>
              <a:t>https://calendly.com/diti-nu</a:t>
            </a:r>
            <a:r>
              <a:rPr b="1" lang="en" sz="2000"/>
              <a:t> </a:t>
            </a:r>
            <a:r>
              <a:rPr lang="en" sz="2000"/>
              <a:t> </a:t>
            </a:r>
            <a:endParaRPr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p:txBody>
      </p:sp>
      <p:sp>
        <p:nvSpPr>
          <p:cNvPr id="505" name="Google Shape;505;p57"/>
          <p:cNvSpPr txBox="1"/>
          <p:nvPr/>
        </p:nvSpPr>
        <p:spPr>
          <a:xfrm>
            <a:off x="4810250" y="1599575"/>
            <a:ext cx="4187100" cy="1144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
        <p:nvSpPr>
          <p:cNvPr id="506" name="Google Shape;506;p57"/>
          <p:cNvSpPr txBox="1"/>
          <p:nvPr/>
        </p:nvSpPr>
        <p:spPr>
          <a:xfrm>
            <a:off x="4572000" y="1831800"/>
            <a:ext cx="3879000" cy="1070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2"/>
                </a:solidFill>
                <a:latin typeface="Cambria"/>
                <a:ea typeface="Cambria"/>
                <a:cs typeface="Cambria"/>
                <a:sym typeface="Cambria"/>
              </a:rPr>
              <a:t>Taught by Milan Skobic</a:t>
            </a:r>
            <a:endParaRPr b="1"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ambria"/>
                <a:ea typeface="Cambria"/>
                <a:cs typeface="Cambria"/>
                <a:sym typeface="Cambria"/>
              </a:rPr>
              <a:t>Digital Integration Teaching Initiative</a:t>
            </a:r>
            <a:endParaRPr b="0"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Cambria"/>
                <a:ea typeface="Cambria"/>
                <a:cs typeface="Cambria"/>
                <a:sym typeface="Cambria"/>
              </a:rPr>
              <a:t>DITI Research Fellows</a:t>
            </a:r>
            <a:endParaRPr b="1" i="0" sz="1800" u="none" cap="none" strike="noStrike">
              <a:solidFill>
                <a:schemeClr val="dk2"/>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Group Discussion</a:t>
            </a:r>
            <a:endParaRPr/>
          </a:p>
        </p:txBody>
      </p:sp>
      <p:sp>
        <p:nvSpPr>
          <p:cNvPr id="512" name="Google Shape;512;p5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First, does anyone have questions?</a:t>
            </a:r>
            <a:endParaRPr/>
          </a:p>
          <a:p>
            <a:pPr indent="-381000" lvl="0" marL="457200" rtl="0" algn="l">
              <a:lnSpc>
                <a:spcPct val="115000"/>
              </a:lnSpc>
              <a:spcBef>
                <a:spcPts val="0"/>
              </a:spcBef>
              <a:spcAft>
                <a:spcPts val="0"/>
              </a:spcAft>
              <a:buSzPts val="2400"/>
              <a:buChar char="●"/>
            </a:pPr>
            <a:r>
              <a:rPr lang="en"/>
              <a:t>How was using Excel? What are some easy features? </a:t>
            </a:r>
            <a:endParaRPr/>
          </a:p>
          <a:p>
            <a:pPr indent="-381000" lvl="0" marL="457200" rtl="0" algn="l">
              <a:lnSpc>
                <a:spcPct val="115000"/>
              </a:lnSpc>
              <a:spcBef>
                <a:spcPts val="0"/>
              </a:spcBef>
              <a:spcAft>
                <a:spcPts val="0"/>
              </a:spcAft>
              <a:buSzPts val="2400"/>
              <a:buChar char="●"/>
            </a:pPr>
            <a:r>
              <a:rPr lang="en"/>
              <a:t>What are some more difficult features, or aspects that you think will be challenging to work with?</a:t>
            </a:r>
            <a:endParaRPr/>
          </a:p>
          <a:p>
            <a:pPr indent="-381000" lvl="0" marL="457200" rtl="0" algn="l">
              <a:lnSpc>
                <a:spcPct val="115000"/>
              </a:lnSpc>
              <a:spcBef>
                <a:spcPts val="0"/>
              </a:spcBef>
              <a:spcAft>
                <a:spcPts val="0"/>
              </a:spcAft>
              <a:buSzPts val="2400"/>
              <a:buChar char="●"/>
            </a:pPr>
            <a:r>
              <a:rPr lang="en"/>
              <a:t>How might you use Excel in the future? </a:t>
            </a:r>
            <a:endParaRPr/>
          </a:p>
          <a:p>
            <a:pPr indent="0" lvl="0" marL="0" rtl="0" algn="l">
              <a:lnSpc>
                <a:spcPct val="115000"/>
              </a:lnSpc>
              <a:spcBef>
                <a:spcPts val="1600"/>
              </a:spcBef>
              <a:spcAft>
                <a:spcPts val="0"/>
              </a:spcAft>
              <a:buSzPts val="2400"/>
              <a:buNone/>
            </a:pPr>
            <a:r>
              <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311700" y="237625"/>
            <a:ext cx="87783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Installing ‘Analysis Toolpak’ (reminder)</a:t>
            </a:r>
            <a:endParaRPr/>
          </a:p>
        </p:txBody>
      </p:sp>
      <p:pic>
        <p:nvPicPr>
          <p:cNvPr id="138" name="Google Shape;138;p6"/>
          <p:cNvPicPr preferRelativeResize="0"/>
          <p:nvPr/>
        </p:nvPicPr>
        <p:blipFill rotWithShape="1">
          <a:blip r:embed="rId3">
            <a:alphaModFix/>
          </a:blip>
          <a:srcRect b="0" l="0" r="0" t="0"/>
          <a:stretch/>
        </p:blipFill>
        <p:spPr>
          <a:xfrm>
            <a:off x="6466108" y="938950"/>
            <a:ext cx="2501741" cy="3506025"/>
          </a:xfrm>
          <a:prstGeom prst="rect">
            <a:avLst/>
          </a:prstGeom>
          <a:noFill/>
          <a:ln>
            <a:noFill/>
          </a:ln>
        </p:spPr>
      </p:pic>
      <p:sp>
        <p:nvSpPr>
          <p:cNvPr id="139" name="Google Shape;139;p6"/>
          <p:cNvSpPr txBox="1"/>
          <p:nvPr>
            <p:ph idx="1" type="body"/>
          </p:nvPr>
        </p:nvSpPr>
        <p:spPr>
          <a:xfrm>
            <a:off x="128225" y="1028575"/>
            <a:ext cx="6226500" cy="34164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sz="1200"/>
              <a:t>Analysis Toolpak “provides data analysis tools for statistical and engineering analysis.” It is an Excel add-in that allows for easy statistical analysis like bivariate and multivariate regression. We will also show you how to do regression analysis without the add-in.</a:t>
            </a:r>
            <a:endParaRPr sz="1200"/>
          </a:p>
          <a:p>
            <a:pPr indent="-304800" lvl="0" marL="457200" rtl="0" algn="just">
              <a:lnSpc>
                <a:spcPct val="115000"/>
              </a:lnSpc>
              <a:spcBef>
                <a:spcPts val="0"/>
              </a:spcBef>
              <a:spcAft>
                <a:spcPts val="0"/>
              </a:spcAft>
              <a:buSzPts val="1200"/>
              <a:buChar char="●"/>
            </a:pPr>
            <a:r>
              <a:rPr b="1" lang="en" sz="1200"/>
              <a:t>For MacOS</a:t>
            </a:r>
            <a:r>
              <a:rPr lang="en" sz="1200"/>
              <a:t>: click on the “Tools” menu and select “Excel Add-ins”. In the “Add-ins available” box, check the “Analysis ToolPak” box.  If you are unable to find this option, search for "Excel Add-ins" under the “Help” menu. If you have an older version of Excel, you may need to go to the Excel options in the “File” menu and find Add-ins there.</a:t>
            </a:r>
            <a:endParaRPr sz="1200"/>
          </a:p>
          <a:p>
            <a:pPr indent="-304800" lvl="0" marL="457200" rtl="0" algn="just">
              <a:lnSpc>
                <a:spcPct val="115000"/>
              </a:lnSpc>
              <a:spcBef>
                <a:spcPts val="0"/>
              </a:spcBef>
              <a:spcAft>
                <a:spcPts val="0"/>
              </a:spcAft>
              <a:buSzPts val="1200"/>
              <a:buChar char="●"/>
            </a:pPr>
            <a:r>
              <a:rPr b="1" lang="en" sz="1200"/>
              <a:t>For Windows</a:t>
            </a:r>
            <a:r>
              <a:rPr lang="en" sz="1200"/>
              <a:t>: Click the “File” menu, then select “Options”, then the “Add-ins” category.  In the “Manage” box, select “Excel Add-ins” and then click “Go.” The “Add-ins” box will appear, and there you can select “Analysis Toolpak” and click “Ok”. </a:t>
            </a:r>
            <a:endParaRPr sz="1200"/>
          </a:p>
          <a:p>
            <a:pPr indent="0" lvl="0" marL="0" rtl="0" algn="l">
              <a:lnSpc>
                <a:spcPct val="115000"/>
              </a:lnSpc>
              <a:spcBef>
                <a:spcPts val="0"/>
              </a:spcBef>
              <a:spcAft>
                <a:spcPts val="0"/>
              </a:spcAft>
              <a:buSzPts val="2400"/>
              <a:buNone/>
            </a:pPr>
            <a:r>
              <a:t/>
            </a:r>
            <a:endParaRPr sz="1200"/>
          </a:p>
          <a:p>
            <a:pPr indent="0" lvl="0" marL="0" rtl="0" algn="l">
              <a:lnSpc>
                <a:spcPct val="115000"/>
              </a:lnSpc>
              <a:spcBef>
                <a:spcPts val="0"/>
              </a:spcBef>
              <a:spcAft>
                <a:spcPts val="0"/>
              </a:spcAft>
              <a:buSzPts val="2400"/>
              <a:buNone/>
            </a:pPr>
            <a:r>
              <a:rPr lang="en" sz="1200"/>
              <a:t>Compatibility: Excel for Office 365, Excel for Office 365 for Mac, Excel 2019, Excel 2016, Excel 2019 for Mac, Excel 2013, Excel 2010, Excel 2007, Excel 2016 for Mac.</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Why Excel?</a:t>
            </a:r>
            <a:endParaRPr/>
          </a:p>
        </p:txBody>
      </p:sp>
      <p:sp>
        <p:nvSpPr>
          <p:cNvPr id="145" name="Google Shape;145;p7"/>
          <p:cNvSpPr txBox="1"/>
          <p:nvPr>
            <p:ph idx="1" type="body"/>
          </p:nvPr>
        </p:nvSpPr>
        <p:spPr>
          <a:xfrm>
            <a:off x="311700" y="1028575"/>
            <a:ext cx="58383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Excel is an excellent way to store, organize, and analyze data. It is particularly useful for quantitative analysis because most of its functions are designed for numerical data. </a:t>
            </a:r>
            <a:endParaRPr/>
          </a:p>
          <a:p>
            <a:pPr indent="0" lvl="0" marL="0" rtl="0" algn="l">
              <a:lnSpc>
                <a:spcPct val="115000"/>
              </a:lnSpc>
              <a:spcBef>
                <a:spcPts val="1600"/>
              </a:spcBef>
              <a:spcAft>
                <a:spcPts val="0"/>
              </a:spcAft>
              <a:buSzPts val="2400"/>
              <a:buNone/>
            </a:pPr>
            <a:r>
              <a:rPr b="1" lang="en"/>
              <a:t>Please have Excel open now so you can follow along with this tutorial.</a:t>
            </a:r>
            <a:endParaRPr b="1"/>
          </a:p>
          <a:p>
            <a:pPr indent="0" lvl="0" marL="0" rtl="0" algn="l">
              <a:lnSpc>
                <a:spcPct val="115000"/>
              </a:lnSpc>
              <a:spcBef>
                <a:spcPts val="1600"/>
              </a:spcBef>
              <a:spcAft>
                <a:spcPts val="1600"/>
              </a:spcAft>
              <a:buSzPts val="2400"/>
              <a:buNone/>
            </a:pPr>
            <a:r>
              <a:t/>
            </a:r>
            <a:endParaRPr/>
          </a:p>
        </p:txBody>
      </p:sp>
      <p:pic>
        <p:nvPicPr>
          <p:cNvPr id="146" name="Google Shape;146;p7"/>
          <p:cNvPicPr preferRelativeResize="0"/>
          <p:nvPr/>
        </p:nvPicPr>
        <p:blipFill rotWithShape="1">
          <a:blip r:embed="rId3">
            <a:alphaModFix/>
          </a:blip>
          <a:srcRect b="0" l="0" r="0" t="0"/>
          <a:stretch/>
        </p:blipFill>
        <p:spPr>
          <a:xfrm>
            <a:off x="6092149" y="1155725"/>
            <a:ext cx="2991600" cy="28320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Important Vocabulary</a:t>
            </a:r>
            <a:endParaRPr/>
          </a:p>
        </p:txBody>
      </p:sp>
      <p:sp>
        <p:nvSpPr>
          <p:cNvPr id="152" name="Google Shape;152;p8"/>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b="1" lang="en"/>
              <a:t>Workbook</a:t>
            </a:r>
            <a:r>
              <a:rPr lang="en"/>
              <a:t>: the overall Excel file that you are creating</a:t>
            </a:r>
            <a:endParaRPr/>
          </a:p>
          <a:p>
            <a:pPr indent="-381000" lvl="0" marL="457200" rtl="0" algn="l">
              <a:lnSpc>
                <a:spcPct val="115000"/>
              </a:lnSpc>
              <a:spcBef>
                <a:spcPts val="0"/>
              </a:spcBef>
              <a:spcAft>
                <a:spcPts val="0"/>
              </a:spcAft>
              <a:buSzPts val="2400"/>
              <a:buChar char="●"/>
            </a:pPr>
            <a:r>
              <a:rPr b="1" lang="en"/>
              <a:t>Sheet</a:t>
            </a:r>
            <a:r>
              <a:rPr lang="en"/>
              <a:t>: the different sheets inside the workbook; these can be renamed</a:t>
            </a:r>
            <a:endParaRPr/>
          </a:p>
          <a:p>
            <a:pPr indent="-381000" lvl="0" marL="457200" rtl="0" algn="l">
              <a:lnSpc>
                <a:spcPct val="115000"/>
              </a:lnSpc>
              <a:spcBef>
                <a:spcPts val="0"/>
              </a:spcBef>
              <a:spcAft>
                <a:spcPts val="0"/>
              </a:spcAft>
              <a:buSzPts val="2400"/>
              <a:buChar char="●"/>
            </a:pPr>
            <a:r>
              <a:rPr b="1" lang="en"/>
              <a:t>Row</a:t>
            </a:r>
            <a:r>
              <a:rPr lang="en"/>
              <a:t>: the horizontal and numerical rows</a:t>
            </a:r>
            <a:endParaRPr/>
          </a:p>
          <a:p>
            <a:pPr indent="-381000" lvl="0" marL="457200" rtl="0" algn="l">
              <a:lnSpc>
                <a:spcPct val="115000"/>
              </a:lnSpc>
              <a:spcBef>
                <a:spcPts val="0"/>
              </a:spcBef>
              <a:spcAft>
                <a:spcPts val="0"/>
              </a:spcAft>
              <a:buSzPts val="2400"/>
              <a:buChar char="●"/>
            </a:pPr>
            <a:r>
              <a:rPr b="1" lang="en"/>
              <a:t>Column</a:t>
            </a:r>
            <a:r>
              <a:rPr lang="en"/>
              <a:t>: the vertical and alphabetical columns</a:t>
            </a:r>
            <a:endParaRPr/>
          </a:p>
          <a:p>
            <a:pPr indent="-381000" lvl="0" marL="457200" rtl="0" algn="l">
              <a:lnSpc>
                <a:spcPct val="115000"/>
              </a:lnSpc>
              <a:spcBef>
                <a:spcPts val="0"/>
              </a:spcBef>
              <a:spcAft>
                <a:spcPts val="0"/>
              </a:spcAft>
              <a:buSzPts val="2400"/>
              <a:buChar char="●"/>
            </a:pPr>
            <a:r>
              <a:rPr b="1" lang="en"/>
              <a:t>Cell</a:t>
            </a:r>
            <a:r>
              <a:rPr lang="en"/>
              <a:t>: the boxes that each have an ID based on their row and column placements (A1, A2, A3, etc).</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351425" y="29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Anatomy of Excel</a:t>
            </a:r>
            <a:endParaRPr/>
          </a:p>
        </p:txBody>
      </p:sp>
      <p:sp>
        <p:nvSpPr>
          <p:cNvPr id="158" name="Google Shape;158;p9"/>
          <p:cNvSpPr txBox="1"/>
          <p:nvPr/>
        </p:nvSpPr>
        <p:spPr>
          <a:xfrm>
            <a:off x="750718" y="1252340"/>
            <a:ext cx="7617000" cy="410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 sz="3000" u="none" cap="none" strike="noStrike">
                <a:solidFill>
                  <a:srgbClr val="FF0000"/>
                </a:solidFill>
                <a:latin typeface="Cambria"/>
                <a:ea typeface="Cambria"/>
                <a:cs typeface="Cambria"/>
                <a:sym typeface="Cambria"/>
              </a:rPr>
              <a:t>Excel</a:t>
            </a:r>
            <a:endParaRPr b="1" i="0" sz="3000" u="none" cap="none" strike="noStrike">
              <a:solidFill>
                <a:srgbClr val="FF0000"/>
              </a:solidFill>
              <a:latin typeface="Cambria"/>
              <a:ea typeface="Cambria"/>
              <a:cs typeface="Cambria"/>
              <a:sym typeface="Cambria"/>
            </a:endParaRPr>
          </a:p>
        </p:txBody>
      </p:sp>
      <p:pic>
        <p:nvPicPr>
          <p:cNvPr id="159" name="Google Shape;159;p9"/>
          <p:cNvPicPr preferRelativeResize="0"/>
          <p:nvPr/>
        </p:nvPicPr>
        <p:blipFill rotWithShape="1">
          <a:blip r:embed="rId3">
            <a:alphaModFix/>
          </a:blip>
          <a:srcRect b="0" l="0" r="0" t="0"/>
          <a:stretch/>
        </p:blipFill>
        <p:spPr>
          <a:xfrm>
            <a:off x="404587" y="730850"/>
            <a:ext cx="4552342" cy="3681801"/>
          </a:xfrm>
          <a:prstGeom prst="rect">
            <a:avLst/>
          </a:prstGeom>
          <a:noFill/>
          <a:ln>
            <a:noFill/>
          </a:ln>
        </p:spPr>
      </p:pic>
      <p:sp>
        <p:nvSpPr>
          <p:cNvPr id="160" name="Google Shape;160;p9"/>
          <p:cNvSpPr/>
          <p:nvPr/>
        </p:nvSpPr>
        <p:spPr>
          <a:xfrm>
            <a:off x="404576" y="4224225"/>
            <a:ext cx="2454900" cy="244800"/>
          </a:xfrm>
          <a:prstGeom prst="rect">
            <a:avLst/>
          </a:prstGeom>
          <a:noFill/>
          <a:ln cap="flat" cmpd="sng" w="76200">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61" name="Google Shape;161;p9"/>
          <p:cNvCxnSpPr/>
          <p:nvPr/>
        </p:nvCxnSpPr>
        <p:spPr>
          <a:xfrm flipH="1">
            <a:off x="524801" y="1512826"/>
            <a:ext cx="6900" cy="867600"/>
          </a:xfrm>
          <a:prstGeom prst="straightConnector1">
            <a:avLst/>
          </a:prstGeom>
          <a:noFill/>
          <a:ln cap="flat" cmpd="sng" w="38100">
            <a:solidFill>
              <a:srgbClr val="0000FF"/>
            </a:solidFill>
            <a:prstDash val="solid"/>
            <a:round/>
            <a:headEnd len="sm" w="sm" type="none"/>
            <a:tailEnd len="med" w="med" type="triangle"/>
          </a:ln>
        </p:spPr>
      </p:cxnSp>
      <p:cxnSp>
        <p:nvCxnSpPr>
          <p:cNvPr id="162" name="Google Shape;162;p9"/>
          <p:cNvCxnSpPr/>
          <p:nvPr/>
        </p:nvCxnSpPr>
        <p:spPr>
          <a:xfrm>
            <a:off x="365005" y="2513930"/>
            <a:ext cx="1437600" cy="5700"/>
          </a:xfrm>
          <a:prstGeom prst="straightConnector1">
            <a:avLst/>
          </a:prstGeom>
          <a:noFill/>
          <a:ln cap="flat" cmpd="sng" w="38100">
            <a:solidFill>
              <a:srgbClr val="FF00FF"/>
            </a:solidFill>
            <a:prstDash val="solid"/>
            <a:round/>
            <a:headEnd len="sm" w="sm" type="none"/>
            <a:tailEnd len="med" w="med" type="triangle"/>
          </a:ln>
        </p:spPr>
      </p:cxnSp>
      <p:sp>
        <p:nvSpPr>
          <p:cNvPr id="163" name="Google Shape;163;p9"/>
          <p:cNvSpPr/>
          <p:nvPr/>
        </p:nvSpPr>
        <p:spPr>
          <a:xfrm>
            <a:off x="944531" y="1626279"/>
            <a:ext cx="458100" cy="999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9"/>
          <p:cNvSpPr txBox="1"/>
          <p:nvPr/>
        </p:nvSpPr>
        <p:spPr>
          <a:xfrm>
            <a:off x="6547248" y="2203047"/>
            <a:ext cx="15861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FF"/>
                </a:solidFill>
                <a:latin typeface="Calibri"/>
                <a:ea typeface="Calibri"/>
                <a:cs typeface="Calibri"/>
                <a:sym typeface="Calibri"/>
              </a:rPr>
              <a:t>ROW</a:t>
            </a:r>
            <a:endParaRPr b="1" i="0" sz="1400" u="none" cap="none" strike="noStrike">
              <a:solidFill>
                <a:srgbClr val="FF00FF"/>
              </a:solidFill>
              <a:latin typeface="Calibri"/>
              <a:ea typeface="Calibri"/>
              <a:cs typeface="Calibri"/>
              <a:sym typeface="Calibri"/>
            </a:endParaRPr>
          </a:p>
        </p:txBody>
      </p:sp>
      <p:sp>
        <p:nvSpPr>
          <p:cNvPr id="165" name="Google Shape;165;p9"/>
          <p:cNvSpPr txBox="1"/>
          <p:nvPr/>
        </p:nvSpPr>
        <p:spPr>
          <a:xfrm>
            <a:off x="6547236" y="1893627"/>
            <a:ext cx="18204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0000FF"/>
                </a:solidFill>
                <a:latin typeface="Calibri"/>
                <a:ea typeface="Calibri"/>
                <a:cs typeface="Calibri"/>
                <a:sym typeface="Calibri"/>
              </a:rPr>
              <a:t>COLUMN</a:t>
            </a:r>
            <a:endParaRPr b="1" i="0" sz="1400" u="none" cap="none" strike="noStrike">
              <a:solidFill>
                <a:srgbClr val="0000FF"/>
              </a:solidFill>
              <a:latin typeface="Calibri"/>
              <a:ea typeface="Calibri"/>
              <a:cs typeface="Calibri"/>
              <a:sym typeface="Calibri"/>
            </a:endParaRPr>
          </a:p>
        </p:txBody>
      </p:sp>
      <p:sp>
        <p:nvSpPr>
          <p:cNvPr id="166" name="Google Shape;166;p9"/>
          <p:cNvSpPr txBox="1"/>
          <p:nvPr/>
        </p:nvSpPr>
        <p:spPr>
          <a:xfrm>
            <a:off x="6547220" y="1584234"/>
            <a:ext cx="10881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0000"/>
                </a:solidFill>
                <a:latin typeface="Calibri"/>
                <a:ea typeface="Calibri"/>
                <a:cs typeface="Calibri"/>
                <a:sym typeface="Calibri"/>
              </a:rPr>
              <a:t>CELL</a:t>
            </a:r>
            <a:endParaRPr b="1" i="0" sz="1400" u="none" cap="none" strike="noStrike">
              <a:solidFill>
                <a:srgbClr val="FF0000"/>
              </a:solidFill>
              <a:latin typeface="Calibri"/>
              <a:ea typeface="Calibri"/>
              <a:cs typeface="Calibri"/>
              <a:sym typeface="Calibri"/>
            </a:endParaRPr>
          </a:p>
        </p:txBody>
      </p:sp>
      <p:sp>
        <p:nvSpPr>
          <p:cNvPr id="167" name="Google Shape;167;p9"/>
          <p:cNvSpPr txBox="1"/>
          <p:nvPr/>
        </p:nvSpPr>
        <p:spPr>
          <a:xfrm>
            <a:off x="6547238" y="2512440"/>
            <a:ext cx="1336800" cy="28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38761D"/>
                </a:solidFill>
                <a:latin typeface="Calibri"/>
                <a:ea typeface="Calibri"/>
                <a:cs typeface="Calibri"/>
                <a:sym typeface="Calibri"/>
              </a:rPr>
              <a:t>SHEET</a:t>
            </a:r>
            <a:endParaRPr b="1" i="0" sz="1400" u="none" cap="none" strike="noStrike">
              <a:solidFill>
                <a:srgbClr val="38761D"/>
              </a:solidFill>
              <a:latin typeface="Calibri"/>
              <a:ea typeface="Calibri"/>
              <a:cs typeface="Calibri"/>
              <a:sym typeface="Calibri"/>
            </a:endParaRPr>
          </a:p>
        </p:txBody>
      </p:sp>
      <p:sp>
        <p:nvSpPr>
          <p:cNvPr id="168" name="Google Shape;168;p9"/>
          <p:cNvSpPr/>
          <p:nvPr/>
        </p:nvSpPr>
        <p:spPr>
          <a:xfrm>
            <a:off x="6125833" y="1637663"/>
            <a:ext cx="238500" cy="161100"/>
          </a:xfrm>
          <a:prstGeom prst="rect">
            <a:avLst/>
          </a:prstGeom>
          <a:solidFill>
            <a:srgbClr val="FF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p9"/>
          <p:cNvSpPr/>
          <p:nvPr/>
        </p:nvSpPr>
        <p:spPr>
          <a:xfrm>
            <a:off x="6125833" y="1935031"/>
            <a:ext cx="238500" cy="161100"/>
          </a:xfrm>
          <a:prstGeom prst="rect">
            <a:avLst/>
          </a:prstGeom>
          <a:solidFill>
            <a:srgbClr val="0000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0" name="Google Shape;170;p9"/>
          <p:cNvSpPr/>
          <p:nvPr/>
        </p:nvSpPr>
        <p:spPr>
          <a:xfrm>
            <a:off x="6125833" y="2232399"/>
            <a:ext cx="238500" cy="161100"/>
          </a:xfrm>
          <a:prstGeom prst="rect">
            <a:avLst/>
          </a:prstGeom>
          <a:solidFill>
            <a:srgbClr val="FF00FF"/>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9"/>
          <p:cNvSpPr/>
          <p:nvPr/>
        </p:nvSpPr>
        <p:spPr>
          <a:xfrm>
            <a:off x="6125833" y="2571749"/>
            <a:ext cx="238500" cy="161100"/>
          </a:xfrm>
          <a:prstGeom prst="rect">
            <a:avLst/>
          </a:prstGeom>
          <a:solidFill>
            <a:srgbClr val="38761D"/>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2" name="Google Shape;172;p9"/>
          <p:cNvCxnSpPr>
            <a:stCxn id="168" idx="1"/>
            <a:endCxn id="163" idx="3"/>
          </p:cNvCxnSpPr>
          <p:nvPr/>
        </p:nvCxnSpPr>
        <p:spPr>
          <a:xfrm rot="10800000">
            <a:off x="1402633" y="1676213"/>
            <a:ext cx="4723200" cy="42000"/>
          </a:xfrm>
          <a:prstGeom prst="straightConnector1">
            <a:avLst/>
          </a:prstGeom>
          <a:noFill/>
          <a:ln cap="flat" cmpd="sng" w="9525">
            <a:solidFill>
              <a:srgbClr val="666666"/>
            </a:solidFill>
            <a:prstDash val="solid"/>
            <a:round/>
            <a:headEnd len="sm" w="sm" type="none"/>
            <a:tailEnd len="sm" w="sm" type="none"/>
          </a:ln>
        </p:spPr>
      </p:cxnSp>
      <p:cxnSp>
        <p:nvCxnSpPr>
          <p:cNvPr id="173" name="Google Shape;173;p9"/>
          <p:cNvCxnSpPr>
            <a:stCxn id="169" idx="1"/>
          </p:cNvCxnSpPr>
          <p:nvPr/>
        </p:nvCxnSpPr>
        <p:spPr>
          <a:xfrm flipH="1">
            <a:off x="735733" y="2015581"/>
            <a:ext cx="5390100" cy="24300"/>
          </a:xfrm>
          <a:prstGeom prst="straightConnector1">
            <a:avLst/>
          </a:prstGeom>
          <a:noFill/>
          <a:ln cap="flat" cmpd="sng" w="9525">
            <a:solidFill>
              <a:srgbClr val="666666"/>
            </a:solidFill>
            <a:prstDash val="solid"/>
            <a:round/>
            <a:headEnd len="sm" w="sm" type="none"/>
            <a:tailEnd len="sm" w="sm" type="none"/>
          </a:ln>
        </p:spPr>
      </p:cxnSp>
      <p:cxnSp>
        <p:nvCxnSpPr>
          <p:cNvPr id="174" name="Google Shape;174;p9"/>
          <p:cNvCxnSpPr>
            <a:stCxn id="170" idx="1"/>
          </p:cNvCxnSpPr>
          <p:nvPr/>
        </p:nvCxnSpPr>
        <p:spPr>
          <a:xfrm flipH="1">
            <a:off x="2004733" y="2312949"/>
            <a:ext cx="4121100" cy="285900"/>
          </a:xfrm>
          <a:prstGeom prst="straightConnector1">
            <a:avLst/>
          </a:prstGeom>
          <a:noFill/>
          <a:ln cap="flat" cmpd="sng" w="9525">
            <a:solidFill>
              <a:srgbClr val="666666"/>
            </a:solidFill>
            <a:prstDash val="solid"/>
            <a:round/>
            <a:headEnd len="sm" w="sm" type="none"/>
            <a:tailEnd len="sm" w="sm" type="none"/>
          </a:ln>
        </p:spPr>
      </p:cxnSp>
      <p:cxnSp>
        <p:nvCxnSpPr>
          <p:cNvPr id="175" name="Google Shape;175;p9"/>
          <p:cNvCxnSpPr>
            <a:stCxn id="171" idx="1"/>
            <a:endCxn id="160" idx="3"/>
          </p:cNvCxnSpPr>
          <p:nvPr/>
        </p:nvCxnSpPr>
        <p:spPr>
          <a:xfrm flipH="1">
            <a:off x="2859433" y="2652299"/>
            <a:ext cx="3266400" cy="1694400"/>
          </a:xfrm>
          <a:prstGeom prst="straightConnector1">
            <a:avLst/>
          </a:prstGeom>
          <a:noFill/>
          <a:ln cap="flat" cmpd="sng" w="9525">
            <a:solidFill>
              <a:srgbClr val="666666"/>
            </a:solidFill>
            <a:prstDash val="solid"/>
            <a:round/>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