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5143500" cx="9144000"/>
  <p:notesSz cx="6858000" cy="9144000"/>
  <p:embeddedFontLst>
    <p:embeddedFont>
      <p:font typeface="Proxima Nova"/>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FAFC00A6-1EA4-47F5-BAF2-62E42B316DCC}">
  <a:tblStyle styleId="{FAFC00A6-1EA4-47F5-BAF2-62E42B316DCC}"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font" Target="fonts/ProximaNova-regular.fntdata"/><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font" Target="fonts/ProximaNova-italic.fntdata"/><Relationship Id="rId21" Type="http://schemas.openxmlformats.org/officeDocument/2006/relationships/slide" Target="slides/slide15.xml"/><Relationship Id="rId43" Type="http://schemas.openxmlformats.org/officeDocument/2006/relationships/font" Target="fonts/ProximaNova-bold.fntdata"/><Relationship Id="rId24" Type="http://schemas.openxmlformats.org/officeDocument/2006/relationships/slide" Target="slides/slide18.xml"/><Relationship Id="rId23" Type="http://schemas.openxmlformats.org/officeDocument/2006/relationships/slide" Target="slides/slide17.xml"/><Relationship Id="rId45" Type="http://schemas.openxmlformats.org/officeDocument/2006/relationships/font" Target="fonts/ProximaNova-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6d453b962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6d453b962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this lesson, we are going to be using the New York Times Article API. There are a few different APIs that the New York Time has available, click around to see what types of searches they allow you to do.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are going to use the NY Times Article API, which will allow us to search the NY Times database for all articles produced in a given time period relating to a keyword of our choice. We are going to be searching for articles by the keyward of “global warming” for 2010 to 2019, to see how coverage of global warming has changed over time.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will be getting both article counts relating to global warming for each year, as well as more text information about each article including it’s author, title, date of publication, tags used to categorize it, and bits of text from the actual articles </a:t>
            </a:r>
            <a:r>
              <a:rPr lang="en"/>
              <a:t>themselves</a:t>
            </a:r>
            <a:r>
              <a:rPr lang="en"/>
              <a:t> including a snippet, abstract, and lead paragraph from the article itself.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will show you how we can use this data to ask and answer different research questions, as well as collect the text from different articles to do a computational text analysis on using Lexos, a open source text analysis platform.</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6d453b962a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6d453b962a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6db506550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6db506550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Click on the Jupyter Notebook link, read through and follow along. Don’t worry about understanding the code, pay more attention to the comments around the code that tell you what it is doing, as well as what the code is outputting. Look at what we get originally from the base search, a bunch of </a:t>
            </a:r>
            <a:r>
              <a:rPr lang="en"/>
              <a:t>unstructured</a:t>
            </a:r>
            <a:r>
              <a:rPr lang="en"/>
              <a:t> and messy data, and how we go about turning that into structured and useable information, and the different types of analyses and visualizations we can perform using this data.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you know any Python, you can install anaconda and run the Jupyter notebook yourself, and change parameters, but it is not at all expected you should do this, or really that anybody would be able to. I am more signalling here you can learn to use python and jupyter notebooks, and once you do,you can use these particular notebook to use the NY Times API, changing around search terms and date ranges to do your own article searches.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anyone is interested in learning python, jupyter notebooks, and how to use APIs and do these analyses yourself, sign up for my Summer 2 Course INSH 1500: Digital Methods for Social Science, where we will learn to do this and more (including some Mapping &amp; GIS, a bit of Network Analysis, Image Analysis, and go much more in depth on Computational Text Analysis using Python, teaching you new research methods to further social science inquiries.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715d15d068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715d15d06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715d15d068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715d15d068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6d453b962a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6d453b962a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Computers are </a:t>
            </a:r>
            <a:r>
              <a:rPr i="1" lang="en"/>
              <a:t>really really really</a:t>
            </a:r>
            <a:r>
              <a:rPr lang="en"/>
              <a:t> good at counting, much better than people are. They can parse through a mass amount of data very quickly, do basic and more advanced calculations, and provide results for us then to interpret. For example, word count frequencies are a basic way to just count how often a word shows up in a text or corpus. Corpus, btw, is a collection of texts you are using to do research. Word embedding models, which is a more advanced form of text analysis, can measure the relationship between words and how similarly words are used together.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6d453b962a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6d453b962a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It’s an important method because </a:t>
            </a:r>
            <a:endParaRPr/>
          </a:p>
          <a:p>
            <a:pPr indent="0" lvl="0" marL="0" rtl="0" algn="l">
              <a:spcBef>
                <a:spcPts val="0"/>
              </a:spcBef>
              <a:spcAft>
                <a:spcPts val="0"/>
              </a:spcAft>
              <a:buNone/>
            </a:pPr>
            <a:r>
              <a:rPr lang="en"/>
              <a:t>a) it can work with a ton of data, like millions upon millions of words or texts – although the web-browser tools we will be using cannot work with that much data. You’ll have to learn programming languages like Python or R or purchase a license to a more advanced software. </a:t>
            </a:r>
            <a:endParaRPr/>
          </a:p>
          <a:p>
            <a:pPr indent="0" lvl="0" marL="0" rtl="0" algn="l">
              <a:spcBef>
                <a:spcPts val="0"/>
              </a:spcBef>
              <a:spcAft>
                <a:spcPts val="0"/>
              </a:spcAft>
              <a:buNone/>
            </a:pPr>
            <a:r>
              <a:rPr lang="en"/>
              <a:t>b) show patterns in the text that we might have not caught in the first place. For example, when you’re reading a novel, you might be paying close attention and analyzing as you’re reading, but maybe you do not notice how often the author uses particular words over and over. CTA results can show you the most often words used by the author, which can provide another perspective for understanding text.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BIG DATA</a:t>
            </a:r>
            <a:endParaRPr b="1"/>
          </a:p>
          <a:p>
            <a:pPr indent="0" lvl="0" marL="0" rtl="0" algn="l">
              <a:spcBef>
                <a:spcPts val="0"/>
              </a:spcBef>
              <a:spcAft>
                <a:spcPts val="0"/>
              </a:spcAft>
              <a:buNone/>
            </a:pPr>
            <a:r>
              <a:rPr lang="en"/>
              <a:t>This might sound familiar! Sort of similar to what we talked about with </a:t>
            </a:r>
            <a:r>
              <a:rPr b="1" lang="en"/>
              <a:t>big data</a:t>
            </a:r>
            <a:r>
              <a:rPr lang="en"/>
              <a:t>. However, big data is usually done in real time &amp; has algorithms that are constantly adjusting themselves to be correct. CTA is usually done by collecting data first and then analyzing (although it can be done in real time). In fact, I bet there are CTA methods used in big data.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POLITICS</a:t>
            </a:r>
            <a:r>
              <a:rPr lang="en"/>
              <a:t> </a:t>
            </a:r>
            <a:endParaRPr/>
          </a:p>
          <a:p>
            <a:pPr indent="0" lvl="0" marL="0" rtl="0" algn="l">
              <a:spcBef>
                <a:spcPts val="0"/>
              </a:spcBef>
              <a:spcAft>
                <a:spcPts val="0"/>
              </a:spcAft>
              <a:buNone/>
            </a:pPr>
            <a:r>
              <a:rPr lang="en"/>
              <a:t>When thinking about politics, politicians are </a:t>
            </a:r>
            <a:r>
              <a:rPr i="1" lang="en"/>
              <a:t>known</a:t>
            </a:r>
            <a:r>
              <a:rPr lang="en"/>
              <a:t> for their expertise in choosing language that reaches their intended audience. CTA provides another method to understand politicians’ rhetorical choices. </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6d453b962a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6d453b962a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have the NY Times Global Warming articles as our corpus for this lesson, but how would you go about making your own corpus to analyze using the tools showed to you in this lesson?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have provided general corpus-creating instructions on the handout. These are pretty much the exact steps we followed to create our corpus, and ones that we hope you can follow too when you are building your own corpora! </a:t>
            </a:r>
            <a:endParaRPr/>
          </a:p>
          <a:p>
            <a:pPr indent="0" lvl="0" marL="0" rtl="0" algn="l">
              <a:spcBef>
                <a:spcPts val="0"/>
              </a:spcBef>
              <a:spcAft>
                <a:spcPts val="0"/>
              </a:spcAft>
              <a:buNone/>
            </a:pPr>
            <a:r>
              <a:t/>
            </a:r>
            <a:endParaRPr b="1"/>
          </a:p>
          <a:p>
            <a:pPr indent="0" lvl="0" marL="0" rtl="0" algn="l">
              <a:spcBef>
                <a:spcPts val="0"/>
              </a:spcBef>
              <a:spcAft>
                <a:spcPts val="0"/>
              </a:spcAft>
              <a:buNone/>
            </a:pPr>
            <a:r>
              <a:rPr lang="en"/>
              <a:t>Our corpus is a collection of plain text files. Each file is a different news story. These were sent to you via email, and are also available for download at the bit.ly link under the “Data” folder.</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6d453b962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6d453b962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Lexos is an open source text analysis platform hosted at Wheaton College that allows you to upload, manage, clean, analyze and visualize texts and corpora all in your browser. It is easy to use and shows you how text </a:t>
            </a:r>
            <a:r>
              <a:rPr lang="en"/>
              <a:t>analysis</a:t>
            </a:r>
            <a:r>
              <a:rPr lang="en"/>
              <a:t> works, step by step. It should be easy to use, and doesn;t require any Python, R, or computer coding knowledge. This platform shows you what is possible in terms of computational text analysis, and is meant to give you a tool you can use in the future, as well as pique your interest to this methodlogy and let you know you can learn to do this stuff directly if you pick up a bit of Python or R.</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6d453b962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6d453b962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6d453b962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6d453b962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6d453b962a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6d453b962a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6d453b962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6d453b962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6d453b962a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6d453b962a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6d453b962a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6d453b962a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6d453b962a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6d453b962a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715d15d068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715d15d068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6db506550a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6db506550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6d453b962a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6d453b962a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Click on the Visualize Tab and go down to World Cloud. This will produce a wordcloud of the whole corpus of Global warming related NY Times Articles, telling us which words appear the most in the corpus. We can play around with the “Term Count” parameter which will change which Words appear in our cloud.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you go to the visualize tab again and select Multi Cloud, Lexos will generate two indivudal document word clouds for the first two articles in our corpus. Multi Cloud can only generate these document level word clouds for two documents at a time, for comparing the documents, so it chooses the ifrst two in our corpus. If you want to change which documents are being used to generate these multi clouds, go back to the Manage Tab, and deselect all the articles and choose the two you are most interested in.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Play around with the Term Count Parameter, and select different articles to compare!</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6db506550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6db506550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 to the “Analyze” Tab and select “Top Words”. This will take you to the “Top Words” page where Lexos will generate information on which words both have the highest word count in each document, but also compare these top words in each document to the top words in the whole corpus, selecting out which words are most unique to each document and set the article apart from others.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You can also play around with how Lexos </a:t>
            </a:r>
            <a:r>
              <a:rPr lang="en"/>
              <a:t>compares</a:t>
            </a:r>
            <a:r>
              <a:rPr lang="en"/>
              <a:t> each document, as well as how it counts words in each document. Just make sure to make these changes then hit the “Generate” button to apply them to the corpus and see the output.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You can change how these top words are compared by changing your selection in the “Comparison Method Section”, though we have not “classed” or categorized our documents for comparison on these other fronts. How could we go about categorizing our documents into group that would make these comparisons useful?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can also go to the tokenize section and choose how we are counting words. The default is to use tokens, which takes all forms of a word like “talking”, “talked”, and “talk” and reduces them all to the stem word “talk” in order to count them as a whole. You can select to tokenize “By characters” which will tell you the top letters in each document, if that is helpful to you for some type of research question based around composition. The “Grams” field is set at 1 by default, which means it is only counting single terms/words. If you change this to 2, it will count pairings of words, so every time two words appear together, and give you the top pairings. You can increase this number as much as you want, with 3 giving you clusters of three words used together, etc. This can help you look for turns of phrase, or larger concepts, or the way that different subjects are </a:t>
            </a:r>
            <a:r>
              <a:rPr lang="en"/>
              <a:t>being</a:t>
            </a:r>
            <a:r>
              <a:rPr lang="en"/>
              <a:t> described, seeing hwo adjectives and nouns are paired, etc.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You can also play around with the “Cull” section where you can select how many of the top words to use and see for comparison. The default is the Top 100 Words which would show you how the Top 100 words in the corpus frequency wise are distributed in each document. Changing the number changes the number of words used for comparison. You can also enable the “Must be in X Documents” option and narrow down the top words used for comparison to words that appear in a certain number of documents. If we want only the words that appear in the whole corpus, we would put in the total number of documents in our data set, and this would show you which words are most common in the whole dataset, giving us an idea of which words unite our articles in theme.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Play around with the parameters and see what outputs you get!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6db506550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6db506550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 to the “Analyze” Tab and select “K-Means”. This analysis will work to cluster our documents together into different groups based on their similarity, using the k-means scores for each document. This can be useful from an inductive standpoint to see which articles are similar and fall together. If we </a:t>
            </a:r>
            <a:r>
              <a:rPr lang="en"/>
              <a:t>haven't</a:t>
            </a:r>
            <a:r>
              <a:rPr lang="en"/>
              <a:t> read the documents in our corpus, we can use these clusters to identify thematic or subject area clusters, articles that are talking about similar topics in our dataset, like one cluster could be Global warming </a:t>
            </a:r>
            <a:r>
              <a:rPr lang="en"/>
              <a:t>Articles</a:t>
            </a:r>
            <a:r>
              <a:rPr lang="en"/>
              <a:t> talking about pollution. We could look at a cluster, see what articles are in it, read a few of them and see what is common between them, and </a:t>
            </a:r>
            <a:r>
              <a:rPr lang="en"/>
              <a:t>identify</a:t>
            </a:r>
            <a:r>
              <a:rPr lang="en"/>
              <a:t> these topic clusters. This could be useful in guiding your research and reading, especially on things you havent’t read, allowing you to identify clusters, sample them to see what is in each, and only read articles in the cluster that is most interesting to you or covers your research question or topic of interest.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You can change the output by going to the “Options’ Tab, and change the number of clusters generated The default number of clusters is half the number of documents you are analyzing. There is no hard and fast rule for choosing the number of clusters, it is more of a testing and experimental process where you choose different numbers of clusters, see what is in each, and choose the final number of clusters based on what number gives you the most clear, ohesive, and interpretable categories. You can also change the visualization of the clustering. The default is Voronoi, which is simply a scatter plot where the centroids for each cluster are plotted along with each document, and the areas around each cluster are colored and drawn to show what part of the graph is included in each cluster. You can use the 2D scatterplot which gets rid of the background colors, or the 3D scttterplot which does the same but has slightly more visual depth.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You can also go to the “Tokenize” tab and change how word counts are being done to </a:t>
            </a:r>
            <a:r>
              <a:rPr lang="en"/>
              <a:t>calculate</a:t>
            </a:r>
            <a:r>
              <a:rPr lang="en"/>
              <a:t> similarity and produce clusters, in the same way the “Tokenize” tab in the “Top Words” page functioned, changing from </a:t>
            </a:r>
            <a:r>
              <a:rPr lang="en"/>
              <a:t>tokens</a:t>
            </a:r>
            <a:r>
              <a:rPr lang="en"/>
              <a:t> to characters, and changing the Gram level to move from single word, to double word and beyond counts for clustering comparisons.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Play around with the parameters and cluster the documents in different ways. Hover your mouse over any of the points in the cluster to see the document name. Use this to see which documents are clustered together and look at the text of the articles to get an idea of why these documents are being clustered together!</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5e6eb92dd8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5e6eb92dd8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6d453b962a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6d453b962a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715d15d068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715d15d068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715d15d068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715d15d06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715d15d06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715d15d06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g715d15d068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715d15d068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Course Description</a:t>
            </a:r>
            <a:endParaRPr/>
          </a:p>
          <a:p>
            <a:pPr indent="0" lvl="0" marL="0" rtl="0" algn="l">
              <a:spcBef>
                <a:spcPts val="0"/>
              </a:spcBef>
              <a:spcAft>
                <a:spcPts val="0"/>
              </a:spcAft>
              <a:buNone/>
            </a:pPr>
            <a:r>
              <a:rPr lang="en"/>
              <a:t>“</a:t>
            </a:r>
            <a:r>
              <a:rPr lang="en" sz="900">
                <a:solidFill>
                  <a:srgbClr val="333333"/>
                </a:solidFill>
                <a:highlight>
                  <a:srgbClr val="FFFFFF"/>
                </a:highlight>
              </a:rPr>
              <a:t>Introduces programming skills and computational methods through application to topics in the social sciences and humanities. Methods include computational text analysis, network analysis, mapping software and analysis, computational approaches to data, big data, and/or social simulation. Offers students an opportunity to develop an understanding of the use and significance of computational tools for social sciences and humanities. No previous programming experience required”</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5e6eb92dd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5e6eb92dd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715d15d068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715d15d068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6db506550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6db506550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g715d15d068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15d15d068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5e6eb92dd8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5e6eb92dd8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5e6eb92dd8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5e6eb92dd8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API Documentation is essentially the code and instruction for working with APIs that tells you both what type of information is available through a given API, but also how to call different types of information, the limits on how many searches and web pulls you can do on the API at a time, etc. Before working wih an API, read through the documentation carefully, as this will help you figure out if the information you are looking for is attainable here, as well as help you shape your research questions that this API can answer based both off of your interests as well as on what data is available. It is this sweet spot that is emblematic of Research which utilizes digital methods and data scraped from APIs and the web.</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5e6eb92dd8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5e6eb92dd8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a list of popular APis. Click on the links and look at the different types of searches they allow you to do, the types of data and information you can get from each, and think about how what data these APIs make </a:t>
            </a:r>
            <a:r>
              <a:rPr lang="en"/>
              <a:t>available can produce certain research questions. Practice coming up with research questions as you peruse these different APIs and their documentations.</a:t>
            </a:r>
            <a:r>
              <a:rPr lang="en"/>
              <a:t>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developer.nytimes.com/apis" TargetMode="External"/><Relationship Id="rId4" Type="http://schemas.openxmlformats.org/officeDocument/2006/relationships/hyperlink" Target="https://developer.nytimes.com/docs/articlesearch-product/1/overview"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0.png"/><Relationship Id="rId5" Type="http://schemas.openxmlformats.org/officeDocument/2006/relationships/hyperlink" Target="https://www.anaconda.com/distribution/" TargetMode="External"/><Relationship Id="rId6" Type="http://schemas.openxmlformats.org/officeDocument/2006/relationships/hyperlink" Target="https://github.com/NULabNortheastern/digitalassignmentshowcase/blob/master/text_analysis/research_methods-spring2020-alden-api_text_analysis/scripts/Alex_Alden_NYTimes_Global_Warming.ipynb"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github.com/NULabNortheastern/digitalassignmentshowcase/blob/master/text_analysis/research_methods-spring2020-alden-api_text_analysis/scripts/Alex_Alden_NYTimes_Global_Warming.ipynb"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lexos.wheatoncollege.edu/uploa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bit.ly/diti-spring2020-alden-textanalysi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3.png"/><Relationship Id="rId4" Type="http://schemas.openxmlformats.org/officeDocument/2006/relationships/hyperlink" Target="https://github.com/NULabNortheastern/digitalassignmentshowcase/blob/master/text_analysis/research_methods-spring2020-alden-api_text_analysis/data/global_warming_data.zip"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gist.github.com/sebleier/554280" TargetMode="Externa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5.png"/><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7.png"/><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9.png"/><Relationship Id="rId4"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github.com/NULabNortheastern/digitalassignmentshowcase/blob/master/text_analysis/research_methods-spring2020-alden-api_text_analysis/scripts/Alex_Alden_NYTimes_Trump.ipynb" TargetMode="External"/><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png"/><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github.com/NULabNortheastern/digitalassignmentshowcase/blob/master/text_analysis/research_methods-spring2020-alden-api_text_analysis/data/trump_data.zip"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mailto:sternberg.je@husky.neu.edu" TargetMode="External"/><Relationship Id="rId4" Type="http://schemas.openxmlformats.org/officeDocument/2006/relationships/hyperlink" Target="http://bit.ly/diti-spring2020-alden-textanalysis" TargetMode="External"/><Relationship Id="rId5" Type="http://schemas.openxmlformats.org/officeDocument/2006/relationships/hyperlink" Target="https://calendly.com/sternberg-je/15mi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developer.nytimes.com/" TargetMode="External"/><Relationship Id="rId4" Type="http://schemas.openxmlformats.org/officeDocument/2006/relationships/hyperlink" Target="https://www.reddit.com/dev/api/" TargetMode="External"/><Relationship Id="rId5" Type="http://schemas.openxmlformats.org/officeDocument/2006/relationships/hyperlink" Target="http://www.omdbapi.com/" TargetMode="External"/><Relationship Id="rId6" Type="http://schemas.openxmlformats.org/officeDocument/2006/relationships/hyperlink" Target="https://crime-data-explorer.fr.cloud.gov/api" TargetMode="External"/><Relationship Id="rId7" Type="http://schemas.openxmlformats.org/officeDocument/2006/relationships/hyperlink" Target="https://api.data.gov/docs/" TargetMode="External"/><Relationship Id="rId8" Type="http://schemas.openxmlformats.org/officeDocument/2006/relationships/hyperlink" Target="https://developer.twitter.com/en/docs.htm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34775"/>
            <a:ext cx="8520600" cy="168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600">
                <a:solidFill>
                  <a:srgbClr val="FF0000"/>
                </a:solidFill>
                <a:latin typeface="Cambria"/>
                <a:ea typeface="Cambria"/>
                <a:cs typeface="Cambria"/>
                <a:sym typeface="Cambria"/>
              </a:rPr>
              <a:t>Application Programming Interfaces </a:t>
            </a:r>
            <a:endParaRPr b="1" sz="3600">
              <a:solidFill>
                <a:srgbClr val="FF0000"/>
              </a:solidFill>
              <a:latin typeface="Cambria"/>
              <a:ea typeface="Cambria"/>
              <a:cs typeface="Cambria"/>
              <a:sym typeface="Cambria"/>
            </a:endParaRPr>
          </a:p>
          <a:p>
            <a:pPr indent="0" lvl="0" marL="0" rtl="0" algn="ctr">
              <a:spcBef>
                <a:spcPts val="0"/>
              </a:spcBef>
              <a:spcAft>
                <a:spcPts val="0"/>
              </a:spcAft>
              <a:buNone/>
            </a:pPr>
            <a:r>
              <a:rPr b="1" lang="en" sz="3600">
                <a:solidFill>
                  <a:srgbClr val="FF0000"/>
                </a:solidFill>
                <a:latin typeface="Cambria"/>
                <a:ea typeface="Cambria"/>
                <a:cs typeface="Cambria"/>
                <a:sym typeface="Cambria"/>
              </a:rPr>
              <a:t>(API)</a:t>
            </a:r>
            <a:r>
              <a:rPr b="1" lang="en" sz="3600">
                <a:solidFill>
                  <a:srgbClr val="FF0000"/>
                </a:solidFill>
                <a:latin typeface="Cambria"/>
                <a:ea typeface="Cambria"/>
                <a:cs typeface="Cambria"/>
                <a:sym typeface="Cambria"/>
              </a:rPr>
              <a:t> for Web-Scraping &amp; Text Analysis</a:t>
            </a:r>
            <a:endParaRPr b="1" sz="3600">
              <a:solidFill>
                <a:srgbClr val="FF0000"/>
              </a:solidFill>
              <a:latin typeface="Cambria"/>
              <a:ea typeface="Cambria"/>
              <a:cs typeface="Cambria"/>
              <a:sym typeface="Cambria"/>
            </a:endParaRPr>
          </a:p>
        </p:txBody>
      </p:sp>
      <p:sp>
        <p:nvSpPr>
          <p:cNvPr id="55" name="Google Shape;55;p13"/>
          <p:cNvSpPr txBox="1"/>
          <p:nvPr>
            <p:ph idx="1" type="subTitle"/>
          </p:nvPr>
        </p:nvSpPr>
        <p:spPr>
          <a:xfrm>
            <a:off x="311700" y="2571750"/>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300">
                <a:latin typeface="Cambria"/>
                <a:ea typeface="Cambria"/>
                <a:cs typeface="Cambria"/>
                <a:sym typeface="Cambria"/>
              </a:rPr>
              <a:t>Jeff Sternberg </a:t>
            </a:r>
            <a:endParaRPr sz="2300">
              <a:latin typeface="Cambria"/>
              <a:ea typeface="Cambria"/>
              <a:cs typeface="Cambria"/>
              <a:sym typeface="Cambria"/>
            </a:endParaRPr>
          </a:p>
          <a:p>
            <a:pPr indent="0" lvl="0" marL="0" rtl="0" algn="ctr">
              <a:spcBef>
                <a:spcPts val="0"/>
              </a:spcBef>
              <a:spcAft>
                <a:spcPts val="0"/>
              </a:spcAft>
              <a:buNone/>
            </a:pPr>
            <a:r>
              <a:rPr lang="en" sz="2300">
                <a:latin typeface="Cambria"/>
                <a:ea typeface="Cambria"/>
                <a:cs typeface="Cambria"/>
                <a:sym typeface="Cambria"/>
              </a:rPr>
              <a:t>Research Methods</a:t>
            </a:r>
            <a:endParaRPr sz="2300">
              <a:latin typeface="Cambria"/>
              <a:ea typeface="Cambria"/>
              <a:cs typeface="Cambria"/>
              <a:sym typeface="Cambria"/>
            </a:endParaRPr>
          </a:p>
          <a:p>
            <a:pPr indent="0" lvl="0" marL="0" rtl="0" algn="ctr">
              <a:spcBef>
                <a:spcPts val="0"/>
              </a:spcBef>
              <a:spcAft>
                <a:spcPts val="0"/>
              </a:spcAft>
              <a:buNone/>
            </a:pPr>
            <a:r>
              <a:rPr lang="en" sz="2300">
                <a:latin typeface="Cambria"/>
                <a:ea typeface="Cambria"/>
                <a:cs typeface="Cambria"/>
                <a:sym typeface="Cambria"/>
              </a:rPr>
              <a:t>Alexandra Alden</a:t>
            </a:r>
            <a:endParaRPr sz="2300">
              <a:latin typeface="Cambria"/>
              <a:ea typeface="Cambria"/>
              <a:cs typeface="Cambria"/>
              <a:sym typeface="Cambria"/>
            </a:endParaRPr>
          </a:p>
          <a:p>
            <a:pPr indent="0" lvl="0" marL="0" rtl="0" algn="ctr">
              <a:spcBef>
                <a:spcPts val="0"/>
              </a:spcBef>
              <a:spcAft>
                <a:spcPts val="0"/>
              </a:spcAft>
              <a:buNone/>
            </a:pPr>
            <a:r>
              <a:rPr lang="en" sz="2300">
                <a:latin typeface="Cambria"/>
                <a:ea typeface="Cambria"/>
                <a:cs typeface="Cambria"/>
                <a:sym typeface="Cambria"/>
              </a:rPr>
              <a:t>Spring 2020</a:t>
            </a:r>
            <a:endParaRPr sz="2300">
              <a:latin typeface="Cambria"/>
              <a:ea typeface="Cambria"/>
              <a:cs typeface="Cambria"/>
              <a:sym typeface="Cambria"/>
            </a:endParaRPr>
          </a:p>
        </p:txBody>
      </p:sp>
      <p:pic>
        <p:nvPicPr>
          <p:cNvPr id="56" name="Google Shape;56;p13"/>
          <p:cNvPicPr preferRelativeResize="0"/>
          <p:nvPr/>
        </p:nvPicPr>
        <p:blipFill>
          <a:blip r:embed="rId3">
            <a:alphaModFix/>
          </a:blip>
          <a:stretch>
            <a:fillRect/>
          </a:stretch>
        </p:blipFill>
        <p:spPr>
          <a:xfrm>
            <a:off x="145925" y="4425624"/>
            <a:ext cx="3686446" cy="572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0000"/>
                </a:solidFill>
                <a:latin typeface="Cambria"/>
                <a:ea typeface="Cambria"/>
                <a:cs typeface="Cambria"/>
                <a:sym typeface="Cambria"/>
              </a:rPr>
              <a:t>New York Times API</a:t>
            </a:r>
            <a:endParaRPr b="1" sz="3600">
              <a:solidFill>
                <a:srgbClr val="FF0000"/>
              </a:solidFill>
              <a:latin typeface="Cambria"/>
              <a:ea typeface="Cambria"/>
              <a:cs typeface="Cambria"/>
              <a:sym typeface="Cambria"/>
            </a:endParaRPr>
          </a:p>
        </p:txBody>
      </p:sp>
      <p:sp>
        <p:nvSpPr>
          <p:cNvPr id="110" name="Google Shape;110;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Font typeface="Cambria"/>
              <a:buChar char="●"/>
            </a:pPr>
            <a:r>
              <a:rPr lang="en" sz="2400">
                <a:latin typeface="Cambria"/>
                <a:ea typeface="Cambria"/>
                <a:cs typeface="Cambria"/>
                <a:sym typeface="Cambria"/>
              </a:rPr>
              <a:t>The New York Times has many different active </a:t>
            </a:r>
            <a:r>
              <a:rPr lang="en" sz="2400" u="sng">
                <a:solidFill>
                  <a:schemeClr val="hlink"/>
                </a:solidFill>
                <a:latin typeface="Cambria"/>
                <a:ea typeface="Cambria"/>
                <a:cs typeface="Cambria"/>
                <a:sym typeface="Cambria"/>
                <a:hlinkClick r:id="rId3"/>
              </a:rPr>
              <a:t>APIs</a:t>
            </a:r>
            <a:r>
              <a:rPr lang="en" sz="2400">
                <a:latin typeface="Cambria"/>
                <a:ea typeface="Cambria"/>
                <a:cs typeface="Cambria"/>
                <a:sym typeface="Cambria"/>
              </a:rPr>
              <a:t> </a:t>
            </a:r>
            <a:r>
              <a:rPr lang="en" sz="2400">
                <a:latin typeface="Cambria"/>
                <a:ea typeface="Cambria"/>
                <a:cs typeface="Cambria"/>
                <a:sym typeface="Cambria"/>
              </a:rPr>
              <a:t>providing</a:t>
            </a:r>
            <a:r>
              <a:rPr lang="en" sz="2400">
                <a:latin typeface="Cambria"/>
                <a:ea typeface="Cambria"/>
                <a:cs typeface="Cambria"/>
                <a:sym typeface="Cambria"/>
              </a:rPr>
              <a:t> access to a variety of different text data sources, holding Articles, Movie Reviews, Book Reviews, User Comments, etc</a:t>
            </a:r>
            <a:endParaRPr sz="2400">
              <a:latin typeface="Cambria"/>
              <a:ea typeface="Cambria"/>
              <a:cs typeface="Cambria"/>
              <a:sym typeface="Cambria"/>
            </a:endParaRPr>
          </a:p>
          <a:p>
            <a:pPr indent="-381000" lvl="0" marL="457200" rtl="0" algn="l">
              <a:spcBef>
                <a:spcPts val="0"/>
              </a:spcBef>
              <a:spcAft>
                <a:spcPts val="0"/>
              </a:spcAft>
              <a:buSzPts val="2400"/>
              <a:buFont typeface="Cambria"/>
              <a:buChar char="●"/>
            </a:pPr>
            <a:r>
              <a:rPr lang="en" sz="2400">
                <a:latin typeface="Cambria"/>
                <a:ea typeface="Cambria"/>
                <a:cs typeface="Cambria"/>
                <a:sym typeface="Cambria"/>
              </a:rPr>
              <a:t>For our purposes, investigating news article coverage of the “Global Warming”, we will be utilizing the </a:t>
            </a:r>
            <a:r>
              <a:rPr lang="en" sz="2400" u="sng">
                <a:solidFill>
                  <a:schemeClr val="hlink"/>
                </a:solidFill>
                <a:latin typeface="Cambria"/>
                <a:ea typeface="Cambria"/>
                <a:cs typeface="Cambria"/>
                <a:sym typeface="Cambria"/>
                <a:hlinkClick r:id="rId4"/>
              </a:rPr>
              <a:t>New York Times Article Search API</a:t>
            </a:r>
            <a:endParaRPr sz="2400">
              <a:latin typeface="Cambria"/>
              <a:ea typeface="Cambria"/>
              <a:cs typeface="Cambria"/>
              <a:sym typeface="Cambria"/>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340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0000"/>
                </a:solidFill>
                <a:latin typeface="Cambria"/>
                <a:ea typeface="Cambria"/>
                <a:cs typeface="Cambria"/>
                <a:sym typeface="Cambria"/>
              </a:rPr>
              <a:t>Querying Using URL and Browser</a:t>
            </a:r>
            <a:endParaRPr b="1" sz="3600">
              <a:solidFill>
                <a:srgbClr val="FF0000"/>
              </a:solidFill>
              <a:latin typeface="Cambria"/>
              <a:ea typeface="Cambria"/>
              <a:cs typeface="Cambria"/>
              <a:sym typeface="Cambria"/>
            </a:endParaRPr>
          </a:p>
        </p:txBody>
      </p:sp>
      <p:sp>
        <p:nvSpPr>
          <p:cNvPr id="116" name="Google Shape;116;p23"/>
          <p:cNvSpPr txBox="1"/>
          <p:nvPr>
            <p:ph idx="1" type="body"/>
          </p:nvPr>
        </p:nvSpPr>
        <p:spPr>
          <a:xfrm>
            <a:off x="5745300" y="869525"/>
            <a:ext cx="3177000" cy="3881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Font typeface="Cambria"/>
              <a:buChar char="●"/>
            </a:pPr>
            <a:r>
              <a:rPr lang="en">
                <a:latin typeface="Cambria"/>
                <a:ea typeface="Cambria"/>
                <a:cs typeface="Cambria"/>
                <a:sym typeface="Cambria"/>
              </a:rPr>
              <a:t>We access the API through our web-browser, giving it the API URL with our query as q=”global warming” and our API key after that.</a:t>
            </a:r>
            <a:endParaRPr>
              <a:latin typeface="Cambria"/>
              <a:ea typeface="Cambria"/>
              <a:cs typeface="Cambria"/>
              <a:sym typeface="Cambria"/>
            </a:endParaRPr>
          </a:p>
          <a:p>
            <a:pPr indent="-342900" lvl="0" marL="457200" rtl="0" algn="l">
              <a:spcBef>
                <a:spcPts val="0"/>
              </a:spcBef>
              <a:spcAft>
                <a:spcPts val="0"/>
              </a:spcAft>
              <a:buSzPts val="1800"/>
              <a:buFont typeface="Cambria"/>
              <a:buChar char="●"/>
            </a:pPr>
            <a:r>
              <a:rPr lang="en">
                <a:latin typeface="Cambria"/>
                <a:ea typeface="Cambria"/>
                <a:cs typeface="Cambria"/>
                <a:sym typeface="Cambria"/>
              </a:rPr>
              <a:t>This returns us a mess of a json file presented in html in our browser.</a:t>
            </a:r>
            <a:endParaRPr>
              <a:latin typeface="Cambria"/>
              <a:ea typeface="Cambria"/>
              <a:cs typeface="Cambria"/>
              <a:sym typeface="Cambria"/>
            </a:endParaRPr>
          </a:p>
          <a:p>
            <a:pPr indent="-342900" lvl="0" marL="457200" rtl="0" algn="l">
              <a:spcBef>
                <a:spcPts val="0"/>
              </a:spcBef>
              <a:spcAft>
                <a:spcPts val="0"/>
              </a:spcAft>
              <a:buSzPts val="1800"/>
              <a:buFont typeface="Cambria"/>
              <a:buChar char="●"/>
            </a:pPr>
            <a:r>
              <a:rPr b="1" lang="en">
                <a:latin typeface="Cambria"/>
                <a:ea typeface="Cambria"/>
                <a:cs typeface="Cambria"/>
                <a:sym typeface="Cambria"/>
              </a:rPr>
              <a:t>What do we do with this? How do we make it useable?</a:t>
            </a:r>
            <a:endParaRPr b="1">
              <a:latin typeface="Cambria"/>
              <a:ea typeface="Cambria"/>
              <a:cs typeface="Cambria"/>
              <a:sym typeface="Cambria"/>
            </a:endParaRPr>
          </a:p>
        </p:txBody>
      </p:sp>
      <p:pic>
        <p:nvPicPr>
          <p:cNvPr id="117" name="Google Shape;117;p23"/>
          <p:cNvPicPr preferRelativeResize="0"/>
          <p:nvPr/>
        </p:nvPicPr>
        <p:blipFill>
          <a:blip r:embed="rId3">
            <a:alphaModFix/>
          </a:blip>
          <a:stretch>
            <a:fillRect/>
          </a:stretch>
        </p:blipFill>
        <p:spPr>
          <a:xfrm>
            <a:off x="311700" y="1152475"/>
            <a:ext cx="5433602" cy="3724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0000"/>
                </a:solidFill>
                <a:latin typeface="Cambria"/>
                <a:ea typeface="Cambria"/>
                <a:cs typeface="Cambria"/>
                <a:sym typeface="Cambria"/>
              </a:rPr>
              <a:t>The Answer? Parsing using Python and Jupyter Notebooks!</a:t>
            </a:r>
            <a:endParaRPr b="1" sz="3600">
              <a:solidFill>
                <a:srgbClr val="FF0000"/>
              </a:solidFill>
              <a:latin typeface="Cambria"/>
              <a:ea typeface="Cambria"/>
              <a:cs typeface="Cambria"/>
              <a:sym typeface="Cambria"/>
            </a:endParaRPr>
          </a:p>
        </p:txBody>
      </p:sp>
      <p:pic>
        <p:nvPicPr>
          <p:cNvPr id="123" name="Google Shape;123;p24"/>
          <p:cNvPicPr preferRelativeResize="0"/>
          <p:nvPr/>
        </p:nvPicPr>
        <p:blipFill>
          <a:blip r:embed="rId3">
            <a:alphaModFix/>
          </a:blip>
          <a:stretch>
            <a:fillRect/>
          </a:stretch>
        </p:blipFill>
        <p:spPr>
          <a:xfrm>
            <a:off x="185750" y="2267363"/>
            <a:ext cx="4914474" cy="1727025"/>
          </a:xfrm>
          <a:prstGeom prst="rect">
            <a:avLst/>
          </a:prstGeom>
          <a:noFill/>
          <a:ln>
            <a:noFill/>
          </a:ln>
        </p:spPr>
      </p:pic>
      <p:pic>
        <p:nvPicPr>
          <p:cNvPr id="124" name="Google Shape;124;p24"/>
          <p:cNvPicPr preferRelativeResize="0"/>
          <p:nvPr/>
        </p:nvPicPr>
        <p:blipFill>
          <a:blip r:embed="rId4">
            <a:alphaModFix/>
          </a:blip>
          <a:stretch>
            <a:fillRect/>
          </a:stretch>
        </p:blipFill>
        <p:spPr>
          <a:xfrm>
            <a:off x="4052699" y="1769100"/>
            <a:ext cx="4779600" cy="2933550"/>
          </a:xfrm>
          <a:prstGeom prst="rect">
            <a:avLst/>
          </a:prstGeom>
          <a:noFill/>
          <a:ln>
            <a:noFill/>
          </a:ln>
        </p:spPr>
      </p:pic>
      <p:sp>
        <p:nvSpPr>
          <p:cNvPr id="125" name="Google Shape;125;p24"/>
          <p:cNvSpPr/>
          <p:nvPr/>
        </p:nvSpPr>
        <p:spPr>
          <a:xfrm>
            <a:off x="2067900" y="2876150"/>
            <a:ext cx="976200" cy="11181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6" name="Google Shape;126;p24"/>
          <p:cNvCxnSpPr>
            <a:stCxn id="125" idx="3"/>
            <a:endCxn id="124" idx="1"/>
          </p:cNvCxnSpPr>
          <p:nvPr/>
        </p:nvCxnSpPr>
        <p:spPr>
          <a:xfrm flipH="1" rot="10800000">
            <a:off x="3044100" y="3236000"/>
            <a:ext cx="1008600" cy="199200"/>
          </a:xfrm>
          <a:prstGeom prst="straightConnector1">
            <a:avLst/>
          </a:prstGeom>
          <a:noFill/>
          <a:ln cap="flat" cmpd="sng" w="38100">
            <a:solidFill>
              <a:srgbClr val="FF0000"/>
            </a:solidFill>
            <a:prstDash val="solid"/>
            <a:round/>
            <a:headEnd len="med" w="med" type="none"/>
            <a:tailEnd len="med" w="med" type="triangle"/>
          </a:ln>
        </p:spPr>
      </p:cxnSp>
      <p:sp>
        <p:nvSpPr>
          <p:cNvPr id="127" name="Google Shape;127;p24"/>
          <p:cNvSpPr txBox="1"/>
          <p:nvPr/>
        </p:nvSpPr>
        <p:spPr>
          <a:xfrm>
            <a:off x="192600" y="4066975"/>
            <a:ext cx="4726800" cy="95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mbria"/>
                <a:ea typeface="Cambria"/>
                <a:cs typeface="Cambria"/>
                <a:sym typeface="Cambria"/>
              </a:rPr>
              <a:t>Download Anaconda and Jupyter Notebooks at: </a:t>
            </a:r>
            <a:r>
              <a:rPr lang="en" u="sng">
                <a:solidFill>
                  <a:schemeClr val="hlink"/>
                </a:solidFill>
                <a:latin typeface="Cambria"/>
                <a:ea typeface="Cambria"/>
                <a:cs typeface="Cambria"/>
                <a:sym typeface="Cambria"/>
                <a:hlinkClick r:id="rId5"/>
              </a:rPr>
              <a:t>https://www.anaconda.com/distribution/</a:t>
            </a:r>
            <a:endParaRPr>
              <a:latin typeface="Cambria"/>
              <a:ea typeface="Cambria"/>
              <a:cs typeface="Cambria"/>
              <a:sym typeface="Cambria"/>
            </a:endParaRPr>
          </a:p>
          <a:p>
            <a:pPr indent="0" lvl="0" marL="0" rtl="0" algn="l">
              <a:spcBef>
                <a:spcPts val="0"/>
              </a:spcBef>
              <a:spcAft>
                <a:spcPts val="0"/>
              </a:spcAft>
              <a:buNone/>
            </a:pPr>
            <a:r>
              <a:t/>
            </a:r>
            <a:endParaRPr>
              <a:latin typeface="Cambria"/>
              <a:ea typeface="Cambria"/>
              <a:cs typeface="Cambria"/>
              <a:sym typeface="Cambria"/>
            </a:endParaRPr>
          </a:p>
          <a:p>
            <a:pPr indent="0" lvl="0" marL="0" rtl="0" algn="l">
              <a:spcBef>
                <a:spcPts val="0"/>
              </a:spcBef>
              <a:spcAft>
                <a:spcPts val="0"/>
              </a:spcAft>
              <a:buNone/>
            </a:pPr>
            <a:r>
              <a:rPr lang="en">
                <a:latin typeface="Cambria"/>
                <a:ea typeface="Cambria"/>
                <a:cs typeface="Cambria"/>
                <a:sym typeface="Cambria"/>
              </a:rPr>
              <a:t>Link to the </a:t>
            </a:r>
            <a:r>
              <a:rPr lang="en" u="sng">
                <a:solidFill>
                  <a:schemeClr val="hlink"/>
                </a:solidFill>
                <a:latin typeface="Cambria"/>
                <a:ea typeface="Cambria"/>
                <a:cs typeface="Cambria"/>
                <a:sym typeface="Cambria"/>
                <a:hlinkClick r:id="rId6"/>
              </a:rPr>
              <a:t>Jupyter Notebook</a:t>
            </a:r>
            <a:r>
              <a:rPr lang="en">
                <a:latin typeface="Cambria"/>
                <a:ea typeface="Cambria"/>
                <a:cs typeface="Cambria"/>
                <a:sym typeface="Cambria"/>
              </a:rPr>
              <a:t>, follow along! </a:t>
            </a:r>
            <a:endParaRPr>
              <a:latin typeface="Cambria"/>
              <a:ea typeface="Cambria"/>
              <a:cs typeface="Cambria"/>
              <a:sym typeface="Cambri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164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0000"/>
                </a:solidFill>
                <a:latin typeface="Cambria"/>
                <a:ea typeface="Cambria"/>
                <a:cs typeface="Cambria"/>
                <a:sym typeface="Cambria"/>
              </a:rPr>
              <a:t>Follow the Link to the</a:t>
            </a:r>
            <a:r>
              <a:rPr lang="en" sz="3600">
                <a:latin typeface="Cambria"/>
                <a:ea typeface="Cambria"/>
                <a:cs typeface="Cambria"/>
                <a:sym typeface="Cambria"/>
              </a:rPr>
              <a:t> </a:t>
            </a:r>
            <a:r>
              <a:rPr lang="en" sz="3600" u="sng">
                <a:solidFill>
                  <a:schemeClr val="hlink"/>
                </a:solidFill>
                <a:latin typeface="Cambria"/>
                <a:ea typeface="Cambria"/>
                <a:cs typeface="Cambria"/>
                <a:sym typeface="Cambria"/>
                <a:hlinkClick r:id="rId3"/>
              </a:rPr>
              <a:t>Jupyter Notebook</a:t>
            </a:r>
            <a:endParaRPr sz="3600">
              <a:latin typeface="Cambria"/>
              <a:ea typeface="Cambria"/>
              <a:cs typeface="Cambria"/>
              <a:sym typeface="Cambria"/>
            </a:endParaRPr>
          </a:p>
        </p:txBody>
      </p:sp>
      <p:sp>
        <p:nvSpPr>
          <p:cNvPr id="133" name="Google Shape;133;p25"/>
          <p:cNvSpPr txBox="1"/>
          <p:nvPr>
            <p:ph idx="1" type="body"/>
          </p:nvPr>
        </p:nvSpPr>
        <p:spPr>
          <a:xfrm>
            <a:off x="311700" y="9903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Font typeface="Cambria"/>
              <a:buChar char="●"/>
            </a:pPr>
            <a:r>
              <a:rPr lang="en" sz="2400">
                <a:latin typeface="Cambria"/>
                <a:ea typeface="Cambria"/>
                <a:cs typeface="Cambria"/>
                <a:sym typeface="Cambria"/>
              </a:rPr>
              <a:t>Scroll and read through the Jupyter Notebook, reading each section and attempting to understand how we go from </a:t>
            </a:r>
            <a:r>
              <a:rPr lang="en" sz="2400">
                <a:latin typeface="Cambria"/>
                <a:ea typeface="Cambria"/>
                <a:cs typeface="Cambria"/>
                <a:sym typeface="Cambria"/>
              </a:rPr>
              <a:t>unstructured</a:t>
            </a:r>
            <a:r>
              <a:rPr lang="en" sz="2400">
                <a:latin typeface="Cambria"/>
                <a:ea typeface="Cambria"/>
                <a:cs typeface="Cambria"/>
                <a:sym typeface="Cambria"/>
              </a:rPr>
              <a:t> API data, to </a:t>
            </a:r>
            <a:r>
              <a:rPr lang="en" sz="2400">
                <a:latin typeface="Cambria"/>
                <a:ea typeface="Cambria"/>
                <a:cs typeface="Cambria"/>
                <a:sym typeface="Cambria"/>
              </a:rPr>
              <a:t>structured</a:t>
            </a:r>
            <a:r>
              <a:rPr lang="en" sz="2400">
                <a:latin typeface="Cambria"/>
                <a:ea typeface="Cambria"/>
                <a:cs typeface="Cambria"/>
                <a:sym typeface="Cambria"/>
              </a:rPr>
              <a:t> data and </a:t>
            </a:r>
            <a:r>
              <a:rPr lang="en" sz="2400">
                <a:latin typeface="Cambria"/>
                <a:ea typeface="Cambria"/>
                <a:cs typeface="Cambria"/>
                <a:sym typeface="Cambria"/>
              </a:rPr>
              <a:t>findings</a:t>
            </a:r>
            <a:endParaRPr sz="2400">
              <a:latin typeface="Cambria"/>
              <a:ea typeface="Cambria"/>
              <a:cs typeface="Cambria"/>
              <a:sym typeface="Cambria"/>
            </a:endParaRPr>
          </a:p>
          <a:p>
            <a:pPr indent="-381000" lvl="0" marL="457200" rtl="0" algn="l">
              <a:spcBef>
                <a:spcPts val="0"/>
              </a:spcBef>
              <a:spcAft>
                <a:spcPts val="0"/>
              </a:spcAft>
              <a:buSzPts val="2400"/>
              <a:buFont typeface="Cambria"/>
              <a:buChar char="●"/>
            </a:pPr>
            <a:r>
              <a:rPr lang="en" sz="2400">
                <a:latin typeface="Cambria"/>
                <a:ea typeface="Cambria"/>
                <a:cs typeface="Cambria"/>
                <a:sym typeface="Cambria"/>
              </a:rPr>
              <a:t>You will not understand most of the code, and you aren’t meant to, you should be mainly looking at what kinds of data the API provides and how we go from data to findings, to more research questions</a:t>
            </a:r>
            <a:endParaRPr sz="2400">
              <a:latin typeface="Cambria"/>
              <a:ea typeface="Cambria"/>
              <a:cs typeface="Cambria"/>
              <a:sym typeface="Cambria"/>
            </a:endParaRPr>
          </a:p>
          <a:p>
            <a:pPr indent="-381000" lvl="0" marL="457200" rtl="0" algn="l">
              <a:spcBef>
                <a:spcPts val="0"/>
              </a:spcBef>
              <a:spcAft>
                <a:spcPts val="0"/>
              </a:spcAft>
              <a:buSzPts val="2400"/>
              <a:buFont typeface="Cambria"/>
              <a:buChar char="●"/>
            </a:pPr>
            <a:r>
              <a:rPr lang="en" sz="2400">
                <a:latin typeface="Cambria"/>
                <a:ea typeface="Cambria"/>
                <a:cs typeface="Cambria"/>
                <a:sym typeface="Cambria"/>
              </a:rPr>
              <a:t>After you are done, return to this presentation and go to the next slide</a:t>
            </a:r>
            <a:endParaRPr sz="2400">
              <a:latin typeface="Cambria"/>
              <a:ea typeface="Cambria"/>
              <a:cs typeface="Cambria"/>
              <a:sym typeface="Cambr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142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0000"/>
                </a:solidFill>
                <a:latin typeface="Cambria"/>
                <a:ea typeface="Cambria"/>
                <a:cs typeface="Cambria"/>
                <a:sym typeface="Cambria"/>
              </a:rPr>
              <a:t>What do we do with these Articles?</a:t>
            </a:r>
            <a:endParaRPr b="1" sz="3600">
              <a:solidFill>
                <a:srgbClr val="FF0000"/>
              </a:solidFill>
              <a:latin typeface="Cambria"/>
              <a:ea typeface="Cambria"/>
              <a:cs typeface="Cambria"/>
              <a:sym typeface="Cambria"/>
            </a:endParaRPr>
          </a:p>
        </p:txBody>
      </p:sp>
      <p:sp>
        <p:nvSpPr>
          <p:cNvPr id="139" name="Google Shape;139;p26"/>
          <p:cNvSpPr txBox="1"/>
          <p:nvPr>
            <p:ph idx="1" type="body"/>
          </p:nvPr>
        </p:nvSpPr>
        <p:spPr>
          <a:xfrm>
            <a:off x="311700" y="7742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Cambria"/>
                <a:ea typeface="Cambria"/>
                <a:cs typeface="Cambria"/>
                <a:sym typeface="Cambria"/>
              </a:rPr>
              <a:t>Now that we have collected 100 sample articles on Global Warming from 2010-2019 with some text snippets, what do we do with it?</a:t>
            </a:r>
            <a:endParaRPr sz="1400">
              <a:latin typeface="Cambria"/>
              <a:ea typeface="Cambria"/>
              <a:cs typeface="Cambria"/>
              <a:sym typeface="Cambria"/>
            </a:endParaRPr>
          </a:p>
          <a:p>
            <a:pPr indent="0" lvl="0" marL="0" rtl="0" algn="l">
              <a:spcBef>
                <a:spcPts val="1600"/>
              </a:spcBef>
              <a:spcAft>
                <a:spcPts val="0"/>
              </a:spcAft>
              <a:buNone/>
            </a:pPr>
            <a:r>
              <a:rPr lang="en" sz="1400">
                <a:latin typeface="Cambria"/>
                <a:ea typeface="Cambria"/>
                <a:cs typeface="Cambria"/>
                <a:sym typeface="Cambria"/>
              </a:rPr>
              <a:t>Well, we could read the text of each of these articles qualitatively and begin making arguments about how the coverage has </a:t>
            </a:r>
            <a:r>
              <a:rPr lang="en" sz="1400">
                <a:latin typeface="Cambria"/>
                <a:ea typeface="Cambria"/>
                <a:cs typeface="Cambria"/>
                <a:sym typeface="Cambria"/>
              </a:rPr>
              <a:t>changed</a:t>
            </a:r>
            <a:r>
              <a:rPr lang="en" sz="1400">
                <a:latin typeface="Cambria"/>
                <a:ea typeface="Cambria"/>
                <a:cs typeface="Cambria"/>
                <a:sym typeface="Cambria"/>
              </a:rPr>
              <a:t> over time based on our sample. But there’s 100 articles to read and could be time consuming. How could we do this faster or at scale?</a:t>
            </a:r>
            <a:endParaRPr sz="1400">
              <a:latin typeface="Cambria"/>
              <a:ea typeface="Cambria"/>
              <a:cs typeface="Cambria"/>
              <a:sym typeface="Cambria"/>
            </a:endParaRPr>
          </a:p>
          <a:p>
            <a:pPr indent="0" lvl="0" marL="0" rtl="0" algn="l">
              <a:spcBef>
                <a:spcPts val="1600"/>
              </a:spcBef>
              <a:spcAft>
                <a:spcPts val="0"/>
              </a:spcAft>
              <a:buNone/>
            </a:pPr>
            <a:r>
              <a:rPr lang="en" sz="1400">
                <a:latin typeface="Cambria"/>
                <a:ea typeface="Cambria"/>
                <a:cs typeface="Cambria"/>
                <a:sym typeface="Cambria"/>
              </a:rPr>
              <a:t>This is where computational text analysis comes in! </a:t>
            </a:r>
            <a:r>
              <a:rPr lang="en" sz="1400">
                <a:latin typeface="Cambria"/>
                <a:ea typeface="Cambria"/>
                <a:cs typeface="Cambria"/>
                <a:sym typeface="Cambria"/>
              </a:rPr>
              <a:t>Computational</a:t>
            </a:r>
            <a:r>
              <a:rPr lang="en" sz="1400">
                <a:latin typeface="Cambria"/>
                <a:ea typeface="Cambria"/>
                <a:cs typeface="Cambria"/>
                <a:sym typeface="Cambria"/>
              </a:rPr>
              <a:t> text analysis uses computers to read a lot of documents, having them count frequent terms and use these to compare and say something about a bunch of documents quickly. This is distant reading and something that can be very useful if you have a lot of texts to look at that simply reading through doesn’t allow. It can also tell us different things than a qualitative content analysis would. </a:t>
            </a:r>
            <a:endParaRPr sz="1400">
              <a:latin typeface="Cambria"/>
              <a:ea typeface="Cambria"/>
              <a:cs typeface="Cambria"/>
              <a:sym typeface="Cambria"/>
            </a:endParaRPr>
          </a:p>
          <a:p>
            <a:pPr indent="0" lvl="0" marL="0" rtl="0" algn="l">
              <a:spcBef>
                <a:spcPts val="1600"/>
              </a:spcBef>
              <a:spcAft>
                <a:spcPts val="1600"/>
              </a:spcAft>
              <a:buNone/>
            </a:pPr>
            <a:r>
              <a:rPr lang="en" sz="1400">
                <a:latin typeface="Cambria"/>
                <a:ea typeface="Cambria"/>
                <a:cs typeface="Cambria"/>
                <a:sym typeface="Cambria"/>
              </a:rPr>
              <a:t>I’m going to show you one tool for this, Lexos: an open source text analysis platform, to show you what type of findings we can get from text analysis, as well as give you a tool to use on texts of your own interest past this lesson. </a:t>
            </a:r>
            <a:endParaRPr sz="1400">
              <a:latin typeface="Cambria"/>
              <a:ea typeface="Cambria"/>
              <a:cs typeface="Cambria"/>
              <a:sym typeface="Cambri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311700" y="136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0000"/>
                </a:solidFill>
                <a:latin typeface="Cambria"/>
                <a:ea typeface="Cambria"/>
                <a:cs typeface="Cambria"/>
                <a:sym typeface="Cambria"/>
              </a:rPr>
              <a:t>What is </a:t>
            </a:r>
            <a:r>
              <a:rPr b="1" lang="en" sz="3600">
                <a:solidFill>
                  <a:srgbClr val="FF0000"/>
                </a:solidFill>
                <a:latin typeface="Cambria"/>
                <a:ea typeface="Cambria"/>
                <a:cs typeface="Cambria"/>
                <a:sym typeface="Cambria"/>
              </a:rPr>
              <a:t>Computational Text Analysis?</a:t>
            </a:r>
            <a:endParaRPr b="1" sz="3600">
              <a:solidFill>
                <a:srgbClr val="FF0000"/>
              </a:solidFill>
              <a:latin typeface="Cambria"/>
              <a:ea typeface="Cambria"/>
              <a:cs typeface="Cambria"/>
              <a:sym typeface="Cambria"/>
            </a:endParaRPr>
          </a:p>
        </p:txBody>
      </p:sp>
      <p:sp>
        <p:nvSpPr>
          <p:cNvPr id="145" name="Google Shape;145;p27"/>
          <p:cNvSpPr txBox="1"/>
          <p:nvPr>
            <p:ph idx="1" type="body"/>
          </p:nvPr>
        </p:nvSpPr>
        <p:spPr>
          <a:xfrm>
            <a:off x="311700" y="808525"/>
            <a:ext cx="8520600" cy="371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Cambria"/>
                <a:ea typeface="Cambria"/>
                <a:cs typeface="Cambria"/>
                <a:sym typeface="Cambria"/>
              </a:rPr>
              <a:t>Computational text analysis refers to an array of methods that can be used to “read” texts with a computer. This form of analysis can range from basic word frequency counts to more advanced techniques like machine learning. </a:t>
            </a:r>
            <a:endParaRPr sz="2400">
              <a:latin typeface="Cambria"/>
              <a:ea typeface="Cambria"/>
              <a:cs typeface="Cambria"/>
              <a:sym typeface="Cambria"/>
            </a:endParaRPr>
          </a:p>
          <a:p>
            <a:pPr indent="0" lvl="0" marL="0" rtl="0" algn="l">
              <a:spcBef>
                <a:spcPts val="1600"/>
              </a:spcBef>
              <a:spcAft>
                <a:spcPts val="1600"/>
              </a:spcAft>
              <a:buNone/>
            </a:pPr>
            <a:r>
              <a:rPr lang="en" sz="2400">
                <a:latin typeface="Cambria"/>
                <a:ea typeface="Cambria"/>
                <a:cs typeface="Cambria"/>
                <a:sym typeface="Cambria"/>
              </a:rPr>
              <a:t>Text analysis is often used on a </a:t>
            </a:r>
            <a:r>
              <a:rPr b="1" lang="en" sz="2400">
                <a:latin typeface="Cambria"/>
                <a:ea typeface="Cambria"/>
                <a:cs typeface="Cambria"/>
                <a:sym typeface="Cambria"/>
              </a:rPr>
              <a:t>corpus</a:t>
            </a:r>
            <a:r>
              <a:rPr lang="en" sz="2400">
                <a:latin typeface="Cambria"/>
                <a:ea typeface="Cambria"/>
                <a:cs typeface="Cambria"/>
                <a:sym typeface="Cambria"/>
              </a:rPr>
              <a:t>, or a collection of multiple texts, and provides a glimpse into patterns across the texts. Some people also perform text analysis on larger individual documents, like novels.</a:t>
            </a:r>
            <a:r>
              <a:rPr lang="en"/>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0000"/>
                </a:solidFill>
                <a:latin typeface="Cambria"/>
                <a:ea typeface="Cambria"/>
                <a:cs typeface="Cambria"/>
                <a:sym typeface="Cambria"/>
              </a:rPr>
              <a:t>Why Computational Text Analysis?</a:t>
            </a:r>
            <a:r>
              <a:rPr lang="en"/>
              <a:t> </a:t>
            </a:r>
            <a:endParaRPr/>
          </a:p>
        </p:txBody>
      </p:sp>
      <p:sp>
        <p:nvSpPr>
          <p:cNvPr id="151" name="Google Shape;151;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Cambria"/>
                <a:ea typeface="Cambria"/>
                <a:cs typeface="Cambria"/>
                <a:sym typeface="Cambria"/>
              </a:rPr>
              <a:t>Computational text analysis can help us analyze a</a:t>
            </a:r>
            <a:r>
              <a:rPr lang="en" sz="2400">
                <a:latin typeface="Cambria"/>
                <a:ea typeface="Cambria"/>
                <a:cs typeface="Cambria"/>
                <a:sym typeface="Cambria"/>
              </a:rPr>
              <a:t> </a:t>
            </a:r>
            <a:r>
              <a:rPr b="1" lang="en" sz="2400">
                <a:latin typeface="Cambria"/>
                <a:ea typeface="Cambria"/>
                <a:cs typeface="Cambria"/>
                <a:sym typeface="Cambria"/>
              </a:rPr>
              <a:t>ton</a:t>
            </a:r>
            <a:r>
              <a:rPr lang="en" sz="2400">
                <a:latin typeface="Cambria"/>
                <a:ea typeface="Cambria"/>
                <a:cs typeface="Cambria"/>
                <a:sym typeface="Cambria"/>
              </a:rPr>
              <a:t> of data and discover </a:t>
            </a:r>
            <a:r>
              <a:rPr b="1" lang="en" sz="2400">
                <a:latin typeface="Cambria"/>
                <a:ea typeface="Cambria"/>
                <a:cs typeface="Cambria"/>
                <a:sym typeface="Cambria"/>
              </a:rPr>
              <a:t>patterns</a:t>
            </a:r>
            <a:r>
              <a:rPr lang="en" sz="2400">
                <a:latin typeface="Cambria"/>
                <a:ea typeface="Cambria"/>
                <a:cs typeface="Cambria"/>
                <a:sym typeface="Cambria"/>
              </a:rPr>
              <a:t> in texts.</a:t>
            </a:r>
            <a:endParaRPr sz="2400">
              <a:latin typeface="Cambria"/>
              <a:ea typeface="Cambria"/>
              <a:cs typeface="Cambria"/>
              <a:sym typeface="Cambria"/>
            </a:endParaRPr>
          </a:p>
          <a:p>
            <a:pPr indent="0" lvl="0" marL="0" rtl="0" algn="l">
              <a:spcBef>
                <a:spcPts val="1600"/>
              </a:spcBef>
              <a:spcAft>
                <a:spcPts val="1600"/>
              </a:spcAft>
              <a:buNone/>
            </a:pPr>
            <a:r>
              <a:rPr lang="en" sz="2400">
                <a:latin typeface="Cambria"/>
                <a:ea typeface="Cambria"/>
                <a:cs typeface="Cambria"/>
                <a:sym typeface="Cambria"/>
              </a:rPr>
              <a:t>Particular disciplines care </a:t>
            </a:r>
            <a:r>
              <a:rPr b="1" lang="en" sz="2400">
                <a:latin typeface="Cambria"/>
                <a:ea typeface="Cambria"/>
                <a:cs typeface="Cambria"/>
                <a:sym typeface="Cambria"/>
              </a:rPr>
              <a:t>deeply</a:t>
            </a:r>
            <a:r>
              <a:rPr lang="en" sz="2400">
                <a:latin typeface="Cambria"/>
                <a:ea typeface="Cambria"/>
                <a:cs typeface="Cambria"/>
                <a:sym typeface="Cambria"/>
              </a:rPr>
              <a:t> </a:t>
            </a:r>
            <a:r>
              <a:rPr lang="en" sz="2400">
                <a:latin typeface="Cambria"/>
                <a:ea typeface="Cambria"/>
                <a:cs typeface="Cambria"/>
                <a:sym typeface="Cambria"/>
              </a:rPr>
              <a:t>about the language used and how this language may reach intended audiences. Text analysis provides another method for approaching these discourses.</a:t>
            </a:r>
            <a:endParaRPr sz="2400">
              <a:latin typeface="Cambria"/>
              <a:ea typeface="Cambria"/>
              <a:cs typeface="Cambria"/>
              <a:sym typeface="Cambri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0000"/>
                </a:solidFill>
                <a:latin typeface="Cambria"/>
                <a:ea typeface="Cambria"/>
                <a:cs typeface="Cambria"/>
                <a:sym typeface="Cambria"/>
              </a:rPr>
              <a:t>Notes on </a:t>
            </a:r>
            <a:r>
              <a:rPr b="1" lang="en" sz="3600">
                <a:solidFill>
                  <a:srgbClr val="FF0000"/>
                </a:solidFill>
                <a:latin typeface="Cambria"/>
                <a:ea typeface="Cambria"/>
                <a:cs typeface="Cambria"/>
                <a:sym typeface="Cambria"/>
              </a:rPr>
              <a:t>Creating a Corpus</a:t>
            </a:r>
            <a:r>
              <a:rPr b="1" lang="en" sz="3600">
                <a:solidFill>
                  <a:srgbClr val="FF0000"/>
                </a:solidFill>
                <a:latin typeface="Cambria"/>
                <a:ea typeface="Cambria"/>
                <a:cs typeface="Cambria"/>
                <a:sym typeface="Cambria"/>
              </a:rPr>
              <a:t> (in General)</a:t>
            </a:r>
            <a:endParaRPr b="1" sz="3600">
              <a:solidFill>
                <a:srgbClr val="FF0000"/>
              </a:solidFill>
              <a:latin typeface="Cambria"/>
              <a:ea typeface="Cambria"/>
              <a:cs typeface="Cambria"/>
              <a:sym typeface="Cambria"/>
            </a:endParaRPr>
          </a:p>
        </p:txBody>
      </p:sp>
      <p:sp>
        <p:nvSpPr>
          <p:cNvPr id="157" name="Google Shape;157;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Font typeface="Cambria"/>
              <a:buAutoNum type="arabicPeriod"/>
            </a:pPr>
            <a:r>
              <a:rPr lang="en" sz="2000">
                <a:latin typeface="Cambria"/>
                <a:ea typeface="Cambria"/>
                <a:cs typeface="Cambria"/>
                <a:sym typeface="Cambria"/>
              </a:rPr>
              <a:t>Choose the texts you want to include in your corpus</a:t>
            </a:r>
            <a:endParaRPr sz="2000">
              <a:latin typeface="Cambria"/>
              <a:ea typeface="Cambria"/>
              <a:cs typeface="Cambria"/>
              <a:sym typeface="Cambria"/>
            </a:endParaRPr>
          </a:p>
          <a:p>
            <a:pPr indent="-355600" lvl="0" marL="457200" rtl="0" algn="l">
              <a:spcBef>
                <a:spcPts val="0"/>
              </a:spcBef>
              <a:spcAft>
                <a:spcPts val="0"/>
              </a:spcAft>
              <a:buSzPts val="2000"/>
              <a:buFont typeface="Cambria"/>
              <a:buAutoNum type="arabicPeriod"/>
            </a:pPr>
            <a:r>
              <a:rPr lang="en" sz="2000">
                <a:latin typeface="Cambria"/>
                <a:ea typeface="Cambria"/>
                <a:cs typeface="Cambria"/>
                <a:sym typeface="Cambria"/>
              </a:rPr>
              <a:t>Create a folder on your computer titled “</a:t>
            </a:r>
            <a:r>
              <a:rPr lang="en" sz="2000">
                <a:latin typeface="Cambria"/>
                <a:ea typeface="Cambria"/>
                <a:cs typeface="Cambria"/>
                <a:sym typeface="Cambria"/>
              </a:rPr>
              <a:t>corpus</a:t>
            </a:r>
            <a:r>
              <a:rPr lang="en" sz="2000">
                <a:latin typeface="Cambria"/>
                <a:ea typeface="Cambria"/>
                <a:cs typeface="Cambria"/>
                <a:sym typeface="Cambria"/>
              </a:rPr>
              <a:t>” or something even more specific</a:t>
            </a:r>
            <a:endParaRPr sz="2000">
              <a:latin typeface="Cambria"/>
              <a:ea typeface="Cambria"/>
              <a:cs typeface="Cambria"/>
              <a:sym typeface="Cambria"/>
            </a:endParaRPr>
          </a:p>
          <a:p>
            <a:pPr indent="-355600" lvl="0" marL="457200" rtl="0" algn="l">
              <a:spcBef>
                <a:spcPts val="0"/>
              </a:spcBef>
              <a:spcAft>
                <a:spcPts val="0"/>
              </a:spcAft>
              <a:buSzPts val="2000"/>
              <a:buAutoNum type="arabicPeriod"/>
            </a:pPr>
            <a:r>
              <a:rPr lang="en" sz="2000">
                <a:latin typeface="Cambria"/>
                <a:ea typeface="Cambria"/>
                <a:cs typeface="Cambria"/>
                <a:sym typeface="Cambria"/>
              </a:rPr>
              <a:t>Copy and paste your texts into a </a:t>
            </a:r>
            <a:r>
              <a:rPr b="1" lang="en" sz="2000">
                <a:latin typeface="Cambria"/>
                <a:ea typeface="Cambria"/>
                <a:cs typeface="Cambria"/>
                <a:sym typeface="Cambria"/>
              </a:rPr>
              <a:t>plain text editor</a:t>
            </a:r>
            <a:r>
              <a:rPr lang="en" sz="2000">
                <a:latin typeface="Cambria"/>
                <a:ea typeface="Cambria"/>
                <a:cs typeface="Cambria"/>
                <a:sym typeface="Cambria"/>
              </a:rPr>
              <a:t> (on Macs: Text Edit; on Windows: Notepad)</a:t>
            </a:r>
            <a:endParaRPr sz="2000">
              <a:latin typeface="Cambria"/>
              <a:ea typeface="Cambria"/>
              <a:cs typeface="Cambria"/>
              <a:sym typeface="Cambria"/>
            </a:endParaRPr>
          </a:p>
          <a:p>
            <a:pPr indent="-355600" lvl="1" marL="914400" rtl="0" algn="l">
              <a:spcBef>
                <a:spcPts val="0"/>
              </a:spcBef>
              <a:spcAft>
                <a:spcPts val="0"/>
              </a:spcAft>
              <a:buSzPts val="2000"/>
              <a:buFont typeface="Cambria"/>
              <a:buAutoNum type="alphaLcPeriod"/>
            </a:pPr>
            <a:r>
              <a:rPr lang="en" sz="2000">
                <a:latin typeface="Cambria"/>
                <a:ea typeface="Cambria"/>
                <a:cs typeface="Cambria"/>
                <a:sym typeface="Cambria"/>
              </a:rPr>
              <a:t>Mac users, you will need to make your Text Edit into a plain text editor. Open Text Edit, go to Preferences, and make sure “plain text” is selected</a:t>
            </a:r>
            <a:endParaRPr sz="2000">
              <a:latin typeface="Cambria"/>
              <a:ea typeface="Cambria"/>
              <a:cs typeface="Cambria"/>
              <a:sym typeface="Cambria"/>
            </a:endParaRPr>
          </a:p>
          <a:p>
            <a:pPr indent="-355600" lvl="0" marL="457200" rtl="0" algn="l">
              <a:spcBef>
                <a:spcPts val="0"/>
              </a:spcBef>
              <a:spcAft>
                <a:spcPts val="0"/>
              </a:spcAft>
              <a:buSzPts val="2000"/>
              <a:buFont typeface="Cambria"/>
              <a:buAutoNum type="arabicPeriod"/>
            </a:pPr>
            <a:r>
              <a:rPr lang="en" sz="2000">
                <a:latin typeface="Cambria"/>
                <a:ea typeface="Cambria"/>
                <a:cs typeface="Cambria"/>
                <a:sym typeface="Cambria"/>
              </a:rPr>
              <a:t>Save each text as a different plain text file (with a .txt extension). Name your files so you know what is in them!</a:t>
            </a:r>
            <a:endParaRPr sz="2000">
              <a:latin typeface="Cambria"/>
              <a:ea typeface="Cambria"/>
              <a:cs typeface="Cambria"/>
              <a:sym typeface="Cambri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E06666"/>
        </a:solidFill>
      </p:bgPr>
    </p:bg>
    <p:spTree>
      <p:nvGrpSpPr>
        <p:cNvPr id="161" name="Shape 161"/>
        <p:cNvGrpSpPr/>
        <p:nvPr/>
      </p:nvGrpSpPr>
      <p:grpSpPr>
        <a:xfrm>
          <a:off x="0" y="0"/>
          <a:ext cx="0" cy="0"/>
          <a:chOff x="0" y="0"/>
          <a:chExt cx="0" cy="0"/>
        </a:xfrm>
      </p:grpSpPr>
      <p:sp>
        <p:nvSpPr>
          <p:cNvPr id="162" name="Google Shape;162;p30"/>
          <p:cNvSpPr txBox="1"/>
          <p:nvPr>
            <p:ph type="title"/>
          </p:nvPr>
        </p:nvSpPr>
        <p:spPr>
          <a:xfrm>
            <a:off x="490250" y="536350"/>
            <a:ext cx="6124800" cy="336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Cambria"/>
                <a:ea typeface="Cambria"/>
                <a:cs typeface="Cambria"/>
                <a:sym typeface="Cambria"/>
              </a:rPr>
              <a:t>Lexos</a:t>
            </a:r>
            <a:endParaRPr b="1">
              <a:solidFill>
                <a:srgbClr val="FFFFFF"/>
              </a:solidFill>
              <a:latin typeface="Cambria"/>
              <a:ea typeface="Cambria"/>
              <a:cs typeface="Cambria"/>
              <a:sym typeface="Cambri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31"/>
          <p:cNvSpPr txBox="1"/>
          <p:nvPr>
            <p:ph type="title"/>
          </p:nvPr>
        </p:nvSpPr>
        <p:spPr>
          <a:xfrm>
            <a:off x="311700" y="2069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0000"/>
                </a:solidFill>
                <a:latin typeface="Cambria"/>
                <a:ea typeface="Cambria"/>
                <a:cs typeface="Cambria"/>
                <a:sym typeface="Cambria"/>
              </a:rPr>
              <a:t>Lexos</a:t>
            </a:r>
            <a:r>
              <a:rPr lang="en" sz="3000"/>
              <a:t>: </a:t>
            </a:r>
            <a:r>
              <a:rPr lang="en" sz="3000" u="sng">
                <a:solidFill>
                  <a:schemeClr val="hlink"/>
                </a:solidFill>
                <a:latin typeface="Cambria"/>
                <a:ea typeface="Cambria"/>
                <a:cs typeface="Cambria"/>
                <a:sym typeface="Cambria"/>
                <a:hlinkClick r:id="rId3"/>
              </a:rPr>
              <a:t>http://lexos.wheatoncollege.edu/upload</a:t>
            </a:r>
            <a:r>
              <a:rPr lang="en" sz="3000"/>
              <a:t> </a:t>
            </a:r>
            <a:endParaRPr sz="3000"/>
          </a:p>
        </p:txBody>
      </p:sp>
      <p:sp>
        <p:nvSpPr>
          <p:cNvPr id="168" name="Google Shape;168;p31"/>
          <p:cNvSpPr txBox="1"/>
          <p:nvPr>
            <p:ph idx="1" type="body"/>
          </p:nvPr>
        </p:nvSpPr>
        <p:spPr>
          <a:xfrm>
            <a:off x="311700" y="7796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latin typeface="Cambria"/>
                <a:ea typeface="Cambria"/>
                <a:cs typeface="Cambria"/>
                <a:sym typeface="Cambria"/>
              </a:rPr>
              <a:t>Lexos provides a step-by-step guide for corpus uploading, preparation, and analysis.</a:t>
            </a:r>
            <a:endParaRPr sz="2200">
              <a:latin typeface="Cambria"/>
              <a:ea typeface="Cambria"/>
              <a:cs typeface="Cambria"/>
              <a:sym typeface="Cambria"/>
            </a:endParaRPr>
          </a:p>
          <a:p>
            <a:pPr indent="-368300" lvl="0" marL="457200" rtl="0" algn="l">
              <a:spcBef>
                <a:spcPts val="1600"/>
              </a:spcBef>
              <a:spcAft>
                <a:spcPts val="0"/>
              </a:spcAft>
              <a:buSzPts val="2200"/>
              <a:buChar char="●"/>
            </a:pPr>
            <a:r>
              <a:rPr b="1" lang="en" sz="2200">
                <a:latin typeface="Cambria"/>
                <a:ea typeface="Cambria"/>
                <a:cs typeface="Cambria"/>
                <a:sym typeface="Cambria"/>
              </a:rPr>
              <a:t>Upload</a:t>
            </a:r>
            <a:r>
              <a:rPr lang="en" sz="2200">
                <a:latin typeface="Cambria"/>
                <a:ea typeface="Cambria"/>
                <a:cs typeface="Cambria"/>
                <a:sym typeface="Cambria"/>
              </a:rPr>
              <a:t>: upload your corpus (your separate .txt files)</a:t>
            </a:r>
            <a:endParaRPr sz="2200">
              <a:latin typeface="Cambria"/>
              <a:ea typeface="Cambria"/>
              <a:cs typeface="Cambria"/>
              <a:sym typeface="Cambria"/>
            </a:endParaRPr>
          </a:p>
          <a:p>
            <a:pPr indent="-368300" lvl="0" marL="457200" rtl="0" algn="l">
              <a:spcBef>
                <a:spcPts val="0"/>
              </a:spcBef>
              <a:spcAft>
                <a:spcPts val="0"/>
              </a:spcAft>
              <a:buSzPts val="2200"/>
              <a:buChar char="●"/>
            </a:pPr>
            <a:r>
              <a:rPr b="1" lang="en" sz="2200">
                <a:latin typeface="Cambria"/>
                <a:ea typeface="Cambria"/>
                <a:cs typeface="Cambria"/>
                <a:sym typeface="Cambria"/>
              </a:rPr>
              <a:t>Manage</a:t>
            </a:r>
            <a:r>
              <a:rPr lang="en" sz="2200">
                <a:latin typeface="Cambria"/>
                <a:ea typeface="Cambria"/>
                <a:cs typeface="Cambria"/>
                <a:sym typeface="Cambria"/>
              </a:rPr>
              <a:t>: select the files you want to prepare and analyze</a:t>
            </a:r>
            <a:endParaRPr sz="2200">
              <a:latin typeface="Cambria"/>
              <a:ea typeface="Cambria"/>
              <a:cs typeface="Cambria"/>
              <a:sym typeface="Cambria"/>
            </a:endParaRPr>
          </a:p>
          <a:p>
            <a:pPr indent="-368300" lvl="0" marL="457200" rtl="0" algn="l">
              <a:spcBef>
                <a:spcPts val="0"/>
              </a:spcBef>
              <a:spcAft>
                <a:spcPts val="0"/>
              </a:spcAft>
              <a:buSzPts val="2200"/>
              <a:buChar char="●"/>
            </a:pPr>
            <a:r>
              <a:rPr b="1" lang="en" sz="2200">
                <a:latin typeface="Cambria"/>
                <a:ea typeface="Cambria"/>
                <a:cs typeface="Cambria"/>
                <a:sym typeface="Cambria"/>
              </a:rPr>
              <a:t>Prepare</a:t>
            </a:r>
            <a:r>
              <a:rPr lang="en" sz="2200">
                <a:latin typeface="Cambria"/>
                <a:ea typeface="Cambria"/>
                <a:cs typeface="Cambria"/>
                <a:sym typeface="Cambria"/>
              </a:rPr>
              <a:t>: prepare your corpus for analysis</a:t>
            </a:r>
            <a:endParaRPr sz="2200">
              <a:latin typeface="Cambria"/>
              <a:ea typeface="Cambria"/>
              <a:cs typeface="Cambria"/>
              <a:sym typeface="Cambria"/>
            </a:endParaRPr>
          </a:p>
          <a:p>
            <a:pPr indent="-368300" lvl="0" marL="457200" rtl="0" algn="l">
              <a:spcBef>
                <a:spcPts val="0"/>
              </a:spcBef>
              <a:spcAft>
                <a:spcPts val="0"/>
              </a:spcAft>
              <a:buSzPts val="2200"/>
              <a:buChar char="●"/>
            </a:pPr>
            <a:r>
              <a:rPr b="1" lang="en" sz="2200">
                <a:latin typeface="Cambria"/>
                <a:ea typeface="Cambria"/>
                <a:cs typeface="Cambria"/>
                <a:sym typeface="Cambria"/>
              </a:rPr>
              <a:t>Visualize</a:t>
            </a:r>
            <a:r>
              <a:rPr lang="en" sz="2200">
                <a:latin typeface="Cambria"/>
                <a:ea typeface="Cambria"/>
                <a:cs typeface="Cambria"/>
                <a:sym typeface="Cambria"/>
              </a:rPr>
              <a:t>: create visualizations of patterns across your corpus or in single texts</a:t>
            </a:r>
            <a:endParaRPr sz="2200">
              <a:latin typeface="Cambria"/>
              <a:ea typeface="Cambria"/>
              <a:cs typeface="Cambria"/>
              <a:sym typeface="Cambria"/>
            </a:endParaRPr>
          </a:p>
          <a:p>
            <a:pPr indent="-368300" lvl="0" marL="457200" rtl="0" algn="l">
              <a:spcBef>
                <a:spcPts val="0"/>
              </a:spcBef>
              <a:spcAft>
                <a:spcPts val="0"/>
              </a:spcAft>
              <a:buSzPts val="2200"/>
              <a:buChar char="●"/>
            </a:pPr>
            <a:r>
              <a:rPr b="1" lang="en" sz="2200">
                <a:latin typeface="Cambria"/>
                <a:ea typeface="Cambria"/>
                <a:cs typeface="Cambria"/>
                <a:sym typeface="Cambria"/>
              </a:rPr>
              <a:t>Analyze</a:t>
            </a:r>
            <a:r>
              <a:rPr lang="en" sz="2200">
                <a:latin typeface="Cambria"/>
                <a:ea typeface="Cambria"/>
                <a:cs typeface="Cambria"/>
                <a:sym typeface="Cambria"/>
              </a:rPr>
              <a:t>: analyze your corpus, including comparing texts </a:t>
            </a:r>
            <a:endParaRPr sz="2200">
              <a:latin typeface="Cambria"/>
              <a:ea typeface="Cambria"/>
              <a:cs typeface="Cambria"/>
              <a:sym typeface="Cambria"/>
            </a:endParaRPr>
          </a:p>
          <a:p>
            <a:pPr indent="0" lvl="0" marL="457200" rtl="0" algn="l">
              <a:spcBef>
                <a:spcPts val="1600"/>
              </a:spcBef>
              <a:spcAft>
                <a:spcPts val="1600"/>
              </a:spcAft>
              <a:buNone/>
            </a:pPr>
            <a:r>
              <a:rPr lang="en" sz="2200">
                <a:latin typeface="Cambria"/>
                <a:ea typeface="Cambria"/>
                <a:cs typeface="Cambria"/>
                <a:sym typeface="Cambria"/>
              </a:rPr>
              <a:t>Go to the Lexos link and we will move through each of these steps together using the NY Times Global Warming Article Data</a:t>
            </a:r>
            <a:endParaRPr sz="2200">
              <a:latin typeface="Cambria"/>
              <a:ea typeface="Cambria"/>
              <a:cs typeface="Cambria"/>
              <a:sym typeface="Cambr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0000"/>
                </a:solidFill>
                <a:latin typeface="Cambria"/>
                <a:ea typeface="Cambria"/>
                <a:cs typeface="Cambria"/>
                <a:sym typeface="Cambria"/>
              </a:rPr>
              <a:t>Workshop Agenda</a:t>
            </a:r>
            <a:endParaRPr b="1" sz="3600">
              <a:solidFill>
                <a:srgbClr val="FF0000"/>
              </a:solidFill>
              <a:latin typeface="Cambria"/>
              <a:ea typeface="Cambria"/>
              <a:cs typeface="Cambria"/>
              <a:sym typeface="Cambria"/>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Font typeface="Cambria"/>
              <a:buChar char="●"/>
            </a:pPr>
            <a:r>
              <a:rPr lang="en" sz="2400">
                <a:latin typeface="Cambria"/>
                <a:ea typeface="Cambria"/>
                <a:cs typeface="Cambria"/>
                <a:sym typeface="Cambria"/>
              </a:rPr>
              <a:t>Learn about Web-Scraping &amp; APIs for Data Collection</a:t>
            </a:r>
            <a:endParaRPr sz="2400">
              <a:latin typeface="Cambria"/>
              <a:ea typeface="Cambria"/>
              <a:cs typeface="Cambria"/>
              <a:sym typeface="Cambria"/>
            </a:endParaRPr>
          </a:p>
          <a:p>
            <a:pPr indent="-381000" lvl="0" marL="457200" rtl="0" algn="l">
              <a:spcBef>
                <a:spcPts val="0"/>
              </a:spcBef>
              <a:spcAft>
                <a:spcPts val="0"/>
              </a:spcAft>
              <a:buSzPts val="2400"/>
              <a:buFont typeface="Cambria"/>
              <a:buChar char="●"/>
            </a:pPr>
            <a:r>
              <a:rPr lang="en" sz="2400">
                <a:latin typeface="Cambria"/>
                <a:ea typeface="Cambria"/>
                <a:cs typeface="Cambria"/>
                <a:sym typeface="Cambria"/>
              </a:rPr>
              <a:t>Introduce and Explore the New York Times API</a:t>
            </a:r>
            <a:endParaRPr sz="2400">
              <a:latin typeface="Cambria"/>
              <a:ea typeface="Cambria"/>
              <a:cs typeface="Cambria"/>
              <a:sym typeface="Cambria"/>
            </a:endParaRPr>
          </a:p>
          <a:p>
            <a:pPr indent="-381000" lvl="0" marL="457200" rtl="0" algn="l">
              <a:spcBef>
                <a:spcPts val="0"/>
              </a:spcBef>
              <a:spcAft>
                <a:spcPts val="0"/>
              </a:spcAft>
              <a:buSzPts val="2400"/>
              <a:buFont typeface="Cambria"/>
              <a:buChar char="●"/>
            </a:pPr>
            <a:r>
              <a:rPr lang="en" sz="2400">
                <a:latin typeface="Cambria"/>
                <a:ea typeface="Cambria"/>
                <a:cs typeface="Cambria"/>
                <a:sym typeface="Cambria"/>
              </a:rPr>
              <a:t>Collect “Global Warming” News Coverage</a:t>
            </a:r>
            <a:endParaRPr sz="2400">
              <a:latin typeface="Cambria"/>
              <a:ea typeface="Cambria"/>
              <a:cs typeface="Cambria"/>
              <a:sym typeface="Cambria"/>
            </a:endParaRPr>
          </a:p>
          <a:p>
            <a:pPr indent="-381000" lvl="0" marL="457200" rtl="0" algn="l">
              <a:spcBef>
                <a:spcPts val="0"/>
              </a:spcBef>
              <a:spcAft>
                <a:spcPts val="0"/>
              </a:spcAft>
              <a:buSzPts val="2400"/>
              <a:buFont typeface="Cambria"/>
              <a:buChar char="●"/>
            </a:pPr>
            <a:r>
              <a:rPr lang="en" sz="2400">
                <a:latin typeface="Cambria"/>
                <a:ea typeface="Cambria"/>
                <a:cs typeface="Cambria"/>
                <a:sym typeface="Cambria"/>
              </a:rPr>
              <a:t>Conduct a Text Analysis of Global Warming News Coverage in Lexos </a:t>
            </a:r>
            <a:endParaRPr sz="2400">
              <a:latin typeface="Cambria"/>
              <a:ea typeface="Cambria"/>
              <a:cs typeface="Cambria"/>
              <a:sym typeface="Cambria"/>
            </a:endParaRPr>
          </a:p>
          <a:p>
            <a:pPr indent="0" lvl="0" marL="0" rtl="0" algn="l">
              <a:spcBef>
                <a:spcPts val="1600"/>
              </a:spcBef>
              <a:spcAft>
                <a:spcPts val="1600"/>
              </a:spcAft>
              <a:buNone/>
            </a:pPr>
            <a:r>
              <a:rPr lang="en" sz="2400">
                <a:solidFill>
                  <a:srgbClr val="666666"/>
                </a:solidFill>
                <a:latin typeface="Cambria"/>
                <a:ea typeface="Cambria"/>
                <a:cs typeface="Cambria"/>
                <a:sym typeface="Cambria"/>
              </a:rPr>
              <a:t>Slides, handouts, and data available at </a:t>
            </a:r>
            <a:r>
              <a:rPr b="1" lang="en" sz="2400" u="sng">
                <a:solidFill>
                  <a:schemeClr val="hlink"/>
                </a:solidFill>
                <a:latin typeface="Cambria"/>
                <a:ea typeface="Cambria"/>
                <a:cs typeface="Cambria"/>
                <a:sym typeface="Cambria"/>
                <a:hlinkClick r:id="rId3"/>
              </a:rPr>
              <a:t>http://bit.ly/diti-spring2020-alden-textanalysis</a:t>
            </a:r>
            <a:r>
              <a:rPr b="1" lang="en" sz="2400">
                <a:solidFill>
                  <a:srgbClr val="666666"/>
                </a:solidFill>
                <a:latin typeface="Cambria"/>
                <a:ea typeface="Cambria"/>
                <a:cs typeface="Cambria"/>
                <a:sym typeface="Cambria"/>
              </a:rPr>
              <a:t>  </a:t>
            </a:r>
            <a:endParaRPr b="1" sz="2400">
              <a:solidFill>
                <a:srgbClr val="666666"/>
              </a:solidFill>
              <a:latin typeface="Cambria"/>
              <a:ea typeface="Cambria"/>
              <a:cs typeface="Cambria"/>
              <a:sym typeface="Cambri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32"/>
          <p:cNvSpPr txBox="1"/>
          <p:nvPr>
            <p:ph type="title"/>
          </p:nvPr>
        </p:nvSpPr>
        <p:spPr>
          <a:xfrm>
            <a:off x="311700" y="2069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0000"/>
                </a:solidFill>
                <a:latin typeface="Cambria"/>
                <a:ea typeface="Cambria"/>
                <a:cs typeface="Cambria"/>
                <a:sym typeface="Cambria"/>
              </a:rPr>
              <a:t>Lexos: Upload</a:t>
            </a:r>
            <a:endParaRPr b="1" sz="3600">
              <a:solidFill>
                <a:srgbClr val="FF0000"/>
              </a:solidFill>
              <a:latin typeface="Cambria"/>
              <a:ea typeface="Cambria"/>
              <a:cs typeface="Cambria"/>
              <a:sym typeface="Cambria"/>
            </a:endParaRPr>
          </a:p>
        </p:txBody>
      </p:sp>
      <p:sp>
        <p:nvSpPr>
          <p:cNvPr id="174" name="Google Shape;174;p32"/>
          <p:cNvSpPr txBox="1"/>
          <p:nvPr/>
        </p:nvSpPr>
        <p:spPr>
          <a:xfrm>
            <a:off x="174175" y="1705325"/>
            <a:ext cx="1430400" cy="1196400"/>
          </a:xfrm>
          <a:prstGeom prst="rect">
            <a:avLst/>
          </a:prstGeom>
          <a:solidFill>
            <a:srgbClr val="F4CCC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mbria"/>
                <a:ea typeface="Cambria"/>
                <a:cs typeface="Cambria"/>
                <a:sym typeface="Cambria"/>
              </a:rPr>
              <a:t>Click Browse and select your entire corpus (or drag and drop)</a:t>
            </a:r>
            <a:endParaRPr>
              <a:latin typeface="Cambria"/>
              <a:ea typeface="Cambria"/>
              <a:cs typeface="Cambria"/>
              <a:sym typeface="Cambria"/>
            </a:endParaRPr>
          </a:p>
        </p:txBody>
      </p:sp>
      <p:pic>
        <p:nvPicPr>
          <p:cNvPr id="175" name="Google Shape;175;p32"/>
          <p:cNvPicPr preferRelativeResize="0"/>
          <p:nvPr/>
        </p:nvPicPr>
        <p:blipFill>
          <a:blip r:embed="rId3">
            <a:alphaModFix/>
          </a:blip>
          <a:stretch>
            <a:fillRect/>
          </a:stretch>
        </p:blipFill>
        <p:spPr>
          <a:xfrm>
            <a:off x="1869500" y="1078075"/>
            <a:ext cx="7171900" cy="2987350"/>
          </a:xfrm>
          <a:prstGeom prst="rect">
            <a:avLst/>
          </a:prstGeom>
          <a:noFill/>
          <a:ln>
            <a:noFill/>
          </a:ln>
        </p:spPr>
      </p:pic>
      <p:cxnSp>
        <p:nvCxnSpPr>
          <p:cNvPr id="176" name="Google Shape;176;p32"/>
          <p:cNvCxnSpPr>
            <a:stCxn id="174" idx="3"/>
          </p:cNvCxnSpPr>
          <p:nvPr/>
        </p:nvCxnSpPr>
        <p:spPr>
          <a:xfrm flipH="1" rot="10800000">
            <a:off x="1604575" y="2090525"/>
            <a:ext cx="472200" cy="213000"/>
          </a:xfrm>
          <a:prstGeom prst="straightConnector1">
            <a:avLst/>
          </a:prstGeom>
          <a:noFill/>
          <a:ln cap="flat" cmpd="sng" w="28575">
            <a:solidFill>
              <a:srgbClr val="FF0000"/>
            </a:solidFill>
            <a:prstDash val="solid"/>
            <a:round/>
            <a:headEnd len="med" w="med" type="none"/>
            <a:tailEnd len="med" w="med" type="none"/>
          </a:ln>
        </p:spPr>
      </p:cxnSp>
      <p:sp>
        <p:nvSpPr>
          <p:cNvPr id="177" name="Google Shape;177;p32"/>
          <p:cNvSpPr txBox="1"/>
          <p:nvPr/>
        </p:nvSpPr>
        <p:spPr>
          <a:xfrm>
            <a:off x="561900" y="4300650"/>
            <a:ext cx="7899000" cy="62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ambria"/>
                <a:ea typeface="Cambria"/>
                <a:cs typeface="Cambria"/>
                <a:sym typeface="Cambria"/>
              </a:rPr>
              <a:t>Take the global warming articles sent to you in the email, or download them at this </a:t>
            </a:r>
            <a:r>
              <a:rPr lang="en" sz="1800" u="sng">
                <a:solidFill>
                  <a:schemeClr val="hlink"/>
                </a:solidFill>
                <a:latin typeface="Cambria"/>
                <a:ea typeface="Cambria"/>
                <a:cs typeface="Cambria"/>
                <a:sym typeface="Cambria"/>
                <a:hlinkClick r:id="rId4"/>
              </a:rPr>
              <a:t>github link</a:t>
            </a:r>
            <a:r>
              <a:rPr lang="en" sz="1800">
                <a:latin typeface="Cambria"/>
                <a:ea typeface="Cambria"/>
                <a:cs typeface="Cambria"/>
                <a:sym typeface="Cambria"/>
              </a:rPr>
              <a:t>, and upload them to Lexos</a:t>
            </a:r>
            <a:endParaRPr sz="1800">
              <a:latin typeface="Cambria"/>
              <a:ea typeface="Cambria"/>
              <a:cs typeface="Cambria"/>
              <a:sym typeface="Cambri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33"/>
          <p:cNvSpPr txBox="1"/>
          <p:nvPr>
            <p:ph type="title"/>
          </p:nvPr>
        </p:nvSpPr>
        <p:spPr>
          <a:xfrm>
            <a:off x="311700" y="2069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0000"/>
                </a:solidFill>
                <a:latin typeface="Cambria"/>
                <a:ea typeface="Cambria"/>
                <a:cs typeface="Cambria"/>
                <a:sym typeface="Cambria"/>
              </a:rPr>
              <a:t>Lexos: Manage</a:t>
            </a:r>
            <a:endParaRPr b="1" sz="3600">
              <a:solidFill>
                <a:srgbClr val="FF0000"/>
              </a:solidFill>
              <a:latin typeface="Cambria"/>
              <a:ea typeface="Cambria"/>
              <a:cs typeface="Cambria"/>
              <a:sym typeface="Cambria"/>
            </a:endParaRPr>
          </a:p>
        </p:txBody>
      </p:sp>
      <p:sp>
        <p:nvSpPr>
          <p:cNvPr id="183" name="Google Shape;183;p33"/>
          <p:cNvSpPr txBox="1"/>
          <p:nvPr/>
        </p:nvSpPr>
        <p:spPr>
          <a:xfrm>
            <a:off x="82500" y="1684650"/>
            <a:ext cx="1604700" cy="1774200"/>
          </a:xfrm>
          <a:prstGeom prst="rect">
            <a:avLst/>
          </a:prstGeom>
          <a:solidFill>
            <a:srgbClr val="F4CCC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mbria"/>
                <a:ea typeface="Cambria"/>
                <a:cs typeface="Cambria"/>
                <a:sym typeface="Cambria"/>
              </a:rPr>
              <a:t>Make sure all the documents in the corpus you want to use are selected (blue = selected, gray = not selected)</a:t>
            </a:r>
            <a:endParaRPr>
              <a:latin typeface="Cambria"/>
              <a:ea typeface="Cambria"/>
              <a:cs typeface="Cambria"/>
              <a:sym typeface="Cambria"/>
            </a:endParaRPr>
          </a:p>
        </p:txBody>
      </p:sp>
      <p:pic>
        <p:nvPicPr>
          <p:cNvPr id="184" name="Google Shape;184;p33"/>
          <p:cNvPicPr preferRelativeResize="0"/>
          <p:nvPr/>
        </p:nvPicPr>
        <p:blipFill>
          <a:blip r:embed="rId3">
            <a:alphaModFix/>
          </a:blip>
          <a:stretch>
            <a:fillRect/>
          </a:stretch>
        </p:blipFill>
        <p:spPr>
          <a:xfrm>
            <a:off x="1786150" y="952500"/>
            <a:ext cx="7282224" cy="3238500"/>
          </a:xfrm>
          <a:prstGeom prst="rect">
            <a:avLst/>
          </a:prstGeom>
          <a:noFill/>
          <a:ln>
            <a:noFill/>
          </a:ln>
        </p:spPr>
      </p:pic>
      <p:sp>
        <p:nvSpPr>
          <p:cNvPr id="185" name="Google Shape;185;p33"/>
          <p:cNvSpPr/>
          <p:nvPr/>
        </p:nvSpPr>
        <p:spPr>
          <a:xfrm>
            <a:off x="5981725" y="1058950"/>
            <a:ext cx="426000" cy="2217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3"/>
          <p:cNvSpPr txBox="1"/>
          <p:nvPr/>
        </p:nvSpPr>
        <p:spPr>
          <a:xfrm>
            <a:off x="257675" y="4191000"/>
            <a:ext cx="8810700" cy="6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Cambria"/>
                <a:ea typeface="Cambria"/>
                <a:cs typeface="Cambria"/>
                <a:sym typeface="Cambria"/>
              </a:rPr>
              <a:t>Once you upload the files, click the “Manage” Tab. It will take you to the manage page, where you can select which of the articles you want to include in the analysis. For our example, make sure they are all chosen.</a:t>
            </a:r>
            <a:endParaRPr sz="1600">
              <a:latin typeface="Cambria"/>
              <a:ea typeface="Cambria"/>
              <a:cs typeface="Cambria"/>
              <a:sym typeface="Cambria"/>
            </a:endParaRPr>
          </a:p>
        </p:txBody>
      </p:sp>
      <p:sp>
        <p:nvSpPr>
          <p:cNvPr id="187" name="Google Shape;187;p33"/>
          <p:cNvSpPr/>
          <p:nvPr/>
        </p:nvSpPr>
        <p:spPr>
          <a:xfrm>
            <a:off x="1880175" y="1847775"/>
            <a:ext cx="248400" cy="2592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3"/>
          <p:cNvSpPr/>
          <p:nvPr/>
        </p:nvSpPr>
        <p:spPr>
          <a:xfrm>
            <a:off x="1836975" y="2723025"/>
            <a:ext cx="345900" cy="3243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4"/>
          <p:cNvSpPr txBox="1"/>
          <p:nvPr>
            <p:ph type="title"/>
          </p:nvPr>
        </p:nvSpPr>
        <p:spPr>
          <a:xfrm>
            <a:off x="311700" y="1381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0000"/>
                </a:solidFill>
                <a:latin typeface="Cambria"/>
                <a:ea typeface="Cambria"/>
                <a:cs typeface="Cambria"/>
                <a:sym typeface="Cambria"/>
              </a:rPr>
              <a:t>Lexos: Prepare (scrub)</a:t>
            </a:r>
            <a:endParaRPr b="1" sz="3600">
              <a:solidFill>
                <a:srgbClr val="FF0000"/>
              </a:solidFill>
              <a:latin typeface="Cambria"/>
              <a:ea typeface="Cambria"/>
              <a:cs typeface="Cambria"/>
              <a:sym typeface="Cambria"/>
            </a:endParaRPr>
          </a:p>
        </p:txBody>
      </p:sp>
      <p:sp>
        <p:nvSpPr>
          <p:cNvPr id="194" name="Google Shape;194;p34"/>
          <p:cNvSpPr txBox="1"/>
          <p:nvPr>
            <p:ph idx="1" type="body"/>
          </p:nvPr>
        </p:nvSpPr>
        <p:spPr>
          <a:xfrm>
            <a:off x="311700" y="767275"/>
            <a:ext cx="8520600" cy="376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ambria"/>
                <a:ea typeface="Cambria"/>
                <a:cs typeface="Cambria"/>
                <a:sym typeface="Cambria"/>
              </a:rPr>
              <a:t>Lexos demonstrates the different options you have for preparing your corpus. By “scrubbing,” you are transforming the texts in your corpus and making choices that will impact your results. Here are some possibilities:</a:t>
            </a:r>
            <a:endParaRPr sz="1700">
              <a:latin typeface="Cambria"/>
              <a:ea typeface="Cambria"/>
              <a:cs typeface="Cambria"/>
              <a:sym typeface="Cambria"/>
            </a:endParaRPr>
          </a:p>
          <a:p>
            <a:pPr indent="-336550" lvl="0" marL="457200" rtl="0" algn="l">
              <a:spcBef>
                <a:spcPts val="1600"/>
              </a:spcBef>
              <a:spcAft>
                <a:spcPts val="0"/>
              </a:spcAft>
              <a:buSzPts val="1700"/>
              <a:buChar char="●"/>
            </a:pPr>
            <a:r>
              <a:rPr b="1" lang="en" sz="1700">
                <a:latin typeface="Cambria"/>
                <a:ea typeface="Cambria"/>
                <a:cs typeface="Cambria"/>
                <a:sym typeface="Cambria"/>
              </a:rPr>
              <a:t>Make Lowercase</a:t>
            </a:r>
            <a:r>
              <a:rPr lang="en" sz="1700">
                <a:latin typeface="Cambria"/>
                <a:ea typeface="Cambria"/>
                <a:cs typeface="Cambria"/>
                <a:sym typeface="Cambria"/>
              </a:rPr>
              <a:t>: make all your letters lowercase. Even though you know “A” and “a” are the same letter, the computer treats these as two separate characters. Lowercasing removes this distinction.</a:t>
            </a:r>
            <a:endParaRPr sz="1700">
              <a:latin typeface="Cambria"/>
              <a:ea typeface="Cambria"/>
              <a:cs typeface="Cambria"/>
              <a:sym typeface="Cambria"/>
            </a:endParaRPr>
          </a:p>
          <a:p>
            <a:pPr indent="-336550" lvl="0" marL="457200" rtl="0" algn="l">
              <a:spcBef>
                <a:spcPts val="0"/>
              </a:spcBef>
              <a:spcAft>
                <a:spcPts val="0"/>
              </a:spcAft>
              <a:buSzPts val="1700"/>
              <a:buChar char="●"/>
            </a:pPr>
            <a:r>
              <a:rPr b="1" lang="en" sz="1700">
                <a:latin typeface="Cambria"/>
                <a:ea typeface="Cambria"/>
                <a:cs typeface="Cambria"/>
                <a:sym typeface="Cambria"/>
              </a:rPr>
              <a:t>Remove Punctuation</a:t>
            </a:r>
            <a:r>
              <a:rPr lang="en" sz="1700">
                <a:latin typeface="Cambria"/>
                <a:ea typeface="Cambria"/>
                <a:cs typeface="Cambria"/>
                <a:sym typeface="Cambria"/>
              </a:rPr>
              <a:t>: remove punctuation, which may influence your results.</a:t>
            </a:r>
            <a:endParaRPr sz="1700">
              <a:latin typeface="Cambria"/>
              <a:ea typeface="Cambria"/>
              <a:cs typeface="Cambria"/>
              <a:sym typeface="Cambria"/>
            </a:endParaRPr>
          </a:p>
          <a:p>
            <a:pPr indent="-336550" lvl="0" marL="457200" rtl="0" algn="l">
              <a:spcBef>
                <a:spcPts val="0"/>
              </a:spcBef>
              <a:spcAft>
                <a:spcPts val="0"/>
              </a:spcAft>
              <a:buSzPts val="1700"/>
              <a:buChar char="●"/>
            </a:pPr>
            <a:r>
              <a:rPr b="1" lang="en" sz="1700">
                <a:latin typeface="Cambria"/>
                <a:ea typeface="Cambria"/>
                <a:cs typeface="Cambria"/>
                <a:sym typeface="Cambria"/>
              </a:rPr>
              <a:t>Stop/Keep Words</a:t>
            </a:r>
            <a:r>
              <a:rPr lang="en" sz="1700">
                <a:latin typeface="Cambria"/>
                <a:ea typeface="Cambria"/>
                <a:cs typeface="Cambria"/>
                <a:sym typeface="Cambria"/>
              </a:rPr>
              <a:t>: remove a list of words. Usually these would be </a:t>
            </a:r>
            <a:r>
              <a:rPr b="1" lang="en" sz="1700">
                <a:latin typeface="Cambria"/>
                <a:ea typeface="Cambria"/>
                <a:cs typeface="Cambria"/>
                <a:sym typeface="Cambria"/>
              </a:rPr>
              <a:t>stopwords</a:t>
            </a:r>
            <a:r>
              <a:rPr lang="en" sz="1700">
                <a:latin typeface="Cambria"/>
                <a:ea typeface="Cambria"/>
                <a:cs typeface="Cambria"/>
                <a:sym typeface="Cambria"/>
              </a:rPr>
              <a:t>, or the most common words in a language (English: the, a she, her, it, him, they, etc).</a:t>
            </a:r>
            <a:endParaRPr sz="1700">
              <a:latin typeface="Cambria"/>
              <a:ea typeface="Cambria"/>
              <a:cs typeface="Cambria"/>
              <a:sym typeface="Cambria"/>
            </a:endParaRPr>
          </a:p>
          <a:p>
            <a:pPr indent="-336550" lvl="0" marL="457200" rtl="0" algn="l">
              <a:spcBef>
                <a:spcPts val="0"/>
              </a:spcBef>
              <a:spcAft>
                <a:spcPts val="0"/>
              </a:spcAft>
              <a:buSzPts val="1700"/>
              <a:buChar char="●"/>
            </a:pPr>
            <a:r>
              <a:rPr b="1" lang="en" sz="1700">
                <a:latin typeface="Cambria"/>
                <a:ea typeface="Cambria"/>
                <a:cs typeface="Cambria"/>
                <a:sym typeface="Cambria"/>
              </a:rPr>
              <a:t>Lemmas</a:t>
            </a:r>
            <a:r>
              <a:rPr lang="en" sz="1700">
                <a:latin typeface="Cambria"/>
                <a:ea typeface="Cambria"/>
                <a:cs typeface="Cambria"/>
                <a:sym typeface="Cambria"/>
              </a:rPr>
              <a:t>: standardize to the </a:t>
            </a:r>
            <a:r>
              <a:rPr i="1" lang="en" sz="1700">
                <a:latin typeface="Cambria"/>
                <a:ea typeface="Cambria"/>
                <a:cs typeface="Cambria"/>
                <a:sym typeface="Cambria"/>
              </a:rPr>
              <a:t>stem</a:t>
            </a:r>
            <a:r>
              <a:rPr lang="en" sz="1700">
                <a:latin typeface="Cambria"/>
                <a:ea typeface="Cambria"/>
                <a:cs typeface="Cambria"/>
                <a:sym typeface="Cambria"/>
              </a:rPr>
              <a:t> of word. For example, you can stem all forms of talk: talking, talked, talks, etc. to “talk”</a:t>
            </a:r>
            <a:endParaRPr sz="1700">
              <a:latin typeface="Cambria"/>
              <a:ea typeface="Cambria"/>
              <a:cs typeface="Cambria"/>
              <a:sym typeface="Cambri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5"/>
          <p:cNvSpPr txBox="1"/>
          <p:nvPr>
            <p:ph type="title"/>
          </p:nvPr>
        </p:nvSpPr>
        <p:spPr>
          <a:xfrm>
            <a:off x="311700" y="556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0000"/>
                </a:solidFill>
                <a:latin typeface="Cambria"/>
                <a:ea typeface="Cambria"/>
                <a:cs typeface="Cambria"/>
                <a:sym typeface="Cambria"/>
              </a:rPr>
              <a:t>Lexos: Removing Stopwords</a:t>
            </a:r>
            <a:endParaRPr b="1" sz="3600">
              <a:solidFill>
                <a:srgbClr val="FF0000"/>
              </a:solidFill>
              <a:latin typeface="Cambria"/>
              <a:ea typeface="Cambria"/>
              <a:cs typeface="Cambria"/>
              <a:sym typeface="Cambria"/>
            </a:endParaRPr>
          </a:p>
        </p:txBody>
      </p:sp>
      <p:sp>
        <p:nvSpPr>
          <p:cNvPr id="200" name="Google Shape;200;p35"/>
          <p:cNvSpPr txBox="1"/>
          <p:nvPr>
            <p:ph idx="1" type="body"/>
          </p:nvPr>
        </p:nvSpPr>
        <p:spPr>
          <a:xfrm>
            <a:off x="311700" y="690913"/>
            <a:ext cx="8520600" cy="110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ambria"/>
                <a:ea typeface="Cambria"/>
                <a:cs typeface="Cambria"/>
                <a:sym typeface="Cambria"/>
              </a:rPr>
              <a:t>Get a list of English stopwords here: </a:t>
            </a:r>
            <a:r>
              <a:rPr lang="en" sz="1800" u="sng">
                <a:solidFill>
                  <a:schemeClr val="hlink"/>
                </a:solidFill>
                <a:latin typeface="Cambria"/>
                <a:ea typeface="Cambria"/>
                <a:cs typeface="Cambria"/>
                <a:sym typeface="Cambria"/>
                <a:hlinkClick r:id="rId3"/>
              </a:rPr>
              <a:t>https://gist.github.com/sebleier/554280</a:t>
            </a:r>
            <a:r>
              <a:rPr lang="en" sz="1800">
                <a:latin typeface="Cambria"/>
                <a:ea typeface="Cambria"/>
                <a:cs typeface="Cambria"/>
                <a:sym typeface="Cambria"/>
              </a:rPr>
              <a:t> (we also sent you a .txt file). Copy and paste the stopwords (or upload the .txt file) into the “Stop/Keep Words” box then select “Stop”</a:t>
            </a:r>
            <a:endParaRPr sz="1800">
              <a:latin typeface="Cambria"/>
              <a:ea typeface="Cambria"/>
              <a:cs typeface="Cambria"/>
              <a:sym typeface="Cambria"/>
            </a:endParaRPr>
          </a:p>
          <a:p>
            <a:pPr indent="0" lvl="0" marL="0" rtl="0" algn="l">
              <a:spcBef>
                <a:spcPts val="1600"/>
              </a:spcBef>
              <a:spcAft>
                <a:spcPts val="1600"/>
              </a:spcAft>
              <a:buNone/>
            </a:pPr>
            <a:r>
              <a:t/>
            </a:r>
            <a:endParaRPr sz="1800"/>
          </a:p>
        </p:txBody>
      </p:sp>
      <p:pic>
        <p:nvPicPr>
          <p:cNvPr id="201" name="Google Shape;201;p35"/>
          <p:cNvPicPr preferRelativeResize="0"/>
          <p:nvPr/>
        </p:nvPicPr>
        <p:blipFill>
          <a:blip r:embed="rId4">
            <a:alphaModFix/>
          </a:blip>
          <a:stretch>
            <a:fillRect/>
          </a:stretch>
        </p:blipFill>
        <p:spPr>
          <a:xfrm>
            <a:off x="2394500" y="1642725"/>
            <a:ext cx="6437799" cy="3297525"/>
          </a:xfrm>
          <a:prstGeom prst="rect">
            <a:avLst/>
          </a:prstGeom>
          <a:noFill/>
          <a:ln>
            <a:noFill/>
          </a:ln>
        </p:spPr>
      </p:pic>
      <p:sp>
        <p:nvSpPr>
          <p:cNvPr id="202" name="Google Shape;202;p35"/>
          <p:cNvSpPr/>
          <p:nvPr/>
        </p:nvSpPr>
        <p:spPr>
          <a:xfrm>
            <a:off x="5146775" y="2501700"/>
            <a:ext cx="495000" cy="1401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5"/>
          <p:cNvSpPr/>
          <p:nvPr/>
        </p:nvSpPr>
        <p:spPr>
          <a:xfrm>
            <a:off x="4805750" y="2349775"/>
            <a:ext cx="1427700" cy="1401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5"/>
          <p:cNvSpPr txBox="1"/>
          <p:nvPr/>
        </p:nvSpPr>
        <p:spPr>
          <a:xfrm>
            <a:off x="410625" y="1940888"/>
            <a:ext cx="1847700" cy="270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latin typeface="Cambria"/>
                <a:ea typeface="Cambria"/>
                <a:cs typeface="Cambria"/>
                <a:sym typeface="Cambria"/>
              </a:rPr>
              <a:t>Under the Scrubbing section, make sure to check the “Make Lowercase”, “Remove Digits” and “Remove Punctuation” boxes. </a:t>
            </a:r>
            <a:endParaRPr sz="1200">
              <a:solidFill>
                <a:schemeClr val="dk2"/>
              </a:solidFill>
              <a:latin typeface="Cambria"/>
              <a:ea typeface="Cambria"/>
              <a:cs typeface="Cambria"/>
              <a:sym typeface="Cambria"/>
            </a:endParaRPr>
          </a:p>
          <a:p>
            <a:pPr indent="0" lvl="0" marL="0" rtl="0" algn="l">
              <a:spcBef>
                <a:spcPts val="0"/>
              </a:spcBef>
              <a:spcAft>
                <a:spcPts val="0"/>
              </a:spcAft>
              <a:buNone/>
            </a:pPr>
            <a:r>
              <a:t/>
            </a:r>
            <a:endParaRPr sz="1200">
              <a:solidFill>
                <a:schemeClr val="dk2"/>
              </a:solidFill>
              <a:latin typeface="Cambria"/>
              <a:ea typeface="Cambria"/>
              <a:cs typeface="Cambria"/>
              <a:sym typeface="Cambria"/>
            </a:endParaRPr>
          </a:p>
          <a:p>
            <a:pPr indent="0" lvl="0" marL="0" rtl="0" algn="l">
              <a:spcBef>
                <a:spcPts val="0"/>
              </a:spcBef>
              <a:spcAft>
                <a:spcPts val="0"/>
              </a:spcAft>
              <a:buNone/>
            </a:pPr>
            <a:r>
              <a:rPr lang="en" sz="1200">
                <a:solidFill>
                  <a:schemeClr val="dk2"/>
                </a:solidFill>
                <a:latin typeface="Cambria"/>
                <a:ea typeface="Cambria"/>
                <a:cs typeface="Cambria"/>
                <a:sym typeface="Cambria"/>
              </a:rPr>
              <a:t>Play around with checking the other boxes in the Scrubbing Options Section and applying them to our texts to see how they change the output</a:t>
            </a:r>
            <a:r>
              <a:rPr lang="en">
                <a:solidFill>
                  <a:schemeClr val="dk2"/>
                </a:solidFill>
                <a:latin typeface="Cambria"/>
                <a:ea typeface="Cambria"/>
                <a:cs typeface="Cambria"/>
                <a:sym typeface="Cambria"/>
              </a:rPr>
              <a:t>. </a:t>
            </a:r>
            <a:endParaRPr>
              <a:solidFill>
                <a:schemeClr val="dk2"/>
              </a:solidFill>
              <a:latin typeface="Cambria"/>
              <a:ea typeface="Cambria"/>
              <a:cs typeface="Cambria"/>
              <a:sym typeface="Cambria"/>
            </a:endParaRPr>
          </a:p>
        </p:txBody>
      </p:sp>
      <p:cxnSp>
        <p:nvCxnSpPr>
          <p:cNvPr id="205" name="Google Shape;205;p35"/>
          <p:cNvCxnSpPr/>
          <p:nvPr/>
        </p:nvCxnSpPr>
        <p:spPr>
          <a:xfrm flipH="1" rot="10800000">
            <a:off x="1847775" y="2351000"/>
            <a:ext cx="626700" cy="162000"/>
          </a:xfrm>
          <a:prstGeom prst="straightConnector1">
            <a:avLst/>
          </a:prstGeom>
          <a:noFill/>
          <a:ln cap="flat" cmpd="sng" w="38100">
            <a:solidFill>
              <a:srgbClr val="FF0000"/>
            </a:solidFill>
            <a:prstDash val="solid"/>
            <a:round/>
            <a:headEnd len="med" w="med" type="none"/>
            <a:tailEnd len="med" w="med" type="none"/>
          </a:ln>
        </p:spPr>
      </p:cxnSp>
      <p:sp>
        <p:nvSpPr>
          <p:cNvPr id="206" name="Google Shape;206;p35"/>
          <p:cNvSpPr/>
          <p:nvPr/>
        </p:nvSpPr>
        <p:spPr>
          <a:xfrm>
            <a:off x="2474500" y="2091575"/>
            <a:ext cx="2215200" cy="13506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6"/>
          <p:cNvSpPr txBox="1"/>
          <p:nvPr>
            <p:ph type="title"/>
          </p:nvPr>
        </p:nvSpPr>
        <p:spPr>
          <a:xfrm>
            <a:off x="188100" y="124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0000"/>
                </a:solidFill>
                <a:latin typeface="Cambria"/>
                <a:ea typeface="Cambria"/>
                <a:cs typeface="Cambria"/>
                <a:sym typeface="Cambria"/>
              </a:rPr>
              <a:t>Lexos: Applying your Preparations</a:t>
            </a:r>
            <a:endParaRPr b="1" sz="3600">
              <a:solidFill>
                <a:srgbClr val="FF0000"/>
              </a:solidFill>
              <a:latin typeface="Cambria"/>
              <a:ea typeface="Cambria"/>
              <a:cs typeface="Cambria"/>
              <a:sym typeface="Cambria"/>
            </a:endParaRPr>
          </a:p>
        </p:txBody>
      </p:sp>
      <p:sp>
        <p:nvSpPr>
          <p:cNvPr id="212" name="Google Shape;212;p36"/>
          <p:cNvSpPr txBox="1"/>
          <p:nvPr>
            <p:ph idx="1" type="body"/>
          </p:nvPr>
        </p:nvSpPr>
        <p:spPr>
          <a:xfrm>
            <a:off x="311700" y="767275"/>
            <a:ext cx="3057600" cy="3894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700">
                <a:latin typeface="Cambria"/>
                <a:ea typeface="Cambria"/>
                <a:cs typeface="Cambria"/>
                <a:sym typeface="Cambria"/>
              </a:rPr>
              <a:t>Once you have made decisions about your preparations, click “</a:t>
            </a:r>
            <a:r>
              <a:rPr b="1" lang="en" sz="1700">
                <a:latin typeface="Cambria"/>
                <a:ea typeface="Cambria"/>
                <a:cs typeface="Cambria"/>
                <a:sym typeface="Cambria"/>
              </a:rPr>
              <a:t>Apply</a:t>
            </a:r>
            <a:r>
              <a:rPr lang="en" sz="1700">
                <a:latin typeface="Cambria"/>
                <a:ea typeface="Cambria"/>
                <a:cs typeface="Cambria"/>
                <a:sym typeface="Cambria"/>
              </a:rPr>
              <a:t>” and wait a few minutes. Because the program is going through each document and completing all the processes you selected, it needs some time. Then, you will see the final results of your preparation! You can also </a:t>
            </a:r>
            <a:r>
              <a:rPr b="1" lang="en" sz="1700">
                <a:latin typeface="Cambria"/>
                <a:ea typeface="Cambria"/>
                <a:cs typeface="Cambria"/>
                <a:sym typeface="Cambria"/>
              </a:rPr>
              <a:t>download</a:t>
            </a:r>
            <a:r>
              <a:rPr lang="en" sz="1700">
                <a:latin typeface="Cambria"/>
                <a:ea typeface="Cambria"/>
                <a:cs typeface="Cambria"/>
                <a:sym typeface="Cambria"/>
              </a:rPr>
              <a:t> your new corpus.</a:t>
            </a:r>
            <a:endParaRPr sz="1700">
              <a:latin typeface="Cambria"/>
              <a:ea typeface="Cambria"/>
              <a:cs typeface="Cambria"/>
              <a:sym typeface="Cambria"/>
            </a:endParaRPr>
          </a:p>
        </p:txBody>
      </p:sp>
      <p:sp>
        <p:nvSpPr>
          <p:cNvPr id="213" name="Google Shape;213;p36"/>
          <p:cNvSpPr txBox="1"/>
          <p:nvPr/>
        </p:nvSpPr>
        <p:spPr>
          <a:xfrm>
            <a:off x="3859500" y="821550"/>
            <a:ext cx="1801500" cy="357600"/>
          </a:xfrm>
          <a:prstGeom prst="rect">
            <a:avLst/>
          </a:prstGeom>
          <a:solidFill>
            <a:srgbClr val="F4CCC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mbria"/>
                <a:ea typeface="Cambria"/>
                <a:cs typeface="Cambria"/>
                <a:sym typeface="Cambria"/>
              </a:rPr>
              <a:t>BEFORE PREP</a:t>
            </a:r>
            <a:endParaRPr>
              <a:latin typeface="Cambria"/>
              <a:ea typeface="Cambria"/>
              <a:cs typeface="Cambria"/>
              <a:sym typeface="Cambria"/>
            </a:endParaRPr>
          </a:p>
        </p:txBody>
      </p:sp>
      <p:sp>
        <p:nvSpPr>
          <p:cNvPr id="214" name="Google Shape;214;p36"/>
          <p:cNvSpPr txBox="1"/>
          <p:nvPr/>
        </p:nvSpPr>
        <p:spPr>
          <a:xfrm>
            <a:off x="6754263" y="895025"/>
            <a:ext cx="1801500" cy="357600"/>
          </a:xfrm>
          <a:prstGeom prst="rect">
            <a:avLst/>
          </a:prstGeom>
          <a:solidFill>
            <a:srgbClr val="F4CCC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mbria"/>
                <a:ea typeface="Cambria"/>
                <a:cs typeface="Cambria"/>
                <a:sym typeface="Cambria"/>
              </a:rPr>
              <a:t>AFTER PREP</a:t>
            </a:r>
            <a:endParaRPr>
              <a:latin typeface="Cambria"/>
              <a:ea typeface="Cambria"/>
              <a:cs typeface="Cambria"/>
              <a:sym typeface="Cambria"/>
            </a:endParaRPr>
          </a:p>
        </p:txBody>
      </p:sp>
      <p:pic>
        <p:nvPicPr>
          <p:cNvPr id="215" name="Google Shape;215;p36"/>
          <p:cNvPicPr preferRelativeResize="0"/>
          <p:nvPr/>
        </p:nvPicPr>
        <p:blipFill>
          <a:blip r:embed="rId3">
            <a:alphaModFix/>
          </a:blip>
          <a:stretch>
            <a:fillRect/>
          </a:stretch>
        </p:blipFill>
        <p:spPr>
          <a:xfrm>
            <a:off x="3425737" y="1270876"/>
            <a:ext cx="2781900" cy="3155841"/>
          </a:xfrm>
          <a:prstGeom prst="rect">
            <a:avLst/>
          </a:prstGeom>
          <a:noFill/>
          <a:ln>
            <a:noFill/>
          </a:ln>
        </p:spPr>
      </p:pic>
      <p:sp>
        <p:nvSpPr>
          <p:cNvPr id="216" name="Google Shape;216;p36"/>
          <p:cNvSpPr/>
          <p:nvPr/>
        </p:nvSpPr>
        <p:spPr>
          <a:xfrm>
            <a:off x="4958325" y="1303563"/>
            <a:ext cx="495000" cy="2337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7" name="Google Shape;217;p36"/>
          <p:cNvPicPr preferRelativeResize="0"/>
          <p:nvPr/>
        </p:nvPicPr>
        <p:blipFill>
          <a:blip r:embed="rId4">
            <a:alphaModFix/>
          </a:blip>
          <a:stretch>
            <a:fillRect/>
          </a:stretch>
        </p:blipFill>
        <p:spPr>
          <a:xfrm>
            <a:off x="6264075" y="1270875"/>
            <a:ext cx="2706724" cy="31558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0000"/>
                </a:solidFill>
                <a:latin typeface="Cambria"/>
                <a:ea typeface="Cambria"/>
                <a:cs typeface="Cambria"/>
                <a:sym typeface="Cambria"/>
              </a:rPr>
              <a:t>Analysis and Visualization</a:t>
            </a:r>
            <a:endParaRPr b="1" sz="3600">
              <a:solidFill>
                <a:srgbClr val="FF0000"/>
              </a:solidFill>
              <a:latin typeface="Cambria"/>
              <a:ea typeface="Cambria"/>
              <a:cs typeface="Cambria"/>
              <a:sym typeface="Cambria"/>
            </a:endParaRPr>
          </a:p>
        </p:txBody>
      </p:sp>
      <p:sp>
        <p:nvSpPr>
          <p:cNvPr id="223" name="Google Shape;223;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Cambria"/>
                <a:ea typeface="Cambria"/>
                <a:cs typeface="Cambria"/>
                <a:sym typeface="Cambria"/>
              </a:rPr>
              <a:t>In the next section, we will explore and try out some of Lexos’ different visualization and analysis features, to give you an idea of the different insights we can gain from computational text analysis, and how this speaks to different research questions we could ask of our data.</a:t>
            </a:r>
            <a:endParaRPr sz="2400">
              <a:latin typeface="Cambria"/>
              <a:ea typeface="Cambria"/>
              <a:cs typeface="Cambria"/>
              <a:sym typeface="Cambria"/>
            </a:endParaRPr>
          </a:p>
          <a:p>
            <a:pPr indent="0" lvl="0" marL="0" rtl="0" algn="l">
              <a:spcBef>
                <a:spcPts val="1600"/>
              </a:spcBef>
              <a:spcAft>
                <a:spcPts val="1600"/>
              </a:spcAft>
              <a:buNone/>
            </a:pPr>
            <a:r>
              <a:rPr lang="en" sz="2400">
                <a:latin typeface="Cambria"/>
                <a:ea typeface="Cambria"/>
                <a:cs typeface="Cambria"/>
                <a:sym typeface="Cambria"/>
              </a:rPr>
              <a:t>Please follow along, and perform the same steps on the data yourself slide by slide.</a:t>
            </a:r>
            <a:endParaRPr sz="2400">
              <a:latin typeface="Cambria"/>
              <a:ea typeface="Cambria"/>
              <a:cs typeface="Cambria"/>
              <a:sym typeface="Cambri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8"/>
          <p:cNvSpPr txBox="1"/>
          <p:nvPr>
            <p:ph type="title"/>
          </p:nvPr>
        </p:nvSpPr>
        <p:spPr>
          <a:xfrm>
            <a:off x="311700" y="618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0000"/>
                </a:solidFill>
                <a:latin typeface="Cambria"/>
                <a:ea typeface="Cambria"/>
                <a:cs typeface="Cambria"/>
                <a:sym typeface="Cambria"/>
              </a:rPr>
              <a:t>Lexos: Statistics</a:t>
            </a:r>
            <a:endParaRPr b="1" sz="3600">
              <a:solidFill>
                <a:srgbClr val="FF0000"/>
              </a:solidFill>
              <a:latin typeface="Cambria"/>
              <a:ea typeface="Cambria"/>
              <a:cs typeface="Cambria"/>
              <a:sym typeface="Cambria"/>
            </a:endParaRPr>
          </a:p>
        </p:txBody>
      </p:sp>
      <p:pic>
        <p:nvPicPr>
          <p:cNvPr id="229" name="Google Shape;229;p38"/>
          <p:cNvPicPr preferRelativeResize="0"/>
          <p:nvPr/>
        </p:nvPicPr>
        <p:blipFill>
          <a:blip r:embed="rId3">
            <a:alphaModFix/>
          </a:blip>
          <a:stretch>
            <a:fillRect/>
          </a:stretch>
        </p:blipFill>
        <p:spPr>
          <a:xfrm>
            <a:off x="3220100" y="913450"/>
            <a:ext cx="5350725" cy="3646550"/>
          </a:xfrm>
          <a:prstGeom prst="rect">
            <a:avLst/>
          </a:prstGeom>
          <a:noFill/>
          <a:ln>
            <a:noFill/>
          </a:ln>
        </p:spPr>
      </p:pic>
      <p:sp>
        <p:nvSpPr>
          <p:cNvPr id="230" name="Google Shape;230;p38"/>
          <p:cNvSpPr/>
          <p:nvPr/>
        </p:nvSpPr>
        <p:spPr>
          <a:xfrm>
            <a:off x="7232500" y="1035200"/>
            <a:ext cx="415200" cy="1890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8"/>
          <p:cNvSpPr/>
          <p:nvPr/>
        </p:nvSpPr>
        <p:spPr>
          <a:xfrm>
            <a:off x="7187500" y="1333100"/>
            <a:ext cx="505200" cy="1890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8"/>
          <p:cNvSpPr txBox="1"/>
          <p:nvPr/>
        </p:nvSpPr>
        <p:spPr>
          <a:xfrm>
            <a:off x="311700" y="751375"/>
            <a:ext cx="2778600" cy="348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Cambria"/>
                <a:ea typeface="Cambria"/>
                <a:cs typeface="Cambria"/>
                <a:sym typeface="Cambria"/>
              </a:rPr>
              <a:t>Click on the “Analyze” Tab to open the drop down menu, then click on “Statistics”.</a:t>
            </a:r>
            <a:endParaRPr>
              <a:solidFill>
                <a:schemeClr val="dk2"/>
              </a:solidFill>
              <a:latin typeface="Cambria"/>
              <a:ea typeface="Cambria"/>
              <a:cs typeface="Cambria"/>
              <a:sym typeface="Cambria"/>
            </a:endParaRPr>
          </a:p>
          <a:p>
            <a:pPr indent="0" lvl="0" marL="0" rtl="0" algn="l">
              <a:spcBef>
                <a:spcPts val="0"/>
              </a:spcBef>
              <a:spcAft>
                <a:spcPts val="0"/>
              </a:spcAft>
              <a:buNone/>
            </a:pPr>
            <a:r>
              <a:t/>
            </a:r>
            <a:endParaRPr>
              <a:solidFill>
                <a:schemeClr val="dk2"/>
              </a:solidFill>
              <a:latin typeface="Cambria"/>
              <a:ea typeface="Cambria"/>
              <a:cs typeface="Cambria"/>
              <a:sym typeface="Cambria"/>
            </a:endParaRPr>
          </a:p>
          <a:p>
            <a:pPr indent="0" lvl="0" marL="0" rtl="0" algn="l">
              <a:spcBef>
                <a:spcPts val="0"/>
              </a:spcBef>
              <a:spcAft>
                <a:spcPts val="0"/>
              </a:spcAft>
              <a:buNone/>
            </a:pPr>
            <a:r>
              <a:rPr lang="en">
                <a:solidFill>
                  <a:schemeClr val="dk2"/>
                </a:solidFill>
                <a:latin typeface="Cambria"/>
                <a:ea typeface="Cambria"/>
                <a:cs typeface="Cambria"/>
                <a:sym typeface="Cambria"/>
              </a:rPr>
              <a:t>This will take you to the Statistics Page where you can get descriptive statistics and information on all of our Global warming Articles. You can see how long each o the articles are, related to each other through the scatter plot and box and whiskers plot, the number of unique terms per document, the average number of terms for the corpus as a whole, a list of outliers, etc. </a:t>
            </a:r>
            <a:endParaRPr>
              <a:solidFill>
                <a:schemeClr val="dk2"/>
              </a:solidFill>
              <a:latin typeface="Cambria"/>
              <a:ea typeface="Cambria"/>
              <a:cs typeface="Cambria"/>
              <a:sym typeface="Cambria"/>
            </a:endParaRPr>
          </a:p>
          <a:p>
            <a:pPr indent="0" lvl="0" marL="0" rtl="0" algn="l">
              <a:spcBef>
                <a:spcPts val="0"/>
              </a:spcBef>
              <a:spcAft>
                <a:spcPts val="0"/>
              </a:spcAft>
              <a:buNone/>
            </a:pPr>
            <a:r>
              <a:t/>
            </a:r>
            <a:endParaRPr>
              <a:solidFill>
                <a:schemeClr val="dk2"/>
              </a:solidFill>
              <a:latin typeface="Cambria"/>
              <a:ea typeface="Cambria"/>
              <a:cs typeface="Cambria"/>
              <a:sym typeface="Cambria"/>
            </a:endParaRPr>
          </a:p>
          <a:p>
            <a:pPr indent="0" lvl="0" marL="0" rtl="0" algn="l">
              <a:spcBef>
                <a:spcPts val="0"/>
              </a:spcBef>
              <a:spcAft>
                <a:spcPts val="0"/>
              </a:spcAft>
              <a:buNone/>
            </a:pPr>
            <a:r>
              <a:rPr lang="en">
                <a:solidFill>
                  <a:schemeClr val="dk2"/>
                </a:solidFill>
                <a:latin typeface="Cambria"/>
                <a:ea typeface="Cambria"/>
                <a:cs typeface="Cambria"/>
                <a:sym typeface="Cambria"/>
              </a:rPr>
              <a:t>Take a look and see what kinds of information it gives you! </a:t>
            </a:r>
            <a:endParaRPr>
              <a:solidFill>
                <a:schemeClr val="dk2"/>
              </a:solidFill>
              <a:latin typeface="Cambria"/>
              <a:ea typeface="Cambria"/>
              <a:cs typeface="Cambria"/>
              <a:sym typeface="Cambri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39"/>
          <p:cNvSpPr txBox="1"/>
          <p:nvPr>
            <p:ph type="title"/>
          </p:nvPr>
        </p:nvSpPr>
        <p:spPr>
          <a:xfrm>
            <a:off x="188100" y="0"/>
            <a:ext cx="8520600" cy="101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600">
                <a:solidFill>
                  <a:srgbClr val="FF0000"/>
                </a:solidFill>
                <a:latin typeface="Cambria"/>
                <a:ea typeface="Cambria"/>
                <a:cs typeface="Cambria"/>
                <a:sym typeface="Cambria"/>
              </a:rPr>
              <a:t>Lexos: Visualize</a:t>
            </a:r>
            <a:r>
              <a:rPr lang="en" sz="3000"/>
              <a:t> </a:t>
            </a:r>
            <a:endParaRPr sz="3000"/>
          </a:p>
        </p:txBody>
      </p:sp>
      <p:sp>
        <p:nvSpPr>
          <p:cNvPr id="238" name="Google Shape;238;p39"/>
          <p:cNvSpPr txBox="1"/>
          <p:nvPr/>
        </p:nvSpPr>
        <p:spPr>
          <a:xfrm>
            <a:off x="1279025" y="2822350"/>
            <a:ext cx="1732800" cy="1017600"/>
          </a:xfrm>
          <a:prstGeom prst="rect">
            <a:avLst/>
          </a:prstGeom>
          <a:solidFill>
            <a:srgbClr val="F4CCC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mbria"/>
                <a:ea typeface="Cambria"/>
                <a:cs typeface="Cambria"/>
                <a:sym typeface="Cambria"/>
              </a:rPr>
              <a:t>Word Cloud: visualize a wordcloud across the entire corpus. </a:t>
            </a:r>
            <a:endParaRPr>
              <a:latin typeface="Cambria"/>
              <a:ea typeface="Cambria"/>
              <a:cs typeface="Cambria"/>
              <a:sym typeface="Cambria"/>
            </a:endParaRPr>
          </a:p>
        </p:txBody>
      </p:sp>
      <p:sp>
        <p:nvSpPr>
          <p:cNvPr id="239" name="Google Shape;239;p39"/>
          <p:cNvSpPr txBox="1"/>
          <p:nvPr/>
        </p:nvSpPr>
        <p:spPr>
          <a:xfrm>
            <a:off x="6574925" y="1155250"/>
            <a:ext cx="2006700" cy="1017600"/>
          </a:xfrm>
          <a:prstGeom prst="rect">
            <a:avLst/>
          </a:prstGeom>
          <a:solidFill>
            <a:srgbClr val="F4CCCC"/>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Cambria"/>
                <a:ea typeface="Cambria"/>
                <a:cs typeface="Cambria"/>
                <a:sym typeface="Cambria"/>
              </a:rPr>
              <a:t>Multi Cloud: visualize wordclouds for each individual document/text</a:t>
            </a:r>
            <a:endParaRPr>
              <a:latin typeface="Cambria"/>
              <a:ea typeface="Cambria"/>
              <a:cs typeface="Cambria"/>
              <a:sym typeface="Cambria"/>
            </a:endParaRPr>
          </a:p>
        </p:txBody>
      </p:sp>
      <p:pic>
        <p:nvPicPr>
          <p:cNvPr id="240" name="Google Shape;240;p39"/>
          <p:cNvPicPr preferRelativeResize="0"/>
          <p:nvPr/>
        </p:nvPicPr>
        <p:blipFill>
          <a:blip r:embed="rId3">
            <a:alphaModFix/>
          </a:blip>
          <a:stretch>
            <a:fillRect/>
          </a:stretch>
        </p:blipFill>
        <p:spPr>
          <a:xfrm>
            <a:off x="188100" y="649800"/>
            <a:ext cx="4971326" cy="2028513"/>
          </a:xfrm>
          <a:prstGeom prst="rect">
            <a:avLst/>
          </a:prstGeom>
          <a:noFill/>
          <a:ln>
            <a:noFill/>
          </a:ln>
        </p:spPr>
      </p:pic>
      <p:pic>
        <p:nvPicPr>
          <p:cNvPr id="241" name="Google Shape;241;p39"/>
          <p:cNvPicPr preferRelativeResize="0"/>
          <p:nvPr/>
        </p:nvPicPr>
        <p:blipFill>
          <a:blip r:embed="rId4">
            <a:alphaModFix/>
          </a:blip>
          <a:stretch>
            <a:fillRect/>
          </a:stretch>
        </p:blipFill>
        <p:spPr>
          <a:xfrm>
            <a:off x="3907950" y="2571750"/>
            <a:ext cx="4971324" cy="238845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40"/>
          <p:cNvSpPr txBox="1"/>
          <p:nvPr>
            <p:ph type="title"/>
          </p:nvPr>
        </p:nvSpPr>
        <p:spPr>
          <a:xfrm>
            <a:off x="311700" y="235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F0000"/>
                </a:solidFill>
                <a:latin typeface="Cambria"/>
                <a:ea typeface="Cambria"/>
                <a:cs typeface="Cambria"/>
                <a:sym typeface="Cambria"/>
              </a:rPr>
              <a:t>Lexos: Top Words</a:t>
            </a:r>
            <a:endParaRPr b="1" sz="3000">
              <a:solidFill>
                <a:srgbClr val="FF0000"/>
              </a:solidFill>
              <a:latin typeface="Cambria"/>
              <a:ea typeface="Cambria"/>
              <a:cs typeface="Cambria"/>
              <a:sym typeface="Cambria"/>
            </a:endParaRPr>
          </a:p>
        </p:txBody>
      </p:sp>
      <p:pic>
        <p:nvPicPr>
          <p:cNvPr id="247" name="Google Shape;247;p40"/>
          <p:cNvPicPr preferRelativeResize="0"/>
          <p:nvPr/>
        </p:nvPicPr>
        <p:blipFill>
          <a:blip r:embed="rId3">
            <a:alphaModFix/>
          </a:blip>
          <a:stretch>
            <a:fillRect/>
          </a:stretch>
        </p:blipFill>
        <p:spPr>
          <a:xfrm>
            <a:off x="152400" y="939200"/>
            <a:ext cx="8839197" cy="2067685"/>
          </a:xfrm>
          <a:prstGeom prst="rect">
            <a:avLst/>
          </a:prstGeom>
          <a:noFill/>
          <a:ln>
            <a:noFill/>
          </a:ln>
        </p:spPr>
      </p:pic>
      <p:sp>
        <p:nvSpPr>
          <p:cNvPr id="248" name="Google Shape;248;p40"/>
          <p:cNvSpPr/>
          <p:nvPr/>
        </p:nvSpPr>
        <p:spPr>
          <a:xfrm>
            <a:off x="6969975" y="1070700"/>
            <a:ext cx="441000" cy="1890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40"/>
          <p:cNvSpPr/>
          <p:nvPr/>
        </p:nvSpPr>
        <p:spPr>
          <a:xfrm>
            <a:off x="6948975" y="2435300"/>
            <a:ext cx="640200" cy="1365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0" name="Google Shape;250;p40"/>
          <p:cNvPicPr preferRelativeResize="0"/>
          <p:nvPr/>
        </p:nvPicPr>
        <p:blipFill>
          <a:blip r:embed="rId4">
            <a:alphaModFix/>
          </a:blip>
          <a:stretch>
            <a:fillRect/>
          </a:stretch>
        </p:blipFill>
        <p:spPr>
          <a:xfrm>
            <a:off x="832050" y="2636575"/>
            <a:ext cx="7813773" cy="2354526"/>
          </a:xfrm>
          <a:prstGeom prst="rect">
            <a:avLst/>
          </a:prstGeom>
          <a:noFill/>
          <a:ln>
            <a:noFill/>
          </a:ln>
        </p:spPr>
      </p:pic>
      <p:sp>
        <p:nvSpPr>
          <p:cNvPr id="251" name="Google Shape;251;p40"/>
          <p:cNvSpPr/>
          <p:nvPr/>
        </p:nvSpPr>
        <p:spPr>
          <a:xfrm>
            <a:off x="7131750" y="2642650"/>
            <a:ext cx="691500" cy="1890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41"/>
          <p:cNvSpPr txBox="1"/>
          <p:nvPr>
            <p:ph type="title"/>
          </p:nvPr>
        </p:nvSpPr>
        <p:spPr>
          <a:xfrm>
            <a:off x="311700" y="2455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0000"/>
                </a:solidFill>
                <a:latin typeface="Cambria"/>
                <a:ea typeface="Cambria"/>
                <a:cs typeface="Cambria"/>
                <a:sym typeface="Cambria"/>
              </a:rPr>
              <a:t>Lexos: K-Means Clustering</a:t>
            </a:r>
            <a:endParaRPr b="1" sz="3600">
              <a:solidFill>
                <a:srgbClr val="FF0000"/>
              </a:solidFill>
              <a:latin typeface="Cambria"/>
              <a:ea typeface="Cambria"/>
              <a:cs typeface="Cambria"/>
              <a:sym typeface="Cambria"/>
            </a:endParaRPr>
          </a:p>
        </p:txBody>
      </p:sp>
      <p:pic>
        <p:nvPicPr>
          <p:cNvPr id="257" name="Google Shape;257;p41"/>
          <p:cNvPicPr preferRelativeResize="0"/>
          <p:nvPr/>
        </p:nvPicPr>
        <p:blipFill>
          <a:blip r:embed="rId3">
            <a:alphaModFix/>
          </a:blip>
          <a:stretch>
            <a:fillRect/>
          </a:stretch>
        </p:blipFill>
        <p:spPr>
          <a:xfrm>
            <a:off x="311700" y="892375"/>
            <a:ext cx="8635101" cy="4065000"/>
          </a:xfrm>
          <a:prstGeom prst="rect">
            <a:avLst/>
          </a:prstGeom>
          <a:noFill/>
          <a:ln>
            <a:noFill/>
          </a:ln>
        </p:spPr>
      </p:pic>
      <p:sp>
        <p:nvSpPr>
          <p:cNvPr id="258" name="Google Shape;258;p41"/>
          <p:cNvSpPr/>
          <p:nvPr/>
        </p:nvSpPr>
        <p:spPr>
          <a:xfrm>
            <a:off x="6959475" y="997200"/>
            <a:ext cx="430500" cy="2100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41"/>
          <p:cNvSpPr/>
          <p:nvPr/>
        </p:nvSpPr>
        <p:spPr>
          <a:xfrm>
            <a:off x="6948975" y="1742500"/>
            <a:ext cx="503700" cy="1680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0000"/>
                </a:solidFill>
                <a:latin typeface="Cambria"/>
                <a:ea typeface="Cambria"/>
                <a:cs typeface="Cambria"/>
                <a:sym typeface="Cambria"/>
              </a:rPr>
              <a:t>Learning Objectives</a:t>
            </a:r>
            <a:endParaRPr b="1" sz="3600">
              <a:solidFill>
                <a:srgbClr val="FF0000"/>
              </a:solidFill>
              <a:latin typeface="Cambria"/>
              <a:ea typeface="Cambria"/>
              <a:cs typeface="Cambria"/>
              <a:sym typeface="Cambria"/>
            </a:endParaRPr>
          </a:p>
        </p:txBody>
      </p:sp>
      <p:sp>
        <p:nvSpPr>
          <p:cNvPr id="68" name="Google Shape;68;p15"/>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Font typeface="Cambria"/>
              <a:buChar char="●"/>
            </a:pPr>
            <a:r>
              <a:rPr lang="en" sz="2400">
                <a:latin typeface="Cambria"/>
                <a:ea typeface="Cambria"/>
                <a:cs typeface="Cambria"/>
                <a:sym typeface="Cambria"/>
              </a:rPr>
              <a:t>Understand the definition and purpose of an API and web-scraping</a:t>
            </a:r>
            <a:endParaRPr sz="2400">
              <a:latin typeface="Cambria"/>
              <a:ea typeface="Cambria"/>
              <a:cs typeface="Cambria"/>
              <a:sym typeface="Cambria"/>
            </a:endParaRPr>
          </a:p>
          <a:p>
            <a:pPr indent="-381000" lvl="0" marL="457200" rtl="0" algn="l">
              <a:spcBef>
                <a:spcPts val="0"/>
              </a:spcBef>
              <a:spcAft>
                <a:spcPts val="0"/>
              </a:spcAft>
              <a:buSzPts val="2400"/>
              <a:buFont typeface="Cambria"/>
              <a:buChar char="●"/>
            </a:pPr>
            <a:r>
              <a:rPr lang="en" sz="2400">
                <a:latin typeface="Cambria"/>
                <a:ea typeface="Cambria"/>
                <a:cs typeface="Cambria"/>
                <a:sym typeface="Cambria"/>
              </a:rPr>
              <a:t>Understand the importance of API documentation</a:t>
            </a:r>
            <a:endParaRPr sz="2400">
              <a:latin typeface="Cambria"/>
              <a:ea typeface="Cambria"/>
              <a:cs typeface="Cambria"/>
              <a:sym typeface="Cambria"/>
            </a:endParaRPr>
          </a:p>
          <a:p>
            <a:pPr indent="-381000" lvl="0" marL="457200" rtl="0" algn="l">
              <a:spcBef>
                <a:spcPts val="0"/>
              </a:spcBef>
              <a:spcAft>
                <a:spcPts val="0"/>
              </a:spcAft>
              <a:buSzPts val="2400"/>
              <a:buFont typeface="Cambria"/>
              <a:buChar char="●"/>
            </a:pPr>
            <a:r>
              <a:rPr lang="en" sz="2400">
                <a:latin typeface="Cambria"/>
                <a:ea typeface="Cambria"/>
                <a:cs typeface="Cambria"/>
                <a:sym typeface="Cambria"/>
              </a:rPr>
              <a:t>Understand the affordances and </a:t>
            </a:r>
            <a:r>
              <a:rPr lang="en" sz="2400">
                <a:latin typeface="Cambria"/>
                <a:ea typeface="Cambria"/>
                <a:cs typeface="Cambria"/>
                <a:sym typeface="Cambria"/>
              </a:rPr>
              <a:t>limitations</a:t>
            </a:r>
            <a:r>
              <a:rPr lang="en" sz="2400">
                <a:latin typeface="Cambria"/>
                <a:ea typeface="Cambria"/>
                <a:cs typeface="Cambria"/>
                <a:sym typeface="Cambria"/>
              </a:rPr>
              <a:t> of using APIs to build a corpus</a:t>
            </a:r>
            <a:endParaRPr sz="2400">
              <a:latin typeface="Cambria"/>
              <a:ea typeface="Cambria"/>
              <a:cs typeface="Cambria"/>
              <a:sym typeface="Cambria"/>
            </a:endParaRPr>
          </a:p>
          <a:p>
            <a:pPr indent="-381000" lvl="0" marL="457200" rtl="0" algn="l">
              <a:spcBef>
                <a:spcPts val="0"/>
              </a:spcBef>
              <a:spcAft>
                <a:spcPts val="0"/>
              </a:spcAft>
              <a:buSzPts val="2400"/>
              <a:buFont typeface="Cambria"/>
              <a:buChar char="●"/>
            </a:pPr>
            <a:r>
              <a:rPr lang="en" sz="2400">
                <a:latin typeface="Cambria"/>
                <a:ea typeface="Cambria"/>
                <a:cs typeface="Cambria"/>
                <a:sym typeface="Cambria"/>
              </a:rPr>
              <a:t>Start to understand how to use digital tools to pull out novel insights and findings from text data</a:t>
            </a:r>
            <a:endParaRPr sz="2400">
              <a:latin typeface="Cambria"/>
              <a:ea typeface="Cambria"/>
              <a:cs typeface="Cambria"/>
              <a:sym typeface="Cambria"/>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42"/>
          <p:cNvSpPr txBox="1"/>
          <p:nvPr>
            <p:ph type="title"/>
          </p:nvPr>
        </p:nvSpPr>
        <p:spPr>
          <a:xfrm>
            <a:off x="188100" y="0"/>
            <a:ext cx="8520600" cy="60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0000"/>
                </a:solidFill>
                <a:latin typeface="Cambria"/>
                <a:ea typeface="Cambria"/>
                <a:cs typeface="Cambria"/>
                <a:sym typeface="Cambria"/>
              </a:rPr>
              <a:t>Lexos: Save or Reset Your Results</a:t>
            </a:r>
            <a:endParaRPr b="1" sz="3600">
              <a:solidFill>
                <a:srgbClr val="FF0000"/>
              </a:solidFill>
              <a:latin typeface="Cambria"/>
              <a:ea typeface="Cambria"/>
              <a:cs typeface="Cambria"/>
              <a:sym typeface="Cambria"/>
            </a:endParaRPr>
          </a:p>
        </p:txBody>
      </p:sp>
      <p:sp>
        <p:nvSpPr>
          <p:cNvPr id="265" name="Google Shape;265;p42"/>
          <p:cNvSpPr txBox="1"/>
          <p:nvPr>
            <p:ph idx="1" type="body"/>
          </p:nvPr>
        </p:nvSpPr>
        <p:spPr>
          <a:xfrm>
            <a:off x="244650" y="605100"/>
            <a:ext cx="8407500" cy="368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mbria"/>
                <a:ea typeface="Cambria"/>
                <a:cs typeface="Cambria"/>
                <a:sym typeface="Cambria"/>
              </a:rPr>
              <a:t>Lexos allows you to </a:t>
            </a:r>
            <a:r>
              <a:rPr b="1" lang="en">
                <a:latin typeface="Cambria"/>
                <a:ea typeface="Cambria"/>
                <a:cs typeface="Cambria"/>
                <a:sym typeface="Cambria"/>
              </a:rPr>
              <a:t>save</a:t>
            </a:r>
            <a:r>
              <a:rPr lang="en">
                <a:latin typeface="Cambria"/>
                <a:ea typeface="Cambria"/>
                <a:cs typeface="Cambria"/>
                <a:sym typeface="Cambria"/>
              </a:rPr>
              <a:t> your results as a Lexos file. If you do this, you can re-upload the Lexos file any time to access your cleaned-up corpus as well as the different analyses you’ve done.</a:t>
            </a:r>
            <a:endParaRPr>
              <a:latin typeface="Cambria"/>
              <a:ea typeface="Cambria"/>
              <a:cs typeface="Cambria"/>
              <a:sym typeface="Cambria"/>
            </a:endParaRPr>
          </a:p>
          <a:p>
            <a:pPr indent="0" lvl="0" marL="0" rtl="0" algn="l">
              <a:spcBef>
                <a:spcPts val="1600"/>
              </a:spcBef>
              <a:spcAft>
                <a:spcPts val="0"/>
              </a:spcAft>
              <a:buNone/>
            </a:pPr>
            <a:r>
              <a:rPr lang="en">
                <a:latin typeface="Cambria"/>
                <a:ea typeface="Cambria"/>
                <a:cs typeface="Cambria"/>
                <a:sym typeface="Cambria"/>
              </a:rPr>
              <a:t>You can also save individual visualizations as images (PNGs). </a:t>
            </a:r>
            <a:endParaRPr>
              <a:latin typeface="Cambria"/>
              <a:ea typeface="Cambria"/>
              <a:cs typeface="Cambria"/>
              <a:sym typeface="Cambria"/>
            </a:endParaRPr>
          </a:p>
          <a:p>
            <a:pPr indent="0" lvl="0" marL="0" rtl="0" algn="l">
              <a:spcBef>
                <a:spcPts val="1600"/>
              </a:spcBef>
              <a:spcAft>
                <a:spcPts val="1600"/>
              </a:spcAft>
              <a:buNone/>
            </a:pPr>
            <a:r>
              <a:rPr lang="en">
                <a:latin typeface="Cambria"/>
                <a:ea typeface="Cambria"/>
                <a:cs typeface="Cambria"/>
                <a:sym typeface="Cambria"/>
              </a:rPr>
              <a:t>Finally, if you want to start over, you can “Reset” your Lexos dashboard. Lexos is an Open Source Software hosted at Wheaton College, so it might be prone to bugs, lag, or other issues that require you to reset it. If you find Lexos stops working or is producing weird results, reset Lexos and start over from the beginning. </a:t>
            </a:r>
            <a:endParaRPr>
              <a:latin typeface="Cambria"/>
              <a:ea typeface="Cambria"/>
              <a:cs typeface="Cambria"/>
              <a:sym typeface="Cambria"/>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43"/>
          <p:cNvSpPr txBox="1"/>
          <p:nvPr>
            <p:ph type="title"/>
          </p:nvPr>
        </p:nvSpPr>
        <p:spPr>
          <a:xfrm>
            <a:off x="311700" y="293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0000"/>
                </a:solidFill>
                <a:latin typeface="Cambria"/>
                <a:ea typeface="Cambria"/>
                <a:cs typeface="Cambria"/>
                <a:sym typeface="Cambria"/>
              </a:rPr>
              <a:t>What Other Keywords would be Interesting to Search for?</a:t>
            </a:r>
            <a:endParaRPr b="1" sz="3600">
              <a:solidFill>
                <a:srgbClr val="FF0000"/>
              </a:solidFill>
              <a:latin typeface="Cambria"/>
              <a:ea typeface="Cambria"/>
              <a:cs typeface="Cambria"/>
              <a:sym typeface="Cambria"/>
            </a:endParaRPr>
          </a:p>
        </p:txBody>
      </p:sp>
      <p:sp>
        <p:nvSpPr>
          <p:cNvPr id="271" name="Google Shape;271;p43"/>
          <p:cNvSpPr txBox="1"/>
          <p:nvPr>
            <p:ph idx="1" type="body"/>
          </p:nvPr>
        </p:nvSpPr>
        <p:spPr>
          <a:xfrm>
            <a:off x="311700" y="1588425"/>
            <a:ext cx="8520600" cy="27969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Font typeface="Cambria"/>
              <a:buChar char="●"/>
            </a:pPr>
            <a:r>
              <a:rPr lang="en" sz="2400">
                <a:latin typeface="Cambria"/>
                <a:ea typeface="Cambria"/>
                <a:cs typeface="Cambria"/>
                <a:sym typeface="Cambria"/>
              </a:rPr>
              <a:t>We could use this script to use the NY Times API for any type of keyword search</a:t>
            </a:r>
            <a:endParaRPr sz="2400">
              <a:latin typeface="Cambria"/>
              <a:ea typeface="Cambria"/>
              <a:cs typeface="Cambria"/>
              <a:sym typeface="Cambria"/>
            </a:endParaRPr>
          </a:p>
          <a:p>
            <a:pPr indent="-381000" lvl="0" marL="457200" rtl="0" algn="l">
              <a:spcBef>
                <a:spcPts val="0"/>
              </a:spcBef>
              <a:spcAft>
                <a:spcPts val="0"/>
              </a:spcAft>
              <a:buSzPts val="2400"/>
              <a:buFont typeface="Cambria"/>
              <a:buChar char="●"/>
            </a:pPr>
            <a:r>
              <a:rPr lang="en" sz="2400">
                <a:latin typeface="Cambria"/>
                <a:ea typeface="Cambria"/>
                <a:cs typeface="Cambria"/>
                <a:sym typeface="Cambria"/>
              </a:rPr>
              <a:t>What would we find if we searched for “Donald Trump”?</a:t>
            </a:r>
            <a:endParaRPr sz="2400">
              <a:latin typeface="Cambria"/>
              <a:ea typeface="Cambria"/>
              <a:cs typeface="Cambria"/>
              <a:sym typeface="Cambria"/>
            </a:endParaRPr>
          </a:p>
          <a:p>
            <a:pPr indent="0" lvl="0" marL="0" rtl="0" algn="l">
              <a:spcBef>
                <a:spcPts val="1600"/>
              </a:spcBef>
              <a:spcAft>
                <a:spcPts val="0"/>
              </a:spcAft>
              <a:buNone/>
            </a:pPr>
            <a:r>
              <a:t/>
            </a:r>
            <a:endParaRPr sz="1600">
              <a:latin typeface="Cambria"/>
              <a:ea typeface="Cambria"/>
              <a:cs typeface="Cambria"/>
              <a:sym typeface="Cambria"/>
            </a:endParaRPr>
          </a:p>
          <a:p>
            <a:pPr indent="0" lvl="0" marL="0" rtl="0" algn="l">
              <a:spcBef>
                <a:spcPts val="1600"/>
              </a:spcBef>
              <a:spcAft>
                <a:spcPts val="0"/>
              </a:spcAft>
              <a:buNone/>
            </a:pPr>
            <a:r>
              <a:t/>
            </a:r>
            <a:endParaRPr sz="1600">
              <a:latin typeface="Cambria"/>
              <a:ea typeface="Cambria"/>
              <a:cs typeface="Cambria"/>
              <a:sym typeface="Cambria"/>
            </a:endParaRPr>
          </a:p>
          <a:p>
            <a:pPr indent="-330200" lvl="0" marL="457200" rtl="0" algn="l">
              <a:spcBef>
                <a:spcPts val="1600"/>
              </a:spcBef>
              <a:spcAft>
                <a:spcPts val="0"/>
              </a:spcAft>
              <a:buSzPts val="1600"/>
              <a:buFont typeface="Cambria"/>
              <a:buChar char="●"/>
            </a:pPr>
            <a:r>
              <a:rPr lang="en" sz="1600">
                <a:latin typeface="Cambria"/>
                <a:ea typeface="Cambria"/>
                <a:cs typeface="Cambria"/>
                <a:sym typeface="Cambria"/>
              </a:rPr>
              <a:t>You can follow along in this </a:t>
            </a:r>
            <a:r>
              <a:rPr lang="en" sz="1600" u="sng">
                <a:latin typeface="Cambria"/>
                <a:ea typeface="Cambria"/>
                <a:cs typeface="Cambria"/>
                <a:sym typeface="Cambria"/>
                <a:hlinkClick r:id="rId3"/>
              </a:rPr>
              <a:t>Jupyter Notebook</a:t>
            </a:r>
            <a:r>
              <a:rPr lang="en" sz="1600">
                <a:latin typeface="Cambria"/>
                <a:ea typeface="Cambria"/>
                <a:cs typeface="Cambria"/>
                <a:sym typeface="Cambria"/>
              </a:rPr>
              <a:t> if you want, or look at the results on the next slide</a:t>
            </a:r>
            <a:endParaRPr sz="1600">
              <a:latin typeface="Cambria"/>
              <a:ea typeface="Cambria"/>
              <a:cs typeface="Cambria"/>
              <a:sym typeface="Cambria"/>
            </a:endParaRPr>
          </a:p>
          <a:p>
            <a:pPr indent="0" lvl="0" marL="0" rtl="0" algn="l">
              <a:spcBef>
                <a:spcPts val="1600"/>
              </a:spcBef>
              <a:spcAft>
                <a:spcPts val="1600"/>
              </a:spcAft>
              <a:buNone/>
            </a:pPr>
            <a:r>
              <a:t/>
            </a:r>
            <a:endParaRPr sz="2400">
              <a:latin typeface="Cambria"/>
              <a:ea typeface="Cambria"/>
              <a:cs typeface="Cambria"/>
              <a:sym typeface="Cambria"/>
            </a:endParaRPr>
          </a:p>
        </p:txBody>
      </p:sp>
      <p:pic>
        <p:nvPicPr>
          <p:cNvPr id="272" name="Google Shape;272;p43"/>
          <p:cNvPicPr preferRelativeResize="0"/>
          <p:nvPr/>
        </p:nvPicPr>
        <p:blipFill>
          <a:blip r:embed="rId4">
            <a:alphaModFix/>
          </a:blip>
          <a:stretch>
            <a:fillRect/>
          </a:stretch>
        </p:blipFill>
        <p:spPr>
          <a:xfrm>
            <a:off x="1047750" y="3041300"/>
            <a:ext cx="7048500" cy="8763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44"/>
          <p:cNvSpPr txBox="1"/>
          <p:nvPr>
            <p:ph type="title"/>
          </p:nvPr>
        </p:nvSpPr>
        <p:spPr>
          <a:xfrm>
            <a:off x="322500" y="120850"/>
            <a:ext cx="65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0000"/>
                </a:solidFill>
                <a:latin typeface="Cambria"/>
                <a:ea typeface="Cambria"/>
                <a:cs typeface="Cambria"/>
                <a:sym typeface="Cambria"/>
              </a:rPr>
              <a:t>NY Times Articles related to Donald Trump</a:t>
            </a:r>
            <a:endParaRPr b="1" sz="3600">
              <a:solidFill>
                <a:srgbClr val="FF0000"/>
              </a:solidFill>
              <a:latin typeface="Cambria"/>
              <a:ea typeface="Cambria"/>
              <a:cs typeface="Cambria"/>
              <a:sym typeface="Cambria"/>
            </a:endParaRPr>
          </a:p>
        </p:txBody>
      </p:sp>
      <p:graphicFrame>
        <p:nvGraphicFramePr>
          <p:cNvPr id="278" name="Google Shape;278;p44"/>
          <p:cNvGraphicFramePr/>
          <p:nvPr/>
        </p:nvGraphicFramePr>
        <p:xfrm>
          <a:off x="7226325" y="387313"/>
          <a:ext cx="3000000" cy="3000000"/>
        </p:xfrm>
        <a:graphic>
          <a:graphicData uri="http://schemas.openxmlformats.org/drawingml/2006/table">
            <a:tbl>
              <a:tblPr>
                <a:solidFill>
                  <a:srgbClr val="FFFFFF"/>
                </a:solidFill>
                <a:tableStyleId>{FAFC00A6-1EA4-47F5-BAF2-62E42B316DCC}</a:tableStyleId>
              </a:tblPr>
              <a:tblGrid>
                <a:gridCol w="399575"/>
                <a:gridCol w="455575"/>
                <a:gridCol w="486725"/>
              </a:tblGrid>
              <a:tr h="100000">
                <a:tc>
                  <a:txBody>
                    <a:bodyPr/>
                    <a:lstStyle/>
                    <a:p>
                      <a:pPr indent="0" lvl="0" marL="0" rtl="0" algn="r">
                        <a:lnSpc>
                          <a:spcPct val="115000"/>
                        </a:lnSpc>
                        <a:spcBef>
                          <a:spcPts val="900"/>
                        </a:spcBef>
                        <a:spcAft>
                          <a:spcPts val="0"/>
                        </a:spcAft>
                        <a:buNone/>
                      </a:pPr>
                      <a:r>
                        <a:rPr b="1" lang="en" sz="900">
                          <a:highlight>
                            <a:srgbClr val="FFFFFF"/>
                          </a:highlight>
                        </a:rPr>
                        <a:t>year</a:t>
                      </a:r>
                      <a:endParaRPr b="1" sz="900">
                        <a:highlight>
                          <a:srgbClr val="FFFFFF"/>
                        </a:highlight>
                      </a:endParaRPr>
                    </a:p>
                  </a:txBody>
                  <a:tcPr marT="57150" marB="57150" marR="57150" marL="57150" anchor="ctr"/>
                </a:tc>
                <a:tc>
                  <a:txBody>
                    <a:bodyPr/>
                    <a:lstStyle/>
                    <a:p>
                      <a:pPr indent="0" lvl="0" marL="0" rtl="0" algn="r">
                        <a:lnSpc>
                          <a:spcPct val="115000"/>
                        </a:lnSpc>
                        <a:spcBef>
                          <a:spcPts val="900"/>
                        </a:spcBef>
                        <a:spcAft>
                          <a:spcPts val="0"/>
                        </a:spcAft>
                        <a:buNone/>
                      </a:pPr>
                      <a:r>
                        <a:rPr b="1" lang="en" sz="900">
                          <a:highlight>
                            <a:srgbClr val="FFFFFF"/>
                          </a:highlight>
                        </a:rPr>
                        <a:t>count</a:t>
                      </a:r>
                      <a:endParaRPr b="1" sz="900">
                        <a:highlight>
                          <a:srgbClr val="FFFFFF"/>
                        </a:highlight>
                      </a:endParaRPr>
                    </a:p>
                  </a:txBody>
                  <a:tcPr marT="57150" marB="57150" marR="57150" marL="57150" anchor="ctr"/>
                </a:tc>
                <a:tc>
                  <a:txBody>
                    <a:bodyPr/>
                    <a:lstStyle/>
                    <a:p>
                      <a:pPr indent="0" lvl="0" marL="0" rtl="0" algn="l">
                        <a:spcBef>
                          <a:spcPts val="0"/>
                        </a:spcBef>
                        <a:spcAft>
                          <a:spcPts val="0"/>
                        </a:spcAft>
                        <a:buNone/>
                      </a:pPr>
                      <a:r>
                        <a:t/>
                      </a:r>
                      <a:endParaRPr/>
                    </a:p>
                  </a:txBody>
                  <a:tcPr marT="91425" marB="91425" marR="91425" marL="91425"/>
                </a:tc>
              </a:tr>
              <a:tr h="413825">
                <a:tc>
                  <a:txBody>
                    <a:bodyPr/>
                    <a:lstStyle/>
                    <a:p>
                      <a:pPr indent="0" lvl="0" marL="0" rtl="0" algn="r">
                        <a:lnSpc>
                          <a:spcPct val="115000"/>
                        </a:lnSpc>
                        <a:spcBef>
                          <a:spcPts val="900"/>
                        </a:spcBef>
                        <a:spcAft>
                          <a:spcPts val="0"/>
                        </a:spcAft>
                        <a:buNone/>
                      </a:pPr>
                      <a:r>
                        <a:rPr b="1" lang="en" sz="900">
                          <a:highlight>
                            <a:srgbClr val="FFFFFF"/>
                          </a:highlight>
                        </a:rPr>
                        <a:t>0</a:t>
                      </a:r>
                      <a:endParaRPr b="1" sz="900">
                        <a:highlight>
                          <a:srgbClr val="FFFFFF"/>
                        </a:highlight>
                      </a:endParaRPr>
                    </a:p>
                  </a:txBody>
                  <a:tcPr marT="57150" marB="57150" marR="57150" marL="57150"/>
                </a:tc>
                <a:tc>
                  <a:txBody>
                    <a:bodyPr/>
                    <a:lstStyle/>
                    <a:p>
                      <a:pPr indent="0" lvl="0" marL="0" rtl="0" algn="l">
                        <a:lnSpc>
                          <a:spcPct val="115000"/>
                        </a:lnSpc>
                        <a:spcBef>
                          <a:spcPts val="900"/>
                        </a:spcBef>
                        <a:spcAft>
                          <a:spcPts val="0"/>
                        </a:spcAft>
                        <a:buNone/>
                      </a:pPr>
                      <a:r>
                        <a:rPr lang="en" sz="900">
                          <a:highlight>
                            <a:srgbClr val="FFFFFF"/>
                          </a:highlight>
                        </a:rPr>
                        <a:t>2010</a:t>
                      </a:r>
                      <a:endParaRPr sz="9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900">
                          <a:highlight>
                            <a:srgbClr val="FFFFFF"/>
                          </a:highlight>
                        </a:rPr>
                        <a:t>207</a:t>
                      </a:r>
                      <a:endParaRPr sz="900">
                        <a:highlight>
                          <a:srgbClr val="FFFFFF"/>
                        </a:highlight>
                      </a:endParaRPr>
                    </a:p>
                  </a:txBody>
                  <a:tcPr marT="57150" marB="57150" marR="57150" marL="57150" anchor="ctr"/>
                </a:tc>
              </a:tr>
              <a:tr h="413825">
                <a:tc>
                  <a:txBody>
                    <a:bodyPr/>
                    <a:lstStyle/>
                    <a:p>
                      <a:pPr indent="0" lvl="0" marL="0" rtl="0" algn="r">
                        <a:lnSpc>
                          <a:spcPct val="115000"/>
                        </a:lnSpc>
                        <a:spcBef>
                          <a:spcPts val="900"/>
                        </a:spcBef>
                        <a:spcAft>
                          <a:spcPts val="0"/>
                        </a:spcAft>
                        <a:buNone/>
                      </a:pPr>
                      <a:r>
                        <a:rPr b="1" lang="en" sz="900">
                          <a:highlight>
                            <a:srgbClr val="FFFFFF"/>
                          </a:highlight>
                        </a:rPr>
                        <a:t>1</a:t>
                      </a:r>
                      <a:endParaRPr b="1" sz="900">
                        <a:highlight>
                          <a:srgbClr val="FFFFFF"/>
                        </a:highlight>
                      </a:endParaRPr>
                    </a:p>
                  </a:txBody>
                  <a:tcPr marT="57150" marB="57150" marR="57150" marL="57150"/>
                </a:tc>
                <a:tc>
                  <a:txBody>
                    <a:bodyPr/>
                    <a:lstStyle/>
                    <a:p>
                      <a:pPr indent="0" lvl="0" marL="0" rtl="0" algn="l">
                        <a:lnSpc>
                          <a:spcPct val="115000"/>
                        </a:lnSpc>
                        <a:spcBef>
                          <a:spcPts val="900"/>
                        </a:spcBef>
                        <a:spcAft>
                          <a:spcPts val="0"/>
                        </a:spcAft>
                        <a:buNone/>
                      </a:pPr>
                      <a:r>
                        <a:rPr lang="en" sz="900">
                          <a:highlight>
                            <a:srgbClr val="FFFFFF"/>
                          </a:highlight>
                        </a:rPr>
                        <a:t>2011</a:t>
                      </a:r>
                      <a:endParaRPr sz="9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900">
                          <a:highlight>
                            <a:srgbClr val="FFFFFF"/>
                          </a:highlight>
                        </a:rPr>
                        <a:t>394</a:t>
                      </a:r>
                      <a:endParaRPr sz="900">
                        <a:highlight>
                          <a:srgbClr val="FFFFFF"/>
                        </a:highlight>
                      </a:endParaRPr>
                    </a:p>
                  </a:txBody>
                  <a:tcPr marT="57150" marB="57150" marR="57150" marL="57150" anchor="ctr"/>
                </a:tc>
              </a:tr>
              <a:tr h="413825">
                <a:tc>
                  <a:txBody>
                    <a:bodyPr/>
                    <a:lstStyle/>
                    <a:p>
                      <a:pPr indent="0" lvl="0" marL="0" rtl="0" algn="r">
                        <a:lnSpc>
                          <a:spcPct val="115000"/>
                        </a:lnSpc>
                        <a:spcBef>
                          <a:spcPts val="900"/>
                        </a:spcBef>
                        <a:spcAft>
                          <a:spcPts val="0"/>
                        </a:spcAft>
                        <a:buNone/>
                      </a:pPr>
                      <a:r>
                        <a:rPr b="1" lang="en" sz="900">
                          <a:highlight>
                            <a:srgbClr val="FFFFFF"/>
                          </a:highlight>
                        </a:rPr>
                        <a:t>2</a:t>
                      </a:r>
                      <a:endParaRPr b="1" sz="900">
                        <a:highlight>
                          <a:srgbClr val="FFFFFF"/>
                        </a:highlight>
                      </a:endParaRPr>
                    </a:p>
                  </a:txBody>
                  <a:tcPr marT="57150" marB="57150" marR="57150" marL="57150"/>
                </a:tc>
                <a:tc>
                  <a:txBody>
                    <a:bodyPr/>
                    <a:lstStyle/>
                    <a:p>
                      <a:pPr indent="0" lvl="0" marL="0" rtl="0" algn="l">
                        <a:lnSpc>
                          <a:spcPct val="115000"/>
                        </a:lnSpc>
                        <a:spcBef>
                          <a:spcPts val="900"/>
                        </a:spcBef>
                        <a:spcAft>
                          <a:spcPts val="0"/>
                        </a:spcAft>
                        <a:buNone/>
                      </a:pPr>
                      <a:r>
                        <a:rPr lang="en" sz="900">
                          <a:highlight>
                            <a:srgbClr val="FFFFFF"/>
                          </a:highlight>
                        </a:rPr>
                        <a:t>2012</a:t>
                      </a:r>
                      <a:endParaRPr sz="9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900">
                          <a:highlight>
                            <a:srgbClr val="FFFFFF"/>
                          </a:highlight>
                        </a:rPr>
                        <a:t>276</a:t>
                      </a:r>
                      <a:endParaRPr sz="900">
                        <a:highlight>
                          <a:srgbClr val="FFFFFF"/>
                        </a:highlight>
                      </a:endParaRPr>
                    </a:p>
                  </a:txBody>
                  <a:tcPr marT="57150" marB="57150" marR="57150" marL="57150" anchor="ctr"/>
                </a:tc>
              </a:tr>
              <a:tr h="413825">
                <a:tc>
                  <a:txBody>
                    <a:bodyPr/>
                    <a:lstStyle/>
                    <a:p>
                      <a:pPr indent="0" lvl="0" marL="0" rtl="0" algn="r">
                        <a:lnSpc>
                          <a:spcPct val="115000"/>
                        </a:lnSpc>
                        <a:spcBef>
                          <a:spcPts val="900"/>
                        </a:spcBef>
                        <a:spcAft>
                          <a:spcPts val="0"/>
                        </a:spcAft>
                        <a:buNone/>
                      </a:pPr>
                      <a:r>
                        <a:rPr b="1" lang="en" sz="900">
                          <a:highlight>
                            <a:srgbClr val="FFFFFF"/>
                          </a:highlight>
                        </a:rPr>
                        <a:t>3</a:t>
                      </a:r>
                      <a:endParaRPr b="1" sz="900">
                        <a:highlight>
                          <a:srgbClr val="FFFFFF"/>
                        </a:highlight>
                      </a:endParaRPr>
                    </a:p>
                  </a:txBody>
                  <a:tcPr marT="57150" marB="57150" marR="57150" marL="57150"/>
                </a:tc>
                <a:tc>
                  <a:txBody>
                    <a:bodyPr/>
                    <a:lstStyle/>
                    <a:p>
                      <a:pPr indent="0" lvl="0" marL="0" rtl="0" algn="l">
                        <a:lnSpc>
                          <a:spcPct val="115000"/>
                        </a:lnSpc>
                        <a:spcBef>
                          <a:spcPts val="900"/>
                        </a:spcBef>
                        <a:spcAft>
                          <a:spcPts val="0"/>
                        </a:spcAft>
                        <a:buNone/>
                      </a:pPr>
                      <a:r>
                        <a:rPr lang="en" sz="900">
                          <a:highlight>
                            <a:srgbClr val="FFFFFF"/>
                          </a:highlight>
                        </a:rPr>
                        <a:t>2013</a:t>
                      </a:r>
                      <a:endParaRPr sz="9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900">
                          <a:highlight>
                            <a:srgbClr val="FFFFFF"/>
                          </a:highlight>
                        </a:rPr>
                        <a:t>131</a:t>
                      </a:r>
                      <a:endParaRPr sz="900">
                        <a:highlight>
                          <a:srgbClr val="FFFFFF"/>
                        </a:highlight>
                      </a:endParaRPr>
                    </a:p>
                  </a:txBody>
                  <a:tcPr marT="57150" marB="57150" marR="57150" marL="57150" anchor="ctr"/>
                </a:tc>
              </a:tr>
              <a:tr h="413825">
                <a:tc>
                  <a:txBody>
                    <a:bodyPr/>
                    <a:lstStyle/>
                    <a:p>
                      <a:pPr indent="0" lvl="0" marL="0" rtl="0" algn="r">
                        <a:lnSpc>
                          <a:spcPct val="115000"/>
                        </a:lnSpc>
                        <a:spcBef>
                          <a:spcPts val="900"/>
                        </a:spcBef>
                        <a:spcAft>
                          <a:spcPts val="0"/>
                        </a:spcAft>
                        <a:buNone/>
                      </a:pPr>
                      <a:r>
                        <a:rPr b="1" lang="en" sz="900">
                          <a:highlight>
                            <a:srgbClr val="FFFFFF"/>
                          </a:highlight>
                        </a:rPr>
                        <a:t>4</a:t>
                      </a:r>
                      <a:endParaRPr b="1" sz="900">
                        <a:highlight>
                          <a:srgbClr val="FFFFFF"/>
                        </a:highlight>
                      </a:endParaRPr>
                    </a:p>
                  </a:txBody>
                  <a:tcPr marT="57150" marB="57150" marR="57150" marL="57150"/>
                </a:tc>
                <a:tc>
                  <a:txBody>
                    <a:bodyPr/>
                    <a:lstStyle/>
                    <a:p>
                      <a:pPr indent="0" lvl="0" marL="0" rtl="0" algn="l">
                        <a:lnSpc>
                          <a:spcPct val="115000"/>
                        </a:lnSpc>
                        <a:spcBef>
                          <a:spcPts val="900"/>
                        </a:spcBef>
                        <a:spcAft>
                          <a:spcPts val="0"/>
                        </a:spcAft>
                        <a:buNone/>
                      </a:pPr>
                      <a:r>
                        <a:rPr lang="en" sz="900">
                          <a:highlight>
                            <a:srgbClr val="FFFFFF"/>
                          </a:highlight>
                        </a:rPr>
                        <a:t>2014</a:t>
                      </a:r>
                      <a:endParaRPr sz="9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900">
                          <a:highlight>
                            <a:srgbClr val="FFFFFF"/>
                          </a:highlight>
                        </a:rPr>
                        <a:t>148</a:t>
                      </a:r>
                      <a:endParaRPr sz="900">
                        <a:highlight>
                          <a:srgbClr val="FFFFFF"/>
                        </a:highlight>
                      </a:endParaRPr>
                    </a:p>
                  </a:txBody>
                  <a:tcPr marT="57150" marB="57150" marR="57150" marL="57150" anchor="ctr"/>
                </a:tc>
              </a:tr>
              <a:tr h="413825">
                <a:tc>
                  <a:txBody>
                    <a:bodyPr/>
                    <a:lstStyle/>
                    <a:p>
                      <a:pPr indent="0" lvl="0" marL="0" rtl="0" algn="r">
                        <a:lnSpc>
                          <a:spcPct val="115000"/>
                        </a:lnSpc>
                        <a:spcBef>
                          <a:spcPts val="900"/>
                        </a:spcBef>
                        <a:spcAft>
                          <a:spcPts val="0"/>
                        </a:spcAft>
                        <a:buNone/>
                      </a:pPr>
                      <a:r>
                        <a:rPr b="1" lang="en" sz="900">
                          <a:highlight>
                            <a:srgbClr val="FFFFFF"/>
                          </a:highlight>
                        </a:rPr>
                        <a:t>5</a:t>
                      </a:r>
                      <a:endParaRPr b="1" sz="900">
                        <a:highlight>
                          <a:srgbClr val="FFFFFF"/>
                        </a:highlight>
                      </a:endParaRPr>
                    </a:p>
                  </a:txBody>
                  <a:tcPr marT="57150" marB="57150" marR="57150" marL="57150"/>
                </a:tc>
                <a:tc>
                  <a:txBody>
                    <a:bodyPr/>
                    <a:lstStyle/>
                    <a:p>
                      <a:pPr indent="0" lvl="0" marL="0" rtl="0" algn="l">
                        <a:lnSpc>
                          <a:spcPct val="115000"/>
                        </a:lnSpc>
                        <a:spcBef>
                          <a:spcPts val="900"/>
                        </a:spcBef>
                        <a:spcAft>
                          <a:spcPts val="0"/>
                        </a:spcAft>
                        <a:buNone/>
                      </a:pPr>
                      <a:r>
                        <a:rPr lang="en" sz="900">
                          <a:highlight>
                            <a:srgbClr val="FFFFFF"/>
                          </a:highlight>
                        </a:rPr>
                        <a:t>2015</a:t>
                      </a:r>
                      <a:endParaRPr sz="9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900">
                          <a:highlight>
                            <a:srgbClr val="FFFFFF"/>
                          </a:highlight>
                        </a:rPr>
                        <a:t>2453</a:t>
                      </a:r>
                      <a:endParaRPr sz="900">
                        <a:highlight>
                          <a:srgbClr val="FFFFFF"/>
                        </a:highlight>
                      </a:endParaRPr>
                    </a:p>
                  </a:txBody>
                  <a:tcPr marT="57150" marB="57150" marR="57150" marL="57150" anchor="ctr"/>
                </a:tc>
              </a:tr>
              <a:tr h="413825">
                <a:tc>
                  <a:txBody>
                    <a:bodyPr/>
                    <a:lstStyle/>
                    <a:p>
                      <a:pPr indent="0" lvl="0" marL="0" rtl="0" algn="r">
                        <a:lnSpc>
                          <a:spcPct val="115000"/>
                        </a:lnSpc>
                        <a:spcBef>
                          <a:spcPts val="900"/>
                        </a:spcBef>
                        <a:spcAft>
                          <a:spcPts val="0"/>
                        </a:spcAft>
                        <a:buNone/>
                      </a:pPr>
                      <a:r>
                        <a:rPr b="1" lang="en" sz="900">
                          <a:highlight>
                            <a:srgbClr val="FFFFFF"/>
                          </a:highlight>
                        </a:rPr>
                        <a:t>6</a:t>
                      </a:r>
                      <a:endParaRPr b="1" sz="900">
                        <a:highlight>
                          <a:srgbClr val="FFFFFF"/>
                        </a:highlight>
                      </a:endParaRPr>
                    </a:p>
                  </a:txBody>
                  <a:tcPr marT="57150" marB="57150" marR="57150" marL="57150"/>
                </a:tc>
                <a:tc>
                  <a:txBody>
                    <a:bodyPr/>
                    <a:lstStyle/>
                    <a:p>
                      <a:pPr indent="0" lvl="0" marL="0" rtl="0" algn="l">
                        <a:lnSpc>
                          <a:spcPct val="115000"/>
                        </a:lnSpc>
                        <a:spcBef>
                          <a:spcPts val="900"/>
                        </a:spcBef>
                        <a:spcAft>
                          <a:spcPts val="0"/>
                        </a:spcAft>
                        <a:buNone/>
                      </a:pPr>
                      <a:r>
                        <a:rPr lang="en" sz="900">
                          <a:highlight>
                            <a:srgbClr val="FFFFFF"/>
                          </a:highlight>
                        </a:rPr>
                        <a:t>2016</a:t>
                      </a:r>
                      <a:endParaRPr sz="9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900">
                          <a:highlight>
                            <a:srgbClr val="FFFFFF"/>
                          </a:highlight>
                        </a:rPr>
                        <a:t>10522</a:t>
                      </a:r>
                      <a:endParaRPr sz="900">
                        <a:highlight>
                          <a:srgbClr val="FFFFFF"/>
                        </a:highlight>
                      </a:endParaRPr>
                    </a:p>
                  </a:txBody>
                  <a:tcPr marT="57150" marB="57150" marR="57150" marL="57150" anchor="ctr"/>
                </a:tc>
              </a:tr>
              <a:tr h="413825">
                <a:tc>
                  <a:txBody>
                    <a:bodyPr/>
                    <a:lstStyle/>
                    <a:p>
                      <a:pPr indent="0" lvl="0" marL="0" rtl="0" algn="r">
                        <a:lnSpc>
                          <a:spcPct val="115000"/>
                        </a:lnSpc>
                        <a:spcBef>
                          <a:spcPts val="900"/>
                        </a:spcBef>
                        <a:spcAft>
                          <a:spcPts val="0"/>
                        </a:spcAft>
                        <a:buNone/>
                      </a:pPr>
                      <a:r>
                        <a:rPr b="1" lang="en" sz="900">
                          <a:highlight>
                            <a:srgbClr val="FFFFFF"/>
                          </a:highlight>
                        </a:rPr>
                        <a:t>7</a:t>
                      </a:r>
                      <a:endParaRPr b="1" sz="900">
                        <a:highlight>
                          <a:srgbClr val="FFFFFF"/>
                        </a:highlight>
                      </a:endParaRPr>
                    </a:p>
                  </a:txBody>
                  <a:tcPr marT="57150" marB="57150" marR="57150" marL="57150"/>
                </a:tc>
                <a:tc>
                  <a:txBody>
                    <a:bodyPr/>
                    <a:lstStyle/>
                    <a:p>
                      <a:pPr indent="0" lvl="0" marL="0" rtl="0" algn="l">
                        <a:lnSpc>
                          <a:spcPct val="115000"/>
                        </a:lnSpc>
                        <a:spcBef>
                          <a:spcPts val="900"/>
                        </a:spcBef>
                        <a:spcAft>
                          <a:spcPts val="0"/>
                        </a:spcAft>
                        <a:buNone/>
                      </a:pPr>
                      <a:r>
                        <a:rPr lang="en" sz="900">
                          <a:highlight>
                            <a:srgbClr val="FFFFFF"/>
                          </a:highlight>
                        </a:rPr>
                        <a:t>2017</a:t>
                      </a:r>
                      <a:endParaRPr sz="9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900">
                          <a:highlight>
                            <a:srgbClr val="FFFFFF"/>
                          </a:highlight>
                        </a:rPr>
                        <a:t>16029</a:t>
                      </a:r>
                      <a:endParaRPr sz="900">
                        <a:highlight>
                          <a:srgbClr val="FFFFFF"/>
                        </a:highlight>
                      </a:endParaRPr>
                    </a:p>
                  </a:txBody>
                  <a:tcPr marT="57150" marB="57150" marR="57150" marL="57150" anchor="ctr"/>
                </a:tc>
              </a:tr>
              <a:tr h="413825">
                <a:tc>
                  <a:txBody>
                    <a:bodyPr/>
                    <a:lstStyle/>
                    <a:p>
                      <a:pPr indent="0" lvl="0" marL="0" rtl="0" algn="r">
                        <a:lnSpc>
                          <a:spcPct val="115000"/>
                        </a:lnSpc>
                        <a:spcBef>
                          <a:spcPts val="900"/>
                        </a:spcBef>
                        <a:spcAft>
                          <a:spcPts val="0"/>
                        </a:spcAft>
                        <a:buNone/>
                      </a:pPr>
                      <a:r>
                        <a:rPr b="1" lang="en" sz="900">
                          <a:highlight>
                            <a:srgbClr val="FFFFFF"/>
                          </a:highlight>
                        </a:rPr>
                        <a:t>8</a:t>
                      </a:r>
                      <a:endParaRPr b="1" sz="900">
                        <a:highlight>
                          <a:srgbClr val="FFFFFF"/>
                        </a:highlight>
                      </a:endParaRPr>
                    </a:p>
                  </a:txBody>
                  <a:tcPr marT="57150" marB="57150" marR="57150" marL="57150"/>
                </a:tc>
                <a:tc>
                  <a:txBody>
                    <a:bodyPr/>
                    <a:lstStyle/>
                    <a:p>
                      <a:pPr indent="0" lvl="0" marL="0" rtl="0" algn="l">
                        <a:lnSpc>
                          <a:spcPct val="115000"/>
                        </a:lnSpc>
                        <a:spcBef>
                          <a:spcPts val="900"/>
                        </a:spcBef>
                        <a:spcAft>
                          <a:spcPts val="0"/>
                        </a:spcAft>
                        <a:buNone/>
                      </a:pPr>
                      <a:r>
                        <a:rPr lang="en" sz="900">
                          <a:highlight>
                            <a:srgbClr val="FFFFFF"/>
                          </a:highlight>
                        </a:rPr>
                        <a:t>2018</a:t>
                      </a:r>
                      <a:endParaRPr sz="9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900">
                          <a:highlight>
                            <a:srgbClr val="FFFFFF"/>
                          </a:highlight>
                        </a:rPr>
                        <a:t>14607</a:t>
                      </a:r>
                      <a:endParaRPr sz="900">
                        <a:highlight>
                          <a:srgbClr val="FFFFFF"/>
                        </a:highlight>
                      </a:endParaRPr>
                    </a:p>
                  </a:txBody>
                  <a:tcPr marT="57150" marB="57150" marR="57150" marL="57150" anchor="ctr"/>
                </a:tc>
              </a:tr>
              <a:tr h="413825">
                <a:tc>
                  <a:txBody>
                    <a:bodyPr/>
                    <a:lstStyle/>
                    <a:p>
                      <a:pPr indent="0" lvl="0" marL="0" rtl="0" algn="r">
                        <a:lnSpc>
                          <a:spcPct val="115000"/>
                        </a:lnSpc>
                        <a:spcBef>
                          <a:spcPts val="900"/>
                        </a:spcBef>
                        <a:spcAft>
                          <a:spcPts val="0"/>
                        </a:spcAft>
                        <a:buNone/>
                      </a:pPr>
                      <a:r>
                        <a:rPr b="1" lang="en" sz="900">
                          <a:highlight>
                            <a:srgbClr val="FFFFFF"/>
                          </a:highlight>
                        </a:rPr>
                        <a:t>9</a:t>
                      </a:r>
                      <a:endParaRPr b="1" sz="900">
                        <a:highlight>
                          <a:srgbClr val="FFFFFF"/>
                        </a:highlight>
                      </a:endParaRPr>
                    </a:p>
                  </a:txBody>
                  <a:tcPr marT="57150" marB="57150" marR="57150" marL="57150"/>
                </a:tc>
                <a:tc>
                  <a:txBody>
                    <a:bodyPr/>
                    <a:lstStyle/>
                    <a:p>
                      <a:pPr indent="0" lvl="0" marL="0" rtl="0" algn="l">
                        <a:lnSpc>
                          <a:spcPct val="115000"/>
                        </a:lnSpc>
                        <a:spcBef>
                          <a:spcPts val="900"/>
                        </a:spcBef>
                        <a:spcAft>
                          <a:spcPts val="0"/>
                        </a:spcAft>
                        <a:buNone/>
                      </a:pPr>
                      <a:r>
                        <a:rPr lang="en" sz="900">
                          <a:highlight>
                            <a:srgbClr val="FFFFFF"/>
                          </a:highlight>
                        </a:rPr>
                        <a:t>2019</a:t>
                      </a:r>
                      <a:endParaRPr sz="900">
                        <a:highlight>
                          <a:srgbClr val="FFFFFF"/>
                        </a:highlight>
                      </a:endParaRPr>
                    </a:p>
                  </a:txBody>
                  <a:tcPr marT="57150" marB="57150" marR="57150" marL="57150" anchor="ctr"/>
                </a:tc>
                <a:tc>
                  <a:txBody>
                    <a:bodyPr/>
                    <a:lstStyle/>
                    <a:p>
                      <a:pPr indent="0" lvl="0" marL="0" rtl="0" algn="l">
                        <a:lnSpc>
                          <a:spcPct val="115000"/>
                        </a:lnSpc>
                        <a:spcBef>
                          <a:spcPts val="900"/>
                        </a:spcBef>
                        <a:spcAft>
                          <a:spcPts val="0"/>
                        </a:spcAft>
                        <a:buNone/>
                      </a:pPr>
                      <a:r>
                        <a:rPr lang="en" sz="900">
                          <a:highlight>
                            <a:srgbClr val="FFFFFF"/>
                          </a:highlight>
                        </a:rPr>
                        <a:t>13779</a:t>
                      </a:r>
                      <a:endParaRPr sz="900">
                        <a:highlight>
                          <a:srgbClr val="FFFFFF"/>
                        </a:highlight>
                      </a:endParaRPr>
                    </a:p>
                  </a:txBody>
                  <a:tcPr marT="57150" marB="57150" marR="57150" marL="57150" anchor="ctr"/>
                </a:tc>
              </a:tr>
            </a:tbl>
          </a:graphicData>
        </a:graphic>
      </p:graphicFrame>
      <p:pic>
        <p:nvPicPr>
          <p:cNvPr id="279" name="Google Shape;279;p44"/>
          <p:cNvPicPr preferRelativeResize="0"/>
          <p:nvPr/>
        </p:nvPicPr>
        <p:blipFill>
          <a:blip r:embed="rId3">
            <a:alphaModFix/>
          </a:blip>
          <a:stretch>
            <a:fillRect/>
          </a:stretch>
        </p:blipFill>
        <p:spPr>
          <a:xfrm>
            <a:off x="76750" y="1264275"/>
            <a:ext cx="6804075" cy="3767275"/>
          </a:xfrm>
          <a:prstGeom prst="rect">
            <a:avLst/>
          </a:prstGeom>
          <a:noFill/>
          <a:ln>
            <a:noFill/>
          </a:ln>
        </p:spPr>
      </p:pic>
      <p:pic>
        <p:nvPicPr>
          <p:cNvPr id="280" name="Google Shape;280;p44"/>
          <p:cNvPicPr preferRelativeResize="0"/>
          <p:nvPr/>
        </p:nvPicPr>
        <p:blipFill>
          <a:blip r:embed="rId4">
            <a:alphaModFix/>
          </a:blip>
          <a:stretch>
            <a:fillRect/>
          </a:stretch>
        </p:blipFill>
        <p:spPr>
          <a:xfrm>
            <a:off x="3498350" y="1017725"/>
            <a:ext cx="3857625" cy="2533650"/>
          </a:xfrm>
          <a:prstGeom prst="rect">
            <a:avLst/>
          </a:prstGeom>
          <a:noFill/>
          <a:ln>
            <a:noFill/>
          </a:ln>
        </p:spPr>
      </p:pic>
      <p:sp>
        <p:nvSpPr>
          <p:cNvPr id="281" name="Google Shape;281;p44"/>
          <p:cNvSpPr txBox="1"/>
          <p:nvPr/>
        </p:nvSpPr>
        <p:spPr>
          <a:xfrm>
            <a:off x="3814375" y="4507950"/>
            <a:ext cx="2323200" cy="275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Top Keywords for Trump Articles</a:t>
            </a:r>
            <a:endParaRPr/>
          </a:p>
        </p:txBody>
      </p:sp>
      <p:sp>
        <p:nvSpPr>
          <p:cNvPr id="282" name="Google Shape;282;p44"/>
          <p:cNvSpPr txBox="1"/>
          <p:nvPr/>
        </p:nvSpPr>
        <p:spPr>
          <a:xfrm>
            <a:off x="6537450" y="14800"/>
            <a:ext cx="2388000" cy="7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Frequency of Trump Related Articles 2010-2019</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45"/>
          <p:cNvSpPr txBox="1"/>
          <p:nvPr>
            <p:ph type="title"/>
          </p:nvPr>
        </p:nvSpPr>
        <p:spPr>
          <a:xfrm>
            <a:off x="311700" y="1640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0000"/>
                </a:solidFill>
                <a:latin typeface="Cambria"/>
                <a:ea typeface="Cambria"/>
                <a:cs typeface="Cambria"/>
                <a:sym typeface="Cambria"/>
              </a:rPr>
              <a:t>Assignment: Use Lexos on the NY Times Trump Data </a:t>
            </a:r>
            <a:endParaRPr b="1" sz="3600">
              <a:solidFill>
                <a:srgbClr val="FF0000"/>
              </a:solidFill>
              <a:latin typeface="Cambria"/>
              <a:ea typeface="Cambria"/>
              <a:cs typeface="Cambria"/>
              <a:sym typeface="Cambria"/>
            </a:endParaRPr>
          </a:p>
        </p:txBody>
      </p:sp>
      <p:sp>
        <p:nvSpPr>
          <p:cNvPr id="288" name="Google Shape;288;p45"/>
          <p:cNvSpPr txBox="1"/>
          <p:nvPr>
            <p:ph idx="1" type="body"/>
          </p:nvPr>
        </p:nvSpPr>
        <p:spPr>
          <a:xfrm>
            <a:off x="108050" y="1404750"/>
            <a:ext cx="8724300" cy="28509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Font typeface="Cambria"/>
              <a:buChar char="●"/>
            </a:pPr>
            <a:r>
              <a:rPr lang="en" sz="2000">
                <a:latin typeface="Cambria"/>
                <a:ea typeface="Cambria"/>
                <a:cs typeface="Cambria"/>
                <a:sym typeface="Cambria"/>
              </a:rPr>
              <a:t>Take the Trump Article Data provided over email, or at this </a:t>
            </a:r>
            <a:r>
              <a:rPr lang="en" sz="2000" u="sng">
                <a:latin typeface="Cambria"/>
                <a:ea typeface="Cambria"/>
                <a:cs typeface="Cambria"/>
                <a:sym typeface="Cambria"/>
                <a:hlinkClick r:id="rId3"/>
              </a:rPr>
              <a:t>github link</a:t>
            </a:r>
            <a:r>
              <a:rPr lang="en" sz="2000">
                <a:latin typeface="Cambria"/>
                <a:ea typeface="Cambria"/>
                <a:cs typeface="Cambria"/>
                <a:sym typeface="Cambria"/>
              </a:rPr>
              <a:t>, and enter it into Lexos</a:t>
            </a:r>
            <a:endParaRPr sz="2000">
              <a:latin typeface="Cambria"/>
              <a:ea typeface="Cambria"/>
              <a:cs typeface="Cambria"/>
              <a:sym typeface="Cambria"/>
            </a:endParaRPr>
          </a:p>
          <a:p>
            <a:pPr indent="-355600" lvl="0" marL="457200" rtl="0" algn="l">
              <a:spcBef>
                <a:spcPts val="0"/>
              </a:spcBef>
              <a:spcAft>
                <a:spcPts val="0"/>
              </a:spcAft>
              <a:buSzPts val="2000"/>
              <a:buFont typeface="Cambria"/>
              <a:buChar char="●"/>
            </a:pPr>
            <a:r>
              <a:rPr lang="en" sz="2000">
                <a:latin typeface="Cambria"/>
                <a:ea typeface="Cambria"/>
                <a:cs typeface="Cambria"/>
                <a:sym typeface="Cambria"/>
              </a:rPr>
              <a:t>Perform the same upload, management, cleaning, analyzing and visualization processes we did for the Global Warming articles on the Trump articles</a:t>
            </a:r>
            <a:endParaRPr sz="2000">
              <a:latin typeface="Cambria"/>
              <a:ea typeface="Cambria"/>
              <a:cs typeface="Cambria"/>
              <a:sym typeface="Cambria"/>
            </a:endParaRPr>
          </a:p>
          <a:p>
            <a:pPr indent="-355600" lvl="0" marL="457200" rtl="0" algn="l">
              <a:spcBef>
                <a:spcPts val="0"/>
              </a:spcBef>
              <a:spcAft>
                <a:spcPts val="0"/>
              </a:spcAft>
              <a:buSzPts val="2000"/>
              <a:buFont typeface="Cambria"/>
              <a:buChar char="●"/>
            </a:pPr>
            <a:r>
              <a:rPr lang="en" sz="2000">
                <a:latin typeface="Cambria"/>
                <a:ea typeface="Cambria"/>
                <a:cs typeface="Cambria"/>
                <a:sym typeface="Cambria"/>
              </a:rPr>
              <a:t>Take a screenshot of the cleaned article window after you have applied stopwords</a:t>
            </a:r>
            <a:endParaRPr sz="2000">
              <a:latin typeface="Cambria"/>
              <a:ea typeface="Cambria"/>
              <a:cs typeface="Cambria"/>
              <a:sym typeface="Cambria"/>
            </a:endParaRPr>
          </a:p>
          <a:p>
            <a:pPr indent="-355600" lvl="0" marL="457200" rtl="0" algn="l">
              <a:spcBef>
                <a:spcPts val="0"/>
              </a:spcBef>
              <a:spcAft>
                <a:spcPts val="0"/>
              </a:spcAft>
              <a:buSzPts val="2000"/>
              <a:buFont typeface="Cambria"/>
              <a:buChar char="●"/>
            </a:pPr>
            <a:r>
              <a:rPr lang="en" sz="2000">
                <a:latin typeface="Cambria"/>
                <a:ea typeface="Cambria"/>
                <a:cs typeface="Cambria"/>
                <a:sym typeface="Cambria"/>
              </a:rPr>
              <a:t>Take a screenshot of one analysis or visualization you performed on this data</a:t>
            </a:r>
            <a:endParaRPr sz="2000">
              <a:latin typeface="Cambria"/>
              <a:ea typeface="Cambria"/>
              <a:cs typeface="Cambria"/>
              <a:sym typeface="Cambria"/>
            </a:endParaRPr>
          </a:p>
          <a:p>
            <a:pPr indent="-355600" lvl="0" marL="457200" rtl="0" algn="l">
              <a:spcBef>
                <a:spcPts val="0"/>
              </a:spcBef>
              <a:spcAft>
                <a:spcPts val="0"/>
              </a:spcAft>
              <a:buSzPts val="2000"/>
              <a:buFont typeface="Cambria"/>
              <a:buChar char="●"/>
            </a:pPr>
            <a:r>
              <a:rPr lang="en" sz="2000">
                <a:latin typeface="Cambria"/>
                <a:ea typeface="Cambria"/>
                <a:cs typeface="Cambria"/>
                <a:sym typeface="Cambria"/>
              </a:rPr>
              <a:t>Send the Screenshots to Professor Alden</a:t>
            </a:r>
            <a:endParaRPr sz="2000">
              <a:latin typeface="Cambria"/>
              <a:ea typeface="Cambria"/>
              <a:cs typeface="Cambria"/>
              <a:sym typeface="Cambria"/>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46"/>
          <p:cNvSpPr txBox="1"/>
          <p:nvPr>
            <p:ph type="title"/>
          </p:nvPr>
        </p:nvSpPr>
        <p:spPr>
          <a:xfrm>
            <a:off x="149600" y="228950"/>
            <a:ext cx="8743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0000"/>
                </a:solidFill>
                <a:latin typeface="Cambria"/>
                <a:ea typeface="Cambria"/>
                <a:cs typeface="Cambria"/>
                <a:sym typeface="Cambria"/>
              </a:rPr>
              <a:t>Want to Learn More and How to do this Yourself? Take INSH 1500 for Summer 2</a:t>
            </a:r>
            <a:endParaRPr b="1" sz="3600">
              <a:solidFill>
                <a:srgbClr val="FF0000"/>
              </a:solidFill>
              <a:latin typeface="Cambria"/>
              <a:ea typeface="Cambria"/>
              <a:cs typeface="Cambria"/>
              <a:sym typeface="Cambria"/>
            </a:endParaRPr>
          </a:p>
        </p:txBody>
      </p:sp>
      <p:sp>
        <p:nvSpPr>
          <p:cNvPr id="294" name="Google Shape;294;p46"/>
          <p:cNvSpPr txBox="1"/>
          <p:nvPr>
            <p:ph idx="1" type="body"/>
          </p:nvPr>
        </p:nvSpPr>
        <p:spPr>
          <a:xfrm>
            <a:off x="290100" y="1521800"/>
            <a:ext cx="87435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latin typeface="Cambria"/>
                <a:ea typeface="Cambria"/>
                <a:cs typeface="Cambria"/>
                <a:sym typeface="Cambria"/>
              </a:rPr>
              <a:t>If anyone is interested in learning python, jupyter notebooks, and how to use APIs and do these analyses yourself, sign up for my Summer 2 Course, INSH 1500: Digital Methods for Social Science &amp; Humanities, where we will learn to do this and more (including some Mapping &amp; GIS, Network Analysis, Image Analysis) including going much more in depth into Computational Text Analysis using Python, teaching you new research methods to further social science inquiries. No coding experience Necessary!</a:t>
            </a:r>
            <a:endParaRPr>
              <a:latin typeface="Cambria"/>
              <a:ea typeface="Cambria"/>
              <a:cs typeface="Cambria"/>
              <a:sym typeface="Cambria"/>
            </a:endParaRPr>
          </a:p>
          <a:p>
            <a:pPr indent="0" lvl="0" marL="0" rtl="0" algn="l">
              <a:lnSpc>
                <a:spcPct val="100000"/>
              </a:lnSpc>
              <a:spcBef>
                <a:spcPts val="0"/>
              </a:spcBef>
              <a:spcAft>
                <a:spcPts val="0"/>
              </a:spcAft>
              <a:buNone/>
            </a:pPr>
            <a:r>
              <a:t/>
            </a:r>
            <a:endParaRPr>
              <a:latin typeface="Cambria"/>
              <a:ea typeface="Cambria"/>
              <a:cs typeface="Cambria"/>
              <a:sym typeface="Cambria"/>
            </a:endParaRPr>
          </a:p>
          <a:p>
            <a:pPr indent="0" lvl="0" marL="0" rtl="0" algn="l">
              <a:lnSpc>
                <a:spcPct val="100000"/>
              </a:lnSpc>
              <a:spcBef>
                <a:spcPts val="0"/>
              </a:spcBef>
              <a:spcAft>
                <a:spcPts val="0"/>
              </a:spcAft>
              <a:buNone/>
            </a:pPr>
            <a:r>
              <a:rPr b="1" lang="en">
                <a:latin typeface="Cambria"/>
                <a:ea typeface="Cambria"/>
                <a:cs typeface="Cambria"/>
                <a:sym typeface="Cambria"/>
              </a:rPr>
              <a:t>INSH 1500: Digital Methods for Social Science &amp; Humanities</a:t>
            </a:r>
            <a:endParaRPr b="1">
              <a:latin typeface="Cambria"/>
              <a:ea typeface="Cambria"/>
              <a:cs typeface="Cambria"/>
              <a:sym typeface="Cambria"/>
            </a:endParaRPr>
          </a:p>
          <a:p>
            <a:pPr indent="0" lvl="0" marL="0" rtl="0" algn="l">
              <a:lnSpc>
                <a:spcPct val="100000"/>
              </a:lnSpc>
              <a:spcBef>
                <a:spcPts val="0"/>
              </a:spcBef>
              <a:spcAft>
                <a:spcPts val="0"/>
              </a:spcAft>
              <a:buNone/>
            </a:pPr>
            <a:r>
              <a:rPr lang="en">
                <a:latin typeface="Cambria"/>
                <a:ea typeface="Cambria"/>
                <a:cs typeface="Cambria"/>
                <a:sym typeface="Cambria"/>
              </a:rPr>
              <a:t>Professor: Jeff Sternberg</a:t>
            </a:r>
            <a:endParaRPr>
              <a:latin typeface="Cambria"/>
              <a:ea typeface="Cambria"/>
              <a:cs typeface="Cambria"/>
              <a:sym typeface="Cambria"/>
            </a:endParaRPr>
          </a:p>
          <a:p>
            <a:pPr indent="0" lvl="0" marL="0" rtl="0" algn="l">
              <a:lnSpc>
                <a:spcPct val="100000"/>
              </a:lnSpc>
              <a:spcBef>
                <a:spcPts val="0"/>
              </a:spcBef>
              <a:spcAft>
                <a:spcPts val="0"/>
              </a:spcAft>
              <a:buNone/>
            </a:pPr>
            <a:r>
              <a:rPr lang="en">
                <a:highlight>
                  <a:srgbClr val="FFFFFF"/>
                </a:highlight>
                <a:latin typeface="Cambria"/>
                <a:ea typeface="Cambria"/>
                <a:cs typeface="Cambria"/>
                <a:sym typeface="Cambria"/>
              </a:rPr>
              <a:t>Associated Term</a:t>
            </a:r>
            <a:r>
              <a:rPr b="1" lang="en">
                <a:highlight>
                  <a:srgbClr val="FFFFFF"/>
                </a:highlight>
                <a:latin typeface="Cambria"/>
                <a:ea typeface="Cambria"/>
                <a:cs typeface="Cambria"/>
                <a:sym typeface="Cambria"/>
              </a:rPr>
              <a:t>: </a:t>
            </a:r>
            <a:r>
              <a:rPr lang="en">
                <a:highlight>
                  <a:srgbClr val="FFFFFF"/>
                </a:highlight>
                <a:latin typeface="Cambria"/>
                <a:ea typeface="Cambria"/>
                <a:cs typeface="Cambria"/>
                <a:sym typeface="Cambria"/>
              </a:rPr>
              <a:t>Summer 2 2020 Semester (6/29/2020 - 8/18/2020)</a:t>
            </a:r>
            <a:endParaRPr>
              <a:highlight>
                <a:srgbClr val="FFFFFF"/>
              </a:highlight>
              <a:latin typeface="Cambria"/>
              <a:ea typeface="Cambria"/>
              <a:cs typeface="Cambria"/>
              <a:sym typeface="Cambria"/>
            </a:endParaRPr>
          </a:p>
          <a:p>
            <a:pPr indent="0" lvl="0" marL="0" rtl="0" algn="l">
              <a:lnSpc>
                <a:spcPct val="100000"/>
              </a:lnSpc>
              <a:spcBef>
                <a:spcPts val="0"/>
              </a:spcBef>
              <a:spcAft>
                <a:spcPts val="0"/>
              </a:spcAft>
              <a:buNone/>
            </a:pPr>
            <a:r>
              <a:rPr lang="en">
                <a:highlight>
                  <a:srgbClr val="FFFFFF"/>
                </a:highlight>
                <a:latin typeface="Cambria"/>
                <a:ea typeface="Cambria"/>
                <a:cs typeface="Cambria"/>
                <a:sym typeface="Cambria"/>
              </a:rPr>
              <a:t>CRN</a:t>
            </a:r>
            <a:r>
              <a:rPr b="1" lang="en">
                <a:highlight>
                  <a:srgbClr val="FFFFFF"/>
                </a:highlight>
                <a:latin typeface="Cambria"/>
                <a:ea typeface="Cambria"/>
                <a:cs typeface="Cambria"/>
                <a:sym typeface="Cambria"/>
              </a:rPr>
              <a:t>: </a:t>
            </a:r>
            <a:r>
              <a:rPr lang="en">
                <a:highlight>
                  <a:srgbClr val="FFFFFF"/>
                </a:highlight>
                <a:latin typeface="Cambria"/>
                <a:ea typeface="Cambria"/>
                <a:cs typeface="Cambria"/>
                <a:sym typeface="Cambria"/>
              </a:rPr>
              <a:t>61178</a:t>
            </a:r>
            <a:endParaRPr>
              <a:highlight>
                <a:srgbClr val="FFFFFF"/>
              </a:highlight>
              <a:latin typeface="Cambria"/>
              <a:ea typeface="Cambria"/>
              <a:cs typeface="Cambria"/>
              <a:sym typeface="Cambria"/>
            </a:endParaRPr>
          </a:p>
          <a:p>
            <a:pPr indent="0" lvl="0" marL="0" rtl="0" algn="l">
              <a:lnSpc>
                <a:spcPct val="100000"/>
              </a:lnSpc>
              <a:spcBef>
                <a:spcPts val="0"/>
              </a:spcBef>
              <a:spcAft>
                <a:spcPts val="0"/>
              </a:spcAft>
              <a:buNone/>
            </a:pPr>
            <a:r>
              <a:rPr lang="en">
                <a:highlight>
                  <a:srgbClr val="FFFFFF"/>
                </a:highlight>
                <a:latin typeface="Cambria"/>
                <a:ea typeface="Cambria"/>
                <a:cs typeface="Cambria"/>
                <a:sym typeface="Cambria"/>
              </a:rPr>
              <a:t>Monday, Tuesday, Wednesday Thursday, 9:50 AM - 11:30 AM (Though Probably Online)</a:t>
            </a:r>
            <a:endParaRPr>
              <a:highlight>
                <a:srgbClr val="FFFFFF"/>
              </a:highlight>
              <a:latin typeface="Cambria"/>
              <a:ea typeface="Cambria"/>
              <a:cs typeface="Cambria"/>
              <a:sym typeface="Cambria"/>
            </a:endParaRPr>
          </a:p>
          <a:p>
            <a:pPr indent="0" lvl="0" marL="0" rtl="0" algn="l">
              <a:lnSpc>
                <a:spcPct val="100000"/>
              </a:lnSpc>
              <a:spcBef>
                <a:spcPts val="0"/>
              </a:spcBef>
              <a:spcAft>
                <a:spcPts val="0"/>
              </a:spcAft>
              <a:buClr>
                <a:schemeClr val="dk1"/>
              </a:buClr>
              <a:buSzPts val="1100"/>
              <a:buFont typeface="Arial"/>
              <a:buNone/>
            </a:pPr>
            <a:r>
              <a:t/>
            </a:r>
            <a:endParaRPr>
              <a:highlight>
                <a:srgbClr val="FFFFFF"/>
              </a:highlight>
              <a:latin typeface="Cambria"/>
              <a:ea typeface="Cambria"/>
              <a:cs typeface="Cambria"/>
              <a:sym typeface="Cambria"/>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3600">
                <a:solidFill>
                  <a:srgbClr val="FF0000"/>
                </a:solidFill>
                <a:latin typeface="Cambria"/>
                <a:ea typeface="Cambria"/>
                <a:cs typeface="Cambria"/>
                <a:sym typeface="Cambria"/>
              </a:rPr>
              <a:t>Contact and Resources</a:t>
            </a:r>
            <a:endParaRPr b="1" sz="3600">
              <a:latin typeface="Cambria"/>
              <a:ea typeface="Cambria"/>
              <a:cs typeface="Cambria"/>
              <a:sym typeface="Cambria"/>
            </a:endParaRPr>
          </a:p>
        </p:txBody>
      </p:sp>
      <p:sp>
        <p:nvSpPr>
          <p:cNvPr id="300" name="Google Shape;300;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Cambria"/>
                <a:ea typeface="Cambria"/>
                <a:cs typeface="Cambria"/>
                <a:sym typeface="Cambria"/>
              </a:rPr>
              <a:t>If you have any questions, contact me at:</a:t>
            </a:r>
            <a:endParaRPr sz="2400">
              <a:solidFill>
                <a:schemeClr val="dk1"/>
              </a:solidFill>
              <a:latin typeface="Cambria"/>
              <a:ea typeface="Cambria"/>
              <a:cs typeface="Cambria"/>
              <a:sym typeface="Cambria"/>
            </a:endParaRPr>
          </a:p>
          <a:p>
            <a:pPr indent="0" lvl="0" marL="0" rtl="0" algn="l">
              <a:lnSpc>
                <a:spcPct val="100000"/>
              </a:lnSpc>
              <a:spcBef>
                <a:spcPts val="0"/>
              </a:spcBef>
              <a:spcAft>
                <a:spcPts val="0"/>
              </a:spcAft>
              <a:buNone/>
            </a:pPr>
            <a:r>
              <a:t/>
            </a:r>
            <a:endParaRPr b="1">
              <a:solidFill>
                <a:schemeClr val="dk1"/>
              </a:solidFill>
              <a:latin typeface="Proxima Nova"/>
              <a:ea typeface="Proxima Nova"/>
              <a:cs typeface="Proxima Nova"/>
              <a:sym typeface="Proxima Nova"/>
            </a:endParaRPr>
          </a:p>
          <a:p>
            <a:pPr indent="0" lvl="0" marL="0" rtl="0" algn="l">
              <a:lnSpc>
                <a:spcPct val="100000"/>
              </a:lnSpc>
              <a:spcBef>
                <a:spcPts val="0"/>
              </a:spcBef>
              <a:spcAft>
                <a:spcPts val="0"/>
              </a:spcAft>
              <a:buNone/>
            </a:pPr>
            <a:r>
              <a:rPr b="1" lang="en">
                <a:solidFill>
                  <a:schemeClr val="dk1"/>
                </a:solidFill>
                <a:latin typeface="Cambria"/>
                <a:ea typeface="Cambria"/>
                <a:cs typeface="Cambria"/>
                <a:sym typeface="Cambria"/>
              </a:rPr>
              <a:t>Jeff Sternberg</a:t>
            </a:r>
            <a:endParaRPr b="1">
              <a:solidFill>
                <a:schemeClr val="dk1"/>
              </a:solidFill>
              <a:latin typeface="Cambria"/>
              <a:ea typeface="Cambria"/>
              <a:cs typeface="Cambria"/>
              <a:sym typeface="Cambria"/>
            </a:endParaRPr>
          </a:p>
          <a:p>
            <a:pPr indent="0" lvl="0" marL="0" rtl="0" algn="l">
              <a:lnSpc>
                <a:spcPct val="100000"/>
              </a:lnSpc>
              <a:spcBef>
                <a:spcPts val="0"/>
              </a:spcBef>
              <a:spcAft>
                <a:spcPts val="0"/>
              </a:spcAft>
              <a:buNone/>
            </a:pPr>
            <a:r>
              <a:rPr lang="en">
                <a:solidFill>
                  <a:schemeClr val="dk1"/>
                </a:solidFill>
                <a:latin typeface="Cambria"/>
                <a:ea typeface="Cambria"/>
                <a:cs typeface="Cambria"/>
                <a:sym typeface="Cambria"/>
              </a:rPr>
              <a:t>DITI Research Fellow</a:t>
            </a:r>
            <a:endParaRPr>
              <a:solidFill>
                <a:schemeClr val="dk1"/>
              </a:solidFill>
              <a:latin typeface="Cambria"/>
              <a:ea typeface="Cambria"/>
              <a:cs typeface="Cambria"/>
              <a:sym typeface="Cambria"/>
            </a:endParaRPr>
          </a:p>
          <a:p>
            <a:pPr indent="0" lvl="0" marL="0" rtl="0" algn="l">
              <a:lnSpc>
                <a:spcPct val="100000"/>
              </a:lnSpc>
              <a:spcBef>
                <a:spcPts val="0"/>
              </a:spcBef>
              <a:spcAft>
                <a:spcPts val="0"/>
              </a:spcAft>
              <a:buNone/>
            </a:pPr>
            <a:r>
              <a:rPr lang="en" u="sng">
                <a:solidFill>
                  <a:schemeClr val="hlink"/>
                </a:solidFill>
                <a:latin typeface="Cambria"/>
                <a:ea typeface="Cambria"/>
                <a:cs typeface="Cambria"/>
                <a:sym typeface="Cambria"/>
                <a:hlinkClick r:id="rId3"/>
              </a:rPr>
              <a:t>sternberg.je@husky.neu.edu</a:t>
            </a:r>
            <a:endParaRPr>
              <a:solidFill>
                <a:schemeClr val="dk1"/>
              </a:solidFill>
              <a:latin typeface="Cambria"/>
              <a:ea typeface="Cambria"/>
              <a:cs typeface="Cambria"/>
              <a:sym typeface="Cambria"/>
            </a:endParaRPr>
          </a:p>
          <a:p>
            <a:pPr indent="0" lvl="0" marL="0" rtl="0" algn="l">
              <a:spcBef>
                <a:spcPts val="0"/>
              </a:spcBef>
              <a:spcAft>
                <a:spcPts val="0"/>
              </a:spcAft>
              <a:buNone/>
            </a:pPr>
            <a:r>
              <a:t/>
            </a:r>
            <a:endParaRPr b="1" sz="2400">
              <a:solidFill>
                <a:schemeClr val="dk1"/>
              </a:solidFill>
              <a:latin typeface="Cambria"/>
              <a:ea typeface="Cambria"/>
              <a:cs typeface="Cambria"/>
              <a:sym typeface="Cambria"/>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latin typeface="Cambria"/>
                <a:ea typeface="Cambria"/>
                <a:cs typeface="Cambria"/>
                <a:sym typeface="Cambria"/>
              </a:rPr>
              <a:t>Slides and data available at </a:t>
            </a:r>
            <a:r>
              <a:rPr b="1" lang="en" u="sng">
                <a:solidFill>
                  <a:schemeClr val="accent5"/>
                </a:solidFill>
                <a:latin typeface="Cambria"/>
                <a:ea typeface="Cambria"/>
                <a:cs typeface="Cambria"/>
                <a:sym typeface="Cambria"/>
                <a:hlinkClick r:id="rId4"/>
              </a:rPr>
              <a:t>http://bit.ly/diti-spring2020-alden-textanalysis</a:t>
            </a:r>
            <a:endParaRPr b="1">
              <a:solidFill>
                <a:schemeClr val="dk1"/>
              </a:solidFill>
              <a:latin typeface="Cambria"/>
              <a:ea typeface="Cambria"/>
              <a:cs typeface="Cambria"/>
              <a:sym typeface="Cambria"/>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latin typeface="Cambria"/>
              <a:ea typeface="Cambria"/>
              <a:cs typeface="Cambria"/>
              <a:sym typeface="Cambria"/>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latin typeface="Cambria"/>
                <a:ea typeface="Cambria"/>
                <a:cs typeface="Cambria"/>
                <a:sym typeface="Cambria"/>
              </a:rPr>
              <a:t>Sign up for office hours at </a:t>
            </a:r>
            <a:r>
              <a:rPr b="1" lang="en" u="sng">
                <a:solidFill>
                  <a:schemeClr val="hlink"/>
                </a:solidFill>
                <a:latin typeface="Cambria"/>
                <a:ea typeface="Cambria"/>
                <a:cs typeface="Cambria"/>
                <a:sym typeface="Cambria"/>
                <a:hlinkClick r:id="rId5"/>
              </a:rPr>
              <a:t>https://calendly.com/sternberg-je/15min</a:t>
            </a:r>
            <a:endParaRPr b="1">
              <a:solidFill>
                <a:schemeClr val="dk1"/>
              </a:solidFill>
              <a:latin typeface="Cambria"/>
              <a:ea typeface="Cambria"/>
              <a:cs typeface="Cambria"/>
              <a:sym typeface="Cambria"/>
            </a:endParaRPr>
          </a:p>
          <a:p>
            <a:pPr indent="0" lvl="0" marL="0" rtl="0" algn="l">
              <a:lnSpc>
                <a:spcPct val="100000"/>
              </a:lnSpc>
              <a:spcBef>
                <a:spcPts val="0"/>
              </a:spcBef>
              <a:spcAft>
                <a:spcPts val="0"/>
              </a:spcAft>
              <a:buClr>
                <a:schemeClr val="dk1"/>
              </a:buClr>
              <a:buSzPts val="1100"/>
              <a:buFont typeface="Arial"/>
              <a:buNone/>
            </a:pPr>
            <a:r>
              <a:t/>
            </a:r>
            <a:endParaRPr b="1" sz="2400">
              <a:solidFill>
                <a:schemeClr val="dk1"/>
              </a:solidFill>
              <a:latin typeface="Cambria"/>
              <a:ea typeface="Cambria"/>
              <a:cs typeface="Cambria"/>
              <a:sym typeface="Cambr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0000"/>
                </a:solidFill>
                <a:latin typeface="Cambria"/>
                <a:ea typeface="Cambria"/>
                <a:cs typeface="Cambria"/>
                <a:sym typeface="Cambria"/>
              </a:rPr>
              <a:t>Words of Support and Advice</a:t>
            </a:r>
            <a:endParaRPr b="1" sz="3600">
              <a:solidFill>
                <a:srgbClr val="FF0000"/>
              </a:solidFill>
              <a:latin typeface="Cambria"/>
              <a:ea typeface="Cambria"/>
              <a:cs typeface="Cambria"/>
              <a:sym typeface="Cambria"/>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mbria"/>
                <a:ea typeface="Cambria"/>
                <a:cs typeface="Cambria"/>
                <a:sym typeface="Cambria"/>
              </a:rPr>
              <a:t>Take this lesson at your own pace. You are not expected to understand most of the code in the Jupyter Notebooks, instead pay attention to the output it produces, the type of data and information you can get from the New York Times, and what research questions you could ask using the New York Times API of you could control what Keyword and time period we are </a:t>
            </a:r>
            <a:r>
              <a:rPr lang="en">
                <a:latin typeface="Cambria"/>
                <a:ea typeface="Cambria"/>
                <a:cs typeface="Cambria"/>
                <a:sym typeface="Cambria"/>
              </a:rPr>
              <a:t>searching</a:t>
            </a:r>
            <a:r>
              <a:rPr lang="en">
                <a:latin typeface="Cambria"/>
                <a:ea typeface="Cambria"/>
                <a:cs typeface="Cambria"/>
                <a:sym typeface="Cambria"/>
              </a:rPr>
              <a:t> for articles from.</a:t>
            </a:r>
            <a:endParaRPr>
              <a:latin typeface="Cambria"/>
              <a:ea typeface="Cambria"/>
              <a:cs typeface="Cambria"/>
              <a:sym typeface="Cambria"/>
            </a:endParaRPr>
          </a:p>
          <a:p>
            <a:pPr indent="0" lvl="0" marL="0" rtl="0" algn="l">
              <a:spcBef>
                <a:spcPts val="1600"/>
              </a:spcBef>
              <a:spcAft>
                <a:spcPts val="1600"/>
              </a:spcAft>
              <a:buNone/>
            </a:pPr>
            <a:r>
              <a:rPr lang="en">
                <a:latin typeface="Cambria"/>
                <a:ea typeface="Cambria"/>
                <a:cs typeface="Cambria"/>
                <a:sym typeface="Cambria"/>
              </a:rPr>
              <a:t>The same goes with Lexos. You will most likely have a few technical issues using it, and being that I am not in the classroom to deal with them, take note of them and power on. I will be holding open office hours soon to deal with these more directly and answer any questions you have as that came up working through the module about APIs in general, Python, Lexos, Text Analysis, etc.  </a:t>
            </a:r>
            <a:endParaRPr>
              <a:latin typeface="Cambria"/>
              <a:ea typeface="Cambria"/>
              <a:cs typeface="Cambria"/>
              <a:sym typeface="Cambr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1964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0000"/>
                </a:solidFill>
                <a:latin typeface="Cambria"/>
                <a:ea typeface="Cambria"/>
                <a:cs typeface="Cambria"/>
                <a:sym typeface="Cambria"/>
              </a:rPr>
              <a:t>Discussion Post</a:t>
            </a:r>
            <a:endParaRPr b="1" sz="3600">
              <a:solidFill>
                <a:srgbClr val="FF0000"/>
              </a:solidFill>
              <a:latin typeface="Cambria"/>
              <a:ea typeface="Cambria"/>
              <a:cs typeface="Cambria"/>
              <a:sym typeface="Cambria"/>
            </a:endParaRPr>
          </a:p>
        </p:txBody>
      </p:sp>
      <p:sp>
        <p:nvSpPr>
          <p:cNvPr id="80" name="Google Shape;80;p17"/>
          <p:cNvSpPr txBox="1"/>
          <p:nvPr>
            <p:ph idx="1" type="body"/>
          </p:nvPr>
        </p:nvSpPr>
        <p:spPr>
          <a:xfrm>
            <a:off x="311700" y="931250"/>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2000">
                <a:solidFill>
                  <a:srgbClr val="000000"/>
                </a:solidFill>
                <a:latin typeface="Cambria"/>
                <a:ea typeface="Cambria"/>
                <a:cs typeface="Cambria"/>
                <a:sym typeface="Cambria"/>
              </a:rPr>
              <a:t>Write a paragraph Discussion Post on Blackboard Responding to these Questions:</a:t>
            </a:r>
            <a:endParaRPr sz="2000">
              <a:solidFill>
                <a:srgbClr val="000000"/>
              </a:solidFill>
              <a:latin typeface="Cambria"/>
              <a:ea typeface="Cambria"/>
              <a:cs typeface="Cambria"/>
              <a:sym typeface="Cambria"/>
            </a:endParaRPr>
          </a:p>
          <a:p>
            <a:pPr indent="0" lvl="0" marL="0" rtl="0" algn="l">
              <a:lnSpc>
                <a:spcPct val="100000"/>
              </a:lnSpc>
              <a:spcBef>
                <a:spcPts val="0"/>
              </a:spcBef>
              <a:spcAft>
                <a:spcPts val="0"/>
              </a:spcAft>
              <a:buClr>
                <a:schemeClr val="dk1"/>
              </a:buClr>
              <a:buSzPts val="1100"/>
              <a:buFont typeface="Arial"/>
              <a:buNone/>
            </a:pPr>
            <a:r>
              <a:t/>
            </a:r>
            <a:endParaRPr sz="2000">
              <a:solidFill>
                <a:srgbClr val="000000"/>
              </a:solidFill>
              <a:latin typeface="Cambria"/>
              <a:ea typeface="Cambria"/>
              <a:cs typeface="Cambria"/>
              <a:sym typeface="Cambria"/>
            </a:endParaRPr>
          </a:p>
          <a:p>
            <a:pPr indent="0" lvl="0" marL="0" rtl="0" algn="l">
              <a:spcBef>
                <a:spcPts val="0"/>
              </a:spcBef>
              <a:spcAft>
                <a:spcPts val="0"/>
              </a:spcAft>
              <a:buNone/>
            </a:pPr>
            <a:r>
              <a:rPr lang="en">
                <a:latin typeface="Cambria"/>
                <a:ea typeface="Cambria"/>
                <a:cs typeface="Cambria"/>
                <a:sym typeface="Cambria"/>
              </a:rPr>
              <a:t>If you could collect any kind of data you want from the internet, basically any type of information available digitally regardless of access, what would it be?</a:t>
            </a:r>
            <a:endParaRPr>
              <a:latin typeface="Cambria"/>
              <a:ea typeface="Cambria"/>
              <a:cs typeface="Cambria"/>
              <a:sym typeface="Cambria"/>
            </a:endParaRPr>
          </a:p>
          <a:p>
            <a:pPr indent="0" lvl="0" marL="0" rtl="0" algn="l">
              <a:spcBef>
                <a:spcPts val="0"/>
              </a:spcBef>
              <a:spcAft>
                <a:spcPts val="0"/>
              </a:spcAft>
              <a:buNone/>
            </a:pPr>
            <a:r>
              <a:t/>
            </a:r>
            <a:endParaRPr>
              <a:latin typeface="Cambria"/>
              <a:ea typeface="Cambria"/>
              <a:cs typeface="Cambria"/>
              <a:sym typeface="Cambria"/>
            </a:endParaRPr>
          </a:p>
          <a:p>
            <a:pPr indent="-342900" lvl="0" marL="457200" rtl="0" algn="l">
              <a:spcBef>
                <a:spcPts val="0"/>
              </a:spcBef>
              <a:spcAft>
                <a:spcPts val="0"/>
              </a:spcAft>
              <a:buSzPts val="1800"/>
              <a:buFont typeface="Cambria"/>
              <a:buChar char="●"/>
            </a:pPr>
            <a:r>
              <a:rPr lang="en">
                <a:latin typeface="Cambria"/>
                <a:ea typeface="Cambria"/>
                <a:cs typeface="Cambria"/>
                <a:sym typeface="Cambria"/>
              </a:rPr>
              <a:t>What topic would you be interested in?</a:t>
            </a:r>
            <a:endParaRPr>
              <a:latin typeface="Cambria"/>
              <a:ea typeface="Cambria"/>
              <a:cs typeface="Cambria"/>
              <a:sym typeface="Cambria"/>
            </a:endParaRPr>
          </a:p>
          <a:p>
            <a:pPr indent="-342900" lvl="0" marL="457200" rtl="0" algn="l">
              <a:spcBef>
                <a:spcPts val="0"/>
              </a:spcBef>
              <a:spcAft>
                <a:spcPts val="0"/>
              </a:spcAft>
              <a:buSzPts val="1800"/>
              <a:buFont typeface="Cambria"/>
              <a:buChar char="●"/>
            </a:pPr>
            <a:r>
              <a:rPr lang="en">
                <a:latin typeface="Cambria"/>
                <a:ea typeface="Cambria"/>
                <a:cs typeface="Cambria"/>
                <a:sym typeface="Cambria"/>
              </a:rPr>
              <a:t>What would your </a:t>
            </a:r>
            <a:r>
              <a:rPr lang="en">
                <a:latin typeface="Cambria"/>
                <a:ea typeface="Cambria"/>
                <a:cs typeface="Cambria"/>
                <a:sym typeface="Cambria"/>
              </a:rPr>
              <a:t>research</a:t>
            </a:r>
            <a:r>
              <a:rPr lang="en">
                <a:latin typeface="Cambria"/>
                <a:ea typeface="Cambria"/>
                <a:cs typeface="Cambria"/>
                <a:sym typeface="Cambria"/>
              </a:rPr>
              <a:t> question be?</a:t>
            </a:r>
            <a:endParaRPr>
              <a:latin typeface="Cambria"/>
              <a:ea typeface="Cambria"/>
              <a:cs typeface="Cambria"/>
              <a:sym typeface="Cambria"/>
            </a:endParaRPr>
          </a:p>
          <a:p>
            <a:pPr indent="-342900" lvl="0" marL="457200" rtl="0" algn="l">
              <a:spcBef>
                <a:spcPts val="0"/>
              </a:spcBef>
              <a:spcAft>
                <a:spcPts val="0"/>
              </a:spcAft>
              <a:buSzPts val="1800"/>
              <a:buFont typeface="Cambria"/>
              <a:buChar char="●"/>
            </a:pPr>
            <a:r>
              <a:rPr lang="en">
                <a:latin typeface="Cambria"/>
                <a:ea typeface="Cambria"/>
                <a:cs typeface="Cambria"/>
                <a:sym typeface="Cambria"/>
              </a:rPr>
              <a:t>What sources would you like to use? Would you be dealing with business, </a:t>
            </a:r>
            <a:r>
              <a:rPr lang="en">
                <a:latin typeface="Cambria"/>
                <a:ea typeface="Cambria"/>
                <a:cs typeface="Cambria"/>
                <a:sym typeface="Cambria"/>
              </a:rPr>
              <a:t>government</a:t>
            </a:r>
            <a:r>
              <a:rPr lang="en">
                <a:latin typeface="Cambria"/>
                <a:ea typeface="Cambria"/>
                <a:cs typeface="Cambria"/>
                <a:sym typeface="Cambria"/>
              </a:rPr>
              <a:t> or </a:t>
            </a:r>
            <a:r>
              <a:rPr lang="en">
                <a:latin typeface="Cambria"/>
                <a:ea typeface="Cambria"/>
                <a:cs typeface="Cambria"/>
                <a:sym typeface="Cambria"/>
              </a:rPr>
              <a:t>institutional</a:t>
            </a:r>
            <a:r>
              <a:rPr lang="en">
                <a:latin typeface="Cambria"/>
                <a:ea typeface="Cambria"/>
                <a:cs typeface="Cambria"/>
                <a:sym typeface="Cambria"/>
              </a:rPr>
              <a:t> data? Would it be social media data (as in posts, text, images, videos)?</a:t>
            </a:r>
            <a:endParaRPr>
              <a:latin typeface="Cambria"/>
              <a:ea typeface="Cambria"/>
              <a:cs typeface="Cambria"/>
              <a:sym typeface="Cambria"/>
            </a:endParaRPr>
          </a:p>
          <a:p>
            <a:pPr indent="-342900" lvl="0" marL="457200" rtl="0" algn="l">
              <a:spcBef>
                <a:spcPts val="0"/>
              </a:spcBef>
              <a:spcAft>
                <a:spcPts val="0"/>
              </a:spcAft>
              <a:buSzPts val="1800"/>
              <a:buFont typeface="Cambria"/>
              <a:buChar char="●"/>
            </a:pPr>
            <a:r>
              <a:rPr lang="en">
                <a:latin typeface="Cambria"/>
                <a:ea typeface="Cambria"/>
                <a:cs typeface="Cambria"/>
                <a:sym typeface="Cambria"/>
              </a:rPr>
              <a:t>What limitations to getting your dream data could you foresee?</a:t>
            </a:r>
            <a:endParaRPr>
              <a:latin typeface="Cambria"/>
              <a:ea typeface="Cambria"/>
              <a:cs typeface="Cambria"/>
              <a:sym typeface="Cambria"/>
            </a:endParaRPr>
          </a:p>
          <a:p>
            <a:pPr indent="0" lvl="0" marL="0" rtl="0" algn="l">
              <a:spcBef>
                <a:spcPts val="0"/>
              </a:spcBef>
              <a:spcAft>
                <a:spcPts val="1600"/>
              </a:spcAft>
              <a:buNone/>
            </a:pPr>
            <a:r>
              <a:t/>
            </a:r>
            <a:endParaRPr>
              <a:latin typeface="Cambria"/>
              <a:ea typeface="Cambria"/>
              <a:cs typeface="Cambria"/>
              <a:sym typeface="Cambr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97250"/>
            <a:ext cx="7714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0000"/>
                </a:solidFill>
                <a:latin typeface="Cambria"/>
                <a:ea typeface="Cambria"/>
                <a:cs typeface="Cambria"/>
                <a:sym typeface="Cambria"/>
              </a:rPr>
              <a:t>Getting your Dream Data is Possible ...through APIs</a:t>
            </a:r>
            <a:endParaRPr b="1" sz="3600">
              <a:solidFill>
                <a:srgbClr val="FF0000"/>
              </a:solidFill>
              <a:latin typeface="Cambria"/>
              <a:ea typeface="Cambria"/>
              <a:cs typeface="Cambria"/>
              <a:sym typeface="Cambria"/>
            </a:endParaRPr>
          </a:p>
        </p:txBody>
      </p:sp>
      <p:sp>
        <p:nvSpPr>
          <p:cNvPr id="86" name="Google Shape;86;p18"/>
          <p:cNvSpPr txBox="1"/>
          <p:nvPr>
            <p:ph idx="1" type="body"/>
          </p:nvPr>
        </p:nvSpPr>
        <p:spPr>
          <a:xfrm>
            <a:off x="232650" y="1184250"/>
            <a:ext cx="8678700" cy="277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mbria"/>
                <a:ea typeface="Cambria"/>
                <a:cs typeface="Cambria"/>
                <a:sym typeface="Cambria"/>
              </a:rPr>
              <a:t>A lot of data that you might be looking for is available online through APIs or Application Programming Interfaces. A lot of companies, governments, and institutions collect data, or track users </a:t>
            </a:r>
            <a:r>
              <a:rPr lang="en">
                <a:latin typeface="Cambria"/>
                <a:ea typeface="Cambria"/>
                <a:cs typeface="Cambria"/>
                <a:sym typeface="Cambria"/>
              </a:rPr>
              <a:t>utilizing</a:t>
            </a:r>
            <a:r>
              <a:rPr lang="en">
                <a:latin typeface="Cambria"/>
                <a:ea typeface="Cambria"/>
                <a:cs typeface="Cambria"/>
                <a:sym typeface="Cambria"/>
              </a:rPr>
              <a:t> their websites and </a:t>
            </a:r>
            <a:r>
              <a:rPr lang="en">
                <a:latin typeface="Cambria"/>
                <a:ea typeface="Cambria"/>
                <a:cs typeface="Cambria"/>
                <a:sym typeface="Cambria"/>
              </a:rPr>
              <a:t>platforms, and put all of this information onto a server where it can be accessed later: this is an API.</a:t>
            </a:r>
            <a:endParaRPr>
              <a:latin typeface="Cambria"/>
              <a:ea typeface="Cambria"/>
              <a:cs typeface="Cambria"/>
              <a:sym typeface="Cambria"/>
            </a:endParaRPr>
          </a:p>
          <a:p>
            <a:pPr indent="0" lvl="0" marL="0" rtl="0" algn="l">
              <a:spcBef>
                <a:spcPts val="1600"/>
              </a:spcBef>
              <a:spcAft>
                <a:spcPts val="0"/>
              </a:spcAft>
              <a:buNone/>
            </a:pPr>
            <a:r>
              <a:rPr lang="en">
                <a:latin typeface="Cambria"/>
                <a:ea typeface="Cambria"/>
                <a:cs typeface="Cambria"/>
                <a:sym typeface="Cambria"/>
              </a:rPr>
              <a:t>Many businesses maintain APIs for App developers and businesses to use, and sell access to their APIs for these purposes, we can think of Google Maps, Yelp, AirBnB, and other businesses who would like App developers to use their data to increase traffic to their sites. </a:t>
            </a:r>
            <a:endParaRPr>
              <a:latin typeface="Cambria"/>
              <a:ea typeface="Cambria"/>
              <a:cs typeface="Cambria"/>
              <a:sym typeface="Cambria"/>
            </a:endParaRPr>
          </a:p>
          <a:p>
            <a:pPr indent="0" lvl="0" marL="0" rtl="0" algn="l">
              <a:spcBef>
                <a:spcPts val="1600"/>
              </a:spcBef>
              <a:spcAft>
                <a:spcPts val="1600"/>
              </a:spcAft>
              <a:buNone/>
            </a:pPr>
            <a:r>
              <a:rPr lang="en">
                <a:latin typeface="Cambria"/>
                <a:ea typeface="Cambria"/>
                <a:cs typeface="Cambria"/>
                <a:sym typeface="Cambria"/>
              </a:rPr>
              <a:t>Though APIs are mostly used and maintained for these business purposes, they can also be used for research! We are going to go over Webscraping this research data using APIs.  </a:t>
            </a:r>
            <a:endParaRPr>
              <a:latin typeface="Cambria"/>
              <a:ea typeface="Cambria"/>
              <a:cs typeface="Cambria"/>
              <a:sym typeface="Cambr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343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400">
                <a:solidFill>
                  <a:srgbClr val="FF0000"/>
                </a:solidFill>
                <a:latin typeface="Cambria"/>
                <a:ea typeface="Cambria"/>
                <a:cs typeface="Cambria"/>
                <a:sym typeface="Cambria"/>
              </a:rPr>
              <a:t>What is an API and what is web-scraping?</a:t>
            </a:r>
            <a:endParaRPr b="1" sz="3400">
              <a:solidFill>
                <a:srgbClr val="FF0000"/>
              </a:solidFill>
              <a:latin typeface="Cambria"/>
              <a:ea typeface="Cambria"/>
              <a:cs typeface="Cambria"/>
              <a:sym typeface="Cambria"/>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Cambria"/>
                <a:ea typeface="Cambria"/>
                <a:cs typeface="Cambria"/>
                <a:sym typeface="Cambria"/>
              </a:rPr>
              <a:t>An API, or application programming interface, is a set of subroutine definitions, communication protocols, and tools for building software that ultimately allows applications to communicate with one another. An API may be for a web-based system, operating system, database system, computer hardware, or software library.</a:t>
            </a:r>
            <a:endParaRPr sz="2000">
              <a:latin typeface="Cambria"/>
              <a:ea typeface="Cambria"/>
              <a:cs typeface="Cambria"/>
              <a:sym typeface="Cambria"/>
            </a:endParaRPr>
          </a:p>
          <a:p>
            <a:pPr indent="0" lvl="0" marL="0" rtl="0" algn="l">
              <a:spcBef>
                <a:spcPts val="1600"/>
              </a:spcBef>
              <a:spcAft>
                <a:spcPts val="1600"/>
              </a:spcAft>
              <a:buNone/>
            </a:pPr>
            <a:r>
              <a:rPr lang="en" sz="2000">
                <a:latin typeface="Cambria"/>
                <a:ea typeface="Cambria"/>
                <a:cs typeface="Cambria"/>
                <a:sym typeface="Cambria"/>
              </a:rPr>
              <a:t>Web-scraping is the process of extracting large amounts of data from an internet source and downloading the data to a local repository. The scraping process can be done manually, but is usually automated by using software because of the large amount of data typically involved.</a:t>
            </a:r>
            <a:endParaRPr sz="2000">
              <a:latin typeface="Cambria"/>
              <a:ea typeface="Cambria"/>
              <a:cs typeface="Cambria"/>
              <a:sym typeface="Cambr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3066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0000"/>
                </a:solidFill>
                <a:latin typeface="Cambria"/>
                <a:ea typeface="Cambria"/>
                <a:cs typeface="Cambria"/>
                <a:sym typeface="Cambria"/>
              </a:rPr>
              <a:t>API Documentation</a:t>
            </a:r>
            <a:endParaRPr b="1" sz="3600">
              <a:solidFill>
                <a:srgbClr val="FF0000"/>
              </a:solidFill>
              <a:latin typeface="Cambria"/>
              <a:ea typeface="Cambria"/>
              <a:cs typeface="Cambria"/>
              <a:sym typeface="Cambria"/>
            </a:endParaRPr>
          </a:p>
        </p:txBody>
      </p:sp>
      <p:sp>
        <p:nvSpPr>
          <p:cNvPr id="98" name="Google Shape;98;p20"/>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Font typeface="Cambria"/>
              <a:buChar char="●"/>
            </a:pPr>
            <a:r>
              <a:rPr lang="en" sz="2400">
                <a:latin typeface="Cambria"/>
                <a:ea typeface="Cambria"/>
                <a:cs typeface="Cambria"/>
                <a:sym typeface="Cambria"/>
              </a:rPr>
              <a:t>When using APIs for web-scraping, it is necessary to refer to the API documentation and a link is usually found on the API homepage.</a:t>
            </a:r>
            <a:endParaRPr sz="2400">
              <a:latin typeface="Cambria"/>
              <a:ea typeface="Cambria"/>
              <a:cs typeface="Cambria"/>
              <a:sym typeface="Cambria"/>
            </a:endParaRPr>
          </a:p>
          <a:p>
            <a:pPr indent="-381000" lvl="0" marL="457200" rtl="0" algn="l">
              <a:spcBef>
                <a:spcPts val="0"/>
              </a:spcBef>
              <a:spcAft>
                <a:spcPts val="0"/>
              </a:spcAft>
              <a:buSzPts val="2400"/>
              <a:buFont typeface="Cambria"/>
              <a:buChar char="●"/>
            </a:pPr>
            <a:r>
              <a:rPr lang="en" sz="2400">
                <a:latin typeface="Cambria"/>
                <a:ea typeface="Cambria"/>
                <a:cs typeface="Cambria"/>
                <a:sym typeface="Cambria"/>
              </a:rPr>
              <a:t>Why?</a:t>
            </a:r>
            <a:endParaRPr sz="2400">
              <a:latin typeface="Cambria"/>
              <a:ea typeface="Cambria"/>
              <a:cs typeface="Cambria"/>
              <a:sym typeface="Cambria"/>
            </a:endParaRPr>
          </a:p>
          <a:p>
            <a:pPr indent="-342900" lvl="1" marL="914400" rtl="0" algn="l">
              <a:spcBef>
                <a:spcPts val="0"/>
              </a:spcBef>
              <a:spcAft>
                <a:spcPts val="0"/>
              </a:spcAft>
              <a:buSzPts val="1800"/>
              <a:buFont typeface="Cambria"/>
              <a:buChar char="○"/>
            </a:pPr>
            <a:r>
              <a:rPr lang="en" sz="1800">
                <a:latin typeface="Cambria"/>
                <a:ea typeface="Cambria"/>
                <a:cs typeface="Cambria"/>
                <a:sym typeface="Cambria"/>
              </a:rPr>
              <a:t>While the concepts remain roughly the same, APIs differ and the syntax for accessing data can be very different.</a:t>
            </a:r>
            <a:endParaRPr sz="1800">
              <a:latin typeface="Cambria"/>
              <a:ea typeface="Cambria"/>
              <a:cs typeface="Cambria"/>
              <a:sym typeface="Cambria"/>
            </a:endParaRPr>
          </a:p>
          <a:p>
            <a:pPr indent="-342900" lvl="1" marL="914400" rtl="0" algn="l">
              <a:spcBef>
                <a:spcPts val="0"/>
              </a:spcBef>
              <a:spcAft>
                <a:spcPts val="0"/>
              </a:spcAft>
              <a:buSzPts val="1800"/>
              <a:buFont typeface="Cambria"/>
              <a:buChar char="○"/>
            </a:pPr>
            <a:r>
              <a:rPr lang="en" sz="1800">
                <a:latin typeface="Cambria"/>
                <a:ea typeface="Cambria"/>
                <a:cs typeface="Cambria"/>
                <a:sym typeface="Cambria"/>
              </a:rPr>
              <a:t>You will likely need an API key, and the links for registering for the key will be found in the documentation.</a:t>
            </a:r>
            <a:endParaRPr sz="1800">
              <a:latin typeface="Cambria"/>
              <a:ea typeface="Cambria"/>
              <a:cs typeface="Cambria"/>
              <a:sym typeface="Cambria"/>
            </a:endParaRPr>
          </a:p>
          <a:p>
            <a:pPr indent="-342900" lvl="1" marL="914400" rtl="0" algn="l">
              <a:spcBef>
                <a:spcPts val="0"/>
              </a:spcBef>
              <a:spcAft>
                <a:spcPts val="0"/>
              </a:spcAft>
              <a:buSzPts val="1800"/>
              <a:buFont typeface="Cambria"/>
              <a:buChar char="○"/>
            </a:pPr>
            <a:r>
              <a:rPr lang="en" sz="1800">
                <a:latin typeface="Cambria"/>
                <a:ea typeface="Cambria"/>
                <a:cs typeface="Cambria"/>
                <a:sym typeface="Cambria"/>
              </a:rPr>
              <a:t>There may be other </a:t>
            </a:r>
            <a:r>
              <a:rPr lang="en" sz="1800">
                <a:latin typeface="Cambria"/>
                <a:ea typeface="Cambria"/>
                <a:cs typeface="Cambria"/>
                <a:sym typeface="Cambria"/>
              </a:rPr>
              <a:t>unaccounted</a:t>
            </a:r>
            <a:r>
              <a:rPr lang="en" sz="1800">
                <a:latin typeface="Cambria"/>
                <a:ea typeface="Cambria"/>
                <a:cs typeface="Cambria"/>
                <a:sym typeface="Cambria"/>
              </a:rPr>
              <a:t> for differences and API specifics that require a close understanding of the API's structure.</a:t>
            </a:r>
            <a:endParaRPr sz="1800">
              <a:latin typeface="Cambria"/>
              <a:ea typeface="Cambria"/>
              <a:cs typeface="Cambria"/>
              <a:sym typeface="Cambr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0000"/>
                </a:solidFill>
                <a:latin typeface="Cambria"/>
                <a:ea typeface="Cambria"/>
                <a:cs typeface="Cambria"/>
                <a:sym typeface="Cambria"/>
              </a:rPr>
              <a:t>Popular APIs</a:t>
            </a:r>
            <a:endParaRPr b="1" sz="3600">
              <a:solidFill>
                <a:srgbClr val="FF0000"/>
              </a:solidFill>
              <a:latin typeface="Cambria"/>
              <a:ea typeface="Cambria"/>
              <a:cs typeface="Cambria"/>
              <a:sym typeface="Cambria"/>
            </a:endParaRPr>
          </a:p>
        </p:txBody>
      </p:sp>
      <p:sp>
        <p:nvSpPr>
          <p:cNvPr id="104" name="Google Shape;104;p21"/>
          <p:cNvSpPr txBox="1"/>
          <p:nvPr>
            <p:ph idx="1" type="body"/>
          </p:nvPr>
        </p:nvSpPr>
        <p:spPr>
          <a:xfrm>
            <a:off x="311700" y="1152475"/>
            <a:ext cx="8520600" cy="3416400"/>
          </a:xfrm>
          <a:prstGeom prst="rect">
            <a:avLst/>
          </a:prstGeom>
        </p:spPr>
        <p:txBody>
          <a:bodyPr anchorCtr="0" anchor="ctr" bIns="91425" lIns="91425" spcFirstLastPara="1" rIns="91425" wrap="square" tIns="91425">
            <a:noAutofit/>
          </a:bodyPr>
          <a:lstStyle/>
          <a:p>
            <a:pPr indent="-381000" lvl="0" marL="457200" rtl="0" algn="l">
              <a:spcBef>
                <a:spcPts val="0"/>
              </a:spcBef>
              <a:spcAft>
                <a:spcPts val="0"/>
              </a:spcAft>
              <a:buSzPts val="2400"/>
              <a:buFont typeface="Cambria"/>
              <a:buChar char="●"/>
            </a:pPr>
            <a:r>
              <a:rPr lang="en" sz="2400">
                <a:latin typeface="Cambria"/>
                <a:ea typeface="Cambria"/>
                <a:cs typeface="Cambria"/>
                <a:sym typeface="Cambria"/>
              </a:rPr>
              <a:t>New York</a:t>
            </a:r>
            <a:r>
              <a:rPr i="1" lang="en" sz="2400">
                <a:latin typeface="Cambria"/>
                <a:ea typeface="Cambria"/>
                <a:cs typeface="Cambria"/>
                <a:sym typeface="Cambria"/>
              </a:rPr>
              <a:t> </a:t>
            </a:r>
            <a:r>
              <a:rPr lang="en" sz="2400">
                <a:latin typeface="Cambria"/>
                <a:ea typeface="Cambria"/>
                <a:cs typeface="Cambria"/>
                <a:sym typeface="Cambria"/>
              </a:rPr>
              <a:t>Times: </a:t>
            </a:r>
            <a:r>
              <a:rPr lang="en" sz="2400" u="sng">
                <a:solidFill>
                  <a:schemeClr val="hlink"/>
                </a:solidFill>
                <a:latin typeface="Cambria"/>
                <a:ea typeface="Cambria"/>
                <a:cs typeface="Cambria"/>
                <a:sym typeface="Cambria"/>
                <a:hlinkClick r:id="rId3"/>
              </a:rPr>
              <a:t>https://developer.nytimes.com/</a:t>
            </a:r>
            <a:endParaRPr sz="2400">
              <a:latin typeface="Cambria"/>
              <a:ea typeface="Cambria"/>
              <a:cs typeface="Cambria"/>
              <a:sym typeface="Cambria"/>
            </a:endParaRPr>
          </a:p>
          <a:p>
            <a:pPr indent="-381000" lvl="0" marL="457200" rtl="0" algn="l">
              <a:spcBef>
                <a:spcPts val="0"/>
              </a:spcBef>
              <a:spcAft>
                <a:spcPts val="0"/>
              </a:spcAft>
              <a:buSzPts val="2400"/>
              <a:buFont typeface="Cambria"/>
              <a:buChar char="●"/>
            </a:pPr>
            <a:r>
              <a:rPr lang="en" sz="2400">
                <a:latin typeface="Cambria"/>
                <a:ea typeface="Cambria"/>
                <a:cs typeface="Cambria"/>
                <a:sym typeface="Cambria"/>
              </a:rPr>
              <a:t>Reddit: </a:t>
            </a:r>
            <a:r>
              <a:rPr lang="en" sz="2400" u="sng">
                <a:solidFill>
                  <a:schemeClr val="hlink"/>
                </a:solidFill>
                <a:latin typeface="Cambria"/>
                <a:ea typeface="Cambria"/>
                <a:cs typeface="Cambria"/>
                <a:sym typeface="Cambria"/>
                <a:hlinkClick r:id="rId4"/>
              </a:rPr>
              <a:t>https://www.reddit.com/dev/api/</a:t>
            </a:r>
            <a:endParaRPr sz="2400">
              <a:latin typeface="Cambria"/>
              <a:ea typeface="Cambria"/>
              <a:cs typeface="Cambria"/>
              <a:sym typeface="Cambria"/>
            </a:endParaRPr>
          </a:p>
          <a:p>
            <a:pPr indent="-381000" lvl="0" marL="457200" rtl="0" algn="l">
              <a:spcBef>
                <a:spcPts val="0"/>
              </a:spcBef>
              <a:spcAft>
                <a:spcPts val="0"/>
              </a:spcAft>
              <a:buSzPts val="2400"/>
              <a:buFont typeface="Cambria"/>
              <a:buChar char="●"/>
            </a:pPr>
            <a:r>
              <a:rPr lang="en" sz="2400">
                <a:latin typeface="Cambria"/>
                <a:ea typeface="Cambria"/>
                <a:cs typeface="Cambria"/>
                <a:sym typeface="Cambria"/>
              </a:rPr>
              <a:t>IMDB: </a:t>
            </a:r>
            <a:r>
              <a:rPr lang="en" sz="2400" u="sng">
                <a:solidFill>
                  <a:schemeClr val="hlink"/>
                </a:solidFill>
                <a:latin typeface="Cambria"/>
                <a:ea typeface="Cambria"/>
                <a:cs typeface="Cambria"/>
                <a:sym typeface="Cambria"/>
                <a:hlinkClick r:id="rId5"/>
              </a:rPr>
              <a:t>http://www.omdbapi.com/</a:t>
            </a:r>
            <a:endParaRPr sz="2400">
              <a:latin typeface="Cambria"/>
              <a:ea typeface="Cambria"/>
              <a:cs typeface="Cambria"/>
              <a:sym typeface="Cambria"/>
            </a:endParaRPr>
          </a:p>
          <a:p>
            <a:pPr indent="-381000" lvl="0" marL="457200" rtl="0" algn="l">
              <a:spcBef>
                <a:spcPts val="0"/>
              </a:spcBef>
              <a:spcAft>
                <a:spcPts val="0"/>
              </a:spcAft>
              <a:buSzPts val="2400"/>
              <a:buFont typeface="Cambria"/>
              <a:buChar char="●"/>
            </a:pPr>
            <a:r>
              <a:rPr lang="en" sz="2400">
                <a:latin typeface="Cambria"/>
                <a:ea typeface="Cambria"/>
                <a:cs typeface="Cambria"/>
                <a:sym typeface="Cambria"/>
              </a:rPr>
              <a:t>FBI: </a:t>
            </a:r>
            <a:r>
              <a:rPr lang="en" sz="2400" u="sng">
                <a:solidFill>
                  <a:schemeClr val="hlink"/>
                </a:solidFill>
                <a:latin typeface="Cambria"/>
                <a:ea typeface="Cambria"/>
                <a:cs typeface="Cambria"/>
                <a:sym typeface="Cambria"/>
                <a:hlinkClick r:id="rId6"/>
              </a:rPr>
              <a:t>https://crime-data-explorer.fr.cloud.gov/api</a:t>
            </a:r>
            <a:endParaRPr sz="2400">
              <a:latin typeface="Cambria"/>
              <a:ea typeface="Cambria"/>
              <a:cs typeface="Cambria"/>
              <a:sym typeface="Cambria"/>
            </a:endParaRPr>
          </a:p>
          <a:p>
            <a:pPr indent="-381000" lvl="1" marL="914400" rtl="0" algn="l">
              <a:spcBef>
                <a:spcPts val="0"/>
              </a:spcBef>
              <a:spcAft>
                <a:spcPts val="0"/>
              </a:spcAft>
              <a:buSzPts val="2400"/>
              <a:buFont typeface="Cambria"/>
              <a:buChar char="○"/>
            </a:pPr>
            <a:r>
              <a:rPr lang="en" sz="2400">
                <a:latin typeface="Cambria"/>
                <a:ea typeface="Cambria"/>
                <a:cs typeface="Cambria"/>
                <a:sym typeface="Cambria"/>
              </a:rPr>
              <a:t>Other Federal government APIs: </a:t>
            </a:r>
            <a:r>
              <a:rPr lang="en" sz="2400" u="sng">
                <a:solidFill>
                  <a:schemeClr val="hlink"/>
                </a:solidFill>
                <a:latin typeface="Cambria"/>
                <a:ea typeface="Cambria"/>
                <a:cs typeface="Cambria"/>
                <a:sym typeface="Cambria"/>
                <a:hlinkClick r:id="rId7"/>
              </a:rPr>
              <a:t>https://api.data.gov/docs/</a:t>
            </a:r>
            <a:endParaRPr sz="2400">
              <a:latin typeface="Cambria"/>
              <a:ea typeface="Cambria"/>
              <a:cs typeface="Cambria"/>
              <a:sym typeface="Cambria"/>
            </a:endParaRPr>
          </a:p>
          <a:p>
            <a:pPr indent="-381000" lvl="0" marL="457200" rtl="0" algn="l">
              <a:spcBef>
                <a:spcPts val="0"/>
              </a:spcBef>
              <a:spcAft>
                <a:spcPts val="0"/>
              </a:spcAft>
              <a:buSzPts val="2400"/>
              <a:buFont typeface="Cambria"/>
              <a:buChar char="●"/>
            </a:pPr>
            <a:r>
              <a:rPr lang="en" sz="2400">
                <a:latin typeface="Cambria"/>
                <a:ea typeface="Cambria"/>
                <a:cs typeface="Cambria"/>
                <a:sym typeface="Cambria"/>
              </a:rPr>
              <a:t>Twitter: </a:t>
            </a:r>
            <a:r>
              <a:rPr lang="en" sz="2400" u="sng">
                <a:solidFill>
                  <a:schemeClr val="hlink"/>
                </a:solidFill>
                <a:latin typeface="Cambria"/>
                <a:ea typeface="Cambria"/>
                <a:cs typeface="Cambria"/>
                <a:sym typeface="Cambria"/>
                <a:hlinkClick r:id="rId8"/>
              </a:rPr>
              <a:t>https://developer.twitter.com/en/docs.html</a:t>
            </a:r>
            <a:r>
              <a:rPr lang="en" sz="2400">
                <a:latin typeface="Cambria"/>
                <a:ea typeface="Cambria"/>
                <a:cs typeface="Cambria"/>
                <a:sym typeface="Cambria"/>
              </a:rPr>
              <a:t> </a:t>
            </a:r>
            <a:endParaRPr sz="2400">
              <a:latin typeface="Cambria"/>
              <a:ea typeface="Cambria"/>
              <a:cs typeface="Cambria"/>
              <a:sym typeface="Cambria"/>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