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5143500" cx="9144000"/>
  <p:notesSz cx="6858000" cy="9144000"/>
  <p:embeddedFontLst>
    <p:embeddedFont>
      <p:font typeface="Proxima Nova"/>
      <p:regular r:id="rId38"/>
      <p:bold r:id="rId39"/>
      <p:italic r:id="rId40"/>
      <p:boldItalic r:id="rId41"/>
    </p:embeddedFont>
    <p:embeddedFont>
      <p:font typeface="Alfa Slab One"/>
      <p:regular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http://customooxmlschemas.google.com/">
      <go:slidesCustomData xmlns:go="http://customooxmlschemas.google.com/" r:id="rId43" roundtripDataSignature="AMtx7mjqr/P/UlrRZ4ZhCIPFN7+BPnxj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ProximaNova-italic.fntdata"/><Relationship Id="rId20" Type="http://schemas.openxmlformats.org/officeDocument/2006/relationships/slide" Target="slides/slide15.xml"/><Relationship Id="rId42" Type="http://schemas.openxmlformats.org/officeDocument/2006/relationships/font" Target="fonts/AlfaSlabOne-regular.fntdata"/><Relationship Id="rId41" Type="http://schemas.openxmlformats.org/officeDocument/2006/relationships/font" Target="fonts/ProximaNova-boldItalic.fntdata"/><Relationship Id="rId22" Type="http://schemas.openxmlformats.org/officeDocument/2006/relationships/slide" Target="slides/slide17.xml"/><Relationship Id="rId21" Type="http://schemas.openxmlformats.org/officeDocument/2006/relationships/slide" Target="slides/slide16.xml"/><Relationship Id="rId43" Type="http://customschemas.google.com/relationships/presentationmetadata" Target="metadata"/><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ProximaNova-bold.fntdata"/><Relationship Id="rId16" Type="http://schemas.openxmlformats.org/officeDocument/2006/relationships/slide" Target="slides/slide11.xml"/><Relationship Id="rId38" Type="http://schemas.openxmlformats.org/officeDocument/2006/relationships/font" Target="fonts/ProximaNova-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7" name="Google Shape;57;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0" name="Google Shape;160;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8" name="Google Shape;168;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4" name="Google Shape;1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2" name="Google Shape;18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9" name="Google Shape;189;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2" name="Google Shape;20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5" name="Google Shape;215;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4" name="Google Shape;224;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p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2" name="Google Shape;232;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9" name="Google Shape;269;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3" name="Google Shape;303;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15" name="Google Shape;31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7" name="Google Shape;327;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4" name="Google Shape;344;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7" name="Google Shape;367;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8" name="Google Shape;378;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7" name="Google Shape;387;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6" name="Google Shape;396;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1" name="Google Shape;401;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6" name="Google Shape;7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2" name="Google Shape;8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 – why we will be showing both Mac and Windows. Versions are very different.</a:t>
            </a:r>
            <a:endParaRPr/>
          </a:p>
          <a:p>
            <a:pPr indent="0" lvl="0" marL="0" rtl="0" algn="l">
              <a:lnSpc>
                <a:spcPct val="100000"/>
              </a:lnSpc>
              <a:spcBef>
                <a:spcPts val="0"/>
              </a:spcBef>
              <a:spcAft>
                <a:spcPts val="0"/>
              </a:spcAft>
              <a:buSzPts val="1100"/>
              <a:buNone/>
            </a:pPr>
            <a:r>
              <a:rPr lang="en"/>
              <a:t>But also, you should know this! When you need to send an NVivo file to someone else, save it as a .QDPX file. We will talk about this more later</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6" name="Google Shape;10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4" name="Google Shape;124;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Garrett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
              <a:t>Cara</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cxnSp>
        <p:nvCxnSpPr>
          <p:cNvPr id="12" name="Google Shape;12;p43"/>
          <p:cNvCxnSpPr/>
          <p:nvPr/>
        </p:nvCxnSpPr>
        <p:spPr>
          <a:xfrm>
            <a:off x="4278300" y="2350188"/>
            <a:ext cx="587400" cy="0"/>
          </a:xfrm>
          <a:prstGeom prst="straightConnector1">
            <a:avLst/>
          </a:prstGeom>
          <a:noFill/>
          <a:ln cap="flat" cmpd="sng" w="76200">
            <a:solidFill>
              <a:srgbClr val="FF9900"/>
            </a:solidFill>
            <a:prstDash val="solid"/>
            <a:round/>
            <a:headEnd len="sm" w="sm" type="none"/>
            <a:tailEnd len="sm" w="sm" type="none"/>
          </a:ln>
        </p:spPr>
      </p:cxnSp>
      <p:sp>
        <p:nvSpPr>
          <p:cNvPr id="13" name="Google Shape;13;p43"/>
          <p:cNvSpPr txBox="1"/>
          <p:nvPr>
            <p:ph type="ctrTitle"/>
          </p:nvPr>
        </p:nvSpPr>
        <p:spPr>
          <a:xfrm>
            <a:off x="311700" y="222675"/>
            <a:ext cx="8520600" cy="19578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400"/>
              <a:buNone/>
              <a:defRPr b="1"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p:txBody>
      </p:sp>
      <p:sp>
        <p:nvSpPr>
          <p:cNvPr id="14" name="Google Shape;14;p43"/>
          <p:cNvSpPr txBox="1"/>
          <p:nvPr>
            <p:ph idx="1" type="subTitle"/>
          </p:nvPr>
        </p:nvSpPr>
        <p:spPr>
          <a:xfrm>
            <a:off x="311700" y="3165823"/>
            <a:ext cx="8520600" cy="733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p:txBody>
      </p:sp>
      <p:sp>
        <p:nvSpPr>
          <p:cNvPr id="15" name="Google Shape;15;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43"/>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52"/>
          <p:cNvSpPr txBox="1"/>
          <p:nvPr>
            <p:ph hasCustomPrompt="1" type="title"/>
          </p:nvPr>
        </p:nvSpPr>
        <p:spPr>
          <a:xfrm>
            <a:off x="311700" y="1167925"/>
            <a:ext cx="8520600" cy="19800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Clr>
                <a:schemeClr val="dk1"/>
              </a:buClr>
              <a:buSzPts val="11000"/>
              <a:buNone/>
              <a:defRPr sz="11000">
                <a:solidFill>
                  <a:schemeClr val="dk1"/>
                </a:solidFill>
              </a:defRPr>
            </a:lvl1pPr>
            <a:lvl2pPr lvl="1" algn="ctr">
              <a:lnSpc>
                <a:spcPct val="100000"/>
              </a:lnSpc>
              <a:spcBef>
                <a:spcPts val="0"/>
              </a:spcBef>
              <a:spcAft>
                <a:spcPts val="0"/>
              </a:spcAft>
              <a:buClr>
                <a:schemeClr val="dk1"/>
              </a:buClr>
              <a:buSzPts val="11000"/>
              <a:buNone/>
              <a:defRPr sz="11000">
                <a:solidFill>
                  <a:schemeClr val="dk1"/>
                </a:solidFill>
              </a:defRPr>
            </a:lvl2pPr>
            <a:lvl3pPr lvl="2" algn="ctr">
              <a:lnSpc>
                <a:spcPct val="100000"/>
              </a:lnSpc>
              <a:spcBef>
                <a:spcPts val="0"/>
              </a:spcBef>
              <a:spcAft>
                <a:spcPts val="0"/>
              </a:spcAft>
              <a:buClr>
                <a:schemeClr val="dk1"/>
              </a:buClr>
              <a:buSzPts val="11000"/>
              <a:buNone/>
              <a:defRPr sz="11000">
                <a:solidFill>
                  <a:schemeClr val="dk1"/>
                </a:solidFill>
              </a:defRPr>
            </a:lvl3pPr>
            <a:lvl4pPr lvl="3" algn="ctr">
              <a:lnSpc>
                <a:spcPct val="100000"/>
              </a:lnSpc>
              <a:spcBef>
                <a:spcPts val="0"/>
              </a:spcBef>
              <a:spcAft>
                <a:spcPts val="0"/>
              </a:spcAft>
              <a:buClr>
                <a:schemeClr val="dk1"/>
              </a:buClr>
              <a:buSzPts val="11000"/>
              <a:buNone/>
              <a:defRPr sz="11000">
                <a:solidFill>
                  <a:schemeClr val="dk1"/>
                </a:solidFill>
              </a:defRPr>
            </a:lvl4pPr>
            <a:lvl5pPr lvl="4" algn="ctr">
              <a:lnSpc>
                <a:spcPct val="100000"/>
              </a:lnSpc>
              <a:spcBef>
                <a:spcPts val="0"/>
              </a:spcBef>
              <a:spcAft>
                <a:spcPts val="0"/>
              </a:spcAft>
              <a:buClr>
                <a:schemeClr val="dk1"/>
              </a:buClr>
              <a:buSzPts val="11000"/>
              <a:buNone/>
              <a:defRPr sz="11000">
                <a:solidFill>
                  <a:schemeClr val="dk1"/>
                </a:solidFill>
              </a:defRPr>
            </a:lvl5pPr>
            <a:lvl6pPr lvl="5" algn="ctr">
              <a:lnSpc>
                <a:spcPct val="100000"/>
              </a:lnSpc>
              <a:spcBef>
                <a:spcPts val="0"/>
              </a:spcBef>
              <a:spcAft>
                <a:spcPts val="0"/>
              </a:spcAft>
              <a:buClr>
                <a:schemeClr val="dk1"/>
              </a:buClr>
              <a:buSzPts val="11000"/>
              <a:buNone/>
              <a:defRPr sz="11000">
                <a:solidFill>
                  <a:schemeClr val="dk1"/>
                </a:solidFill>
              </a:defRPr>
            </a:lvl6pPr>
            <a:lvl7pPr lvl="6" algn="ctr">
              <a:lnSpc>
                <a:spcPct val="100000"/>
              </a:lnSpc>
              <a:spcBef>
                <a:spcPts val="0"/>
              </a:spcBef>
              <a:spcAft>
                <a:spcPts val="0"/>
              </a:spcAft>
              <a:buClr>
                <a:schemeClr val="dk1"/>
              </a:buClr>
              <a:buSzPts val="11000"/>
              <a:buNone/>
              <a:defRPr sz="11000">
                <a:solidFill>
                  <a:schemeClr val="dk1"/>
                </a:solidFill>
              </a:defRPr>
            </a:lvl7pPr>
            <a:lvl8pPr lvl="7" algn="ctr">
              <a:lnSpc>
                <a:spcPct val="100000"/>
              </a:lnSpc>
              <a:spcBef>
                <a:spcPts val="0"/>
              </a:spcBef>
              <a:spcAft>
                <a:spcPts val="0"/>
              </a:spcAft>
              <a:buClr>
                <a:schemeClr val="dk1"/>
              </a:buClr>
              <a:buSzPts val="11000"/>
              <a:buNone/>
              <a:defRPr sz="11000">
                <a:solidFill>
                  <a:schemeClr val="dk1"/>
                </a:solidFill>
              </a:defRPr>
            </a:lvl8pPr>
            <a:lvl9pPr lvl="8" algn="ctr">
              <a:lnSpc>
                <a:spcPct val="100000"/>
              </a:lnSpc>
              <a:spcBef>
                <a:spcPts val="0"/>
              </a:spcBef>
              <a:spcAft>
                <a:spcPts val="0"/>
              </a:spcAft>
              <a:buClr>
                <a:schemeClr val="dk1"/>
              </a:buClr>
              <a:buSzPts val="11000"/>
              <a:buNone/>
              <a:defRPr sz="11000">
                <a:solidFill>
                  <a:schemeClr val="dk1"/>
                </a:solidFill>
              </a:defRPr>
            </a:lvl9pPr>
          </a:lstStyle>
          <a:p>
            <a:r>
              <a:t>xx%</a:t>
            </a:r>
          </a:p>
        </p:txBody>
      </p:sp>
      <p:sp>
        <p:nvSpPr>
          <p:cNvPr id="51" name="Google Shape;51;p52"/>
          <p:cNvSpPr txBox="1"/>
          <p:nvPr>
            <p:ph idx="1" type="body"/>
          </p:nvPr>
        </p:nvSpPr>
        <p:spPr>
          <a:xfrm>
            <a:off x="311700" y="3224250"/>
            <a:ext cx="8520600" cy="1071600"/>
          </a:xfrm>
          <a:prstGeom prst="rect">
            <a:avLst/>
          </a:prstGeom>
          <a:noFill/>
          <a:ln>
            <a:noFill/>
          </a:ln>
        </p:spPr>
        <p:txBody>
          <a:bodyPr anchorCtr="0" anchor="t" bIns="91425" lIns="91425" spcFirstLastPara="1" rIns="91425" wrap="square" tIns="91425">
            <a:noAutofit/>
          </a:bodyPr>
          <a:lstStyle>
            <a:lvl1pPr indent="-381000" lvl="0" marL="457200" algn="ctr">
              <a:lnSpc>
                <a:spcPct val="115000"/>
              </a:lnSpc>
              <a:spcBef>
                <a:spcPts val="0"/>
              </a:spcBef>
              <a:spcAft>
                <a:spcPts val="0"/>
              </a:spcAft>
              <a:buSzPts val="2400"/>
              <a:buChar char="●"/>
              <a:defRPr/>
            </a:lvl1pPr>
            <a:lvl2pPr indent="-355600" lvl="1" marL="914400" algn="ctr">
              <a:lnSpc>
                <a:spcPct val="115000"/>
              </a:lnSpc>
              <a:spcBef>
                <a:spcPts val="1600"/>
              </a:spcBef>
              <a:spcAft>
                <a:spcPts val="0"/>
              </a:spcAft>
              <a:buSzPts val="2000"/>
              <a:buChar char="○"/>
              <a:defRPr/>
            </a:lvl2pPr>
            <a:lvl3pPr indent="-342900" lvl="2" marL="1371600" algn="ctr">
              <a:lnSpc>
                <a:spcPct val="115000"/>
              </a:lnSpc>
              <a:spcBef>
                <a:spcPts val="1600"/>
              </a:spcBef>
              <a:spcAft>
                <a:spcPts val="0"/>
              </a:spcAft>
              <a:buSzPts val="18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2" name="Google Shape;52;p5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4"/>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9" name="Google Shape;19;p44"/>
          <p:cNvSpPr txBox="1"/>
          <p:nvPr>
            <p:ph idx="1" type="body"/>
          </p:nvPr>
        </p:nvSpPr>
        <p:spPr>
          <a:xfrm>
            <a:off x="311700" y="1028575"/>
            <a:ext cx="8520600" cy="3416400"/>
          </a:xfrm>
          <a:prstGeom prst="rect">
            <a:avLst/>
          </a:prstGeom>
          <a:noFill/>
          <a:ln>
            <a:noFill/>
          </a:ln>
        </p:spPr>
        <p:txBody>
          <a:bodyPr anchorCtr="0" anchor="t" bIns="91425" lIns="91425" spcFirstLastPara="1" rIns="91425" wrap="square" tIns="91425">
            <a:noAutofit/>
          </a:bodyPr>
          <a:lstStyle>
            <a:lvl1pPr indent="-381000" lvl="0" marL="457200" algn="l">
              <a:lnSpc>
                <a:spcPct val="115000"/>
              </a:lnSpc>
              <a:spcBef>
                <a:spcPts val="0"/>
              </a:spcBef>
              <a:spcAft>
                <a:spcPts val="0"/>
              </a:spcAft>
              <a:buSzPts val="2400"/>
              <a:buChar char="●"/>
              <a:defRPr/>
            </a:lvl1pPr>
            <a:lvl2pPr indent="-355600" lvl="1" marL="914400" algn="l">
              <a:lnSpc>
                <a:spcPct val="115000"/>
              </a:lnSpc>
              <a:spcBef>
                <a:spcPts val="1600"/>
              </a:spcBef>
              <a:spcAft>
                <a:spcPts val="0"/>
              </a:spcAft>
              <a:buSzPts val="2000"/>
              <a:buChar char="○"/>
              <a:defRPr/>
            </a:lvl2pPr>
            <a:lvl3pPr indent="-342900" lvl="2" marL="1371600" algn="l">
              <a:lnSpc>
                <a:spcPct val="115000"/>
              </a:lnSpc>
              <a:spcBef>
                <a:spcPts val="1600"/>
              </a:spcBef>
              <a:spcAft>
                <a:spcPts val="0"/>
              </a:spcAft>
              <a:buSzPts val="18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0" name="Google Shape;20;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45"/>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3" name="Google Shape;23;p45"/>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45"/>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26" name="Shape 26"/>
        <p:cNvGrpSpPr/>
        <p:nvPr/>
      </p:nvGrpSpPr>
      <p:grpSpPr>
        <a:xfrm>
          <a:off x="0" y="0"/>
          <a:ext cx="0" cy="0"/>
          <a:chOff x="0" y="0"/>
          <a:chExt cx="0" cy="0"/>
        </a:xfrm>
      </p:grpSpPr>
      <p:sp>
        <p:nvSpPr>
          <p:cNvPr id="27" name="Google Shape;27;p46"/>
          <p:cNvSpPr txBox="1"/>
          <p:nvPr>
            <p:ph type="title"/>
          </p:nvPr>
        </p:nvSpPr>
        <p:spPr>
          <a:xfrm>
            <a:off x="311700" y="2480550"/>
            <a:ext cx="8114400" cy="24459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chemeClr val="lt1"/>
              </a:buClr>
              <a:buSzPts val="6800"/>
              <a:buNone/>
              <a:defRPr sz="6800">
                <a:solidFill>
                  <a:schemeClr val="lt1"/>
                </a:solidFill>
              </a:defRPr>
            </a:lvl1pPr>
            <a:lvl2pPr lvl="1" algn="l">
              <a:lnSpc>
                <a:spcPct val="100000"/>
              </a:lnSpc>
              <a:spcBef>
                <a:spcPts val="0"/>
              </a:spcBef>
              <a:spcAft>
                <a:spcPts val="0"/>
              </a:spcAft>
              <a:buClr>
                <a:schemeClr val="lt1"/>
              </a:buClr>
              <a:buSzPts val="6800"/>
              <a:buNone/>
              <a:defRPr sz="6800">
                <a:solidFill>
                  <a:schemeClr val="lt1"/>
                </a:solidFill>
              </a:defRPr>
            </a:lvl2pPr>
            <a:lvl3pPr lvl="2" algn="l">
              <a:lnSpc>
                <a:spcPct val="100000"/>
              </a:lnSpc>
              <a:spcBef>
                <a:spcPts val="0"/>
              </a:spcBef>
              <a:spcAft>
                <a:spcPts val="0"/>
              </a:spcAft>
              <a:buClr>
                <a:schemeClr val="lt1"/>
              </a:buClr>
              <a:buSzPts val="6800"/>
              <a:buNone/>
              <a:defRPr sz="6800">
                <a:solidFill>
                  <a:schemeClr val="lt1"/>
                </a:solidFill>
              </a:defRPr>
            </a:lvl3pPr>
            <a:lvl4pPr lvl="3" algn="l">
              <a:lnSpc>
                <a:spcPct val="100000"/>
              </a:lnSpc>
              <a:spcBef>
                <a:spcPts val="0"/>
              </a:spcBef>
              <a:spcAft>
                <a:spcPts val="0"/>
              </a:spcAft>
              <a:buClr>
                <a:schemeClr val="lt1"/>
              </a:buClr>
              <a:buSzPts val="6800"/>
              <a:buNone/>
              <a:defRPr sz="6800">
                <a:solidFill>
                  <a:schemeClr val="lt1"/>
                </a:solidFill>
              </a:defRPr>
            </a:lvl4pPr>
            <a:lvl5pPr lvl="4" algn="l">
              <a:lnSpc>
                <a:spcPct val="100000"/>
              </a:lnSpc>
              <a:spcBef>
                <a:spcPts val="0"/>
              </a:spcBef>
              <a:spcAft>
                <a:spcPts val="0"/>
              </a:spcAft>
              <a:buClr>
                <a:schemeClr val="lt1"/>
              </a:buClr>
              <a:buSzPts val="6800"/>
              <a:buNone/>
              <a:defRPr sz="6800">
                <a:solidFill>
                  <a:schemeClr val="lt1"/>
                </a:solidFill>
              </a:defRPr>
            </a:lvl5pPr>
            <a:lvl6pPr lvl="5" algn="l">
              <a:lnSpc>
                <a:spcPct val="100000"/>
              </a:lnSpc>
              <a:spcBef>
                <a:spcPts val="0"/>
              </a:spcBef>
              <a:spcAft>
                <a:spcPts val="0"/>
              </a:spcAft>
              <a:buClr>
                <a:schemeClr val="lt1"/>
              </a:buClr>
              <a:buSzPts val="6800"/>
              <a:buNone/>
              <a:defRPr sz="6800">
                <a:solidFill>
                  <a:schemeClr val="lt1"/>
                </a:solidFill>
              </a:defRPr>
            </a:lvl6pPr>
            <a:lvl7pPr lvl="6" algn="l">
              <a:lnSpc>
                <a:spcPct val="100000"/>
              </a:lnSpc>
              <a:spcBef>
                <a:spcPts val="0"/>
              </a:spcBef>
              <a:spcAft>
                <a:spcPts val="0"/>
              </a:spcAft>
              <a:buClr>
                <a:schemeClr val="lt1"/>
              </a:buClr>
              <a:buSzPts val="6800"/>
              <a:buNone/>
              <a:defRPr sz="6800">
                <a:solidFill>
                  <a:schemeClr val="lt1"/>
                </a:solidFill>
              </a:defRPr>
            </a:lvl7pPr>
            <a:lvl8pPr lvl="7" algn="l">
              <a:lnSpc>
                <a:spcPct val="100000"/>
              </a:lnSpc>
              <a:spcBef>
                <a:spcPts val="0"/>
              </a:spcBef>
              <a:spcAft>
                <a:spcPts val="0"/>
              </a:spcAft>
              <a:buClr>
                <a:schemeClr val="lt1"/>
              </a:buClr>
              <a:buSzPts val="6800"/>
              <a:buNone/>
              <a:defRPr sz="6800">
                <a:solidFill>
                  <a:schemeClr val="lt1"/>
                </a:solidFill>
              </a:defRPr>
            </a:lvl8pPr>
            <a:lvl9pPr lvl="8" algn="l">
              <a:lnSpc>
                <a:spcPct val="100000"/>
              </a:lnSpc>
              <a:spcBef>
                <a:spcPts val="0"/>
              </a:spcBef>
              <a:spcAft>
                <a:spcPts val="0"/>
              </a:spcAft>
              <a:buClr>
                <a:schemeClr val="lt1"/>
              </a:buClr>
              <a:buSzPts val="6800"/>
              <a:buNone/>
              <a:defRPr sz="6800">
                <a:solidFill>
                  <a:schemeClr val="lt1"/>
                </a:solidFill>
              </a:defRPr>
            </a:lvl9pPr>
          </a:lstStyle>
          <a:p/>
        </p:txBody>
      </p:sp>
      <p:sp>
        <p:nvSpPr>
          <p:cNvPr id="28" name="Google Shape;28;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4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31" name="Google Shape;31;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48"/>
          <p:cNvSpPr txBox="1"/>
          <p:nvPr>
            <p:ph type="title"/>
          </p:nvPr>
        </p:nvSpPr>
        <p:spPr>
          <a:xfrm>
            <a:off x="311700" y="6318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48"/>
          <p:cNvSpPr txBox="1"/>
          <p:nvPr>
            <p:ph idx="1" type="body"/>
          </p:nvPr>
        </p:nvSpPr>
        <p:spPr>
          <a:xfrm>
            <a:off x="311700" y="1490875"/>
            <a:ext cx="2808000" cy="30780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36" name="Shape 36"/>
        <p:cNvGrpSpPr/>
        <p:nvPr/>
      </p:nvGrpSpPr>
      <p:grpSpPr>
        <a:xfrm>
          <a:off x="0" y="0"/>
          <a:ext cx="0" cy="0"/>
          <a:chOff x="0" y="0"/>
          <a:chExt cx="0" cy="0"/>
        </a:xfrm>
      </p:grpSpPr>
      <p:sp>
        <p:nvSpPr>
          <p:cNvPr id="37" name="Google Shape;37;p49"/>
          <p:cNvSpPr txBox="1"/>
          <p:nvPr>
            <p:ph type="title"/>
          </p:nvPr>
        </p:nvSpPr>
        <p:spPr>
          <a:xfrm>
            <a:off x="490250" y="526350"/>
            <a:ext cx="5683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p:txBody>
      </p:sp>
      <p:sp>
        <p:nvSpPr>
          <p:cNvPr id="38" name="Google Shape;38;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50"/>
          <p:cNvSpPr/>
          <p:nvPr/>
        </p:nvSpPr>
        <p:spPr>
          <a:xfrm>
            <a:off x="4572000" y="10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41" name="Google Shape;41;p50"/>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50"/>
          <p:cNvSpPr txBox="1"/>
          <p:nvPr>
            <p:ph type="title"/>
          </p:nvPr>
        </p:nvSpPr>
        <p:spPr>
          <a:xfrm>
            <a:off x="265500" y="1375599"/>
            <a:ext cx="4045200" cy="15519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3800"/>
              <a:buNone/>
              <a:defRPr sz="3800"/>
            </a:lvl1pPr>
            <a:lvl2pPr lvl="1" algn="ctr">
              <a:lnSpc>
                <a:spcPct val="100000"/>
              </a:lnSpc>
              <a:spcBef>
                <a:spcPts val="0"/>
              </a:spcBef>
              <a:spcAft>
                <a:spcPts val="0"/>
              </a:spcAft>
              <a:buSzPts val="3800"/>
              <a:buNone/>
              <a:defRPr sz="3800"/>
            </a:lvl2pPr>
            <a:lvl3pPr lvl="2" algn="ctr">
              <a:lnSpc>
                <a:spcPct val="100000"/>
              </a:lnSpc>
              <a:spcBef>
                <a:spcPts val="0"/>
              </a:spcBef>
              <a:spcAft>
                <a:spcPts val="0"/>
              </a:spcAft>
              <a:buSzPts val="3800"/>
              <a:buNone/>
              <a:defRPr sz="3800"/>
            </a:lvl3pPr>
            <a:lvl4pPr lvl="3" algn="ctr">
              <a:lnSpc>
                <a:spcPct val="100000"/>
              </a:lnSpc>
              <a:spcBef>
                <a:spcPts val="0"/>
              </a:spcBef>
              <a:spcAft>
                <a:spcPts val="0"/>
              </a:spcAft>
              <a:buSzPts val="3800"/>
              <a:buNone/>
              <a:defRPr sz="3800"/>
            </a:lvl4pPr>
            <a:lvl5pPr lvl="4" algn="ctr">
              <a:lnSpc>
                <a:spcPct val="100000"/>
              </a:lnSpc>
              <a:spcBef>
                <a:spcPts val="0"/>
              </a:spcBef>
              <a:spcAft>
                <a:spcPts val="0"/>
              </a:spcAft>
              <a:buSzPts val="3800"/>
              <a:buNone/>
              <a:defRPr sz="3800"/>
            </a:lvl5pPr>
            <a:lvl6pPr lvl="5" algn="ctr">
              <a:lnSpc>
                <a:spcPct val="100000"/>
              </a:lnSpc>
              <a:spcBef>
                <a:spcPts val="0"/>
              </a:spcBef>
              <a:spcAft>
                <a:spcPts val="0"/>
              </a:spcAft>
              <a:buSzPts val="3800"/>
              <a:buNone/>
              <a:defRPr sz="3800"/>
            </a:lvl6pPr>
            <a:lvl7pPr lvl="6" algn="ctr">
              <a:lnSpc>
                <a:spcPct val="100000"/>
              </a:lnSpc>
              <a:spcBef>
                <a:spcPts val="0"/>
              </a:spcBef>
              <a:spcAft>
                <a:spcPts val="0"/>
              </a:spcAft>
              <a:buSzPts val="3800"/>
              <a:buNone/>
              <a:defRPr sz="3800"/>
            </a:lvl7pPr>
            <a:lvl8pPr lvl="7" algn="ctr">
              <a:lnSpc>
                <a:spcPct val="100000"/>
              </a:lnSpc>
              <a:spcBef>
                <a:spcPts val="0"/>
              </a:spcBef>
              <a:spcAft>
                <a:spcPts val="0"/>
              </a:spcAft>
              <a:buSzPts val="3800"/>
              <a:buNone/>
              <a:defRPr sz="3800"/>
            </a:lvl8pPr>
            <a:lvl9pPr lvl="8" algn="ctr">
              <a:lnSpc>
                <a:spcPct val="100000"/>
              </a:lnSpc>
              <a:spcBef>
                <a:spcPts val="0"/>
              </a:spcBef>
              <a:spcAft>
                <a:spcPts val="0"/>
              </a:spcAft>
              <a:buSzPts val="3800"/>
              <a:buNone/>
              <a:defRPr sz="3800"/>
            </a:lvl9pPr>
          </a:lstStyle>
          <a:p/>
        </p:txBody>
      </p:sp>
      <p:sp>
        <p:nvSpPr>
          <p:cNvPr id="43" name="Google Shape;43;p50"/>
          <p:cNvSpPr txBox="1"/>
          <p:nvPr>
            <p:ph idx="1" type="subTitle"/>
          </p:nvPr>
        </p:nvSpPr>
        <p:spPr>
          <a:xfrm>
            <a:off x="265500" y="2981125"/>
            <a:ext cx="4045200" cy="13455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4" name="Google Shape;44;p5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81000" lvl="0" marL="457200" algn="l">
              <a:lnSpc>
                <a:spcPct val="115000"/>
              </a:lnSpc>
              <a:spcBef>
                <a:spcPts val="0"/>
              </a:spcBef>
              <a:spcAft>
                <a:spcPts val="0"/>
              </a:spcAft>
              <a:buClr>
                <a:schemeClr val="lt1"/>
              </a:buClr>
              <a:buSzPts val="2400"/>
              <a:buChar char="●"/>
              <a:defRPr>
                <a:solidFill>
                  <a:schemeClr val="lt1"/>
                </a:solidFill>
              </a:defRPr>
            </a:lvl1pPr>
            <a:lvl2pPr indent="-355600" lvl="1" marL="914400" algn="l">
              <a:lnSpc>
                <a:spcPct val="115000"/>
              </a:lnSpc>
              <a:spcBef>
                <a:spcPts val="1600"/>
              </a:spcBef>
              <a:spcAft>
                <a:spcPts val="0"/>
              </a:spcAft>
              <a:buClr>
                <a:schemeClr val="lt1"/>
              </a:buClr>
              <a:buSzPts val="2000"/>
              <a:buChar char="○"/>
              <a:defRPr>
                <a:solidFill>
                  <a:schemeClr val="lt1"/>
                </a:solidFill>
              </a:defRPr>
            </a:lvl2pPr>
            <a:lvl3pPr indent="-342900" lvl="2" marL="1371600" algn="l">
              <a:lnSpc>
                <a:spcPct val="115000"/>
              </a:lnSpc>
              <a:spcBef>
                <a:spcPts val="1600"/>
              </a:spcBef>
              <a:spcAft>
                <a:spcPts val="0"/>
              </a:spcAft>
              <a:buClr>
                <a:schemeClr val="lt1"/>
              </a:buClr>
              <a:buSzPts val="1800"/>
              <a:buChar char="■"/>
              <a:defRPr>
                <a:solidFill>
                  <a:schemeClr val="lt1"/>
                </a:solidFill>
              </a:defRPr>
            </a:lvl3pPr>
            <a:lvl4pPr indent="-317500" lvl="3" marL="1828800" algn="l">
              <a:lnSpc>
                <a:spcPct val="115000"/>
              </a:lnSpc>
              <a:spcBef>
                <a:spcPts val="1600"/>
              </a:spcBef>
              <a:spcAft>
                <a:spcPts val="0"/>
              </a:spcAft>
              <a:buClr>
                <a:schemeClr val="lt1"/>
              </a:buClr>
              <a:buSzPts val="1400"/>
              <a:buChar char="●"/>
              <a:defRPr>
                <a:solidFill>
                  <a:schemeClr val="lt1"/>
                </a:solidFill>
              </a:defRPr>
            </a:lvl4pPr>
            <a:lvl5pPr indent="-317500" lvl="4" marL="2286000" algn="l">
              <a:lnSpc>
                <a:spcPct val="115000"/>
              </a:lnSpc>
              <a:spcBef>
                <a:spcPts val="1600"/>
              </a:spcBef>
              <a:spcAft>
                <a:spcPts val="0"/>
              </a:spcAft>
              <a:buClr>
                <a:schemeClr val="lt1"/>
              </a:buClr>
              <a:buSzPts val="1400"/>
              <a:buChar char="○"/>
              <a:defRPr>
                <a:solidFill>
                  <a:schemeClr val="lt1"/>
                </a:solidFill>
              </a:defRPr>
            </a:lvl5pPr>
            <a:lvl6pPr indent="-317500" lvl="5" marL="2743200" algn="l">
              <a:lnSpc>
                <a:spcPct val="115000"/>
              </a:lnSpc>
              <a:spcBef>
                <a:spcPts val="1600"/>
              </a:spcBef>
              <a:spcAft>
                <a:spcPts val="0"/>
              </a:spcAft>
              <a:buClr>
                <a:schemeClr val="lt1"/>
              </a:buClr>
              <a:buSzPts val="1400"/>
              <a:buChar char="■"/>
              <a:defRPr>
                <a:solidFill>
                  <a:schemeClr val="lt1"/>
                </a:solidFill>
              </a:defRPr>
            </a:lvl6pPr>
            <a:lvl7pPr indent="-317500" lvl="6" marL="3200400" algn="l">
              <a:lnSpc>
                <a:spcPct val="115000"/>
              </a:lnSpc>
              <a:spcBef>
                <a:spcPts val="1600"/>
              </a:spcBef>
              <a:spcAft>
                <a:spcPts val="0"/>
              </a:spcAft>
              <a:buClr>
                <a:schemeClr val="lt1"/>
              </a:buClr>
              <a:buSzPts val="1400"/>
              <a:buChar char="●"/>
              <a:defRPr>
                <a:solidFill>
                  <a:schemeClr val="lt1"/>
                </a:solidFill>
              </a:defRPr>
            </a:lvl7pPr>
            <a:lvl8pPr indent="-317500" lvl="7" marL="3657600" algn="l">
              <a:lnSpc>
                <a:spcPct val="115000"/>
              </a:lnSpc>
              <a:spcBef>
                <a:spcPts val="1600"/>
              </a:spcBef>
              <a:spcAft>
                <a:spcPts val="0"/>
              </a:spcAft>
              <a:buClr>
                <a:schemeClr val="lt1"/>
              </a:buClr>
              <a:buSzPts val="1400"/>
              <a:buChar char="○"/>
              <a:defRPr>
                <a:solidFill>
                  <a:schemeClr val="lt1"/>
                </a:solidFill>
              </a:defRPr>
            </a:lvl8pPr>
            <a:lvl9pPr indent="-317500" lvl="8" marL="4114800" algn="l">
              <a:lnSpc>
                <a:spcPct val="115000"/>
              </a:lnSpc>
              <a:spcBef>
                <a:spcPts val="1600"/>
              </a:spcBef>
              <a:spcAft>
                <a:spcPts val="1600"/>
              </a:spcAft>
              <a:buClr>
                <a:schemeClr val="lt1"/>
              </a:buClr>
              <a:buSzPts val="1400"/>
              <a:buChar char="■"/>
              <a:defRPr>
                <a:solidFill>
                  <a:schemeClr val="lt1"/>
                </a:solidFill>
              </a:defRPr>
            </a:lvl9pPr>
          </a:lstStyle>
          <a:p/>
        </p:txBody>
      </p:sp>
      <p:sp>
        <p:nvSpPr>
          <p:cNvPr id="45" name="Google Shape;45;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51"/>
          <p:cNvSpPr txBox="1"/>
          <p:nvPr>
            <p:ph idx="1" type="body"/>
          </p:nvPr>
        </p:nvSpPr>
        <p:spPr>
          <a:xfrm>
            <a:off x="319500" y="4233725"/>
            <a:ext cx="5998800" cy="5988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Clr>
                <a:schemeClr val="accent3"/>
              </a:buClr>
              <a:buSzPts val="2400"/>
              <a:buFont typeface="Alfa Slab One"/>
              <a:buNone/>
              <a:defRPr>
                <a:solidFill>
                  <a:schemeClr val="accent3"/>
                </a:solidFill>
                <a:latin typeface="Alfa Slab One"/>
                <a:ea typeface="Alfa Slab One"/>
                <a:cs typeface="Alfa Slab One"/>
                <a:sym typeface="Alfa Slab One"/>
              </a:defRPr>
            </a:lvl1pPr>
          </a:lstStyle>
          <a:p/>
        </p:txBody>
      </p:sp>
      <p:sp>
        <p:nvSpPr>
          <p:cNvPr id="48" name="Google Shape;48;p5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ameday">
    <p:bg>
      <p:bgPr>
        <a:solidFill>
          <a:schemeClr val="lt1"/>
        </a:solidFill>
      </p:bgPr>
    </p:bg>
    <p:spTree>
      <p:nvGrpSpPr>
        <p:cNvPr id="5" name="Shape 5"/>
        <p:cNvGrpSpPr/>
        <p:nvPr/>
      </p:nvGrpSpPr>
      <p:grpSpPr>
        <a:xfrm>
          <a:off x="0" y="0"/>
          <a:ext cx="0" cy="0"/>
          <a:chOff x="0" y="0"/>
          <a:chExt cx="0" cy="0"/>
        </a:xfrm>
      </p:grpSpPr>
      <p:sp>
        <p:nvSpPr>
          <p:cNvPr id="6" name="Google Shape;6;p42"/>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rgbClr val="ED0E0E"/>
              </a:buClr>
              <a:buSzPts val="3600"/>
              <a:buFont typeface="Cambria"/>
              <a:buNone/>
              <a:defRPr b="1" i="0" sz="3600" u="none" cap="none" strike="noStrike">
                <a:solidFill>
                  <a:srgbClr val="ED0E0E"/>
                </a:solidFill>
                <a:latin typeface="Cambria"/>
                <a:ea typeface="Cambria"/>
                <a:cs typeface="Cambria"/>
                <a:sym typeface="Cambria"/>
              </a:defRPr>
            </a:lvl1pPr>
            <a:lvl2pPr lvl="1"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2pPr>
            <a:lvl3pPr lvl="2"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3pPr>
            <a:lvl4pPr lvl="3"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4pPr>
            <a:lvl5pPr lvl="4"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5pPr>
            <a:lvl6pPr lvl="5"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6pPr>
            <a:lvl7pPr lvl="6"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7pPr>
            <a:lvl8pPr lvl="7"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8pPr>
            <a:lvl9pPr lvl="8" marR="0" rtl="0" algn="l">
              <a:lnSpc>
                <a:spcPct val="100000"/>
              </a:lnSpc>
              <a:spcBef>
                <a:spcPts val="0"/>
              </a:spcBef>
              <a:spcAft>
                <a:spcPts val="0"/>
              </a:spcAft>
              <a:buClr>
                <a:schemeClr val="accent3"/>
              </a:buClr>
              <a:buSzPts val="3000"/>
              <a:buFont typeface="Alfa Slab One"/>
              <a:buNone/>
              <a:defRPr b="0" i="0" sz="3000" u="none" cap="none" strike="noStrike">
                <a:solidFill>
                  <a:schemeClr val="accent3"/>
                </a:solidFill>
                <a:latin typeface="Alfa Slab One"/>
                <a:ea typeface="Alfa Slab One"/>
                <a:cs typeface="Alfa Slab One"/>
                <a:sym typeface="Alfa Slab One"/>
              </a:defRPr>
            </a:lvl9pPr>
          </a:lstStyle>
          <a:p/>
        </p:txBody>
      </p:sp>
      <p:sp>
        <p:nvSpPr>
          <p:cNvPr id="7" name="Google Shape;7;p42"/>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lvl1pPr indent="-381000" lvl="0" marL="457200" marR="0" rtl="0" algn="l">
              <a:lnSpc>
                <a:spcPct val="115000"/>
              </a:lnSpc>
              <a:spcBef>
                <a:spcPts val="0"/>
              </a:spcBef>
              <a:spcAft>
                <a:spcPts val="0"/>
              </a:spcAft>
              <a:buClr>
                <a:schemeClr val="dk2"/>
              </a:buClr>
              <a:buSzPts val="2400"/>
              <a:buFont typeface="Cambria"/>
              <a:buChar char="●"/>
              <a:defRPr b="0" i="0" sz="2400" u="none" cap="none" strike="noStrike">
                <a:solidFill>
                  <a:schemeClr val="dk2"/>
                </a:solidFill>
                <a:latin typeface="Cambria"/>
                <a:ea typeface="Cambria"/>
                <a:cs typeface="Cambria"/>
                <a:sym typeface="Cambria"/>
              </a:defRPr>
            </a:lvl1pPr>
            <a:lvl2pPr indent="-355600" lvl="1" marL="914400" marR="0" rtl="0" algn="l">
              <a:lnSpc>
                <a:spcPct val="115000"/>
              </a:lnSpc>
              <a:spcBef>
                <a:spcPts val="1600"/>
              </a:spcBef>
              <a:spcAft>
                <a:spcPts val="0"/>
              </a:spcAft>
              <a:buClr>
                <a:schemeClr val="dk2"/>
              </a:buClr>
              <a:buSzPts val="2000"/>
              <a:buFont typeface="Cambria"/>
              <a:buChar char="○"/>
              <a:defRPr b="0" i="0" sz="2000" u="none" cap="none" strike="noStrike">
                <a:solidFill>
                  <a:schemeClr val="dk2"/>
                </a:solidFill>
                <a:latin typeface="Cambria"/>
                <a:ea typeface="Cambria"/>
                <a:cs typeface="Cambria"/>
                <a:sym typeface="Cambria"/>
              </a:defRPr>
            </a:lvl2pPr>
            <a:lvl3pPr indent="-342900" lvl="2" marL="1371600" marR="0" rtl="0" algn="l">
              <a:lnSpc>
                <a:spcPct val="115000"/>
              </a:lnSpc>
              <a:spcBef>
                <a:spcPts val="1600"/>
              </a:spcBef>
              <a:spcAft>
                <a:spcPts val="0"/>
              </a:spcAft>
              <a:buClr>
                <a:schemeClr val="dk2"/>
              </a:buClr>
              <a:buSzPts val="1800"/>
              <a:buFont typeface="Cambria"/>
              <a:buChar char="■"/>
              <a:defRPr b="0" i="0" sz="1800" u="none" cap="none" strike="noStrike">
                <a:solidFill>
                  <a:schemeClr val="dk2"/>
                </a:solidFill>
                <a:latin typeface="Cambria"/>
                <a:ea typeface="Cambria"/>
                <a:cs typeface="Cambria"/>
                <a:sym typeface="Cambria"/>
              </a:defRPr>
            </a:lvl3pPr>
            <a:lvl4pPr indent="-317500" lvl="3" marL="18288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4pPr>
            <a:lvl5pPr indent="-317500" lvl="4" marL="22860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5pPr>
            <a:lvl6pPr indent="-317500" lvl="5" marL="27432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6pPr>
            <a:lvl7pPr indent="-317500" lvl="6" marL="32004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7pPr>
            <a:lvl8pPr indent="-317500" lvl="7" marL="3657600" marR="0" rtl="0" algn="l">
              <a:lnSpc>
                <a:spcPct val="115000"/>
              </a:lnSpc>
              <a:spcBef>
                <a:spcPts val="1600"/>
              </a:spcBef>
              <a:spcAft>
                <a:spcPts val="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8pPr>
            <a:lvl9pPr indent="-317500" lvl="8" marL="4114800" marR="0" rtl="0" algn="l">
              <a:lnSpc>
                <a:spcPct val="115000"/>
              </a:lnSpc>
              <a:spcBef>
                <a:spcPts val="1600"/>
              </a:spcBef>
              <a:spcAft>
                <a:spcPts val="1600"/>
              </a:spcAft>
              <a:buClr>
                <a:schemeClr val="dk2"/>
              </a:buClr>
              <a:buSzPts val="1400"/>
              <a:buFont typeface="Cambria"/>
              <a:buChar char="■"/>
              <a:defRPr b="0" i="0" sz="1400" u="none" cap="none" strike="noStrike">
                <a:solidFill>
                  <a:schemeClr val="dk2"/>
                </a:solidFill>
                <a:latin typeface="Cambria"/>
                <a:ea typeface="Cambria"/>
                <a:cs typeface="Cambria"/>
                <a:sym typeface="Cambria"/>
              </a:defRPr>
            </a:lvl9pPr>
          </a:lstStyle>
          <a:p/>
        </p:txBody>
      </p:sp>
      <p:sp>
        <p:nvSpPr>
          <p:cNvPr id="8" name="Google Shape;8;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42"/>
          <p:cNvPicPr preferRelativeResize="0"/>
          <p:nvPr/>
        </p:nvPicPr>
        <p:blipFill rotWithShape="1">
          <a:blip r:embed="rId1">
            <a:alphaModFix/>
          </a:blip>
          <a:srcRect b="0" l="0" r="0" t="0"/>
          <a:stretch/>
        </p:blipFill>
        <p:spPr>
          <a:xfrm>
            <a:off x="0" y="4573674"/>
            <a:ext cx="3686446" cy="572700"/>
          </a:xfrm>
          <a:prstGeom prst="rect">
            <a:avLst/>
          </a:prstGeom>
          <a:noFill/>
          <a:ln>
            <a:noFill/>
          </a:ln>
        </p:spPr>
      </p:pic>
      <p:sp>
        <p:nvSpPr>
          <p:cNvPr id="10" name="Google Shape;10;p42"/>
          <p:cNvSpPr txBox="1"/>
          <p:nvPr/>
        </p:nvSpPr>
        <p:spPr>
          <a:xfrm>
            <a:off x="5983800" y="4564075"/>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3.jp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12.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hyperlink" Target="http://help-nv11.qsrinternational.com/desktop/concepts/about_cases.htm" TargetMode="External"/><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hyperlink" Target="http://help-nv11.qsrinternational.com/desktop/concepts/about_charts.htm" TargetMode="External"/><Relationship Id="rId4" Type="http://schemas.openxmlformats.org/officeDocument/2006/relationships/hyperlink" Target="http://help-nv11.qsrinternational.com/desktop/concepts/about_charts.htm" TargetMode="External"/><Relationship Id="rId5" Type="http://schemas.openxmlformats.org/officeDocument/2006/relationships/hyperlink" Target="http://help-nv11.qsrinternational.com/desktop/concepts/about_hierarchy_charts.htm" TargetMode="External"/><Relationship Id="rId6" Type="http://schemas.openxmlformats.org/officeDocument/2006/relationships/hyperlink" Target="http://help-nv11.qsrinternational.com/desktop/concepts/About_explore_diagrams.htm" TargetMode="External"/><Relationship Id="rId7" Type="http://schemas.openxmlformats.org/officeDocument/2006/relationships/hyperlink" Target="http://help-nv11.qsrinternational.com/desktop/concepts/About_comparison_diagrams.htm" TargetMode="External"/><Relationship Id="rId8" Type="http://schemas.openxmlformats.org/officeDocument/2006/relationships/image" Target="../media/image24.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hyperlink" Target="mailto:nulab.info@gmail.com" TargetMode="External"/><Relationship Id="rId4" Type="http://schemas.openxmlformats.org/officeDocument/2006/relationships/hyperlink" Target="https://calendly.com/diti-nu"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
          <p:cNvSpPr txBox="1"/>
          <p:nvPr>
            <p:ph type="ctrTitle"/>
          </p:nvPr>
        </p:nvSpPr>
        <p:spPr>
          <a:xfrm>
            <a:off x="126000" y="524050"/>
            <a:ext cx="8892000" cy="1722900"/>
          </a:xfrm>
          <a:prstGeom prst="rect">
            <a:avLst/>
          </a:prstGeom>
          <a:noFill/>
          <a:ln>
            <a:noFill/>
          </a:ln>
        </p:spPr>
        <p:txBody>
          <a:bodyPr anchorCtr="0" anchor="b" bIns="91425" lIns="91425" spcFirstLastPara="1" rIns="91425" wrap="square" tIns="91425">
            <a:noAutofit/>
          </a:bodyPr>
          <a:lstStyle/>
          <a:p>
            <a:pPr indent="0" lvl="0" marL="0" rtl="0" algn="ctr">
              <a:lnSpc>
                <a:spcPct val="100000"/>
              </a:lnSpc>
              <a:spcBef>
                <a:spcPts val="0"/>
              </a:spcBef>
              <a:spcAft>
                <a:spcPts val="0"/>
              </a:spcAft>
              <a:buSzPts val="5400"/>
              <a:buNone/>
            </a:pPr>
            <a:r>
              <a:rPr lang="en" sz="4000">
                <a:solidFill>
                  <a:srgbClr val="FF0000"/>
                </a:solidFill>
              </a:rPr>
              <a:t>Introduction to Nvivo: </a:t>
            </a:r>
            <a:endParaRPr sz="4000">
              <a:solidFill>
                <a:srgbClr val="FF0000"/>
              </a:solidFill>
            </a:endParaRPr>
          </a:p>
          <a:p>
            <a:pPr indent="0" lvl="0" marL="0" rtl="0" algn="ctr">
              <a:lnSpc>
                <a:spcPct val="100000"/>
              </a:lnSpc>
              <a:spcBef>
                <a:spcPts val="0"/>
              </a:spcBef>
              <a:spcAft>
                <a:spcPts val="0"/>
              </a:spcAft>
              <a:buSzPts val="5400"/>
              <a:buNone/>
            </a:pPr>
            <a:r>
              <a:rPr lang="en" sz="4000">
                <a:solidFill>
                  <a:srgbClr val="FF0000"/>
                </a:solidFill>
              </a:rPr>
              <a:t>Qualitative Coding for Text Analysis</a:t>
            </a:r>
            <a:endParaRPr sz="3500">
              <a:solidFill>
                <a:srgbClr val="FF0000"/>
              </a:solidFill>
              <a:latin typeface="Cambria"/>
              <a:ea typeface="Cambria"/>
              <a:cs typeface="Cambria"/>
              <a:sym typeface="Cambria"/>
            </a:endParaRPr>
          </a:p>
        </p:txBody>
      </p:sp>
      <p:sp>
        <p:nvSpPr>
          <p:cNvPr id="60" name="Google Shape;60;p1"/>
          <p:cNvSpPr txBox="1"/>
          <p:nvPr/>
        </p:nvSpPr>
        <p:spPr>
          <a:xfrm>
            <a:off x="5983800" y="4619450"/>
            <a:ext cx="3160200" cy="591900"/>
          </a:xfrm>
          <a:prstGeom prst="rect">
            <a:avLst/>
          </a:prstGeom>
          <a:solidFill>
            <a:srgbClr val="F4CCCC"/>
          </a:solid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1" lang="en" sz="1400" u="none" cap="none" strike="noStrike">
                <a:solidFill>
                  <a:srgbClr val="000000"/>
                </a:solidFill>
                <a:latin typeface="Cambria"/>
                <a:ea typeface="Cambria"/>
                <a:cs typeface="Cambria"/>
                <a:sym typeface="Cambria"/>
              </a:rPr>
              <a:t>Feel free to ask questions at any point during the presentation!</a:t>
            </a:r>
            <a:endParaRPr b="0" i="1" sz="1400" u="none" cap="none" strike="noStrike">
              <a:solidFill>
                <a:srgbClr val="000000"/>
              </a:solidFill>
              <a:latin typeface="Cambria"/>
              <a:ea typeface="Cambria"/>
              <a:cs typeface="Cambria"/>
              <a:sym typeface="Cambria"/>
            </a:endParaRPr>
          </a:p>
        </p:txBody>
      </p:sp>
      <p:sp>
        <p:nvSpPr>
          <p:cNvPr id="61" name="Google Shape;61;p1"/>
          <p:cNvSpPr txBox="1"/>
          <p:nvPr>
            <p:ph idx="1" type="subTitle"/>
          </p:nvPr>
        </p:nvSpPr>
        <p:spPr>
          <a:xfrm>
            <a:off x="1260950" y="2571750"/>
            <a:ext cx="6622200" cy="17229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2400"/>
              <a:buNone/>
            </a:pPr>
            <a:r>
              <a:rPr lang="en" sz="2200"/>
              <a:t>Presented </a:t>
            </a:r>
            <a:r>
              <a:rPr lang="en" sz="2200"/>
              <a:t>by: </a:t>
            </a:r>
            <a:endParaRPr sz="2200"/>
          </a:p>
          <a:p>
            <a:pPr indent="0" lvl="0" marL="0" rtl="0" algn="ctr">
              <a:lnSpc>
                <a:spcPct val="100000"/>
              </a:lnSpc>
              <a:spcBef>
                <a:spcPts val="0"/>
              </a:spcBef>
              <a:spcAft>
                <a:spcPts val="0"/>
              </a:spcAft>
              <a:buSzPts val="2400"/>
              <a:buNone/>
            </a:pPr>
            <a:r>
              <a:rPr lang="en" sz="2200"/>
              <a:t>Fall 2022</a:t>
            </a:r>
            <a:endParaRPr sz="2200"/>
          </a:p>
          <a:p>
            <a:pPr indent="0" lvl="0" marL="0" rtl="0" algn="ctr">
              <a:lnSpc>
                <a:spcPct val="100000"/>
              </a:lnSpc>
              <a:spcBef>
                <a:spcPts val="0"/>
              </a:spcBef>
              <a:spcAft>
                <a:spcPts val="0"/>
              </a:spcAft>
              <a:buSzPts val="2400"/>
              <a:buNone/>
            </a:pPr>
            <a:r>
              <a:rPr lang="en" sz="2200"/>
              <a:t>Prof. Mya Poe</a:t>
            </a:r>
            <a:endParaRPr sz="2200"/>
          </a:p>
          <a:p>
            <a:pPr indent="0" lvl="0" marL="0" rtl="0" algn="ctr">
              <a:lnSpc>
                <a:spcPct val="100000"/>
              </a:lnSpc>
              <a:spcBef>
                <a:spcPts val="0"/>
              </a:spcBef>
              <a:spcAft>
                <a:spcPts val="0"/>
              </a:spcAft>
              <a:buSzPts val="2400"/>
              <a:buNone/>
            </a:pPr>
            <a:r>
              <a:t/>
            </a:r>
            <a:endParaRPr>
              <a:latin typeface="Cambria"/>
              <a:ea typeface="Cambria"/>
              <a:cs typeface="Cambria"/>
              <a:sym typeface="Cambria"/>
            </a:endParaRPr>
          </a:p>
          <a:p>
            <a:pPr indent="0" lvl="0" marL="0" rtl="0" algn="ctr">
              <a:lnSpc>
                <a:spcPct val="100000"/>
              </a:lnSpc>
              <a:spcBef>
                <a:spcPts val="0"/>
              </a:spcBef>
              <a:spcAft>
                <a:spcPts val="0"/>
              </a:spcAft>
              <a:buSzPts val="2400"/>
              <a:buNone/>
            </a:pPr>
            <a:r>
              <a:t/>
            </a:r>
            <a:endParaRPr>
              <a:latin typeface="Cambria"/>
              <a:ea typeface="Cambria"/>
              <a:cs typeface="Cambria"/>
              <a:sym typeface="Cambria"/>
            </a:endParaRPr>
          </a:p>
          <a:p>
            <a:pPr indent="0" lvl="0" marL="0" rtl="0" algn="r">
              <a:lnSpc>
                <a:spcPct val="100000"/>
              </a:lnSpc>
              <a:spcBef>
                <a:spcPts val="0"/>
              </a:spcBef>
              <a:spcAft>
                <a:spcPts val="0"/>
              </a:spcAft>
              <a:buSzPts val="2400"/>
              <a:buNone/>
            </a:pPr>
            <a:r>
              <a:t/>
            </a:r>
            <a:endParaRPr sz="24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15"/>
          <p:cNvSpPr txBox="1"/>
          <p:nvPr>
            <p:ph type="title"/>
          </p:nvPr>
        </p:nvSpPr>
        <p:spPr>
          <a:xfrm>
            <a:off x="247000" y="920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NVivo Vocabulary</a:t>
            </a:r>
            <a:endParaRPr/>
          </a:p>
        </p:txBody>
      </p:sp>
      <p:sp>
        <p:nvSpPr>
          <p:cNvPr id="163" name="Google Shape;163;p15"/>
          <p:cNvSpPr txBox="1"/>
          <p:nvPr>
            <p:ph idx="1" type="body"/>
          </p:nvPr>
        </p:nvSpPr>
        <p:spPr>
          <a:xfrm>
            <a:off x="247000" y="664750"/>
            <a:ext cx="8520600" cy="735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Full definitions available on the handout</a:t>
            </a:r>
            <a:endParaRPr/>
          </a:p>
          <a:p>
            <a:pPr indent="0" lvl="0" marL="0" rtl="0" algn="l">
              <a:lnSpc>
                <a:spcPct val="115000"/>
              </a:lnSpc>
              <a:spcBef>
                <a:spcPts val="1600"/>
              </a:spcBef>
              <a:spcAft>
                <a:spcPts val="1600"/>
              </a:spcAft>
              <a:buSzPts val="2400"/>
              <a:buNone/>
            </a:pPr>
            <a:r>
              <a:t/>
            </a:r>
            <a:endParaRPr/>
          </a:p>
        </p:txBody>
      </p:sp>
      <p:sp>
        <p:nvSpPr>
          <p:cNvPr id="164" name="Google Shape;164;p15"/>
          <p:cNvSpPr txBox="1"/>
          <p:nvPr>
            <p:ph idx="1" type="body"/>
          </p:nvPr>
        </p:nvSpPr>
        <p:spPr>
          <a:xfrm>
            <a:off x="140600" y="1149000"/>
            <a:ext cx="4178400" cy="3671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b="1" lang="en" sz="1900"/>
              <a:t>Data</a:t>
            </a:r>
            <a:r>
              <a:rPr lang="en" sz="1900"/>
              <a:t>: your research documents &amp; files </a:t>
            </a:r>
            <a:endParaRPr sz="1900"/>
          </a:p>
          <a:p>
            <a:pPr indent="-349250" lvl="0" marL="457200" rtl="0" algn="l">
              <a:lnSpc>
                <a:spcPct val="115000"/>
              </a:lnSpc>
              <a:spcBef>
                <a:spcPts val="0"/>
              </a:spcBef>
              <a:spcAft>
                <a:spcPts val="0"/>
              </a:spcAft>
              <a:buSzPts val="1900"/>
              <a:buChar char="●"/>
            </a:pPr>
            <a:r>
              <a:rPr b="1" lang="en" sz="1900"/>
              <a:t>Codes</a:t>
            </a:r>
            <a:r>
              <a:rPr lang="en" sz="1900"/>
              <a:t>: the method to annotate the themes/concepts (</a:t>
            </a:r>
            <a:r>
              <a:rPr lang="en" sz="1900">
                <a:highlight>
                  <a:srgbClr val="FFF2CC"/>
                </a:highlight>
              </a:rPr>
              <a:t>same as </a:t>
            </a:r>
            <a:r>
              <a:rPr b="1" lang="en" sz="1900">
                <a:highlight>
                  <a:srgbClr val="FFF2CC"/>
                </a:highlight>
              </a:rPr>
              <a:t>Nodes</a:t>
            </a:r>
            <a:r>
              <a:rPr lang="en" sz="1900"/>
              <a:t>)</a:t>
            </a:r>
            <a:endParaRPr sz="1900"/>
          </a:p>
          <a:p>
            <a:pPr indent="-349250" lvl="0" marL="457200" rtl="0" algn="l">
              <a:lnSpc>
                <a:spcPct val="115000"/>
              </a:lnSpc>
              <a:spcBef>
                <a:spcPts val="0"/>
              </a:spcBef>
              <a:spcAft>
                <a:spcPts val="0"/>
              </a:spcAft>
              <a:buSzPts val="1900"/>
              <a:buChar char="●"/>
            </a:pPr>
            <a:r>
              <a:rPr b="1" lang="en" sz="1900"/>
              <a:t>Nodes</a:t>
            </a:r>
            <a:r>
              <a:rPr lang="en" sz="1900"/>
              <a:t>: the actual themes/concepts that you create</a:t>
            </a:r>
            <a:endParaRPr sz="1900"/>
          </a:p>
          <a:p>
            <a:pPr indent="-349250" lvl="0" marL="457200" rtl="0" algn="l">
              <a:lnSpc>
                <a:spcPct val="115000"/>
              </a:lnSpc>
              <a:spcBef>
                <a:spcPts val="0"/>
              </a:spcBef>
              <a:spcAft>
                <a:spcPts val="0"/>
              </a:spcAft>
              <a:buSzPts val="1900"/>
              <a:buChar char="●"/>
            </a:pPr>
            <a:r>
              <a:rPr b="1" lang="en" sz="1900"/>
              <a:t>Relationships</a:t>
            </a:r>
            <a:r>
              <a:rPr lang="en" sz="1900"/>
              <a:t>: coding connections between two data items</a:t>
            </a:r>
            <a:endParaRPr sz="1900"/>
          </a:p>
          <a:p>
            <a:pPr indent="0" lvl="0" marL="0" rtl="0" algn="l">
              <a:lnSpc>
                <a:spcPct val="115000"/>
              </a:lnSpc>
              <a:spcBef>
                <a:spcPts val="1600"/>
              </a:spcBef>
              <a:spcAft>
                <a:spcPts val="1600"/>
              </a:spcAft>
              <a:buSzPts val="2400"/>
              <a:buNone/>
            </a:pPr>
            <a:r>
              <a:t/>
            </a:r>
            <a:endParaRPr sz="1900"/>
          </a:p>
        </p:txBody>
      </p:sp>
      <p:sp>
        <p:nvSpPr>
          <p:cNvPr id="165" name="Google Shape;165;p15"/>
          <p:cNvSpPr txBox="1"/>
          <p:nvPr>
            <p:ph idx="1" type="body"/>
          </p:nvPr>
        </p:nvSpPr>
        <p:spPr>
          <a:xfrm>
            <a:off x="4250700" y="1149000"/>
            <a:ext cx="4428000" cy="3005700"/>
          </a:xfrm>
          <a:prstGeom prst="rect">
            <a:avLst/>
          </a:prstGeom>
          <a:noFill/>
          <a:ln>
            <a:noFill/>
          </a:ln>
        </p:spPr>
        <p:txBody>
          <a:bodyPr anchorCtr="0" anchor="t" bIns="91425" lIns="91425" spcFirstLastPara="1" rIns="91425" wrap="square" tIns="91425">
            <a:noAutofit/>
          </a:bodyPr>
          <a:lstStyle/>
          <a:p>
            <a:pPr indent="-349250" lvl="0" marL="457200" rtl="0" algn="l">
              <a:lnSpc>
                <a:spcPct val="115000"/>
              </a:lnSpc>
              <a:spcBef>
                <a:spcPts val="0"/>
              </a:spcBef>
              <a:spcAft>
                <a:spcPts val="0"/>
              </a:spcAft>
              <a:buSzPts val="1900"/>
              <a:buChar char="●"/>
            </a:pPr>
            <a:r>
              <a:rPr b="1" lang="en" sz="1900"/>
              <a:t>Cases:</a:t>
            </a:r>
            <a:r>
              <a:rPr lang="en" sz="1900"/>
              <a:t> units of analysis for your research.</a:t>
            </a:r>
            <a:endParaRPr sz="1900"/>
          </a:p>
          <a:p>
            <a:pPr indent="-349250" lvl="0" marL="457200" rtl="0" algn="l">
              <a:lnSpc>
                <a:spcPct val="115000"/>
              </a:lnSpc>
              <a:spcBef>
                <a:spcPts val="0"/>
              </a:spcBef>
              <a:spcAft>
                <a:spcPts val="0"/>
              </a:spcAft>
              <a:buSzPts val="1900"/>
              <a:buChar char="●"/>
            </a:pPr>
            <a:r>
              <a:rPr b="1" lang="en" sz="1900"/>
              <a:t>Maps</a:t>
            </a:r>
            <a:r>
              <a:rPr lang="en" sz="1900"/>
              <a:t>: visualization tool to see connections between the cases and nodes</a:t>
            </a:r>
            <a:endParaRPr sz="1900"/>
          </a:p>
          <a:p>
            <a:pPr indent="-349250" lvl="0" marL="457200" rtl="0" algn="l">
              <a:lnSpc>
                <a:spcPct val="115000"/>
              </a:lnSpc>
              <a:spcBef>
                <a:spcPts val="0"/>
              </a:spcBef>
              <a:spcAft>
                <a:spcPts val="0"/>
              </a:spcAft>
              <a:buSzPts val="1900"/>
              <a:buChar char="●"/>
            </a:pPr>
            <a:r>
              <a:rPr b="1" lang="en" sz="1900"/>
              <a:t>Query</a:t>
            </a:r>
            <a:r>
              <a:rPr lang="en" sz="1900"/>
              <a:t>: a flexible way to explore and analyze your files, cases, and nodes</a:t>
            </a:r>
            <a:endParaRPr sz="19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7"/>
          <p:cNvSpPr txBox="1"/>
          <p:nvPr>
            <p:ph type="title"/>
          </p:nvPr>
        </p:nvSpPr>
        <p:spPr>
          <a:xfrm>
            <a:off x="311700" y="140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Important Reminders</a:t>
            </a:r>
            <a:endParaRPr/>
          </a:p>
        </p:txBody>
      </p:sp>
      <p:sp>
        <p:nvSpPr>
          <p:cNvPr id="171" name="Google Shape;171;p17"/>
          <p:cNvSpPr txBox="1"/>
          <p:nvPr>
            <p:ph idx="1" type="body"/>
          </p:nvPr>
        </p:nvSpPr>
        <p:spPr>
          <a:xfrm>
            <a:off x="311700" y="863550"/>
            <a:ext cx="85206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NVivo can import all types of files, including .docx, .pdf, .doc, .csv, .png, .jpeg, .txt, video/audio files, and more. </a:t>
            </a:r>
            <a:endParaRPr/>
          </a:p>
          <a:p>
            <a:pPr indent="0" lvl="0" marL="0" rtl="0" algn="l">
              <a:lnSpc>
                <a:spcPct val="115000"/>
              </a:lnSpc>
              <a:spcBef>
                <a:spcPts val="1600"/>
              </a:spcBef>
              <a:spcAft>
                <a:spcPts val="0"/>
              </a:spcAft>
              <a:buSzPts val="2400"/>
              <a:buNone/>
            </a:pPr>
            <a:r>
              <a:rPr lang="en"/>
              <a:t>You should always </a:t>
            </a:r>
            <a:r>
              <a:rPr b="1" lang="en"/>
              <a:t>save</a:t>
            </a:r>
            <a:r>
              <a:rPr lang="en"/>
              <a:t> your original documents on your local computer or in cloud storage, even if these documents are imported into NVivo. NVivo can store documents, but it is more of an organization and analysis tool, rather than a storage option. </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Data</a:t>
            </a:r>
            <a:endParaRPr/>
          </a:p>
        </p:txBody>
      </p:sp>
      <p:sp>
        <p:nvSpPr>
          <p:cNvPr id="177" name="Google Shape;177;p16"/>
          <p:cNvSpPr txBox="1"/>
          <p:nvPr>
            <p:ph idx="1" type="body"/>
          </p:nvPr>
        </p:nvSpPr>
        <p:spPr>
          <a:xfrm>
            <a:off x="311700" y="1028575"/>
            <a:ext cx="35460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a:t>The “Data” in NVivo are all the research materials you are using (scholarly articles, transcriptions, newspapers, research notes, etc.).</a:t>
            </a:r>
            <a:endParaRPr/>
          </a:p>
        </p:txBody>
      </p:sp>
      <p:pic>
        <p:nvPicPr>
          <p:cNvPr id="178" name="Google Shape;178;p16"/>
          <p:cNvPicPr preferRelativeResize="0"/>
          <p:nvPr/>
        </p:nvPicPr>
        <p:blipFill rotWithShape="1">
          <a:blip r:embed="rId3">
            <a:alphaModFix/>
          </a:blip>
          <a:srcRect b="0" l="0" r="0" t="0"/>
          <a:stretch/>
        </p:blipFill>
        <p:spPr>
          <a:xfrm>
            <a:off x="4572013" y="572300"/>
            <a:ext cx="4225525" cy="1772575"/>
          </a:xfrm>
          <a:prstGeom prst="rect">
            <a:avLst/>
          </a:prstGeom>
          <a:noFill/>
          <a:ln>
            <a:noFill/>
          </a:ln>
        </p:spPr>
      </p:pic>
      <p:sp>
        <p:nvSpPr>
          <p:cNvPr id="179" name="Google Shape;179;p16"/>
          <p:cNvSpPr txBox="1"/>
          <p:nvPr>
            <p:ph idx="1" type="body"/>
          </p:nvPr>
        </p:nvSpPr>
        <p:spPr>
          <a:xfrm>
            <a:off x="4372675" y="2571750"/>
            <a:ext cx="4624200" cy="1772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“Files” will be where you can access all the research materials you have imported into this project.</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1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Codes and Nodes</a:t>
            </a:r>
            <a:endParaRPr/>
          </a:p>
        </p:txBody>
      </p:sp>
      <p:sp>
        <p:nvSpPr>
          <p:cNvPr id="185" name="Google Shape;185;p18"/>
          <p:cNvSpPr txBox="1"/>
          <p:nvPr>
            <p:ph idx="1" type="body"/>
          </p:nvPr>
        </p:nvSpPr>
        <p:spPr>
          <a:xfrm>
            <a:off x="311700" y="1028575"/>
            <a:ext cx="8412900" cy="1630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a:t>The list of nodes you will use to code your files. The “nodes” folder will be empty until you add your own! You can add nodes and sub-nodes</a:t>
            </a:r>
            <a:endParaRPr/>
          </a:p>
        </p:txBody>
      </p:sp>
      <p:pic>
        <p:nvPicPr>
          <p:cNvPr id="186" name="Google Shape;186;p18"/>
          <p:cNvPicPr preferRelativeResize="0"/>
          <p:nvPr/>
        </p:nvPicPr>
        <p:blipFill rotWithShape="1">
          <a:blip r:embed="rId3">
            <a:alphaModFix/>
          </a:blip>
          <a:srcRect b="0" l="0" r="0" t="0"/>
          <a:stretch/>
        </p:blipFill>
        <p:spPr>
          <a:xfrm>
            <a:off x="2108888" y="2452700"/>
            <a:ext cx="4926224" cy="20433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19"/>
          <p:cNvSpPr txBox="1"/>
          <p:nvPr>
            <p:ph type="title"/>
          </p:nvPr>
        </p:nvSpPr>
        <p:spPr>
          <a:xfrm>
            <a:off x="187250" y="152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Creating Nodes (Windows)</a:t>
            </a:r>
            <a:endParaRPr/>
          </a:p>
        </p:txBody>
      </p:sp>
      <p:sp>
        <p:nvSpPr>
          <p:cNvPr id="192" name="Google Shape;192;p19"/>
          <p:cNvSpPr txBox="1"/>
          <p:nvPr>
            <p:ph idx="1" type="body"/>
          </p:nvPr>
        </p:nvSpPr>
        <p:spPr>
          <a:xfrm>
            <a:off x="311700" y="863550"/>
            <a:ext cx="46458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Go to “Create” in the toolbar</a:t>
            </a:r>
            <a:endParaRPr sz="2200"/>
          </a:p>
          <a:p>
            <a:pPr indent="-368300" lvl="0" marL="457200" rtl="0" algn="l">
              <a:lnSpc>
                <a:spcPct val="115000"/>
              </a:lnSpc>
              <a:spcBef>
                <a:spcPts val="0"/>
              </a:spcBef>
              <a:spcAft>
                <a:spcPts val="0"/>
              </a:spcAft>
              <a:buSzPts val="2200"/>
              <a:buAutoNum type="arabicPeriod"/>
            </a:pPr>
            <a:r>
              <a:rPr lang="en" sz="2200"/>
              <a:t>Click “Node”</a:t>
            </a:r>
            <a:endParaRPr sz="2200"/>
          </a:p>
          <a:p>
            <a:pPr indent="-368300" lvl="0" marL="457200" rtl="0" algn="l">
              <a:lnSpc>
                <a:spcPct val="115000"/>
              </a:lnSpc>
              <a:spcBef>
                <a:spcPts val="0"/>
              </a:spcBef>
              <a:spcAft>
                <a:spcPts val="0"/>
              </a:spcAft>
              <a:buSzPts val="2200"/>
              <a:buAutoNum type="arabicPeriod"/>
            </a:pPr>
            <a:r>
              <a:rPr lang="en" sz="2200"/>
              <a:t>Your new node will pop up and ask for a name and description</a:t>
            </a:r>
            <a:endParaRPr sz="2200"/>
          </a:p>
          <a:p>
            <a:pPr indent="-368300" lvl="1" marL="914400" rtl="0" algn="l">
              <a:lnSpc>
                <a:spcPct val="115000"/>
              </a:lnSpc>
              <a:spcBef>
                <a:spcPts val="0"/>
              </a:spcBef>
              <a:spcAft>
                <a:spcPts val="0"/>
              </a:spcAft>
              <a:buSzPts val="2200"/>
              <a:buAutoNum type="alphaLcPeriod"/>
            </a:pPr>
            <a:r>
              <a:rPr lang="en" sz="2200"/>
              <a:t>To add a </a:t>
            </a:r>
            <a:r>
              <a:rPr i="1" lang="en" sz="2200"/>
              <a:t>subnode</a:t>
            </a:r>
            <a:r>
              <a:rPr lang="en" sz="2200"/>
              <a:t>, follow the same steps, but click on the original node where you want to add the subnode</a:t>
            </a:r>
            <a:endParaRPr sz="2200"/>
          </a:p>
        </p:txBody>
      </p:sp>
      <p:pic>
        <p:nvPicPr>
          <p:cNvPr id="193" name="Google Shape;193;p19"/>
          <p:cNvPicPr preferRelativeResize="0"/>
          <p:nvPr/>
        </p:nvPicPr>
        <p:blipFill rotWithShape="1">
          <a:blip r:embed="rId3">
            <a:alphaModFix/>
          </a:blip>
          <a:srcRect b="0" l="0" r="0" t="0"/>
          <a:stretch/>
        </p:blipFill>
        <p:spPr>
          <a:xfrm>
            <a:off x="4790799" y="863538"/>
            <a:ext cx="4254049" cy="3324427"/>
          </a:xfrm>
          <a:prstGeom prst="rect">
            <a:avLst/>
          </a:prstGeom>
          <a:noFill/>
          <a:ln>
            <a:noFill/>
          </a:ln>
        </p:spPr>
      </p:pic>
      <p:sp>
        <p:nvSpPr>
          <p:cNvPr id="194" name="Google Shape;194;p19"/>
          <p:cNvSpPr txBox="1"/>
          <p:nvPr/>
        </p:nvSpPr>
        <p:spPr>
          <a:xfrm>
            <a:off x="6033575" y="400900"/>
            <a:ext cx="359100" cy="4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1</a:t>
            </a:r>
            <a:endParaRPr b="1" i="0" sz="2400" u="none" cap="none" strike="noStrike">
              <a:solidFill>
                <a:srgbClr val="ED0E0E"/>
              </a:solidFill>
              <a:latin typeface="Cambria"/>
              <a:ea typeface="Cambria"/>
              <a:cs typeface="Cambria"/>
              <a:sym typeface="Cambria"/>
            </a:endParaRPr>
          </a:p>
        </p:txBody>
      </p:sp>
      <p:sp>
        <p:nvSpPr>
          <p:cNvPr id="195" name="Google Shape;195;p19"/>
          <p:cNvSpPr txBox="1"/>
          <p:nvPr/>
        </p:nvSpPr>
        <p:spPr>
          <a:xfrm>
            <a:off x="6078275" y="1231800"/>
            <a:ext cx="323100" cy="355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2</a:t>
            </a:r>
            <a:endParaRPr b="1" i="0" sz="2400" u="none" cap="none" strike="noStrike">
              <a:solidFill>
                <a:srgbClr val="ED0E0E"/>
              </a:solidFill>
              <a:latin typeface="Cambria"/>
              <a:ea typeface="Cambria"/>
              <a:cs typeface="Cambria"/>
              <a:sym typeface="Cambria"/>
            </a:endParaRPr>
          </a:p>
        </p:txBody>
      </p:sp>
      <p:sp>
        <p:nvSpPr>
          <p:cNvPr id="196" name="Google Shape;196;p19"/>
          <p:cNvSpPr txBox="1"/>
          <p:nvPr/>
        </p:nvSpPr>
        <p:spPr>
          <a:xfrm>
            <a:off x="8100175" y="1927950"/>
            <a:ext cx="359100" cy="42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3</a:t>
            </a:r>
            <a:endParaRPr b="1" i="0" sz="2400" u="none" cap="none" strike="noStrike">
              <a:solidFill>
                <a:srgbClr val="ED0E0E"/>
              </a:solidFill>
              <a:latin typeface="Cambria"/>
              <a:ea typeface="Cambria"/>
              <a:cs typeface="Cambria"/>
              <a:sym typeface="Cambria"/>
            </a:endParaRPr>
          </a:p>
        </p:txBody>
      </p:sp>
      <p:sp>
        <p:nvSpPr>
          <p:cNvPr id="197" name="Google Shape;197;p19"/>
          <p:cNvSpPr/>
          <p:nvPr/>
        </p:nvSpPr>
        <p:spPr>
          <a:xfrm>
            <a:off x="5768075" y="912400"/>
            <a:ext cx="265500" cy="164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8" name="Google Shape;198;p19"/>
          <p:cNvSpPr/>
          <p:nvPr/>
        </p:nvSpPr>
        <p:spPr>
          <a:xfrm>
            <a:off x="5812775" y="1077100"/>
            <a:ext cx="265500" cy="324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9" name="Google Shape;199;p19"/>
          <p:cNvSpPr/>
          <p:nvPr/>
        </p:nvSpPr>
        <p:spPr>
          <a:xfrm>
            <a:off x="5929500" y="2354250"/>
            <a:ext cx="3012900" cy="7539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0"/>
          <p:cNvSpPr txBox="1"/>
          <p:nvPr>
            <p:ph type="title"/>
          </p:nvPr>
        </p:nvSpPr>
        <p:spPr>
          <a:xfrm>
            <a:off x="187250" y="1521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Creating Nodes (Macs)</a:t>
            </a:r>
            <a:endParaRPr/>
          </a:p>
        </p:txBody>
      </p:sp>
      <p:sp>
        <p:nvSpPr>
          <p:cNvPr id="205" name="Google Shape;205;p20"/>
          <p:cNvSpPr txBox="1"/>
          <p:nvPr>
            <p:ph idx="1" type="body"/>
          </p:nvPr>
        </p:nvSpPr>
        <p:spPr>
          <a:xfrm>
            <a:off x="311700" y="863550"/>
            <a:ext cx="46458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Go to “Create” in the toolbar</a:t>
            </a:r>
            <a:endParaRPr sz="2200"/>
          </a:p>
          <a:p>
            <a:pPr indent="-368300" lvl="0" marL="457200" rtl="0" algn="l">
              <a:lnSpc>
                <a:spcPct val="115000"/>
              </a:lnSpc>
              <a:spcBef>
                <a:spcPts val="0"/>
              </a:spcBef>
              <a:spcAft>
                <a:spcPts val="0"/>
              </a:spcAft>
              <a:buSzPts val="2200"/>
              <a:buAutoNum type="arabicPeriod"/>
            </a:pPr>
            <a:r>
              <a:rPr lang="en" sz="2200"/>
              <a:t>Click “Node”</a:t>
            </a:r>
            <a:endParaRPr sz="2200"/>
          </a:p>
          <a:p>
            <a:pPr indent="-368300" lvl="0" marL="457200" rtl="0" algn="l">
              <a:lnSpc>
                <a:spcPct val="115000"/>
              </a:lnSpc>
              <a:spcBef>
                <a:spcPts val="0"/>
              </a:spcBef>
              <a:spcAft>
                <a:spcPts val="0"/>
              </a:spcAft>
              <a:buSzPts val="2200"/>
              <a:buAutoNum type="arabicPeriod"/>
            </a:pPr>
            <a:r>
              <a:rPr lang="en" sz="2200"/>
              <a:t>Your new node will pop up and ask for a name and description</a:t>
            </a:r>
            <a:endParaRPr sz="2200"/>
          </a:p>
          <a:p>
            <a:pPr indent="-368300" lvl="1" marL="914400" rtl="0" algn="l">
              <a:lnSpc>
                <a:spcPct val="115000"/>
              </a:lnSpc>
              <a:spcBef>
                <a:spcPts val="0"/>
              </a:spcBef>
              <a:spcAft>
                <a:spcPts val="0"/>
              </a:spcAft>
              <a:buSzPts val="2200"/>
              <a:buAutoNum type="alphaLcPeriod"/>
            </a:pPr>
            <a:r>
              <a:rPr lang="en" sz="2200"/>
              <a:t>To add a </a:t>
            </a:r>
            <a:r>
              <a:rPr i="1" lang="en" sz="2200"/>
              <a:t>subnode</a:t>
            </a:r>
            <a:r>
              <a:rPr lang="en" sz="2200"/>
              <a:t>, follow the same steps, but click on the original node where you want to add the subnode</a:t>
            </a:r>
            <a:endParaRPr sz="2200"/>
          </a:p>
        </p:txBody>
      </p:sp>
      <p:pic>
        <p:nvPicPr>
          <p:cNvPr id="206" name="Google Shape;206;p20"/>
          <p:cNvPicPr preferRelativeResize="0"/>
          <p:nvPr/>
        </p:nvPicPr>
        <p:blipFill rotWithShape="1">
          <a:blip r:embed="rId3">
            <a:alphaModFix/>
          </a:blip>
          <a:srcRect b="0" l="0" r="0" t="0"/>
          <a:stretch/>
        </p:blipFill>
        <p:spPr>
          <a:xfrm>
            <a:off x="5111100" y="270150"/>
            <a:ext cx="4032899" cy="4762727"/>
          </a:xfrm>
          <a:prstGeom prst="rect">
            <a:avLst/>
          </a:prstGeom>
          <a:noFill/>
          <a:ln>
            <a:noFill/>
          </a:ln>
        </p:spPr>
      </p:pic>
      <p:sp>
        <p:nvSpPr>
          <p:cNvPr id="207" name="Google Shape;207;p20"/>
          <p:cNvSpPr txBox="1"/>
          <p:nvPr/>
        </p:nvSpPr>
        <p:spPr>
          <a:xfrm>
            <a:off x="6074250" y="-110600"/>
            <a:ext cx="539100" cy="5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1</a:t>
            </a:r>
            <a:endParaRPr b="1" i="0" sz="2400" u="none" cap="none" strike="noStrike">
              <a:solidFill>
                <a:srgbClr val="ED0E0E"/>
              </a:solidFill>
              <a:latin typeface="Cambria"/>
              <a:ea typeface="Cambria"/>
              <a:cs typeface="Cambria"/>
              <a:sym typeface="Cambria"/>
            </a:endParaRPr>
          </a:p>
        </p:txBody>
      </p:sp>
      <p:sp>
        <p:nvSpPr>
          <p:cNvPr id="208" name="Google Shape;208;p20"/>
          <p:cNvSpPr txBox="1"/>
          <p:nvPr/>
        </p:nvSpPr>
        <p:spPr>
          <a:xfrm>
            <a:off x="7399425" y="629275"/>
            <a:ext cx="539100" cy="5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2</a:t>
            </a:r>
            <a:endParaRPr b="1" i="0" sz="2400" u="none" cap="none" strike="noStrike">
              <a:solidFill>
                <a:srgbClr val="ED0E0E"/>
              </a:solidFill>
              <a:latin typeface="Cambria"/>
              <a:ea typeface="Cambria"/>
              <a:cs typeface="Cambria"/>
              <a:sym typeface="Cambria"/>
            </a:endParaRPr>
          </a:p>
        </p:txBody>
      </p:sp>
      <p:sp>
        <p:nvSpPr>
          <p:cNvPr id="209" name="Google Shape;209;p20"/>
          <p:cNvSpPr txBox="1"/>
          <p:nvPr/>
        </p:nvSpPr>
        <p:spPr>
          <a:xfrm>
            <a:off x="7938525" y="2136675"/>
            <a:ext cx="539100" cy="51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3</a:t>
            </a:r>
            <a:endParaRPr b="1" i="0" sz="2400" u="none" cap="none" strike="noStrike">
              <a:solidFill>
                <a:srgbClr val="ED0E0E"/>
              </a:solidFill>
              <a:latin typeface="Cambria"/>
              <a:ea typeface="Cambria"/>
              <a:cs typeface="Cambria"/>
              <a:sym typeface="Cambria"/>
            </a:endParaRPr>
          </a:p>
        </p:txBody>
      </p:sp>
      <p:sp>
        <p:nvSpPr>
          <p:cNvPr id="210" name="Google Shape;210;p20"/>
          <p:cNvSpPr/>
          <p:nvPr/>
        </p:nvSpPr>
        <p:spPr>
          <a:xfrm>
            <a:off x="5535151" y="270151"/>
            <a:ext cx="539100" cy="248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1" name="Google Shape;211;p20"/>
          <p:cNvSpPr/>
          <p:nvPr/>
        </p:nvSpPr>
        <p:spPr>
          <a:xfrm>
            <a:off x="6929651" y="400901"/>
            <a:ext cx="395400" cy="5115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2" name="Google Shape;212;p20"/>
          <p:cNvSpPr/>
          <p:nvPr/>
        </p:nvSpPr>
        <p:spPr>
          <a:xfrm>
            <a:off x="6429151" y="2571750"/>
            <a:ext cx="2615700" cy="7173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ph type="title"/>
          </p:nvPr>
        </p:nvSpPr>
        <p:spPr>
          <a:xfrm>
            <a:off x="0" y="158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Coding Files/Documents (Windows)</a:t>
            </a:r>
            <a:endParaRPr/>
          </a:p>
        </p:txBody>
      </p:sp>
      <p:sp>
        <p:nvSpPr>
          <p:cNvPr id="218" name="Google Shape;218;p21"/>
          <p:cNvSpPr txBox="1"/>
          <p:nvPr>
            <p:ph idx="1" type="body"/>
          </p:nvPr>
        </p:nvSpPr>
        <p:spPr>
          <a:xfrm>
            <a:off x="0" y="863550"/>
            <a:ext cx="9067200" cy="34164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rabicPeriod"/>
            </a:pPr>
            <a:r>
              <a:rPr lang="en" sz="2200"/>
              <a:t>Open the file you would like to annotate</a:t>
            </a:r>
            <a:endParaRPr sz="2200"/>
          </a:p>
          <a:p>
            <a:pPr indent="-368300" lvl="0" marL="457200" rtl="0" algn="l">
              <a:lnSpc>
                <a:spcPct val="115000"/>
              </a:lnSpc>
              <a:spcBef>
                <a:spcPts val="0"/>
              </a:spcBef>
              <a:spcAft>
                <a:spcPts val="0"/>
              </a:spcAft>
              <a:buSzPts val="2200"/>
              <a:buAutoNum type="arabicPeriod"/>
            </a:pPr>
            <a:r>
              <a:rPr lang="en" sz="2200"/>
              <a:t>Highlight the text you want to code</a:t>
            </a:r>
            <a:endParaRPr sz="2200"/>
          </a:p>
          <a:p>
            <a:pPr indent="-368300" lvl="0" marL="457200" rtl="0" algn="l">
              <a:lnSpc>
                <a:spcPct val="115000"/>
              </a:lnSpc>
              <a:spcBef>
                <a:spcPts val="0"/>
              </a:spcBef>
              <a:spcAft>
                <a:spcPts val="0"/>
              </a:spcAft>
              <a:buSzPts val="2200"/>
              <a:buAutoNum type="arabicPeriod"/>
            </a:pPr>
            <a:r>
              <a:rPr lang="en" sz="2200"/>
              <a:t>Drag and drop the selection onto a node</a:t>
            </a:r>
            <a:endParaRPr sz="2200"/>
          </a:p>
          <a:p>
            <a:pPr indent="-368300" lvl="0" marL="457200" marR="0" rtl="0" algn="l">
              <a:lnSpc>
                <a:spcPct val="115000"/>
              </a:lnSpc>
              <a:spcBef>
                <a:spcPts val="0"/>
              </a:spcBef>
              <a:spcAft>
                <a:spcPts val="0"/>
              </a:spcAft>
              <a:buClr>
                <a:schemeClr val="dk2"/>
              </a:buClr>
              <a:buSzPts val="2200"/>
              <a:buFont typeface="Cambria"/>
              <a:buAutoNum type="arabicPeriod"/>
            </a:pPr>
            <a:r>
              <a:rPr lang="en" sz="2200"/>
              <a:t>Alternatively, you can Command/Control+click and select “Code”</a:t>
            </a:r>
            <a:endParaRPr sz="2200"/>
          </a:p>
          <a:p>
            <a:pPr indent="-368300" lvl="0" marL="457200" rtl="0" algn="l">
              <a:lnSpc>
                <a:spcPct val="115000"/>
              </a:lnSpc>
              <a:spcBef>
                <a:spcPts val="0"/>
              </a:spcBef>
              <a:spcAft>
                <a:spcPts val="0"/>
              </a:spcAft>
              <a:buSzPts val="2200"/>
              <a:buAutoNum type="arabicPeriod"/>
            </a:pPr>
            <a:r>
              <a:rPr lang="en" sz="2200"/>
              <a:t>You can also add new nodes/cases as you annotate</a:t>
            </a:r>
            <a:endParaRPr sz="2200"/>
          </a:p>
        </p:txBody>
      </p:sp>
      <p:pic>
        <p:nvPicPr>
          <p:cNvPr id="219" name="Google Shape;219;p21"/>
          <p:cNvPicPr preferRelativeResize="0"/>
          <p:nvPr/>
        </p:nvPicPr>
        <p:blipFill rotWithShape="1">
          <a:blip r:embed="rId3">
            <a:alphaModFix/>
          </a:blip>
          <a:srcRect b="0" l="0" r="0" t="0"/>
          <a:stretch/>
        </p:blipFill>
        <p:spPr>
          <a:xfrm>
            <a:off x="1063538" y="3024150"/>
            <a:ext cx="7016926" cy="1208225"/>
          </a:xfrm>
          <a:prstGeom prst="rect">
            <a:avLst/>
          </a:prstGeom>
          <a:noFill/>
          <a:ln>
            <a:noFill/>
          </a:ln>
        </p:spPr>
      </p:pic>
      <p:sp>
        <p:nvSpPr>
          <p:cNvPr id="220" name="Google Shape;220;p21"/>
          <p:cNvSpPr/>
          <p:nvPr/>
        </p:nvSpPr>
        <p:spPr>
          <a:xfrm>
            <a:off x="4616750" y="3597650"/>
            <a:ext cx="592800" cy="179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1" name="Google Shape;221;p21"/>
          <p:cNvCxnSpPr/>
          <p:nvPr/>
        </p:nvCxnSpPr>
        <p:spPr>
          <a:xfrm rot="10800000">
            <a:off x="1734200" y="3409350"/>
            <a:ext cx="2718600" cy="191100"/>
          </a:xfrm>
          <a:prstGeom prst="straightConnector1">
            <a:avLst/>
          </a:prstGeom>
          <a:noFill/>
          <a:ln cap="flat" cmpd="sng" w="28575">
            <a:solidFill>
              <a:srgbClr val="FF0000"/>
            </a:solidFill>
            <a:prstDash val="solid"/>
            <a:round/>
            <a:headEnd len="sm" w="sm" type="none"/>
            <a:tailEnd len="med" w="med" type="triangle"/>
          </a:ln>
        </p:spPr>
      </p:cxn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22"/>
          <p:cNvSpPr txBox="1"/>
          <p:nvPr>
            <p:ph type="title"/>
          </p:nvPr>
        </p:nvSpPr>
        <p:spPr>
          <a:xfrm>
            <a:off x="0" y="1580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Coding Files/Documents (Macs)</a:t>
            </a:r>
            <a:endParaRPr/>
          </a:p>
        </p:txBody>
      </p:sp>
      <p:sp>
        <p:nvSpPr>
          <p:cNvPr id="227" name="Google Shape;227;p22"/>
          <p:cNvSpPr txBox="1"/>
          <p:nvPr>
            <p:ph idx="1" type="body"/>
          </p:nvPr>
        </p:nvSpPr>
        <p:spPr>
          <a:xfrm>
            <a:off x="0" y="863550"/>
            <a:ext cx="5380500" cy="34164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en" sz="2000"/>
              <a:t>Open the file you would like to annotate</a:t>
            </a:r>
            <a:endParaRPr sz="2000"/>
          </a:p>
          <a:p>
            <a:pPr indent="-355600" lvl="0" marL="457200" rtl="0" algn="l">
              <a:lnSpc>
                <a:spcPct val="115000"/>
              </a:lnSpc>
              <a:spcBef>
                <a:spcPts val="0"/>
              </a:spcBef>
              <a:spcAft>
                <a:spcPts val="0"/>
              </a:spcAft>
              <a:buSzPts val="2000"/>
              <a:buAutoNum type="arabicPeriod"/>
            </a:pPr>
            <a:r>
              <a:rPr lang="en" sz="2000"/>
              <a:t>Highlight the text you want to code</a:t>
            </a:r>
            <a:endParaRPr sz="2000"/>
          </a:p>
          <a:p>
            <a:pPr indent="-355600" lvl="0" marL="457200" rtl="0" algn="l">
              <a:lnSpc>
                <a:spcPct val="115000"/>
              </a:lnSpc>
              <a:spcBef>
                <a:spcPts val="0"/>
              </a:spcBef>
              <a:spcAft>
                <a:spcPts val="0"/>
              </a:spcAft>
              <a:buSzPts val="2000"/>
              <a:buAutoNum type="arabicPeriod"/>
            </a:pPr>
            <a:r>
              <a:rPr lang="en" sz="2000"/>
              <a:t>Command/Control+click and go to “Code Selection”</a:t>
            </a:r>
            <a:endParaRPr sz="2000"/>
          </a:p>
          <a:p>
            <a:pPr indent="-355600" lvl="0" marL="457200" rtl="0" algn="l">
              <a:lnSpc>
                <a:spcPct val="115000"/>
              </a:lnSpc>
              <a:spcBef>
                <a:spcPts val="0"/>
              </a:spcBef>
              <a:spcAft>
                <a:spcPts val="0"/>
              </a:spcAft>
              <a:buSzPts val="2000"/>
              <a:buAutoNum type="arabicPeriod"/>
            </a:pPr>
            <a:r>
              <a:rPr lang="en" sz="2000"/>
              <a:t>Click “At Existing Nodes or Cases”</a:t>
            </a:r>
            <a:endParaRPr sz="2000"/>
          </a:p>
          <a:p>
            <a:pPr indent="-355600" lvl="1" marL="914400" rtl="0" algn="l">
              <a:lnSpc>
                <a:spcPct val="115000"/>
              </a:lnSpc>
              <a:spcBef>
                <a:spcPts val="0"/>
              </a:spcBef>
              <a:spcAft>
                <a:spcPts val="0"/>
              </a:spcAft>
              <a:buSzPts val="2000"/>
              <a:buAutoNum type="alphaLcPeriod"/>
            </a:pPr>
            <a:r>
              <a:rPr lang="en"/>
              <a:t>Once you use nodes, the nodes will show up when you click “Code Selection”</a:t>
            </a:r>
            <a:endParaRPr/>
          </a:p>
          <a:p>
            <a:pPr indent="-355600" lvl="1" marL="914400" rtl="0" algn="l">
              <a:lnSpc>
                <a:spcPct val="115000"/>
              </a:lnSpc>
              <a:spcBef>
                <a:spcPts val="0"/>
              </a:spcBef>
              <a:spcAft>
                <a:spcPts val="0"/>
              </a:spcAft>
              <a:buSzPts val="2000"/>
              <a:buAutoNum type="alphaLcPeriod"/>
            </a:pPr>
            <a:r>
              <a:rPr lang="en"/>
              <a:t>You can also add new nodes/cases as you annotate</a:t>
            </a:r>
            <a:endParaRPr/>
          </a:p>
        </p:txBody>
      </p:sp>
      <p:pic>
        <p:nvPicPr>
          <p:cNvPr id="228" name="Google Shape;228;p22"/>
          <p:cNvPicPr preferRelativeResize="0"/>
          <p:nvPr/>
        </p:nvPicPr>
        <p:blipFill rotWithShape="1">
          <a:blip r:embed="rId3">
            <a:alphaModFix/>
          </a:blip>
          <a:srcRect b="0" l="0" r="0" t="0"/>
          <a:stretch/>
        </p:blipFill>
        <p:spPr>
          <a:xfrm>
            <a:off x="5189550" y="1378325"/>
            <a:ext cx="3954449" cy="2909660"/>
          </a:xfrm>
          <a:prstGeom prst="rect">
            <a:avLst/>
          </a:prstGeom>
          <a:noFill/>
          <a:ln>
            <a:noFill/>
          </a:ln>
        </p:spPr>
      </p:pic>
      <p:sp>
        <p:nvSpPr>
          <p:cNvPr id="229" name="Google Shape;229;p22"/>
          <p:cNvSpPr/>
          <p:nvPr/>
        </p:nvSpPr>
        <p:spPr>
          <a:xfrm>
            <a:off x="6005500" y="3575600"/>
            <a:ext cx="1319700" cy="2142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23"/>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View Your Codes (Windows)</a:t>
            </a:r>
            <a:endParaRPr/>
          </a:p>
        </p:txBody>
      </p:sp>
      <p:sp>
        <p:nvSpPr>
          <p:cNvPr id="235" name="Google Shape;235;p23"/>
          <p:cNvSpPr txBox="1"/>
          <p:nvPr>
            <p:ph idx="1" type="body"/>
          </p:nvPr>
        </p:nvSpPr>
        <p:spPr>
          <a:xfrm>
            <a:off x="33375" y="583575"/>
            <a:ext cx="9048600" cy="1385700"/>
          </a:xfrm>
          <a:prstGeom prst="rect">
            <a:avLst/>
          </a:prstGeom>
          <a:noFill/>
          <a:ln>
            <a:noFill/>
          </a:ln>
        </p:spPr>
        <p:txBody>
          <a:bodyPr anchorCtr="0" anchor="t" bIns="91425" lIns="91425" spcFirstLastPara="1" rIns="91425" wrap="square" tIns="91425">
            <a:noAutofit/>
          </a:bodyPr>
          <a:lstStyle/>
          <a:p>
            <a:pPr indent="-317500" lvl="0" marL="457200" marR="0" rtl="0" algn="l">
              <a:lnSpc>
                <a:spcPct val="115000"/>
              </a:lnSpc>
              <a:spcBef>
                <a:spcPts val="0"/>
              </a:spcBef>
              <a:spcAft>
                <a:spcPts val="0"/>
              </a:spcAft>
              <a:buClr>
                <a:schemeClr val="dk2"/>
              </a:buClr>
              <a:buSzPts val="1400"/>
              <a:buFont typeface="Cambria"/>
              <a:buAutoNum type="arabicPeriod"/>
            </a:pPr>
            <a:r>
              <a:rPr lang="en" sz="1400"/>
              <a:t>Go to “Document” in the toolbar</a:t>
            </a:r>
            <a:endParaRPr sz="1400"/>
          </a:p>
          <a:p>
            <a:pPr indent="-317500" lvl="0" marL="457200" marR="0" rtl="0" algn="l">
              <a:lnSpc>
                <a:spcPct val="115000"/>
              </a:lnSpc>
              <a:spcBef>
                <a:spcPts val="0"/>
              </a:spcBef>
              <a:spcAft>
                <a:spcPts val="0"/>
              </a:spcAft>
              <a:buSzPts val="1400"/>
              <a:buAutoNum type="arabicPeriod"/>
            </a:pPr>
            <a:r>
              <a:rPr lang="en" sz="1400"/>
              <a:t>Click “Highlight” then “All Coding”</a:t>
            </a:r>
            <a:endParaRPr sz="1400"/>
          </a:p>
          <a:p>
            <a:pPr indent="-317500" lvl="0" marL="457200" marR="0" rtl="0" algn="l">
              <a:lnSpc>
                <a:spcPct val="115000"/>
              </a:lnSpc>
              <a:spcBef>
                <a:spcPts val="0"/>
              </a:spcBef>
              <a:spcAft>
                <a:spcPts val="0"/>
              </a:spcAft>
              <a:buSzPts val="1400"/>
              <a:buAutoNum type="arabicPeriod"/>
            </a:pPr>
            <a:r>
              <a:rPr lang="en" sz="1400"/>
              <a:t>Click “Coding Stripes” and “All Coding” to see the code names and where they appear in the document.</a:t>
            </a:r>
            <a:endParaRPr sz="1400"/>
          </a:p>
          <a:p>
            <a:pPr indent="-317500" lvl="1" marL="914400" marR="0" rtl="0" algn="l">
              <a:lnSpc>
                <a:spcPct val="115000"/>
              </a:lnSpc>
              <a:spcBef>
                <a:spcPts val="0"/>
              </a:spcBef>
              <a:spcAft>
                <a:spcPts val="0"/>
              </a:spcAft>
              <a:buSzPts val="1400"/>
              <a:buAutoNum type="alphaLcPeriod"/>
            </a:pPr>
            <a:r>
              <a:rPr lang="en" sz="1400"/>
              <a:t>If you have tagged an entire file as a “case,” everything will be highlighted. Simply choose “Coding for Selected Items”</a:t>
            </a:r>
            <a:endParaRPr sz="1400"/>
          </a:p>
        </p:txBody>
      </p:sp>
      <p:pic>
        <p:nvPicPr>
          <p:cNvPr id="236" name="Google Shape;236;p23"/>
          <p:cNvPicPr preferRelativeResize="0"/>
          <p:nvPr/>
        </p:nvPicPr>
        <p:blipFill rotWithShape="1">
          <a:blip r:embed="rId3">
            <a:alphaModFix/>
          </a:blip>
          <a:srcRect b="0" l="0" r="0" t="0"/>
          <a:stretch/>
        </p:blipFill>
        <p:spPr>
          <a:xfrm>
            <a:off x="459100" y="1969283"/>
            <a:ext cx="6711183" cy="2110425"/>
          </a:xfrm>
          <a:prstGeom prst="rect">
            <a:avLst/>
          </a:prstGeom>
          <a:noFill/>
          <a:ln>
            <a:noFill/>
          </a:ln>
        </p:spPr>
      </p:pic>
      <p:sp>
        <p:nvSpPr>
          <p:cNvPr id="237" name="Google Shape;237;p23"/>
          <p:cNvSpPr txBox="1"/>
          <p:nvPr/>
        </p:nvSpPr>
        <p:spPr>
          <a:xfrm>
            <a:off x="2138700" y="4213950"/>
            <a:ext cx="3721500" cy="3444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document you are coding and annotations</a:t>
            </a:r>
            <a:endParaRPr b="0" i="0" sz="1400" u="none" cap="none" strike="noStrike">
              <a:solidFill>
                <a:srgbClr val="000000"/>
              </a:solidFill>
              <a:latin typeface="Cambria"/>
              <a:ea typeface="Cambria"/>
              <a:cs typeface="Cambria"/>
              <a:sym typeface="Cambria"/>
            </a:endParaRPr>
          </a:p>
        </p:txBody>
      </p:sp>
      <p:sp>
        <p:nvSpPr>
          <p:cNvPr id="238" name="Google Shape;238;p23"/>
          <p:cNvSpPr/>
          <p:nvPr/>
        </p:nvSpPr>
        <p:spPr>
          <a:xfrm flipH="1" rot="10800000">
            <a:off x="698501" y="2035425"/>
            <a:ext cx="381600" cy="129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3"/>
          <p:cNvSpPr/>
          <p:nvPr/>
        </p:nvSpPr>
        <p:spPr>
          <a:xfrm flipH="1" rot="10800000">
            <a:off x="800825" y="2169125"/>
            <a:ext cx="889200" cy="983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3"/>
          <p:cNvSpPr/>
          <p:nvPr/>
        </p:nvSpPr>
        <p:spPr>
          <a:xfrm flipH="1" rot="10800000">
            <a:off x="2391899" y="2873101"/>
            <a:ext cx="2825100" cy="12066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1" name="Google Shape;241;p23"/>
          <p:cNvSpPr/>
          <p:nvPr/>
        </p:nvSpPr>
        <p:spPr>
          <a:xfrm flipH="1" rot="10800000">
            <a:off x="6360900" y="2652675"/>
            <a:ext cx="795900" cy="14634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2" name="Google Shape;242;p23"/>
          <p:cNvSpPr txBox="1"/>
          <p:nvPr/>
        </p:nvSpPr>
        <p:spPr>
          <a:xfrm>
            <a:off x="219700" y="1478954"/>
            <a:ext cx="239400" cy="255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1</a:t>
            </a:r>
            <a:endParaRPr b="1" i="0" sz="2400" u="none" cap="none" strike="noStrike">
              <a:solidFill>
                <a:srgbClr val="ED0E0E"/>
              </a:solidFill>
              <a:latin typeface="Cambria"/>
              <a:ea typeface="Cambria"/>
              <a:cs typeface="Cambria"/>
              <a:sym typeface="Cambria"/>
            </a:endParaRPr>
          </a:p>
        </p:txBody>
      </p:sp>
      <p:sp>
        <p:nvSpPr>
          <p:cNvPr id="243" name="Google Shape;243;p23"/>
          <p:cNvSpPr txBox="1"/>
          <p:nvPr/>
        </p:nvSpPr>
        <p:spPr>
          <a:xfrm>
            <a:off x="1750363" y="1934017"/>
            <a:ext cx="333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2</a:t>
            </a:r>
            <a:endParaRPr b="1" i="0" sz="2400" u="none" cap="none" strike="noStrike">
              <a:solidFill>
                <a:srgbClr val="ED0E0E"/>
              </a:solidFill>
              <a:latin typeface="Cambria"/>
              <a:ea typeface="Cambria"/>
              <a:cs typeface="Cambria"/>
              <a:sym typeface="Cambria"/>
            </a:endParaRPr>
          </a:p>
        </p:txBody>
      </p:sp>
      <p:sp>
        <p:nvSpPr>
          <p:cNvPr id="244" name="Google Shape;244;p23"/>
          <p:cNvSpPr txBox="1"/>
          <p:nvPr/>
        </p:nvSpPr>
        <p:spPr>
          <a:xfrm>
            <a:off x="33375" y="2089674"/>
            <a:ext cx="333000" cy="399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3</a:t>
            </a:r>
            <a:endParaRPr b="1" i="0" sz="2400" u="none" cap="none" strike="noStrike">
              <a:solidFill>
                <a:srgbClr val="ED0E0E"/>
              </a:solidFill>
              <a:latin typeface="Cambria"/>
              <a:ea typeface="Cambria"/>
              <a:cs typeface="Cambria"/>
              <a:sym typeface="Cambria"/>
            </a:endParaRPr>
          </a:p>
        </p:txBody>
      </p:sp>
      <p:sp>
        <p:nvSpPr>
          <p:cNvPr id="245" name="Google Shape;245;p23"/>
          <p:cNvSpPr txBox="1"/>
          <p:nvPr/>
        </p:nvSpPr>
        <p:spPr>
          <a:xfrm>
            <a:off x="7259675" y="2828250"/>
            <a:ext cx="1641900" cy="13857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Coding stripes (shows what codes appear where in the doc)</a:t>
            </a:r>
            <a:endParaRPr b="0" i="0" sz="1400" u="none" cap="none" strike="noStrike">
              <a:solidFill>
                <a:srgbClr val="000000"/>
              </a:solidFill>
              <a:latin typeface="Cambria"/>
              <a:ea typeface="Cambria"/>
              <a:cs typeface="Cambria"/>
              <a:sym typeface="Cambria"/>
            </a:endParaRPr>
          </a:p>
        </p:txBody>
      </p:sp>
      <p:sp>
        <p:nvSpPr>
          <p:cNvPr id="246" name="Google Shape;246;p23"/>
          <p:cNvSpPr/>
          <p:nvPr/>
        </p:nvSpPr>
        <p:spPr>
          <a:xfrm flipH="1" rot="10800000">
            <a:off x="555425" y="2117125"/>
            <a:ext cx="245400" cy="3444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7" name="Google Shape;247;p23"/>
          <p:cNvCxnSpPr>
            <a:endCxn id="238" idx="2"/>
          </p:cNvCxnSpPr>
          <p:nvPr/>
        </p:nvCxnSpPr>
        <p:spPr>
          <a:xfrm>
            <a:off x="504701" y="1815225"/>
            <a:ext cx="384600" cy="220200"/>
          </a:xfrm>
          <a:prstGeom prst="straightConnector1">
            <a:avLst/>
          </a:prstGeom>
          <a:noFill/>
          <a:ln cap="flat" cmpd="sng" w="9525">
            <a:solidFill>
              <a:srgbClr val="FF0000"/>
            </a:solidFill>
            <a:prstDash val="solid"/>
            <a:round/>
            <a:headEnd len="sm" w="sm" type="none"/>
            <a:tailEnd len="med" w="med" type="triangle"/>
          </a:ln>
        </p:spPr>
      </p:cxnSp>
      <p:cxnSp>
        <p:nvCxnSpPr>
          <p:cNvPr id="248" name="Google Shape;248;p23"/>
          <p:cNvCxnSpPr>
            <a:endCxn id="246" idx="1"/>
          </p:cNvCxnSpPr>
          <p:nvPr/>
        </p:nvCxnSpPr>
        <p:spPr>
          <a:xfrm flipH="1" rot="10800000">
            <a:off x="366425" y="2289325"/>
            <a:ext cx="189000" cy="129000"/>
          </a:xfrm>
          <a:prstGeom prst="straightConnector1">
            <a:avLst/>
          </a:prstGeom>
          <a:noFill/>
          <a:ln cap="flat" cmpd="sng" w="9525">
            <a:solidFill>
              <a:srgbClr val="FF0000"/>
            </a:solidFill>
            <a:prstDash val="solid"/>
            <a:round/>
            <a:headEnd len="sm" w="sm" type="none"/>
            <a:tailEnd len="med" w="med" type="triangle"/>
          </a:ln>
        </p:spPr>
      </p:cxnSp>
      <p:cxnSp>
        <p:nvCxnSpPr>
          <p:cNvPr id="249" name="Google Shape;249;p23"/>
          <p:cNvCxnSpPr>
            <a:endCxn id="239" idx="3"/>
          </p:cNvCxnSpPr>
          <p:nvPr/>
        </p:nvCxnSpPr>
        <p:spPr>
          <a:xfrm flipH="1">
            <a:off x="1690025" y="2369975"/>
            <a:ext cx="280200" cy="2907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4"/>
          <p:cNvSpPr txBox="1"/>
          <p:nvPr>
            <p:ph type="title"/>
          </p:nvPr>
        </p:nvSpPr>
        <p:spPr>
          <a:xfrm>
            <a:off x="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View Your Codes (Macs)</a:t>
            </a:r>
            <a:endParaRPr/>
          </a:p>
        </p:txBody>
      </p:sp>
      <p:sp>
        <p:nvSpPr>
          <p:cNvPr id="255" name="Google Shape;255;p24"/>
          <p:cNvSpPr txBox="1"/>
          <p:nvPr>
            <p:ph idx="1" type="body"/>
          </p:nvPr>
        </p:nvSpPr>
        <p:spPr>
          <a:xfrm>
            <a:off x="33375" y="583575"/>
            <a:ext cx="4572000" cy="4671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dk2"/>
              </a:buClr>
              <a:buSzPts val="2000"/>
              <a:buFont typeface="Cambria"/>
              <a:buAutoNum type="arabicPeriod"/>
            </a:pPr>
            <a:r>
              <a:rPr lang="en" sz="2000"/>
              <a:t>Go to “View” in the toolbar</a:t>
            </a:r>
            <a:endParaRPr sz="2000"/>
          </a:p>
          <a:p>
            <a:pPr indent="-355600" lvl="0" marL="457200" marR="0" rtl="0" algn="l">
              <a:lnSpc>
                <a:spcPct val="115000"/>
              </a:lnSpc>
              <a:spcBef>
                <a:spcPts val="0"/>
              </a:spcBef>
              <a:spcAft>
                <a:spcPts val="0"/>
              </a:spcAft>
              <a:buSzPts val="2000"/>
              <a:buAutoNum type="arabicPeriod"/>
            </a:pPr>
            <a:r>
              <a:rPr lang="en" sz="2000"/>
              <a:t>Click “Highlight” then “Coding for All Nodes”</a:t>
            </a:r>
            <a:endParaRPr sz="2000"/>
          </a:p>
          <a:p>
            <a:pPr indent="-355600" lvl="0" marL="457200" marR="0" rtl="0" algn="l">
              <a:lnSpc>
                <a:spcPct val="115000"/>
              </a:lnSpc>
              <a:spcBef>
                <a:spcPts val="0"/>
              </a:spcBef>
              <a:spcAft>
                <a:spcPts val="0"/>
              </a:spcAft>
              <a:buSzPts val="2000"/>
              <a:buAutoNum type="arabicPeriod"/>
            </a:pPr>
            <a:r>
              <a:rPr lang="en" sz="2000"/>
              <a:t>Click “Coding Stripes” and “All Nodes Coding” to see the code names and where they appear in the document.</a:t>
            </a:r>
            <a:endParaRPr sz="2000"/>
          </a:p>
          <a:p>
            <a:pPr indent="-342900" lvl="1" marL="914400" marR="0" rtl="0" algn="l">
              <a:lnSpc>
                <a:spcPct val="115000"/>
              </a:lnSpc>
              <a:spcBef>
                <a:spcPts val="0"/>
              </a:spcBef>
              <a:spcAft>
                <a:spcPts val="0"/>
              </a:spcAft>
              <a:buSzPts val="1800"/>
              <a:buAutoNum type="alphaLcPeriod"/>
            </a:pPr>
            <a:r>
              <a:rPr lang="en" sz="1800"/>
              <a:t>If you have tagged an entire file as a “case,” everything will be highlighted. Simply choose “Coding for Selected Items”</a:t>
            </a:r>
            <a:endParaRPr sz="1800"/>
          </a:p>
        </p:txBody>
      </p:sp>
      <p:pic>
        <p:nvPicPr>
          <p:cNvPr id="256" name="Google Shape;256;p24"/>
          <p:cNvPicPr preferRelativeResize="0"/>
          <p:nvPr/>
        </p:nvPicPr>
        <p:blipFill rotWithShape="1">
          <a:blip r:embed="rId3">
            <a:alphaModFix/>
          </a:blip>
          <a:srcRect b="0" l="0" r="0" t="0"/>
          <a:stretch/>
        </p:blipFill>
        <p:spPr>
          <a:xfrm>
            <a:off x="4653036" y="1206498"/>
            <a:ext cx="4474875" cy="2423485"/>
          </a:xfrm>
          <a:prstGeom prst="rect">
            <a:avLst/>
          </a:prstGeom>
          <a:noFill/>
          <a:ln>
            <a:noFill/>
          </a:ln>
        </p:spPr>
      </p:pic>
      <p:sp>
        <p:nvSpPr>
          <p:cNvPr id="257" name="Google Shape;257;p24"/>
          <p:cNvSpPr/>
          <p:nvPr/>
        </p:nvSpPr>
        <p:spPr>
          <a:xfrm flipH="1" rot="10800000">
            <a:off x="5418113" y="1206519"/>
            <a:ext cx="536400" cy="170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4"/>
          <p:cNvSpPr/>
          <p:nvPr/>
        </p:nvSpPr>
        <p:spPr>
          <a:xfrm flipH="1" rot="10800000">
            <a:off x="5227324" y="1376492"/>
            <a:ext cx="1049700" cy="740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4"/>
          <p:cNvSpPr/>
          <p:nvPr/>
        </p:nvSpPr>
        <p:spPr>
          <a:xfrm flipH="1" rot="10800000">
            <a:off x="4845251" y="1376504"/>
            <a:ext cx="333000" cy="348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4"/>
          <p:cNvSpPr/>
          <p:nvPr/>
        </p:nvSpPr>
        <p:spPr>
          <a:xfrm flipH="1" rot="10800000">
            <a:off x="6195153" y="2418219"/>
            <a:ext cx="2171700" cy="1002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1" name="Google Shape;261;p24"/>
          <p:cNvSpPr/>
          <p:nvPr/>
        </p:nvSpPr>
        <p:spPr>
          <a:xfrm flipH="1" rot="10800000">
            <a:off x="8584722" y="2117323"/>
            <a:ext cx="559200" cy="1452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2" name="Google Shape;262;p24"/>
          <p:cNvSpPr txBox="1"/>
          <p:nvPr/>
        </p:nvSpPr>
        <p:spPr>
          <a:xfrm>
            <a:off x="5811351" y="698799"/>
            <a:ext cx="4656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1</a:t>
            </a:r>
            <a:endParaRPr b="1" i="0" sz="2400" u="none" cap="none" strike="noStrike">
              <a:solidFill>
                <a:srgbClr val="ED0E0E"/>
              </a:solidFill>
              <a:latin typeface="Cambria"/>
              <a:ea typeface="Cambria"/>
              <a:cs typeface="Cambria"/>
              <a:sym typeface="Cambria"/>
            </a:endParaRPr>
          </a:p>
        </p:txBody>
      </p:sp>
      <p:sp>
        <p:nvSpPr>
          <p:cNvPr id="263" name="Google Shape;263;p24"/>
          <p:cNvSpPr txBox="1"/>
          <p:nvPr/>
        </p:nvSpPr>
        <p:spPr>
          <a:xfrm>
            <a:off x="5519813" y="2117192"/>
            <a:ext cx="333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2</a:t>
            </a:r>
            <a:endParaRPr b="1" i="0" sz="2400" u="none" cap="none" strike="noStrike">
              <a:solidFill>
                <a:srgbClr val="ED0E0E"/>
              </a:solidFill>
              <a:latin typeface="Cambria"/>
              <a:ea typeface="Cambria"/>
              <a:cs typeface="Cambria"/>
              <a:sym typeface="Cambria"/>
            </a:endParaRPr>
          </a:p>
        </p:txBody>
      </p:sp>
      <p:sp>
        <p:nvSpPr>
          <p:cNvPr id="264" name="Google Shape;264;p24"/>
          <p:cNvSpPr txBox="1"/>
          <p:nvPr/>
        </p:nvSpPr>
        <p:spPr>
          <a:xfrm>
            <a:off x="4572000" y="1380571"/>
            <a:ext cx="333000" cy="484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400"/>
              <a:buFont typeface="Arial"/>
              <a:buNone/>
            </a:pPr>
            <a:r>
              <a:rPr b="1" i="0" lang="en" sz="2400" u="none" cap="none" strike="noStrike">
                <a:solidFill>
                  <a:srgbClr val="ED0E0E"/>
                </a:solidFill>
                <a:latin typeface="Cambria"/>
                <a:ea typeface="Cambria"/>
                <a:cs typeface="Cambria"/>
                <a:sym typeface="Cambria"/>
              </a:rPr>
              <a:t>3</a:t>
            </a:r>
            <a:endParaRPr b="1" i="0" sz="2400" u="none" cap="none" strike="noStrike">
              <a:solidFill>
                <a:srgbClr val="ED0E0E"/>
              </a:solidFill>
              <a:latin typeface="Cambria"/>
              <a:ea typeface="Cambria"/>
              <a:cs typeface="Cambria"/>
              <a:sym typeface="Cambria"/>
            </a:endParaRPr>
          </a:p>
        </p:txBody>
      </p:sp>
      <p:sp>
        <p:nvSpPr>
          <p:cNvPr id="265" name="Google Shape;265;p24"/>
          <p:cNvSpPr txBox="1"/>
          <p:nvPr/>
        </p:nvSpPr>
        <p:spPr>
          <a:xfrm>
            <a:off x="5739622" y="3535573"/>
            <a:ext cx="2558700" cy="7095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Your document you are coding and annotation (yellow = codes, blue = annotations)</a:t>
            </a:r>
            <a:endParaRPr b="0" i="0" sz="1400" u="none" cap="none" strike="noStrike">
              <a:solidFill>
                <a:srgbClr val="000000"/>
              </a:solidFill>
              <a:latin typeface="Cambria"/>
              <a:ea typeface="Cambria"/>
              <a:cs typeface="Cambria"/>
              <a:sym typeface="Cambria"/>
            </a:endParaRPr>
          </a:p>
        </p:txBody>
      </p:sp>
      <p:sp>
        <p:nvSpPr>
          <p:cNvPr id="266" name="Google Shape;266;p24"/>
          <p:cNvSpPr txBox="1"/>
          <p:nvPr/>
        </p:nvSpPr>
        <p:spPr>
          <a:xfrm>
            <a:off x="7790560" y="1058933"/>
            <a:ext cx="1353300" cy="9831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Coding stripes (shows what codes appear where in the doc)</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3"/>
          <p:cNvSpPr txBox="1"/>
          <p:nvPr>
            <p:ph idx="1" type="body"/>
          </p:nvPr>
        </p:nvSpPr>
        <p:spPr>
          <a:xfrm>
            <a:off x="311700" y="935050"/>
            <a:ext cx="8832300" cy="3416400"/>
          </a:xfrm>
          <a:prstGeom prst="rect">
            <a:avLst/>
          </a:prstGeom>
          <a:noFill/>
          <a:ln>
            <a:noFill/>
          </a:ln>
        </p:spPr>
        <p:txBody>
          <a:bodyPr anchorCtr="0" anchor="t" bIns="91425" lIns="91425" spcFirstLastPara="1" rIns="91425" wrap="square" tIns="91425">
            <a:noAutofit/>
          </a:bodyPr>
          <a:lstStyle/>
          <a:p>
            <a:pPr indent="-381000" lvl="0" marL="457200" rtl="0" algn="l">
              <a:lnSpc>
                <a:spcPct val="115000"/>
              </a:lnSpc>
              <a:spcBef>
                <a:spcPts val="0"/>
              </a:spcBef>
              <a:spcAft>
                <a:spcPts val="0"/>
              </a:spcAft>
              <a:buSzPts val="2400"/>
              <a:buChar char="●"/>
            </a:pPr>
            <a:r>
              <a:rPr lang="en"/>
              <a:t>Workshop objectives</a:t>
            </a:r>
            <a:endParaRPr/>
          </a:p>
          <a:p>
            <a:pPr indent="-381000" lvl="0" marL="457200" rtl="0" algn="l">
              <a:lnSpc>
                <a:spcPct val="115000"/>
              </a:lnSpc>
              <a:spcBef>
                <a:spcPts val="0"/>
              </a:spcBef>
              <a:spcAft>
                <a:spcPts val="0"/>
              </a:spcAft>
              <a:buSzPts val="2400"/>
              <a:buChar char="●"/>
            </a:pPr>
            <a:r>
              <a:rPr lang="en"/>
              <a:t>Qualitative Coding: annotating and highlighting sources</a:t>
            </a:r>
            <a:endParaRPr/>
          </a:p>
          <a:p>
            <a:pPr indent="-381000" lvl="0" marL="457200" rtl="0" algn="l">
              <a:lnSpc>
                <a:spcPct val="115000"/>
              </a:lnSpc>
              <a:spcBef>
                <a:spcPts val="0"/>
              </a:spcBef>
              <a:spcAft>
                <a:spcPts val="0"/>
              </a:spcAft>
              <a:buSzPts val="2400"/>
              <a:buChar char="●"/>
            </a:pPr>
            <a:r>
              <a:rPr lang="en"/>
              <a:t>What is NVivo?</a:t>
            </a:r>
            <a:endParaRPr/>
          </a:p>
          <a:p>
            <a:pPr indent="-381000" lvl="0" marL="457200" rtl="0" algn="l">
              <a:lnSpc>
                <a:spcPct val="115000"/>
              </a:lnSpc>
              <a:spcBef>
                <a:spcPts val="0"/>
              </a:spcBef>
              <a:spcAft>
                <a:spcPts val="0"/>
              </a:spcAft>
              <a:buSzPts val="2400"/>
              <a:buChar char="●"/>
            </a:pPr>
            <a:r>
              <a:rPr lang="en"/>
              <a:t>Important vocabulary and functions</a:t>
            </a:r>
            <a:endParaRPr/>
          </a:p>
          <a:p>
            <a:pPr indent="-381000" lvl="0" marL="457200" rtl="0" algn="l">
              <a:lnSpc>
                <a:spcPct val="115000"/>
              </a:lnSpc>
              <a:spcBef>
                <a:spcPts val="0"/>
              </a:spcBef>
              <a:spcAft>
                <a:spcPts val="0"/>
              </a:spcAft>
              <a:buSzPts val="2400"/>
              <a:buChar char="●"/>
            </a:pPr>
            <a:r>
              <a:rPr lang="en"/>
              <a:t>NVivo demonstration</a:t>
            </a:r>
            <a:endParaRPr/>
          </a:p>
          <a:p>
            <a:pPr indent="-381000" lvl="0" marL="457200" rtl="0" algn="l">
              <a:lnSpc>
                <a:spcPct val="115000"/>
              </a:lnSpc>
              <a:spcBef>
                <a:spcPts val="0"/>
              </a:spcBef>
              <a:spcAft>
                <a:spcPts val="0"/>
              </a:spcAft>
              <a:buSzPts val="2400"/>
              <a:buChar char="●"/>
            </a:pPr>
            <a:r>
              <a:rPr lang="en"/>
              <a:t>Hands-on activity </a:t>
            </a:r>
            <a:endParaRPr/>
          </a:p>
          <a:p>
            <a:pPr indent="0" lvl="0" marL="0" rtl="0" algn="l">
              <a:lnSpc>
                <a:spcPct val="115000"/>
              </a:lnSpc>
              <a:spcBef>
                <a:spcPts val="1600"/>
              </a:spcBef>
              <a:spcAft>
                <a:spcPts val="0"/>
              </a:spcAft>
              <a:buSzPts val="2400"/>
              <a:buNone/>
            </a:pPr>
            <a:r>
              <a:rPr lang="en"/>
              <a:t>Slides &amp; handouts at: </a:t>
            </a:r>
            <a:r>
              <a:rPr lang="en">
                <a:highlight>
                  <a:srgbClr val="FFFF00"/>
                </a:highlight>
              </a:rPr>
              <a:t>https://bit.ly/3JDFPDr</a:t>
            </a:r>
            <a:endParaRPr b="1">
              <a:highlight>
                <a:srgbClr val="FFFF00"/>
              </a:highlight>
            </a:endParaRPr>
          </a:p>
          <a:p>
            <a:pPr indent="0" lvl="0" marL="0" rtl="0" algn="l">
              <a:lnSpc>
                <a:spcPct val="115000"/>
              </a:lnSpc>
              <a:spcBef>
                <a:spcPts val="1600"/>
              </a:spcBef>
              <a:spcAft>
                <a:spcPts val="1600"/>
              </a:spcAft>
              <a:buSzPts val="2400"/>
              <a:buNone/>
            </a:pPr>
            <a:r>
              <a:t/>
            </a:r>
            <a:endParaRPr/>
          </a:p>
        </p:txBody>
      </p:sp>
      <p:sp>
        <p:nvSpPr>
          <p:cNvPr id="67" name="Google Shape;67;p3"/>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Workshop Agenda</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5"/>
          <p:cNvSpPr txBox="1"/>
          <p:nvPr>
            <p:ph type="title"/>
          </p:nvPr>
        </p:nvSpPr>
        <p:spPr>
          <a:xfrm>
            <a:off x="1308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Annotating Files (Windows)</a:t>
            </a:r>
            <a:endParaRPr/>
          </a:p>
        </p:txBody>
      </p:sp>
      <p:sp>
        <p:nvSpPr>
          <p:cNvPr id="272" name="Google Shape;272;p25"/>
          <p:cNvSpPr txBox="1"/>
          <p:nvPr>
            <p:ph idx="1" type="body"/>
          </p:nvPr>
        </p:nvSpPr>
        <p:spPr>
          <a:xfrm>
            <a:off x="130800" y="662325"/>
            <a:ext cx="9013200" cy="13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2200"/>
              <a:t>To annotate (comment), follow the same steps as coding except click “New Annotation” instead after you highlight and Command/Control click. Find all your annotations in the “Notes/Annotations” section in the left menu</a:t>
            </a:r>
            <a:endParaRPr sz="2200"/>
          </a:p>
        </p:txBody>
      </p:sp>
      <p:pic>
        <p:nvPicPr>
          <p:cNvPr id="273" name="Google Shape;273;p25"/>
          <p:cNvPicPr preferRelativeResize="0"/>
          <p:nvPr/>
        </p:nvPicPr>
        <p:blipFill rotWithShape="1">
          <a:blip r:embed="rId3">
            <a:alphaModFix/>
          </a:blip>
          <a:srcRect b="0" l="0" r="0" t="0"/>
          <a:stretch/>
        </p:blipFill>
        <p:spPr>
          <a:xfrm>
            <a:off x="925675" y="1976025"/>
            <a:ext cx="6128274" cy="2513400"/>
          </a:xfrm>
          <a:prstGeom prst="rect">
            <a:avLst/>
          </a:prstGeom>
          <a:noFill/>
          <a:ln>
            <a:noFill/>
          </a:ln>
        </p:spPr>
      </p:pic>
      <p:sp>
        <p:nvSpPr>
          <p:cNvPr id="274" name="Google Shape;274;p25"/>
          <p:cNvSpPr/>
          <p:nvPr/>
        </p:nvSpPr>
        <p:spPr>
          <a:xfrm>
            <a:off x="4314825" y="3968325"/>
            <a:ext cx="1941000" cy="521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5" name="Google Shape;275;p25"/>
          <p:cNvSpPr/>
          <p:nvPr/>
        </p:nvSpPr>
        <p:spPr>
          <a:xfrm>
            <a:off x="4266950" y="2438250"/>
            <a:ext cx="2706300" cy="521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5"/>
          <p:cNvSpPr/>
          <p:nvPr/>
        </p:nvSpPr>
        <p:spPr>
          <a:xfrm>
            <a:off x="955250" y="3563227"/>
            <a:ext cx="815700" cy="521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5"/>
          <p:cNvSpPr txBox="1"/>
          <p:nvPr/>
        </p:nvSpPr>
        <p:spPr>
          <a:xfrm>
            <a:off x="1864725" y="3794625"/>
            <a:ext cx="1772400" cy="7533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Where you can find all your annotations listed</a:t>
            </a:r>
            <a:endParaRPr b="0" i="0" sz="1400" u="none" cap="none" strike="noStrike">
              <a:solidFill>
                <a:srgbClr val="000000"/>
              </a:solidFill>
              <a:latin typeface="Cambria"/>
              <a:ea typeface="Cambria"/>
              <a:cs typeface="Cambria"/>
              <a:sym typeface="Cambria"/>
            </a:endParaRPr>
          </a:p>
        </p:txBody>
      </p:sp>
      <p:sp>
        <p:nvSpPr>
          <p:cNvPr id="278" name="Google Shape;278;p25"/>
          <p:cNvSpPr/>
          <p:nvPr/>
        </p:nvSpPr>
        <p:spPr>
          <a:xfrm>
            <a:off x="1864725" y="1976025"/>
            <a:ext cx="2272200" cy="7926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9" name="Google Shape;279;p25"/>
          <p:cNvSpPr txBox="1"/>
          <p:nvPr/>
        </p:nvSpPr>
        <p:spPr>
          <a:xfrm>
            <a:off x="2888975" y="2862375"/>
            <a:ext cx="1129800" cy="5727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List of annotations</a:t>
            </a:r>
            <a:endParaRPr b="0" i="0" sz="1400" u="none" cap="none" strike="noStrike">
              <a:solidFill>
                <a:srgbClr val="000000"/>
              </a:solidFill>
              <a:latin typeface="Cambria"/>
              <a:ea typeface="Cambria"/>
              <a:cs typeface="Cambria"/>
              <a:sym typeface="Cambria"/>
            </a:endParaRPr>
          </a:p>
        </p:txBody>
      </p:sp>
      <p:sp>
        <p:nvSpPr>
          <p:cNvPr id="280" name="Google Shape;280;p25"/>
          <p:cNvSpPr txBox="1"/>
          <p:nvPr/>
        </p:nvSpPr>
        <p:spPr>
          <a:xfrm>
            <a:off x="6341075" y="4130775"/>
            <a:ext cx="2160300" cy="3180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Your annotation</a:t>
            </a:r>
            <a:endParaRPr b="0" i="0" sz="1400" u="none" cap="none" strike="noStrike">
              <a:solidFill>
                <a:srgbClr val="000000"/>
              </a:solidFill>
              <a:latin typeface="Cambria"/>
              <a:ea typeface="Cambria"/>
              <a:cs typeface="Cambria"/>
              <a:sym typeface="Cambria"/>
            </a:endParaRPr>
          </a:p>
        </p:txBody>
      </p:sp>
      <p:sp>
        <p:nvSpPr>
          <p:cNvPr id="281" name="Google Shape;281;p25"/>
          <p:cNvSpPr txBox="1"/>
          <p:nvPr/>
        </p:nvSpPr>
        <p:spPr>
          <a:xfrm>
            <a:off x="7142100" y="2494525"/>
            <a:ext cx="1509300" cy="9894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text from the document you highlighted and are annotating</a:t>
            </a:r>
            <a:endParaRPr b="0" i="0" sz="1400" u="none" cap="none" strike="noStrike">
              <a:solidFill>
                <a:srgbClr val="000000"/>
              </a:solidFill>
              <a:latin typeface="Cambria"/>
              <a:ea typeface="Cambria"/>
              <a:cs typeface="Cambria"/>
              <a:sym typeface="Cambria"/>
            </a:endParaRPr>
          </a:p>
        </p:txBody>
      </p:sp>
      <p:cxnSp>
        <p:nvCxnSpPr>
          <p:cNvPr id="282" name="Google Shape;282;p25"/>
          <p:cNvCxnSpPr/>
          <p:nvPr/>
        </p:nvCxnSpPr>
        <p:spPr>
          <a:xfrm rot="10800000">
            <a:off x="1773788" y="3633225"/>
            <a:ext cx="1031400" cy="161400"/>
          </a:xfrm>
          <a:prstGeom prst="straightConnector1">
            <a:avLst/>
          </a:prstGeom>
          <a:noFill/>
          <a:ln cap="flat" cmpd="sng" w="9525">
            <a:solidFill>
              <a:srgbClr val="FF0000"/>
            </a:solidFill>
            <a:prstDash val="solid"/>
            <a:round/>
            <a:headEnd len="sm" w="sm" type="none"/>
            <a:tailEnd len="med" w="med" type="triangle"/>
          </a:ln>
        </p:spPr>
      </p:cxnSp>
      <p:cxnSp>
        <p:nvCxnSpPr>
          <p:cNvPr id="283" name="Google Shape;283;p25"/>
          <p:cNvCxnSpPr/>
          <p:nvPr/>
        </p:nvCxnSpPr>
        <p:spPr>
          <a:xfrm rot="10800000">
            <a:off x="6703788" y="2977675"/>
            <a:ext cx="438300" cy="360900"/>
          </a:xfrm>
          <a:prstGeom prst="straightConnector1">
            <a:avLst/>
          </a:prstGeom>
          <a:noFill/>
          <a:ln cap="flat" cmpd="sng" w="9525">
            <a:solidFill>
              <a:srgbClr val="FF0000"/>
            </a:solidFill>
            <a:prstDash val="solid"/>
            <a:round/>
            <a:headEnd len="sm" w="sm" type="none"/>
            <a:tailEnd len="med" w="med" type="triangle"/>
          </a:ln>
        </p:spPr>
      </p:cxnSp>
      <p:cxnSp>
        <p:nvCxnSpPr>
          <p:cNvPr id="284" name="Google Shape;284;p25"/>
          <p:cNvCxnSpPr>
            <a:endCxn id="274" idx="3"/>
          </p:cNvCxnSpPr>
          <p:nvPr/>
        </p:nvCxnSpPr>
        <p:spPr>
          <a:xfrm rot="10800000">
            <a:off x="6255825" y="4228875"/>
            <a:ext cx="85200" cy="40500"/>
          </a:xfrm>
          <a:prstGeom prst="straightConnector1">
            <a:avLst/>
          </a:prstGeom>
          <a:noFill/>
          <a:ln cap="flat" cmpd="sng" w="9525">
            <a:solidFill>
              <a:srgbClr val="FF0000"/>
            </a:solidFill>
            <a:prstDash val="solid"/>
            <a:round/>
            <a:headEnd len="sm" w="sm" type="none"/>
            <a:tailEnd len="med" w="med" type="triangle"/>
          </a:ln>
        </p:spPr>
      </p:cxnSp>
      <p:cxnSp>
        <p:nvCxnSpPr>
          <p:cNvPr id="285" name="Google Shape;285;p25"/>
          <p:cNvCxnSpPr/>
          <p:nvPr/>
        </p:nvCxnSpPr>
        <p:spPr>
          <a:xfrm rot="10800000">
            <a:off x="2443463" y="2806750"/>
            <a:ext cx="445500" cy="3522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6"/>
          <p:cNvSpPr txBox="1"/>
          <p:nvPr>
            <p:ph type="title"/>
          </p:nvPr>
        </p:nvSpPr>
        <p:spPr>
          <a:xfrm>
            <a:off x="1308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Annotating Files (Macs)</a:t>
            </a:r>
            <a:endParaRPr/>
          </a:p>
        </p:txBody>
      </p:sp>
      <p:sp>
        <p:nvSpPr>
          <p:cNvPr id="291" name="Google Shape;291;p26"/>
          <p:cNvSpPr txBox="1"/>
          <p:nvPr>
            <p:ph idx="1" type="body"/>
          </p:nvPr>
        </p:nvSpPr>
        <p:spPr>
          <a:xfrm>
            <a:off x="130800" y="662325"/>
            <a:ext cx="9013200" cy="13137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2400"/>
              <a:buNone/>
            </a:pPr>
            <a:r>
              <a:rPr lang="en" sz="2200"/>
              <a:t>To annotate (comment), follow the same steps as coding except instead click “New Annotation” after you highlight and Command/Control+click. Find all your annotations in the “Notes/Annotations” section in the left menu</a:t>
            </a:r>
            <a:endParaRPr sz="2200"/>
          </a:p>
        </p:txBody>
      </p:sp>
      <p:pic>
        <p:nvPicPr>
          <p:cNvPr id="292" name="Google Shape;292;p26"/>
          <p:cNvPicPr preferRelativeResize="0"/>
          <p:nvPr/>
        </p:nvPicPr>
        <p:blipFill rotWithShape="1">
          <a:blip r:embed="rId3">
            <a:alphaModFix/>
          </a:blip>
          <a:srcRect b="0" l="0" r="0" t="0"/>
          <a:stretch/>
        </p:blipFill>
        <p:spPr>
          <a:xfrm>
            <a:off x="1609200" y="1976025"/>
            <a:ext cx="5925575" cy="2539525"/>
          </a:xfrm>
          <a:prstGeom prst="rect">
            <a:avLst/>
          </a:prstGeom>
          <a:noFill/>
          <a:ln>
            <a:noFill/>
          </a:ln>
        </p:spPr>
      </p:pic>
      <p:sp>
        <p:nvSpPr>
          <p:cNvPr id="293" name="Google Shape;293;p26"/>
          <p:cNvSpPr/>
          <p:nvPr/>
        </p:nvSpPr>
        <p:spPr>
          <a:xfrm>
            <a:off x="4572000" y="3061075"/>
            <a:ext cx="1941000" cy="7926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4" name="Google Shape;294;p26"/>
          <p:cNvSpPr/>
          <p:nvPr/>
        </p:nvSpPr>
        <p:spPr>
          <a:xfrm>
            <a:off x="4368100" y="2692300"/>
            <a:ext cx="2988900" cy="267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5" name="Google Shape;295;p26"/>
          <p:cNvSpPr/>
          <p:nvPr/>
        </p:nvSpPr>
        <p:spPr>
          <a:xfrm>
            <a:off x="1609200" y="2959447"/>
            <a:ext cx="1129800" cy="4416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6" name="Google Shape;296;p26"/>
          <p:cNvSpPr txBox="1"/>
          <p:nvPr/>
        </p:nvSpPr>
        <p:spPr>
          <a:xfrm>
            <a:off x="130800" y="2768575"/>
            <a:ext cx="1387200" cy="9894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Where you can find all your annotations listed</a:t>
            </a:r>
            <a:endParaRPr b="0" i="0" sz="1400" u="none" cap="none" strike="noStrike">
              <a:solidFill>
                <a:srgbClr val="000000"/>
              </a:solidFill>
              <a:latin typeface="Cambria"/>
              <a:ea typeface="Cambria"/>
              <a:cs typeface="Cambria"/>
              <a:sym typeface="Cambria"/>
            </a:endParaRPr>
          </a:p>
        </p:txBody>
      </p:sp>
      <p:sp>
        <p:nvSpPr>
          <p:cNvPr id="297" name="Google Shape;297;p26"/>
          <p:cNvSpPr/>
          <p:nvPr/>
        </p:nvSpPr>
        <p:spPr>
          <a:xfrm>
            <a:off x="2812600" y="1976025"/>
            <a:ext cx="1206300" cy="7926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6"/>
          <p:cNvSpPr txBox="1"/>
          <p:nvPr/>
        </p:nvSpPr>
        <p:spPr>
          <a:xfrm>
            <a:off x="2830200" y="2768575"/>
            <a:ext cx="1129800" cy="5727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List of annotations</a:t>
            </a:r>
            <a:endParaRPr b="0" i="0" sz="1400" u="none" cap="none" strike="noStrike">
              <a:solidFill>
                <a:srgbClr val="000000"/>
              </a:solidFill>
              <a:latin typeface="Cambria"/>
              <a:ea typeface="Cambria"/>
              <a:cs typeface="Cambria"/>
              <a:sym typeface="Cambria"/>
            </a:endParaRPr>
          </a:p>
        </p:txBody>
      </p:sp>
      <p:sp>
        <p:nvSpPr>
          <p:cNvPr id="299" name="Google Shape;299;p26"/>
          <p:cNvSpPr txBox="1"/>
          <p:nvPr/>
        </p:nvSpPr>
        <p:spPr>
          <a:xfrm>
            <a:off x="6583575" y="3440075"/>
            <a:ext cx="1206300" cy="5727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Your annotation</a:t>
            </a:r>
            <a:endParaRPr b="0" i="0" sz="1400" u="none" cap="none" strike="noStrike">
              <a:solidFill>
                <a:srgbClr val="000000"/>
              </a:solidFill>
              <a:latin typeface="Cambria"/>
              <a:ea typeface="Cambria"/>
              <a:cs typeface="Cambria"/>
              <a:sym typeface="Cambria"/>
            </a:endParaRPr>
          </a:p>
        </p:txBody>
      </p:sp>
      <p:sp>
        <p:nvSpPr>
          <p:cNvPr id="300" name="Google Shape;300;p26"/>
          <p:cNvSpPr txBox="1"/>
          <p:nvPr/>
        </p:nvSpPr>
        <p:spPr>
          <a:xfrm>
            <a:off x="7503900" y="2274100"/>
            <a:ext cx="1509300" cy="9894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text from the document you highlighted and are annotating</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pic>
        <p:nvPicPr>
          <p:cNvPr id="305" name="Google Shape;305;p27"/>
          <p:cNvPicPr preferRelativeResize="0"/>
          <p:nvPr/>
        </p:nvPicPr>
        <p:blipFill rotWithShape="1">
          <a:blip r:embed="rId3">
            <a:alphaModFix/>
          </a:blip>
          <a:srcRect b="0" l="0" r="0" t="0"/>
          <a:stretch/>
        </p:blipFill>
        <p:spPr>
          <a:xfrm>
            <a:off x="4675681" y="237625"/>
            <a:ext cx="4418487" cy="4337200"/>
          </a:xfrm>
          <a:prstGeom prst="rect">
            <a:avLst/>
          </a:prstGeom>
          <a:noFill/>
          <a:ln>
            <a:noFill/>
          </a:ln>
        </p:spPr>
      </p:pic>
      <p:sp>
        <p:nvSpPr>
          <p:cNvPr id="306" name="Google Shape;306;p27"/>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Memos (Windows)</a:t>
            </a:r>
            <a:endParaRPr/>
          </a:p>
        </p:txBody>
      </p:sp>
      <p:sp>
        <p:nvSpPr>
          <p:cNvPr id="307" name="Google Shape;307;p27"/>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308" name="Google Shape;308;p27"/>
          <p:cNvSpPr txBox="1"/>
          <p:nvPr/>
        </p:nvSpPr>
        <p:spPr>
          <a:xfrm>
            <a:off x="5254100" y="3275575"/>
            <a:ext cx="1129800" cy="8634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Menu where memos are located</a:t>
            </a:r>
            <a:endParaRPr b="0" i="0" sz="1400" u="none" cap="none" strike="noStrike">
              <a:solidFill>
                <a:srgbClr val="000000"/>
              </a:solidFill>
              <a:latin typeface="Cambria"/>
              <a:ea typeface="Cambria"/>
              <a:cs typeface="Cambria"/>
              <a:sym typeface="Cambria"/>
            </a:endParaRPr>
          </a:p>
        </p:txBody>
      </p:sp>
      <p:sp>
        <p:nvSpPr>
          <p:cNvPr id="309" name="Google Shape;309;p27"/>
          <p:cNvSpPr txBox="1"/>
          <p:nvPr/>
        </p:nvSpPr>
        <p:spPr>
          <a:xfrm>
            <a:off x="7753075" y="1072775"/>
            <a:ext cx="1129800" cy="10002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Option to link the memo to a node</a:t>
            </a:r>
            <a:endParaRPr b="0" i="0" sz="1400" u="none" cap="none" strike="noStrike">
              <a:solidFill>
                <a:srgbClr val="000000"/>
              </a:solidFill>
              <a:latin typeface="Cambria"/>
              <a:ea typeface="Cambria"/>
              <a:cs typeface="Cambria"/>
              <a:sym typeface="Cambria"/>
            </a:endParaRPr>
          </a:p>
        </p:txBody>
      </p:sp>
      <p:sp>
        <p:nvSpPr>
          <p:cNvPr id="310" name="Google Shape;310;p27"/>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Memos are more extended write-ups of your analytical insights</a:t>
            </a:r>
            <a:endParaRPr sz="1700"/>
          </a:p>
          <a:p>
            <a:pPr indent="-336550" lvl="0" marL="457200" rtl="0" algn="l">
              <a:lnSpc>
                <a:spcPct val="115000"/>
              </a:lnSpc>
              <a:spcBef>
                <a:spcPts val="0"/>
              </a:spcBef>
              <a:spcAft>
                <a:spcPts val="0"/>
              </a:spcAft>
              <a:buSzPts val="1700"/>
              <a:buChar char="-"/>
            </a:pPr>
            <a:r>
              <a:rPr lang="en" sz="1700"/>
              <a:t>They can stand alone, but also be linked</a:t>
            </a:r>
            <a:endParaRPr sz="1700"/>
          </a:p>
          <a:p>
            <a:pPr indent="-336550" lvl="0" marL="457200" rtl="0" algn="l">
              <a:lnSpc>
                <a:spcPct val="115000"/>
              </a:lnSpc>
              <a:spcBef>
                <a:spcPts val="0"/>
              </a:spcBef>
              <a:spcAft>
                <a:spcPts val="0"/>
              </a:spcAft>
              <a:buSzPts val="1700"/>
              <a:buChar char="-"/>
            </a:pPr>
            <a:r>
              <a:rPr lang="en" sz="1700"/>
              <a:t>“Memo link” - linking memo to a particular file, case, or node</a:t>
            </a:r>
            <a:endParaRPr sz="1700"/>
          </a:p>
        </p:txBody>
      </p:sp>
      <p:cxnSp>
        <p:nvCxnSpPr>
          <p:cNvPr id="311" name="Google Shape;311;p27"/>
          <p:cNvCxnSpPr/>
          <p:nvPr/>
        </p:nvCxnSpPr>
        <p:spPr>
          <a:xfrm rot="10800000">
            <a:off x="5093588" y="3084625"/>
            <a:ext cx="160500" cy="663000"/>
          </a:xfrm>
          <a:prstGeom prst="straightConnector1">
            <a:avLst/>
          </a:prstGeom>
          <a:noFill/>
          <a:ln cap="flat" cmpd="sng" w="9525">
            <a:solidFill>
              <a:srgbClr val="FF0000"/>
            </a:solidFill>
            <a:prstDash val="solid"/>
            <a:round/>
            <a:headEnd len="sm" w="sm" type="none"/>
            <a:tailEnd len="med" w="med" type="triangle"/>
          </a:ln>
        </p:spPr>
      </p:cxnSp>
      <p:cxnSp>
        <p:nvCxnSpPr>
          <p:cNvPr id="312" name="Google Shape;312;p27"/>
          <p:cNvCxnSpPr/>
          <p:nvPr/>
        </p:nvCxnSpPr>
        <p:spPr>
          <a:xfrm flipH="1">
            <a:off x="6575563" y="1685800"/>
            <a:ext cx="1177500" cy="5013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28"/>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Memo links (Windows)</a:t>
            </a:r>
            <a:endParaRPr/>
          </a:p>
        </p:txBody>
      </p:sp>
      <p:sp>
        <p:nvSpPr>
          <p:cNvPr id="318" name="Google Shape;318;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319" name="Google Shape;319;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320" name="Google Shape;320;p28"/>
          <p:cNvPicPr preferRelativeResize="0"/>
          <p:nvPr/>
        </p:nvPicPr>
        <p:blipFill rotWithShape="1">
          <a:blip r:embed="rId3">
            <a:alphaModFix/>
          </a:blip>
          <a:srcRect b="0" l="22015" r="0" t="0"/>
          <a:stretch/>
        </p:blipFill>
        <p:spPr>
          <a:xfrm>
            <a:off x="2440488" y="1067025"/>
            <a:ext cx="4263025" cy="3344650"/>
          </a:xfrm>
          <a:prstGeom prst="rect">
            <a:avLst/>
          </a:prstGeom>
          <a:noFill/>
          <a:ln>
            <a:noFill/>
          </a:ln>
        </p:spPr>
      </p:pic>
      <p:sp>
        <p:nvSpPr>
          <p:cNvPr id="321" name="Google Shape;321;p28"/>
          <p:cNvSpPr txBox="1"/>
          <p:nvPr/>
        </p:nvSpPr>
        <p:spPr>
          <a:xfrm>
            <a:off x="2190825" y="1752250"/>
            <a:ext cx="1129800" cy="12198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Showing the link between the file and the memo</a:t>
            </a:r>
            <a:endParaRPr b="0" i="0" sz="1400" u="none" cap="none" strike="noStrike">
              <a:solidFill>
                <a:srgbClr val="000000"/>
              </a:solidFill>
              <a:latin typeface="Cambria"/>
              <a:ea typeface="Cambria"/>
              <a:cs typeface="Cambria"/>
              <a:sym typeface="Cambria"/>
            </a:endParaRPr>
          </a:p>
        </p:txBody>
      </p:sp>
      <p:sp>
        <p:nvSpPr>
          <p:cNvPr id="322" name="Google Shape;322;p28"/>
          <p:cNvSpPr txBox="1"/>
          <p:nvPr/>
        </p:nvSpPr>
        <p:spPr>
          <a:xfrm>
            <a:off x="6782875" y="2972050"/>
            <a:ext cx="1129800" cy="8634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Accessing the memo from the file</a:t>
            </a:r>
            <a:endParaRPr b="0" i="0" sz="1400" u="none" cap="none" strike="noStrike">
              <a:solidFill>
                <a:srgbClr val="000000"/>
              </a:solidFill>
              <a:latin typeface="Cambria"/>
              <a:ea typeface="Cambria"/>
              <a:cs typeface="Cambria"/>
              <a:sym typeface="Cambria"/>
            </a:endParaRPr>
          </a:p>
        </p:txBody>
      </p:sp>
      <p:cxnSp>
        <p:nvCxnSpPr>
          <p:cNvPr id="323" name="Google Shape;323;p28"/>
          <p:cNvCxnSpPr/>
          <p:nvPr/>
        </p:nvCxnSpPr>
        <p:spPr>
          <a:xfrm rot="10800000">
            <a:off x="6660763" y="3312750"/>
            <a:ext cx="122100" cy="44400"/>
          </a:xfrm>
          <a:prstGeom prst="straightConnector1">
            <a:avLst/>
          </a:prstGeom>
          <a:noFill/>
          <a:ln cap="flat" cmpd="sng" w="9525">
            <a:solidFill>
              <a:srgbClr val="FF0000"/>
            </a:solidFill>
            <a:prstDash val="solid"/>
            <a:round/>
            <a:headEnd len="sm" w="sm" type="none"/>
            <a:tailEnd len="med" w="med" type="triangle"/>
          </a:ln>
        </p:spPr>
      </p:cxnSp>
      <p:cxnSp>
        <p:nvCxnSpPr>
          <p:cNvPr id="324" name="Google Shape;324;p28"/>
          <p:cNvCxnSpPr/>
          <p:nvPr/>
        </p:nvCxnSpPr>
        <p:spPr>
          <a:xfrm flipH="1" rot="10800000">
            <a:off x="3320613" y="1688250"/>
            <a:ext cx="348300" cy="6672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9"/>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Memos  and memo links (Macs)</a:t>
            </a:r>
            <a:endParaRPr/>
          </a:p>
        </p:txBody>
      </p:sp>
      <p:sp>
        <p:nvSpPr>
          <p:cNvPr id="330" name="Google Shape;330;p29"/>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sp>
        <p:nvSpPr>
          <p:cNvPr id="331" name="Google Shape;331;p29"/>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600"/>
              </a:spcAft>
              <a:buSzPts val="1400"/>
              <a:buNone/>
            </a:pPr>
            <a:r>
              <a:t/>
            </a:r>
            <a:endParaRPr/>
          </a:p>
        </p:txBody>
      </p:sp>
      <p:pic>
        <p:nvPicPr>
          <p:cNvPr id="332" name="Google Shape;332;p29"/>
          <p:cNvPicPr preferRelativeResize="0"/>
          <p:nvPr/>
        </p:nvPicPr>
        <p:blipFill rotWithShape="1">
          <a:blip r:embed="rId3">
            <a:alphaModFix/>
          </a:blip>
          <a:srcRect b="0" l="0" r="0" t="0"/>
          <a:stretch/>
        </p:blipFill>
        <p:spPr>
          <a:xfrm>
            <a:off x="7673" y="1046025"/>
            <a:ext cx="4607954" cy="3522850"/>
          </a:xfrm>
          <a:prstGeom prst="rect">
            <a:avLst/>
          </a:prstGeom>
          <a:noFill/>
          <a:ln>
            <a:noFill/>
          </a:ln>
        </p:spPr>
      </p:pic>
      <p:sp>
        <p:nvSpPr>
          <p:cNvPr id="333" name="Google Shape;333;p29"/>
          <p:cNvSpPr txBox="1"/>
          <p:nvPr/>
        </p:nvSpPr>
        <p:spPr>
          <a:xfrm>
            <a:off x="7675" y="1864975"/>
            <a:ext cx="1129800" cy="8634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Menu where memos are located</a:t>
            </a:r>
            <a:endParaRPr b="0" i="0" sz="1400" u="none" cap="none" strike="noStrike">
              <a:solidFill>
                <a:srgbClr val="000000"/>
              </a:solidFill>
              <a:latin typeface="Cambria"/>
              <a:ea typeface="Cambria"/>
              <a:cs typeface="Cambria"/>
              <a:sym typeface="Cambria"/>
            </a:endParaRPr>
          </a:p>
        </p:txBody>
      </p:sp>
      <p:sp>
        <p:nvSpPr>
          <p:cNvPr id="334" name="Google Shape;334;p29"/>
          <p:cNvSpPr txBox="1"/>
          <p:nvPr/>
        </p:nvSpPr>
        <p:spPr>
          <a:xfrm>
            <a:off x="2495600" y="3395175"/>
            <a:ext cx="1129800" cy="10002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Option to link the memo to a node</a:t>
            </a:r>
            <a:endParaRPr b="0" i="0" sz="1400" u="none" cap="none" strike="noStrike">
              <a:solidFill>
                <a:srgbClr val="000000"/>
              </a:solidFill>
              <a:latin typeface="Cambria"/>
              <a:ea typeface="Cambria"/>
              <a:cs typeface="Cambria"/>
              <a:sym typeface="Cambria"/>
            </a:endParaRPr>
          </a:p>
        </p:txBody>
      </p:sp>
      <p:pic>
        <p:nvPicPr>
          <p:cNvPr id="335" name="Google Shape;335;p29"/>
          <p:cNvPicPr preferRelativeResize="0"/>
          <p:nvPr/>
        </p:nvPicPr>
        <p:blipFill rotWithShape="1">
          <a:blip r:embed="rId4">
            <a:alphaModFix/>
          </a:blip>
          <a:srcRect b="0" l="0" r="0" t="0"/>
          <a:stretch/>
        </p:blipFill>
        <p:spPr>
          <a:xfrm>
            <a:off x="4832400" y="1046020"/>
            <a:ext cx="3999900" cy="3498010"/>
          </a:xfrm>
          <a:prstGeom prst="rect">
            <a:avLst/>
          </a:prstGeom>
          <a:noFill/>
          <a:ln>
            <a:noFill/>
          </a:ln>
        </p:spPr>
      </p:pic>
      <p:sp>
        <p:nvSpPr>
          <p:cNvPr id="336" name="Google Shape;336;p29"/>
          <p:cNvSpPr txBox="1"/>
          <p:nvPr/>
        </p:nvSpPr>
        <p:spPr>
          <a:xfrm>
            <a:off x="5282600" y="1587425"/>
            <a:ext cx="1129800" cy="12198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Showing the link between the file and the memo</a:t>
            </a:r>
            <a:endParaRPr b="0" i="0" sz="1400" u="none" cap="none" strike="noStrike">
              <a:solidFill>
                <a:srgbClr val="000000"/>
              </a:solidFill>
              <a:latin typeface="Cambria"/>
              <a:ea typeface="Cambria"/>
              <a:cs typeface="Cambria"/>
              <a:sym typeface="Cambria"/>
            </a:endParaRPr>
          </a:p>
        </p:txBody>
      </p:sp>
      <p:sp>
        <p:nvSpPr>
          <p:cNvPr id="337" name="Google Shape;337;p29"/>
          <p:cNvSpPr txBox="1"/>
          <p:nvPr/>
        </p:nvSpPr>
        <p:spPr>
          <a:xfrm>
            <a:off x="7951200" y="2672850"/>
            <a:ext cx="1129800" cy="8634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Accessing the memo from the file</a:t>
            </a:r>
            <a:endParaRPr b="0" i="0" sz="1400" u="none" cap="none" strike="noStrike">
              <a:solidFill>
                <a:srgbClr val="000000"/>
              </a:solidFill>
              <a:latin typeface="Cambria"/>
              <a:ea typeface="Cambria"/>
              <a:cs typeface="Cambria"/>
              <a:sym typeface="Cambria"/>
            </a:endParaRPr>
          </a:p>
        </p:txBody>
      </p:sp>
      <p:sp>
        <p:nvSpPr>
          <p:cNvPr id="338" name="Google Shape;338;p29"/>
          <p:cNvSpPr txBox="1"/>
          <p:nvPr/>
        </p:nvSpPr>
        <p:spPr>
          <a:xfrm>
            <a:off x="1759625" y="1046025"/>
            <a:ext cx="1624200" cy="5727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Navigating memo creation</a:t>
            </a:r>
            <a:endParaRPr b="0" i="0" sz="1400" u="none" cap="none" strike="noStrike">
              <a:solidFill>
                <a:srgbClr val="000000"/>
              </a:solidFill>
              <a:latin typeface="Cambria"/>
              <a:ea typeface="Cambria"/>
              <a:cs typeface="Cambria"/>
              <a:sym typeface="Cambria"/>
            </a:endParaRPr>
          </a:p>
        </p:txBody>
      </p:sp>
      <p:cxnSp>
        <p:nvCxnSpPr>
          <p:cNvPr id="339" name="Google Shape;339;p29"/>
          <p:cNvCxnSpPr/>
          <p:nvPr/>
        </p:nvCxnSpPr>
        <p:spPr>
          <a:xfrm flipH="1" rot="10800000">
            <a:off x="6412388" y="2194150"/>
            <a:ext cx="633300" cy="67200"/>
          </a:xfrm>
          <a:prstGeom prst="straightConnector1">
            <a:avLst/>
          </a:prstGeom>
          <a:noFill/>
          <a:ln cap="flat" cmpd="sng" w="9525">
            <a:solidFill>
              <a:srgbClr val="FF0000"/>
            </a:solidFill>
            <a:prstDash val="solid"/>
            <a:round/>
            <a:headEnd len="sm" w="sm" type="none"/>
            <a:tailEnd len="med" w="med" type="triangle"/>
          </a:ln>
        </p:spPr>
      </p:cxnSp>
      <p:cxnSp>
        <p:nvCxnSpPr>
          <p:cNvPr id="340" name="Google Shape;340;p29"/>
          <p:cNvCxnSpPr/>
          <p:nvPr/>
        </p:nvCxnSpPr>
        <p:spPr>
          <a:xfrm rot="10800000">
            <a:off x="676913" y="1325025"/>
            <a:ext cx="1082700" cy="20100"/>
          </a:xfrm>
          <a:prstGeom prst="straightConnector1">
            <a:avLst/>
          </a:prstGeom>
          <a:noFill/>
          <a:ln cap="flat" cmpd="sng" w="9525">
            <a:solidFill>
              <a:srgbClr val="FF0000"/>
            </a:solidFill>
            <a:prstDash val="solid"/>
            <a:round/>
            <a:headEnd len="sm" w="sm" type="none"/>
            <a:tailEnd len="med" w="med" type="triangle"/>
          </a:ln>
        </p:spPr>
      </p:cxnSp>
      <p:cxnSp>
        <p:nvCxnSpPr>
          <p:cNvPr id="341" name="Google Shape;341;p29"/>
          <p:cNvCxnSpPr/>
          <p:nvPr/>
        </p:nvCxnSpPr>
        <p:spPr>
          <a:xfrm rot="10800000">
            <a:off x="2671463" y="3148875"/>
            <a:ext cx="522300" cy="2463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p30"/>
          <p:cNvSpPr txBox="1"/>
          <p:nvPr>
            <p:ph type="title"/>
          </p:nvPr>
        </p:nvSpPr>
        <p:spPr>
          <a:xfrm>
            <a:off x="1308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Cases (Windows)</a:t>
            </a:r>
            <a:endParaRPr/>
          </a:p>
        </p:txBody>
      </p:sp>
      <p:sp>
        <p:nvSpPr>
          <p:cNvPr id="347" name="Google Shape;347;p30"/>
          <p:cNvSpPr txBox="1"/>
          <p:nvPr>
            <p:ph idx="1" type="body"/>
          </p:nvPr>
        </p:nvSpPr>
        <p:spPr>
          <a:xfrm>
            <a:off x="130800" y="662325"/>
            <a:ext cx="4957500" cy="390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Cases are the types of research texts in your project; they can be organized based on your selections. “</a:t>
            </a:r>
            <a:r>
              <a:rPr b="1" lang="en" sz="2000"/>
              <a:t>They might represent people, places, events, organizations or other entities that you want to analyze and compare</a:t>
            </a:r>
            <a:r>
              <a:rPr lang="en" sz="2000"/>
              <a:t>.” For example, if you have several transcripts from different trials, but want to categorize the type of trial for each text, you would use cases to do so.</a:t>
            </a:r>
            <a:endParaRPr sz="2000"/>
          </a:p>
          <a:p>
            <a:pPr indent="0" lvl="0" marL="0" rtl="0" algn="l">
              <a:lnSpc>
                <a:spcPct val="115000"/>
              </a:lnSpc>
              <a:spcBef>
                <a:spcPts val="1600"/>
              </a:spcBef>
              <a:spcAft>
                <a:spcPts val="1600"/>
              </a:spcAft>
              <a:buSzPts val="2400"/>
              <a:buNone/>
            </a:pPr>
            <a:r>
              <a:rPr lang="en" sz="2000"/>
              <a:t>-“About Cases”, </a:t>
            </a:r>
            <a:r>
              <a:rPr lang="en" sz="2000" u="sng">
                <a:solidFill>
                  <a:schemeClr val="hlink"/>
                </a:solidFill>
                <a:hlinkClick r:id="rId3"/>
              </a:rPr>
              <a:t>NVivo</a:t>
            </a:r>
            <a:endParaRPr sz="2000"/>
          </a:p>
        </p:txBody>
      </p:sp>
      <p:sp>
        <p:nvSpPr>
          <p:cNvPr id="348" name="Google Shape;348;p30"/>
          <p:cNvSpPr txBox="1"/>
          <p:nvPr/>
        </p:nvSpPr>
        <p:spPr>
          <a:xfrm>
            <a:off x="5603050" y="141800"/>
            <a:ext cx="2962500" cy="9957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To add a “case” to a file, it’s the same method as adding a node, except you choose the “Cases” folder and the proper case.</a:t>
            </a:r>
            <a:endParaRPr b="0" i="0" sz="1400" u="none" cap="none" strike="noStrike">
              <a:solidFill>
                <a:srgbClr val="000000"/>
              </a:solidFill>
              <a:latin typeface="Cambria"/>
              <a:ea typeface="Cambria"/>
              <a:cs typeface="Cambria"/>
              <a:sym typeface="Cambria"/>
            </a:endParaRPr>
          </a:p>
        </p:txBody>
      </p:sp>
      <p:pic>
        <p:nvPicPr>
          <p:cNvPr id="349" name="Google Shape;349;p30"/>
          <p:cNvPicPr preferRelativeResize="0"/>
          <p:nvPr/>
        </p:nvPicPr>
        <p:blipFill rotWithShape="1">
          <a:blip r:embed="rId4">
            <a:alphaModFix/>
          </a:blip>
          <a:srcRect b="0" l="0" r="0" t="0"/>
          <a:stretch/>
        </p:blipFill>
        <p:spPr>
          <a:xfrm>
            <a:off x="5833756" y="1299150"/>
            <a:ext cx="2817644" cy="3102550"/>
          </a:xfrm>
          <a:prstGeom prst="rect">
            <a:avLst/>
          </a:prstGeom>
          <a:noFill/>
          <a:ln>
            <a:noFill/>
          </a:ln>
        </p:spPr>
      </p:pic>
      <p:sp>
        <p:nvSpPr>
          <p:cNvPr id="350" name="Google Shape;350;p30"/>
          <p:cNvSpPr/>
          <p:nvPr/>
        </p:nvSpPr>
        <p:spPr>
          <a:xfrm>
            <a:off x="6973125" y="2211700"/>
            <a:ext cx="580500" cy="242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51" name="Google Shape;351;p30"/>
          <p:cNvSpPr/>
          <p:nvPr/>
        </p:nvSpPr>
        <p:spPr>
          <a:xfrm>
            <a:off x="5833750" y="2687400"/>
            <a:ext cx="830700" cy="369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31"/>
          <p:cNvSpPr txBox="1"/>
          <p:nvPr>
            <p:ph type="title"/>
          </p:nvPr>
        </p:nvSpPr>
        <p:spPr>
          <a:xfrm>
            <a:off x="5402250" y="2089825"/>
            <a:ext cx="33921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Cases (Macs)</a:t>
            </a:r>
            <a:endParaRPr/>
          </a:p>
        </p:txBody>
      </p:sp>
      <p:pic>
        <p:nvPicPr>
          <p:cNvPr id="357" name="Google Shape;357;p31"/>
          <p:cNvPicPr preferRelativeResize="0"/>
          <p:nvPr/>
        </p:nvPicPr>
        <p:blipFill rotWithShape="1">
          <a:blip r:embed="rId3">
            <a:alphaModFix/>
          </a:blip>
          <a:srcRect b="0" l="0" r="0" t="0"/>
          <a:stretch/>
        </p:blipFill>
        <p:spPr>
          <a:xfrm>
            <a:off x="875675" y="1477500"/>
            <a:ext cx="3750898" cy="2885826"/>
          </a:xfrm>
          <a:prstGeom prst="rect">
            <a:avLst/>
          </a:prstGeom>
          <a:noFill/>
          <a:ln>
            <a:noFill/>
          </a:ln>
        </p:spPr>
      </p:pic>
      <p:sp>
        <p:nvSpPr>
          <p:cNvPr id="358" name="Google Shape;358;p31"/>
          <p:cNvSpPr txBox="1"/>
          <p:nvPr/>
        </p:nvSpPr>
        <p:spPr>
          <a:xfrm>
            <a:off x="1269875" y="336625"/>
            <a:ext cx="2962500" cy="9957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To add a “case” to a file, it’s the same method as adding a node, except you choose the “Cases” folder and the proper case.</a:t>
            </a:r>
            <a:endParaRPr b="0" i="0" sz="1400" u="none" cap="none" strike="noStrike">
              <a:solidFill>
                <a:srgbClr val="000000"/>
              </a:solidFill>
              <a:latin typeface="Cambria"/>
              <a:ea typeface="Cambria"/>
              <a:cs typeface="Cambria"/>
              <a:sym typeface="Cambri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32"/>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Querying</a:t>
            </a:r>
            <a:endParaRPr/>
          </a:p>
        </p:txBody>
      </p:sp>
      <p:sp>
        <p:nvSpPr>
          <p:cNvPr id="364" name="Google Shape;364;p32"/>
          <p:cNvSpPr txBox="1"/>
          <p:nvPr>
            <p:ph idx="1" type="body"/>
          </p:nvPr>
        </p:nvSpPr>
        <p:spPr>
          <a:xfrm>
            <a:off x="223650" y="572700"/>
            <a:ext cx="87915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b="1" lang="en"/>
              <a:t>Querying</a:t>
            </a:r>
            <a:r>
              <a:rPr lang="en"/>
              <a:t>, or asking something from your data, in NVivo provides multiple ways to explore both your codes and your texts.</a:t>
            </a:r>
            <a:endParaRPr/>
          </a:p>
          <a:p>
            <a:pPr indent="-381000" lvl="0" marL="457200" rtl="0" algn="l">
              <a:lnSpc>
                <a:spcPct val="100000"/>
              </a:lnSpc>
              <a:spcBef>
                <a:spcPts val="1600"/>
              </a:spcBef>
              <a:spcAft>
                <a:spcPts val="0"/>
              </a:spcAft>
              <a:buSzPts val="2400"/>
              <a:buChar char="●"/>
            </a:pPr>
            <a:r>
              <a:rPr b="1" lang="en"/>
              <a:t>Word Frequency</a:t>
            </a:r>
            <a:r>
              <a:rPr lang="en"/>
              <a:t>: Counts the number of times words (with stopwords removed) appear in one or more files</a:t>
            </a:r>
            <a:endParaRPr/>
          </a:p>
          <a:p>
            <a:pPr indent="-381000" lvl="0" marL="457200" rtl="0" algn="l">
              <a:lnSpc>
                <a:spcPct val="100000"/>
              </a:lnSpc>
              <a:spcBef>
                <a:spcPts val="0"/>
              </a:spcBef>
              <a:spcAft>
                <a:spcPts val="0"/>
              </a:spcAft>
              <a:buSzPts val="2400"/>
              <a:buChar char="●"/>
            </a:pPr>
            <a:r>
              <a:rPr b="1" lang="en"/>
              <a:t>Coding</a:t>
            </a:r>
            <a:r>
              <a:rPr lang="en"/>
              <a:t>: Shows the number of codes, the text that was coded, and the files</a:t>
            </a:r>
            <a:endParaRPr/>
          </a:p>
          <a:p>
            <a:pPr indent="-381000" lvl="0" marL="457200" rtl="0" algn="l">
              <a:lnSpc>
                <a:spcPct val="100000"/>
              </a:lnSpc>
              <a:spcBef>
                <a:spcPts val="0"/>
              </a:spcBef>
              <a:spcAft>
                <a:spcPts val="0"/>
              </a:spcAft>
              <a:buSzPts val="2400"/>
              <a:buChar char="●"/>
            </a:pPr>
            <a:r>
              <a:rPr b="1" lang="en"/>
              <a:t>Crosstab</a:t>
            </a:r>
            <a:r>
              <a:rPr lang="en"/>
              <a:t>: cross-references nodes and case classifications. For example, you might want to know how often a particular node appears in both scholarly articles and your primary texts.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3"/>
          <p:cNvSpPr txBox="1"/>
          <p:nvPr>
            <p:ph type="title"/>
          </p:nvPr>
        </p:nvSpPr>
        <p:spPr>
          <a:xfrm>
            <a:off x="223650" y="1685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Word Frequency Example (Windows)</a:t>
            </a:r>
            <a:endParaRPr/>
          </a:p>
        </p:txBody>
      </p:sp>
      <p:sp>
        <p:nvSpPr>
          <p:cNvPr id="370" name="Google Shape;370;p33"/>
          <p:cNvSpPr txBox="1"/>
          <p:nvPr>
            <p:ph idx="1" type="body"/>
          </p:nvPr>
        </p:nvSpPr>
        <p:spPr>
          <a:xfrm>
            <a:off x="223650" y="863550"/>
            <a:ext cx="22764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2400"/>
              <a:buNone/>
            </a:pPr>
            <a:r>
              <a:rPr lang="en" sz="1400"/>
              <a:t>“Query” can be found in the “Explore” Tab</a:t>
            </a:r>
            <a:endParaRPr sz="1400"/>
          </a:p>
          <a:p>
            <a:pPr indent="0" lvl="0" marL="0" rtl="0" algn="l">
              <a:lnSpc>
                <a:spcPct val="100000"/>
              </a:lnSpc>
              <a:spcBef>
                <a:spcPts val="1600"/>
              </a:spcBef>
              <a:spcAft>
                <a:spcPts val="0"/>
              </a:spcAft>
              <a:buSzPts val="2400"/>
              <a:buNone/>
            </a:pPr>
            <a:r>
              <a:rPr lang="en" sz="1400"/>
              <a:t>Alternatively, you can Command/Control+click on a file and select “Query” </a:t>
            </a:r>
            <a:endParaRPr sz="1400"/>
          </a:p>
          <a:p>
            <a:pPr indent="0" lvl="0" marL="0" rtl="0" algn="l">
              <a:lnSpc>
                <a:spcPct val="100000"/>
              </a:lnSpc>
              <a:spcBef>
                <a:spcPts val="1600"/>
              </a:spcBef>
              <a:spcAft>
                <a:spcPts val="1600"/>
              </a:spcAft>
              <a:buSzPts val="2400"/>
              <a:buNone/>
            </a:pPr>
            <a:r>
              <a:rPr lang="en" sz="1400"/>
              <a:t>To query multiple items, select the items you would like to query in the “Selected Items” tab and then click “Run Query”</a:t>
            </a:r>
            <a:endParaRPr sz="1400"/>
          </a:p>
        </p:txBody>
      </p:sp>
      <p:pic>
        <p:nvPicPr>
          <p:cNvPr id="371" name="Google Shape;371;p33"/>
          <p:cNvPicPr preferRelativeResize="0"/>
          <p:nvPr/>
        </p:nvPicPr>
        <p:blipFill rotWithShape="1">
          <a:blip r:embed="rId3">
            <a:alphaModFix/>
          </a:blip>
          <a:srcRect b="0" l="0" r="0" t="0"/>
          <a:stretch/>
        </p:blipFill>
        <p:spPr>
          <a:xfrm>
            <a:off x="2530825" y="1563648"/>
            <a:ext cx="6339152" cy="2635713"/>
          </a:xfrm>
          <a:prstGeom prst="rect">
            <a:avLst/>
          </a:prstGeom>
          <a:noFill/>
          <a:ln>
            <a:noFill/>
          </a:ln>
        </p:spPr>
      </p:pic>
      <p:sp>
        <p:nvSpPr>
          <p:cNvPr id="372" name="Google Shape;372;p33"/>
          <p:cNvSpPr/>
          <p:nvPr/>
        </p:nvSpPr>
        <p:spPr>
          <a:xfrm>
            <a:off x="8104700" y="2146076"/>
            <a:ext cx="392700" cy="168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3" name="Google Shape;373;p33"/>
          <p:cNvSpPr/>
          <p:nvPr/>
        </p:nvSpPr>
        <p:spPr>
          <a:xfrm>
            <a:off x="5539375" y="2314075"/>
            <a:ext cx="596100" cy="1074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4" name="Google Shape;374;p33"/>
          <p:cNvSpPr/>
          <p:nvPr/>
        </p:nvSpPr>
        <p:spPr>
          <a:xfrm>
            <a:off x="2599250" y="1594000"/>
            <a:ext cx="332400" cy="1377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5" name="Google Shape;375;p33"/>
          <p:cNvSpPr/>
          <p:nvPr/>
        </p:nvSpPr>
        <p:spPr>
          <a:xfrm>
            <a:off x="3111700" y="3655925"/>
            <a:ext cx="2083200" cy="1680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34"/>
          <p:cNvSpPr txBox="1"/>
          <p:nvPr>
            <p:ph type="title"/>
          </p:nvPr>
        </p:nvSpPr>
        <p:spPr>
          <a:xfrm>
            <a:off x="223650" y="1685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Word Frequency Example (Mac)</a:t>
            </a:r>
            <a:endParaRPr/>
          </a:p>
        </p:txBody>
      </p:sp>
      <p:sp>
        <p:nvSpPr>
          <p:cNvPr id="381" name="Google Shape;381;p34"/>
          <p:cNvSpPr txBox="1"/>
          <p:nvPr>
            <p:ph idx="1" type="body"/>
          </p:nvPr>
        </p:nvSpPr>
        <p:spPr>
          <a:xfrm>
            <a:off x="223650" y="863550"/>
            <a:ext cx="22764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400"/>
              <a:buNone/>
            </a:pPr>
            <a:r>
              <a:rPr lang="en"/>
              <a:t>Select the items you would like to query in the “Selected Items” tab and then click “Run Query”</a:t>
            </a:r>
            <a:endParaRPr/>
          </a:p>
        </p:txBody>
      </p:sp>
      <p:pic>
        <p:nvPicPr>
          <p:cNvPr id="382" name="Google Shape;382;p34"/>
          <p:cNvPicPr preferRelativeResize="0"/>
          <p:nvPr/>
        </p:nvPicPr>
        <p:blipFill rotWithShape="1">
          <a:blip r:embed="rId3">
            <a:alphaModFix/>
          </a:blip>
          <a:srcRect b="0" l="0" r="0" t="0"/>
          <a:stretch/>
        </p:blipFill>
        <p:spPr>
          <a:xfrm>
            <a:off x="2754950" y="952563"/>
            <a:ext cx="6260402" cy="3238375"/>
          </a:xfrm>
          <a:prstGeom prst="rect">
            <a:avLst/>
          </a:prstGeom>
          <a:noFill/>
          <a:ln>
            <a:noFill/>
          </a:ln>
        </p:spPr>
      </p:pic>
      <p:sp>
        <p:nvSpPr>
          <p:cNvPr id="383" name="Google Shape;383;p34"/>
          <p:cNvSpPr/>
          <p:nvPr/>
        </p:nvSpPr>
        <p:spPr>
          <a:xfrm>
            <a:off x="7692225" y="1096323"/>
            <a:ext cx="731700" cy="2028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4" name="Google Shape;384;p34"/>
          <p:cNvSpPr/>
          <p:nvPr/>
        </p:nvSpPr>
        <p:spPr>
          <a:xfrm>
            <a:off x="5774500" y="1219525"/>
            <a:ext cx="865800" cy="2028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6"/>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Coding in practice</a:t>
            </a:r>
            <a:endParaRPr/>
          </a:p>
        </p:txBody>
      </p:sp>
      <p:pic>
        <p:nvPicPr>
          <p:cNvPr id="73" name="Google Shape;73;p6"/>
          <p:cNvPicPr preferRelativeResize="0"/>
          <p:nvPr/>
        </p:nvPicPr>
        <p:blipFill rotWithShape="1">
          <a:blip r:embed="rId3">
            <a:alphaModFix/>
          </a:blip>
          <a:srcRect b="0" l="0" r="0" t="0"/>
          <a:stretch/>
        </p:blipFill>
        <p:spPr>
          <a:xfrm>
            <a:off x="702100" y="1054575"/>
            <a:ext cx="7739799" cy="34998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35"/>
          <p:cNvSpPr txBox="1"/>
          <p:nvPr>
            <p:ph type="title"/>
          </p:nvPr>
        </p:nvSpPr>
        <p:spPr>
          <a:xfrm>
            <a:off x="223650" y="16850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Exploring Codes (Windows)</a:t>
            </a:r>
            <a:endParaRPr/>
          </a:p>
        </p:txBody>
      </p:sp>
      <p:sp>
        <p:nvSpPr>
          <p:cNvPr id="390" name="Google Shape;390;p35"/>
          <p:cNvSpPr txBox="1"/>
          <p:nvPr>
            <p:ph idx="1" type="body"/>
          </p:nvPr>
        </p:nvSpPr>
        <p:spPr>
          <a:xfrm>
            <a:off x="223650" y="863550"/>
            <a:ext cx="8696700" cy="34164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1600"/>
              </a:spcAft>
              <a:buSzPts val="2400"/>
              <a:buNone/>
            </a:pPr>
            <a:r>
              <a:rPr b="1" lang="en" u="sng">
                <a:solidFill>
                  <a:schemeClr val="hlink"/>
                </a:solidFill>
                <a:hlinkClick r:id="rId3"/>
              </a:rPr>
              <a:t>Chart</a:t>
            </a:r>
            <a:r>
              <a:rPr lang="en" u="sng">
                <a:solidFill>
                  <a:schemeClr val="hlink"/>
                </a:solidFill>
                <a:hlinkClick r:id="rId4"/>
              </a:rPr>
              <a:t>:</a:t>
            </a:r>
            <a:r>
              <a:rPr lang="en"/>
              <a:t> bar chart of the number of times codes were used in a file</a:t>
            </a:r>
            <a:br>
              <a:rPr lang="en"/>
            </a:br>
            <a:r>
              <a:rPr b="1" lang="en" u="sng">
                <a:solidFill>
                  <a:schemeClr val="hlink"/>
                </a:solidFill>
                <a:hlinkClick r:id="rId5"/>
              </a:rPr>
              <a:t>Hierarchy chart</a:t>
            </a:r>
            <a:r>
              <a:rPr lang="en"/>
              <a:t>: visualizes number of codes used in a file</a:t>
            </a:r>
            <a:br>
              <a:rPr lang="en"/>
            </a:br>
            <a:r>
              <a:rPr b="1" lang="en" u="sng">
                <a:solidFill>
                  <a:schemeClr val="hlink"/>
                </a:solidFill>
                <a:hlinkClick r:id="rId6"/>
              </a:rPr>
              <a:t>Explore Diagram</a:t>
            </a:r>
            <a:r>
              <a:rPr lang="en"/>
              <a:t>: explore the codes used in a file</a:t>
            </a:r>
            <a:br>
              <a:rPr lang="en"/>
            </a:br>
            <a:r>
              <a:rPr b="1" lang="en" u="sng">
                <a:solidFill>
                  <a:schemeClr val="hlink"/>
                </a:solidFill>
                <a:hlinkClick r:id="rId7"/>
              </a:rPr>
              <a:t>Comparison Diagram</a:t>
            </a:r>
            <a:r>
              <a:rPr lang="en"/>
              <a:t>: compare the nodes used in multiple files</a:t>
            </a:r>
            <a:br>
              <a:rPr lang="en"/>
            </a:br>
            <a:endParaRPr/>
          </a:p>
        </p:txBody>
      </p:sp>
      <p:pic>
        <p:nvPicPr>
          <p:cNvPr id="391" name="Google Shape;391;p35"/>
          <p:cNvPicPr preferRelativeResize="0"/>
          <p:nvPr/>
        </p:nvPicPr>
        <p:blipFill rotWithShape="1">
          <a:blip r:embed="rId8">
            <a:alphaModFix/>
          </a:blip>
          <a:srcRect b="0" l="0" r="0" t="0"/>
          <a:stretch/>
        </p:blipFill>
        <p:spPr>
          <a:xfrm>
            <a:off x="189125" y="2872676"/>
            <a:ext cx="8047826" cy="1034200"/>
          </a:xfrm>
          <a:prstGeom prst="rect">
            <a:avLst/>
          </a:prstGeom>
          <a:noFill/>
          <a:ln>
            <a:noFill/>
          </a:ln>
        </p:spPr>
      </p:pic>
      <p:sp>
        <p:nvSpPr>
          <p:cNvPr id="392" name="Google Shape;392;p35"/>
          <p:cNvSpPr/>
          <p:nvPr/>
        </p:nvSpPr>
        <p:spPr>
          <a:xfrm>
            <a:off x="1991275" y="2990575"/>
            <a:ext cx="477600" cy="2277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3" name="Google Shape;393;p35"/>
          <p:cNvSpPr/>
          <p:nvPr/>
        </p:nvSpPr>
        <p:spPr>
          <a:xfrm>
            <a:off x="4572000" y="3174275"/>
            <a:ext cx="3664800" cy="732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37"/>
          <p:cNvSpPr txBox="1"/>
          <p:nvPr>
            <p:ph type="title"/>
          </p:nvPr>
        </p:nvSpPr>
        <p:spPr>
          <a:xfrm>
            <a:off x="311700" y="104525"/>
            <a:ext cx="8520600" cy="431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sz="4800">
                <a:solidFill>
                  <a:srgbClr val="FF0000"/>
                </a:solidFill>
              </a:rPr>
              <a:t>Qualitative Coding is about </a:t>
            </a:r>
            <a:r>
              <a:rPr i="1" lang="en" sz="4800">
                <a:solidFill>
                  <a:srgbClr val="FF0000"/>
                </a:solidFill>
              </a:rPr>
              <a:t>Interpretation</a:t>
            </a:r>
            <a:r>
              <a:rPr lang="en" sz="4800">
                <a:solidFill>
                  <a:srgbClr val="FF0000"/>
                </a:solidFill>
              </a:rPr>
              <a:t> and </a:t>
            </a:r>
            <a:r>
              <a:rPr i="1" lang="en" sz="4800">
                <a:solidFill>
                  <a:srgbClr val="FF0000"/>
                </a:solidFill>
              </a:rPr>
              <a:t>Arguments</a:t>
            </a:r>
            <a:endParaRPr sz="4800">
              <a:solidFill>
                <a:srgbClr val="FF0000"/>
              </a:solidFill>
            </a:endParaRPr>
          </a:p>
          <a:p>
            <a:pPr indent="0" lvl="0" marL="0" rtl="0" algn="l">
              <a:lnSpc>
                <a:spcPct val="100000"/>
              </a:lnSpc>
              <a:spcBef>
                <a:spcPts val="0"/>
              </a:spcBef>
              <a:spcAft>
                <a:spcPts val="0"/>
              </a:spcAft>
              <a:buSzPts val="3600"/>
              <a:buNone/>
            </a:pPr>
            <a:r>
              <a:t/>
            </a:r>
            <a:endParaRPr>
              <a:solidFill>
                <a:srgbClr val="6AA84F"/>
              </a:solidFill>
            </a:endParaRPr>
          </a:p>
          <a:p>
            <a:pPr indent="0" lvl="0" marL="0" rtl="0" algn="l">
              <a:lnSpc>
                <a:spcPct val="100000"/>
              </a:lnSpc>
              <a:spcBef>
                <a:spcPts val="0"/>
              </a:spcBef>
              <a:spcAft>
                <a:spcPts val="0"/>
              </a:spcAft>
              <a:buSzPts val="3600"/>
              <a:buNone/>
            </a:pPr>
            <a:r>
              <a:rPr b="0" lang="en">
                <a:solidFill>
                  <a:schemeClr val="dk2"/>
                </a:solidFill>
              </a:rPr>
              <a:t>The nodes you create are </a:t>
            </a:r>
            <a:r>
              <a:rPr lang="en">
                <a:solidFill>
                  <a:schemeClr val="dk2"/>
                </a:solidFill>
              </a:rPr>
              <a:t>arguments</a:t>
            </a:r>
            <a:r>
              <a:rPr b="0" lang="en">
                <a:solidFill>
                  <a:schemeClr val="dk2"/>
                </a:solidFill>
              </a:rPr>
              <a:t> themselves; you are choosing what information you value and want to extract from the transcripts</a:t>
            </a:r>
            <a:endParaRPr b="0">
              <a:solidFill>
                <a:schemeClr val="dk2"/>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41"/>
          <p:cNvSpPr txBox="1"/>
          <p:nvPr/>
        </p:nvSpPr>
        <p:spPr>
          <a:xfrm>
            <a:off x="5102675" y="1530475"/>
            <a:ext cx="3006600" cy="1463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666666"/>
              </a:solidFill>
              <a:latin typeface="Cambria"/>
              <a:ea typeface="Cambria"/>
              <a:cs typeface="Cambria"/>
              <a:sym typeface="Cambria"/>
            </a:endParaRPr>
          </a:p>
        </p:txBody>
      </p:sp>
      <p:sp>
        <p:nvSpPr>
          <p:cNvPr id="404" name="Google Shape;404;p41"/>
          <p:cNvSpPr txBox="1"/>
          <p:nvPr>
            <p:ph type="title"/>
          </p:nvPr>
        </p:nvSpPr>
        <p:spPr>
          <a:xfrm>
            <a:off x="311700" y="23762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solidFill>
                  <a:srgbClr val="FF0000"/>
                </a:solidFill>
              </a:rPr>
              <a:t>Thank you!	</a:t>
            </a:r>
            <a:endParaRPr>
              <a:solidFill>
                <a:srgbClr val="FF0000"/>
              </a:solidFill>
            </a:endParaRPr>
          </a:p>
        </p:txBody>
      </p:sp>
      <p:sp>
        <p:nvSpPr>
          <p:cNvPr id="405" name="Google Shape;405;p41"/>
          <p:cNvSpPr txBox="1"/>
          <p:nvPr>
            <p:ph idx="1" type="body"/>
          </p:nvPr>
        </p:nvSpPr>
        <p:spPr>
          <a:xfrm>
            <a:off x="311700" y="1000075"/>
            <a:ext cx="8520600" cy="984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t>If you have any questions, contact DITI at </a:t>
            </a:r>
            <a:r>
              <a:rPr lang="en" sz="2000" u="sng">
                <a:solidFill>
                  <a:schemeClr val="accent5"/>
                </a:solidFill>
                <a:hlinkClick r:id="rId3">
                  <a:extLst>
                    <a:ext uri="{A12FA001-AC4F-418D-AE19-62706E023703}">
                      <ahyp:hlinkClr val="tx"/>
                    </a:ext>
                  </a:extLst>
                </a:hlinkClick>
              </a:rPr>
              <a:t>nulab.info@gmail.com</a:t>
            </a:r>
            <a:r>
              <a:rPr lang="en" sz="2000"/>
              <a:t> </a:t>
            </a:r>
            <a:endParaRPr sz="2000"/>
          </a:p>
          <a:p>
            <a:pPr indent="0" lvl="0" marL="0" rtl="0" algn="l">
              <a:lnSpc>
                <a:spcPct val="115000"/>
              </a:lnSpc>
              <a:spcBef>
                <a:spcPts val="0"/>
              </a:spcBef>
              <a:spcAft>
                <a:spcPts val="0"/>
              </a:spcAft>
              <a:buSzPts val="2400"/>
              <a:buNone/>
            </a:pPr>
            <a:r>
              <a:rPr lang="en" sz="2000"/>
              <a:t>Sign up for DITI office hours! </a:t>
            </a:r>
            <a:r>
              <a:rPr lang="en" sz="2000" u="sng">
                <a:solidFill>
                  <a:schemeClr val="accent5"/>
                </a:solidFill>
                <a:hlinkClick r:id="rId4">
                  <a:extLst>
                    <a:ext uri="{A12FA001-AC4F-418D-AE19-62706E023703}">
                      <ahyp:hlinkClr val="tx"/>
                    </a:ext>
                  </a:extLst>
                </a:hlinkClick>
              </a:rPr>
              <a:t>https://calendly.com/diti-nu</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
        <p:nvSpPr>
          <p:cNvPr id="406" name="Google Shape;406;p41"/>
          <p:cNvSpPr txBox="1"/>
          <p:nvPr>
            <p:ph idx="1" type="body"/>
          </p:nvPr>
        </p:nvSpPr>
        <p:spPr>
          <a:xfrm>
            <a:off x="311700" y="3158575"/>
            <a:ext cx="8634300" cy="1170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000">
                <a:solidFill>
                  <a:srgbClr val="666666"/>
                </a:solidFill>
              </a:rPr>
              <a:t>Slides, handouts, and data available at: </a:t>
            </a:r>
            <a:r>
              <a:rPr lang="en" sz="2000">
                <a:solidFill>
                  <a:srgbClr val="666666"/>
                </a:solidFill>
                <a:highlight>
                  <a:srgbClr val="FFFF00"/>
                </a:highlight>
              </a:rPr>
              <a:t>Update bitly link here</a:t>
            </a:r>
            <a:endParaRPr sz="1600">
              <a:solidFill>
                <a:srgbClr val="666666"/>
              </a:solidFill>
              <a:highlight>
                <a:srgbClr val="FFFF00"/>
              </a:highlight>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b="1" sz="2000">
              <a:solidFill>
                <a:srgbClr val="666666"/>
              </a:solidFill>
            </a:endParaRPr>
          </a:p>
          <a:p>
            <a:pPr indent="0" lvl="0" marL="0" marR="0" rtl="0" algn="l">
              <a:lnSpc>
                <a:spcPct val="115000"/>
              </a:lnSpc>
              <a:spcBef>
                <a:spcPts val="0"/>
              </a:spcBef>
              <a:spcAft>
                <a:spcPts val="0"/>
              </a:spcAft>
              <a:buSzPts val="2400"/>
              <a:buNone/>
            </a:pPr>
            <a:r>
              <a:t/>
            </a:r>
            <a:endParaRPr sz="2000">
              <a:solidFill>
                <a:srgbClr val="666666"/>
              </a:solidFill>
            </a:endParaRPr>
          </a:p>
        </p:txBody>
      </p:sp>
      <p:sp>
        <p:nvSpPr>
          <p:cNvPr id="407" name="Google Shape;407;p41"/>
          <p:cNvSpPr txBox="1"/>
          <p:nvPr/>
        </p:nvSpPr>
        <p:spPr>
          <a:xfrm>
            <a:off x="549175" y="2082675"/>
            <a:ext cx="6905100" cy="11706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800"/>
              <a:buFont typeface="Arial"/>
              <a:buNone/>
            </a:pPr>
            <a:r>
              <a:rPr b="1" lang="en" sz="1800">
                <a:solidFill>
                  <a:srgbClr val="666666"/>
                </a:solidFill>
                <a:latin typeface="Cambria"/>
                <a:ea typeface="Cambria"/>
                <a:cs typeface="Cambria"/>
                <a:sym typeface="Cambria"/>
              </a:rPr>
              <a:t>Taught by: </a:t>
            </a:r>
            <a:endParaRPr sz="1800">
              <a:solidFill>
                <a:srgbClr val="666666"/>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1" lang="en" sz="1800">
                <a:solidFill>
                  <a:srgbClr val="666666"/>
                </a:solidFill>
                <a:latin typeface="Cambria"/>
                <a:ea typeface="Cambria"/>
                <a:cs typeface="Cambria"/>
                <a:sym typeface="Cambria"/>
              </a:rPr>
              <a:t>Developed</a:t>
            </a:r>
            <a:r>
              <a:rPr b="1" i="0" lang="en" sz="1800" u="none" cap="none" strike="noStrike">
                <a:solidFill>
                  <a:srgbClr val="666666"/>
                </a:solidFill>
                <a:latin typeface="Cambria"/>
                <a:ea typeface="Cambria"/>
                <a:cs typeface="Cambria"/>
                <a:sym typeface="Cambria"/>
              </a:rPr>
              <a:t> by: Yana Mommadova</a:t>
            </a:r>
            <a:r>
              <a:rPr b="1" lang="en" sz="1800">
                <a:solidFill>
                  <a:srgbClr val="666666"/>
                </a:solidFill>
                <a:latin typeface="Cambria"/>
                <a:ea typeface="Cambria"/>
                <a:cs typeface="Cambria"/>
                <a:sym typeface="Cambria"/>
              </a:rPr>
              <a:t>, </a:t>
            </a:r>
            <a:r>
              <a:rPr b="1" i="0" lang="en" sz="1800" u="none" cap="none" strike="noStrike">
                <a:solidFill>
                  <a:srgbClr val="666666"/>
                </a:solidFill>
                <a:latin typeface="Cambria"/>
                <a:ea typeface="Cambria"/>
                <a:cs typeface="Cambria"/>
                <a:sym typeface="Cambria"/>
              </a:rPr>
              <a:t>Tieanna Graphenreed, </a:t>
            </a:r>
            <a:r>
              <a:rPr b="1" lang="en" sz="1800">
                <a:solidFill>
                  <a:schemeClr val="dk2"/>
                </a:solidFill>
                <a:latin typeface="Cambria"/>
                <a:ea typeface="Cambria"/>
                <a:cs typeface="Cambria"/>
                <a:sym typeface="Cambria"/>
              </a:rPr>
              <a:t>Emre Tapan and Dipa Desai, </a:t>
            </a:r>
            <a:r>
              <a:rPr lang="en" sz="1800">
                <a:solidFill>
                  <a:schemeClr val="dk2"/>
                </a:solidFill>
                <a:latin typeface="Cambria"/>
                <a:ea typeface="Cambria"/>
                <a:cs typeface="Cambria"/>
                <a:sym typeface="Cambria"/>
              </a:rPr>
              <a:t>DITI/NULab Fellows</a:t>
            </a:r>
            <a:endParaRPr b="1" i="0" sz="1800" u="none" cap="none" strike="noStrike">
              <a:solidFill>
                <a:srgbClr val="666666"/>
              </a:solidFill>
              <a:latin typeface="Cambria"/>
              <a:ea typeface="Cambria"/>
              <a:cs typeface="Cambria"/>
              <a:sym typeface="Cambria"/>
            </a:endParaRPr>
          </a:p>
          <a:p>
            <a:pPr indent="0" lvl="0" marL="0" marR="0" rtl="0" algn="l">
              <a:lnSpc>
                <a:spcPct val="100000"/>
              </a:lnSpc>
              <a:spcBef>
                <a:spcPts val="0"/>
              </a:spcBef>
              <a:spcAft>
                <a:spcPts val="0"/>
              </a:spcAft>
              <a:buClr>
                <a:srgbClr val="000000"/>
              </a:buClr>
              <a:buSzPts val="1800"/>
              <a:buFont typeface="Arial"/>
              <a:buNone/>
            </a:pPr>
            <a:r>
              <a:rPr b="0" i="0" lang="en" sz="1800" u="none" cap="none" strike="noStrike">
                <a:solidFill>
                  <a:srgbClr val="666666"/>
                </a:solidFill>
                <a:latin typeface="Cambria"/>
                <a:ea typeface="Cambria"/>
                <a:cs typeface="Cambria"/>
                <a:sym typeface="Cambria"/>
              </a:rPr>
              <a:t>DITI/NULab Fellows</a:t>
            </a:r>
            <a:endParaRPr b="0" i="0" sz="1800" u="none" cap="none" strike="noStrike">
              <a:solidFill>
                <a:srgbClr val="666666"/>
              </a:solidFill>
              <a:latin typeface="Cambria"/>
              <a:ea typeface="Cambria"/>
              <a:cs typeface="Cambria"/>
              <a:sym typeface="Cambria"/>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8"/>
          <p:cNvSpPr txBox="1"/>
          <p:nvPr>
            <p:ph type="title"/>
          </p:nvPr>
        </p:nvSpPr>
        <p:spPr>
          <a:xfrm>
            <a:off x="311700" y="182250"/>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What can NVivo do?</a:t>
            </a:r>
            <a:endParaRPr/>
          </a:p>
        </p:txBody>
      </p:sp>
      <p:sp>
        <p:nvSpPr>
          <p:cNvPr id="79" name="Google Shape;79;p8"/>
          <p:cNvSpPr txBox="1"/>
          <p:nvPr>
            <p:ph idx="1" type="body"/>
          </p:nvPr>
        </p:nvSpPr>
        <p:spPr>
          <a:xfrm>
            <a:off x="271650" y="754950"/>
            <a:ext cx="8600700" cy="3633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sz="2200"/>
              <a:t>NVivo is designed for qualitative coding research materials, such as survey results, interviews, audio recording, text documents, articles, and other data formats. It also has other functions: </a:t>
            </a:r>
            <a:endParaRPr sz="2200"/>
          </a:p>
          <a:p>
            <a:pPr indent="-355600" lvl="0" marL="457200" rtl="0" algn="l">
              <a:lnSpc>
                <a:spcPct val="115000"/>
              </a:lnSpc>
              <a:spcBef>
                <a:spcPts val="1600"/>
              </a:spcBef>
              <a:spcAft>
                <a:spcPts val="0"/>
              </a:spcAft>
              <a:buSzPts val="2000"/>
              <a:buChar char="●"/>
            </a:pPr>
            <a:r>
              <a:rPr lang="en" sz="2000"/>
              <a:t>create projects that store, organize, and code documents/files</a:t>
            </a:r>
            <a:endParaRPr sz="2000"/>
          </a:p>
          <a:p>
            <a:pPr indent="-355600" lvl="0" marL="457200" rtl="0" algn="l">
              <a:lnSpc>
                <a:spcPct val="115000"/>
              </a:lnSpc>
              <a:spcBef>
                <a:spcPts val="0"/>
              </a:spcBef>
              <a:spcAft>
                <a:spcPts val="0"/>
              </a:spcAft>
              <a:buSzPts val="2000"/>
              <a:buChar char="●"/>
            </a:pPr>
            <a:r>
              <a:rPr lang="en" sz="2000"/>
              <a:t>provide a method for you to code your documents with a user-created coding schema (nodes)</a:t>
            </a:r>
            <a:endParaRPr sz="2000"/>
          </a:p>
          <a:p>
            <a:pPr indent="-355600" lvl="0" marL="457200" rtl="0" algn="l">
              <a:lnSpc>
                <a:spcPct val="115000"/>
              </a:lnSpc>
              <a:spcBef>
                <a:spcPts val="0"/>
              </a:spcBef>
              <a:spcAft>
                <a:spcPts val="0"/>
              </a:spcAft>
              <a:buSzPts val="2000"/>
              <a:buChar char="●"/>
            </a:pPr>
            <a:r>
              <a:rPr lang="en" sz="2000"/>
              <a:t>query, summarize, organize, and visualize information about your coding </a:t>
            </a:r>
            <a:endParaRPr sz="2000"/>
          </a:p>
          <a:p>
            <a:pPr indent="-355600" lvl="0" marL="457200" rtl="0" algn="l">
              <a:lnSpc>
                <a:spcPct val="115000"/>
              </a:lnSpc>
              <a:spcBef>
                <a:spcPts val="0"/>
              </a:spcBef>
              <a:spcAft>
                <a:spcPts val="0"/>
              </a:spcAft>
              <a:buSzPts val="2000"/>
              <a:buChar char="●"/>
            </a:pPr>
            <a:r>
              <a:rPr lang="en" sz="2000"/>
              <a:t>conduct forms of computational text analysis, like word counts, on the documents themselves</a:t>
            </a:r>
            <a:endParaRPr sz="2000"/>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0"/>
          <p:cNvSpPr txBox="1"/>
          <p:nvPr>
            <p:ph type="title"/>
          </p:nvPr>
        </p:nvSpPr>
        <p:spPr>
          <a:xfrm>
            <a:off x="311700" y="140575"/>
            <a:ext cx="85206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n"/>
              <a:t>NVivo is </a:t>
            </a:r>
            <a:r>
              <a:rPr lang="en" u="sng"/>
              <a:t>NOT</a:t>
            </a:r>
            <a:r>
              <a:rPr lang="en"/>
              <a:t> cross-platform friendly</a:t>
            </a:r>
            <a:endParaRPr/>
          </a:p>
        </p:txBody>
      </p:sp>
      <p:sp>
        <p:nvSpPr>
          <p:cNvPr id="85" name="Google Shape;85;p10"/>
          <p:cNvSpPr txBox="1"/>
          <p:nvPr>
            <p:ph idx="1" type="body"/>
          </p:nvPr>
        </p:nvSpPr>
        <p:spPr>
          <a:xfrm>
            <a:off x="311700" y="863550"/>
            <a:ext cx="8520600" cy="3698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2400"/>
              <a:buNone/>
            </a:pPr>
            <a:r>
              <a:rPr lang="en"/>
              <a:t>The Mac and PC versions of Nvivo–as well as the version numbers–are different and have different file types. </a:t>
            </a:r>
            <a:endParaRPr/>
          </a:p>
          <a:p>
            <a:pPr indent="-381000" lvl="0" marL="457200" rtl="0" algn="l">
              <a:lnSpc>
                <a:spcPct val="115000"/>
              </a:lnSpc>
              <a:spcBef>
                <a:spcPts val="1600"/>
              </a:spcBef>
              <a:spcAft>
                <a:spcPts val="0"/>
              </a:spcAft>
              <a:buSzPts val="2400"/>
              <a:buChar char="●"/>
            </a:pPr>
            <a:r>
              <a:rPr lang="en"/>
              <a:t>Mac NVivo projects end in .npvx and can only open that file project type</a:t>
            </a:r>
            <a:endParaRPr/>
          </a:p>
          <a:p>
            <a:pPr indent="-381000" lvl="0" marL="457200" rtl="0" algn="l">
              <a:lnSpc>
                <a:spcPct val="115000"/>
              </a:lnSpc>
              <a:spcBef>
                <a:spcPts val="0"/>
              </a:spcBef>
              <a:spcAft>
                <a:spcPts val="0"/>
              </a:spcAft>
              <a:buSzPts val="2400"/>
              <a:buChar char="●"/>
            </a:pPr>
            <a:r>
              <a:rPr lang="en"/>
              <a:t>Windows NVivo projects end in .npv, but can open both .npv </a:t>
            </a:r>
            <a:r>
              <a:rPr i="1" lang="en"/>
              <a:t>and</a:t>
            </a:r>
            <a:r>
              <a:rPr lang="en"/>
              <a:t> .npvx</a:t>
            </a:r>
            <a:endParaRPr/>
          </a:p>
          <a:p>
            <a:pPr indent="-381000" lvl="0" marL="457200" rtl="0" algn="l">
              <a:lnSpc>
                <a:spcPct val="115000"/>
              </a:lnSpc>
              <a:spcBef>
                <a:spcPts val="0"/>
              </a:spcBef>
              <a:spcAft>
                <a:spcPts val="0"/>
              </a:spcAft>
              <a:buSzPts val="2400"/>
              <a:buChar char="●"/>
            </a:pPr>
            <a:r>
              <a:rPr lang="en"/>
              <a:t>Version numbers (10, 11, 12) also impact which projects can be opened on which platform</a:t>
            </a:r>
            <a:endParaRPr/>
          </a:p>
          <a:p>
            <a:pPr indent="0" lvl="0" marL="0" rtl="0" algn="l">
              <a:lnSpc>
                <a:spcPct val="115000"/>
              </a:lnSpc>
              <a:spcBef>
                <a:spcPts val="1600"/>
              </a:spcBef>
              <a:spcAft>
                <a:spcPts val="1600"/>
              </a:spcAft>
              <a:buSzPts val="2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1"/>
          <p:cNvSpPr txBox="1"/>
          <p:nvPr>
            <p:ph type="title"/>
          </p:nvPr>
        </p:nvSpPr>
        <p:spPr>
          <a:xfrm>
            <a:off x="155850" y="189100"/>
            <a:ext cx="8832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Anatomy of NVivo: Opening on Windows</a:t>
            </a:r>
            <a:endParaRPr/>
          </a:p>
        </p:txBody>
      </p:sp>
      <p:sp>
        <p:nvSpPr>
          <p:cNvPr id="91" name="Google Shape;91;p11"/>
          <p:cNvSpPr txBox="1"/>
          <p:nvPr/>
        </p:nvSpPr>
        <p:spPr>
          <a:xfrm>
            <a:off x="899138" y="2304900"/>
            <a:ext cx="1358700" cy="8325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recent projects you opened</a:t>
            </a:r>
            <a:endParaRPr b="0" i="0" sz="1400" u="none" cap="none" strike="noStrike">
              <a:solidFill>
                <a:srgbClr val="000000"/>
              </a:solidFill>
              <a:latin typeface="Cambria"/>
              <a:ea typeface="Cambria"/>
              <a:cs typeface="Cambria"/>
              <a:sym typeface="Cambria"/>
            </a:endParaRPr>
          </a:p>
        </p:txBody>
      </p:sp>
      <p:pic>
        <p:nvPicPr>
          <p:cNvPr id="92" name="Google Shape;92;p11"/>
          <p:cNvPicPr preferRelativeResize="0"/>
          <p:nvPr/>
        </p:nvPicPr>
        <p:blipFill rotWithShape="1">
          <a:blip r:embed="rId3">
            <a:alphaModFix/>
          </a:blip>
          <a:srcRect b="0" l="0" r="0" t="0"/>
          <a:stretch/>
        </p:blipFill>
        <p:spPr>
          <a:xfrm>
            <a:off x="2373463" y="1761525"/>
            <a:ext cx="5871400" cy="2285175"/>
          </a:xfrm>
          <a:prstGeom prst="rect">
            <a:avLst/>
          </a:prstGeom>
          <a:noFill/>
          <a:ln>
            <a:noFill/>
          </a:ln>
        </p:spPr>
      </p:pic>
      <p:sp>
        <p:nvSpPr>
          <p:cNvPr id="93" name="Google Shape;93;p11"/>
          <p:cNvSpPr txBox="1"/>
          <p:nvPr/>
        </p:nvSpPr>
        <p:spPr>
          <a:xfrm>
            <a:off x="4859488" y="1029825"/>
            <a:ext cx="2595600" cy="6111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Create a new </a:t>
            </a:r>
            <a:r>
              <a:rPr b="1" i="0" lang="en" sz="1400" u="none" cap="none" strike="noStrike">
                <a:solidFill>
                  <a:srgbClr val="000000"/>
                </a:solidFill>
                <a:latin typeface="Cambria"/>
                <a:ea typeface="Cambria"/>
                <a:cs typeface="Cambria"/>
                <a:sym typeface="Cambria"/>
              </a:rPr>
              <a:t>project</a:t>
            </a:r>
            <a:r>
              <a:rPr b="0" i="0" lang="en" sz="1400" u="none" cap="none" strike="noStrike">
                <a:solidFill>
                  <a:srgbClr val="000000"/>
                </a:solidFill>
                <a:latin typeface="Cambria"/>
                <a:ea typeface="Cambria"/>
                <a:cs typeface="Cambria"/>
                <a:sym typeface="Cambria"/>
              </a:rPr>
              <a:t> (stores all your documents, codes, etc) </a:t>
            </a:r>
            <a:endParaRPr b="0" i="0" sz="1400" u="none" cap="none" strike="noStrike">
              <a:solidFill>
                <a:srgbClr val="000000"/>
              </a:solidFill>
              <a:latin typeface="Cambria"/>
              <a:ea typeface="Cambria"/>
              <a:cs typeface="Cambria"/>
              <a:sym typeface="Cambria"/>
            </a:endParaRPr>
          </a:p>
        </p:txBody>
      </p:sp>
      <p:sp>
        <p:nvSpPr>
          <p:cNvPr id="94" name="Google Shape;94;p11"/>
          <p:cNvSpPr txBox="1"/>
          <p:nvPr/>
        </p:nvSpPr>
        <p:spPr>
          <a:xfrm>
            <a:off x="899138" y="3224475"/>
            <a:ext cx="1358700" cy="8325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Open another project that is not recent</a:t>
            </a:r>
            <a:endParaRPr b="0" i="0" sz="1400" u="none" cap="none" strike="noStrike">
              <a:solidFill>
                <a:srgbClr val="000000"/>
              </a:solidFill>
              <a:latin typeface="Cambria"/>
              <a:ea typeface="Cambria"/>
              <a:cs typeface="Cambria"/>
              <a:sym typeface="Cambria"/>
            </a:endParaRPr>
          </a:p>
        </p:txBody>
      </p:sp>
      <p:sp>
        <p:nvSpPr>
          <p:cNvPr id="95" name="Google Shape;95;p11"/>
          <p:cNvSpPr txBox="1"/>
          <p:nvPr/>
        </p:nvSpPr>
        <p:spPr>
          <a:xfrm>
            <a:off x="899138" y="1086525"/>
            <a:ext cx="1358700" cy="11313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Your version number (you should have version </a:t>
            </a:r>
            <a:r>
              <a:rPr b="1" i="0" lang="en" sz="1400" u="none" cap="none" strike="noStrike">
                <a:solidFill>
                  <a:srgbClr val="000000"/>
                </a:solidFill>
                <a:latin typeface="Cambria"/>
                <a:ea typeface="Cambria"/>
                <a:cs typeface="Cambria"/>
                <a:sym typeface="Cambria"/>
              </a:rPr>
              <a:t>11</a:t>
            </a:r>
            <a:r>
              <a:rPr b="0" i="0" lang="en" sz="1400" u="none" cap="none" strike="noStrike">
                <a:solidFill>
                  <a:srgbClr val="000000"/>
                </a:solidFill>
                <a:latin typeface="Cambria"/>
                <a:ea typeface="Cambria"/>
                <a:cs typeface="Cambria"/>
                <a:sym typeface="Cambria"/>
              </a:rPr>
              <a:t> or </a:t>
            </a:r>
            <a:r>
              <a:rPr b="1" i="0" lang="en" sz="1400" u="none" cap="none" strike="noStrike">
                <a:solidFill>
                  <a:srgbClr val="000000"/>
                </a:solidFill>
                <a:latin typeface="Cambria"/>
                <a:ea typeface="Cambria"/>
                <a:cs typeface="Cambria"/>
                <a:sym typeface="Cambria"/>
              </a:rPr>
              <a:t>12</a:t>
            </a:r>
            <a:r>
              <a:rPr b="0" i="0" lang="en" sz="1400" u="none" cap="none" strike="noStrike">
                <a:solidFill>
                  <a:srgbClr val="000000"/>
                </a:solidFill>
                <a:latin typeface="Cambria"/>
                <a:ea typeface="Cambria"/>
                <a:cs typeface="Cambria"/>
                <a:sym typeface="Cambria"/>
              </a:rPr>
              <a:t>)</a:t>
            </a:r>
            <a:endParaRPr b="0" i="0" sz="1400" u="none" cap="none" strike="noStrike">
              <a:solidFill>
                <a:srgbClr val="000000"/>
              </a:solidFill>
              <a:latin typeface="Cambria"/>
              <a:ea typeface="Cambria"/>
              <a:cs typeface="Cambria"/>
              <a:sym typeface="Cambria"/>
            </a:endParaRPr>
          </a:p>
        </p:txBody>
      </p:sp>
      <p:sp>
        <p:nvSpPr>
          <p:cNvPr id="96" name="Google Shape;96;p11"/>
          <p:cNvSpPr/>
          <p:nvPr/>
        </p:nvSpPr>
        <p:spPr>
          <a:xfrm>
            <a:off x="2410238" y="1761525"/>
            <a:ext cx="1712100" cy="30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7" name="Google Shape;97;p11"/>
          <p:cNvSpPr/>
          <p:nvPr/>
        </p:nvSpPr>
        <p:spPr>
          <a:xfrm>
            <a:off x="2373463" y="2163750"/>
            <a:ext cx="2221500" cy="9063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1"/>
          <p:cNvSpPr/>
          <p:nvPr/>
        </p:nvSpPr>
        <p:spPr>
          <a:xfrm>
            <a:off x="2373463" y="3137400"/>
            <a:ext cx="1712100" cy="301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11"/>
          <p:cNvSpPr/>
          <p:nvPr/>
        </p:nvSpPr>
        <p:spPr>
          <a:xfrm>
            <a:off x="4859488" y="1908950"/>
            <a:ext cx="1072800" cy="6111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00" name="Google Shape;100;p11"/>
          <p:cNvCxnSpPr>
            <a:endCxn id="99" idx="0"/>
          </p:cNvCxnSpPr>
          <p:nvPr/>
        </p:nvCxnSpPr>
        <p:spPr>
          <a:xfrm flipH="1">
            <a:off x="5395888" y="1641050"/>
            <a:ext cx="750300" cy="267900"/>
          </a:xfrm>
          <a:prstGeom prst="straightConnector1">
            <a:avLst/>
          </a:prstGeom>
          <a:noFill/>
          <a:ln cap="flat" cmpd="sng" w="9525">
            <a:solidFill>
              <a:srgbClr val="FF0000"/>
            </a:solidFill>
            <a:prstDash val="solid"/>
            <a:round/>
            <a:headEnd len="sm" w="sm" type="none"/>
            <a:tailEnd len="med" w="med" type="triangle"/>
          </a:ln>
        </p:spPr>
      </p:cxnSp>
      <p:cxnSp>
        <p:nvCxnSpPr>
          <p:cNvPr id="101" name="Google Shape;101;p11"/>
          <p:cNvCxnSpPr/>
          <p:nvPr/>
        </p:nvCxnSpPr>
        <p:spPr>
          <a:xfrm>
            <a:off x="2257838" y="1640925"/>
            <a:ext cx="641700" cy="83100"/>
          </a:xfrm>
          <a:prstGeom prst="straightConnector1">
            <a:avLst/>
          </a:prstGeom>
          <a:noFill/>
          <a:ln cap="flat" cmpd="sng" w="9525">
            <a:solidFill>
              <a:srgbClr val="FF0000"/>
            </a:solidFill>
            <a:prstDash val="solid"/>
            <a:round/>
            <a:headEnd len="sm" w="sm" type="none"/>
            <a:tailEnd len="med" w="med" type="triangle"/>
          </a:ln>
        </p:spPr>
      </p:cxnSp>
      <p:cxnSp>
        <p:nvCxnSpPr>
          <p:cNvPr id="102" name="Google Shape;102;p11"/>
          <p:cNvCxnSpPr>
            <a:endCxn id="98" idx="2"/>
          </p:cNvCxnSpPr>
          <p:nvPr/>
        </p:nvCxnSpPr>
        <p:spPr>
          <a:xfrm flipH="1" rot="10800000">
            <a:off x="2257813" y="3438600"/>
            <a:ext cx="971700" cy="213600"/>
          </a:xfrm>
          <a:prstGeom prst="straightConnector1">
            <a:avLst/>
          </a:prstGeom>
          <a:noFill/>
          <a:ln cap="flat" cmpd="sng" w="9525">
            <a:solidFill>
              <a:srgbClr val="FF0000"/>
            </a:solidFill>
            <a:prstDash val="solid"/>
            <a:round/>
            <a:headEnd len="sm" w="sm" type="none"/>
            <a:tailEnd len="med" w="med" type="triangle"/>
          </a:ln>
        </p:spPr>
      </p:cxnSp>
      <p:cxnSp>
        <p:nvCxnSpPr>
          <p:cNvPr id="103" name="Google Shape;103;p11"/>
          <p:cNvCxnSpPr>
            <a:endCxn id="97" idx="1"/>
          </p:cNvCxnSpPr>
          <p:nvPr/>
        </p:nvCxnSpPr>
        <p:spPr>
          <a:xfrm flipH="1" rot="10800000">
            <a:off x="2257963" y="2616900"/>
            <a:ext cx="115500" cy="978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2"/>
          <p:cNvSpPr txBox="1"/>
          <p:nvPr>
            <p:ph type="title"/>
          </p:nvPr>
        </p:nvSpPr>
        <p:spPr>
          <a:xfrm>
            <a:off x="311700" y="113625"/>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Anatomy of NVivo: Opening on Macs</a:t>
            </a:r>
            <a:endParaRPr/>
          </a:p>
        </p:txBody>
      </p:sp>
      <p:pic>
        <p:nvPicPr>
          <p:cNvPr id="109" name="Google Shape;109;p12"/>
          <p:cNvPicPr preferRelativeResize="0"/>
          <p:nvPr/>
        </p:nvPicPr>
        <p:blipFill rotWithShape="1">
          <a:blip r:embed="rId3">
            <a:alphaModFix/>
          </a:blip>
          <a:srcRect b="0" l="0" r="0" t="0"/>
          <a:stretch/>
        </p:blipFill>
        <p:spPr>
          <a:xfrm>
            <a:off x="1761000" y="1230325"/>
            <a:ext cx="5526952" cy="3053750"/>
          </a:xfrm>
          <a:prstGeom prst="rect">
            <a:avLst/>
          </a:prstGeom>
          <a:noFill/>
          <a:ln>
            <a:noFill/>
          </a:ln>
        </p:spPr>
      </p:pic>
      <p:sp>
        <p:nvSpPr>
          <p:cNvPr id="110" name="Google Shape;110;p12"/>
          <p:cNvSpPr/>
          <p:nvPr/>
        </p:nvSpPr>
        <p:spPr>
          <a:xfrm>
            <a:off x="2138891" y="2426101"/>
            <a:ext cx="2561100" cy="662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12"/>
          <p:cNvSpPr/>
          <p:nvPr/>
        </p:nvSpPr>
        <p:spPr>
          <a:xfrm>
            <a:off x="4993209" y="2144620"/>
            <a:ext cx="2389800" cy="12252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12"/>
          <p:cNvSpPr/>
          <p:nvPr/>
        </p:nvSpPr>
        <p:spPr>
          <a:xfrm>
            <a:off x="4993200" y="1319777"/>
            <a:ext cx="2178000" cy="344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12"/>
          <p:cNvSpPr txBox="1"/>
          <p:nvPr/>
        </p:nvSpPr>
        <p:spPr>
          <a:xfrm>
            <a:off x="226725" y="2253050"/>
            <a:ext cx="1358700" cy="13194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Your version number (you should have version </a:t>
            </a:r>
            <a:r>
              <a:rPr b="1" i="0" lang="en" sz="1400" u="none" cap="none" strike="noStrike">
                <a:solidFill>
                  <a:srgbClr val="000000"/>
                </a:solidFill>
                <a:latin typeface="Cambria"/>
                <a:ea typeface="Cambria"/>
                <a:cs typeface="Cambria"/>
                <a:sym typeface="Cambria"/>
              </a:rPr>
              <a:t>11</a:t>
            </a:r>
            <a:r>
              <a:rPr b="0" i="0" lang="en" sz="1400" u="none" cap="none" strike="noStrike">
                <a:solidFill>
                  <a:srgbClr val="000000"/>
                </a:solidFill>
                <a:latin typeface="Cambria"/>
                <a:ea typeface="Cambria"/>
                <a:cs typeface="Cambria"/>
                <a:sym typeface="Cambria"/>
              </a:rPr>
              <a:t> or </a:t>
            </a:r>
            <a:r>
              <a:rPr b="1" i="0" lang="en" sz="1400" u="none" cap="none" strike="noStrike">
                <a:solidFill>
                  <a:srgbClr val="000000"/>
                </a:solidFill>
                <a:latin typeface="Cambria"/>
                <a:ea typeface="Cambria"/>
                <a:cs typeface="Cambria"/>
                <a:sym typeface="Cambria"/>
              </a:rPr>
              <a:t>12</a:t>
            </a:r>
            <a:r>
              <a:rPr b="0" i="0" lang="en" sz="1400" u="none" cap="none" strike="noStrike">
                <a:solidFill>
                  <a:srgbClr val="000000"/>
                </a:solidFill>
                <a:latin typeface="Cambria"/>
                <a:ea typeface="Cambria"/>
                <a:cs typeface="Cambria"/>
                <a:sym typeface="Cambria"/>
              </a:rPr>
              <a:t>)</a:t>
            </a:r>
            <a:endParaRPr b="0" i="0" sz="1400" u="none" cap="none" strike="noStrike">
              <a:solidFill>
                <a:srgbClr val="000000"/>
              </a:solidFill>
              <a:latin typeface="Cambria"/>
              <a:ea typeface="Cambria"/>
              <a:cs typeface="Cambria"/>
              <a:sym typeface="Cambria"/>
            </a:endParaRPr>
          </a:p>
        </p:txBody>
      </p:sp>
      <p:sp>
        <p:nvSpPr>
          <p:cNvPr id="114" name="Google Shape;114;p12"/>
          <p:cNvSpPr txBox="1"/>
          <p:nvPr/>
        </p:nvSpPr>
        <p:spPr>
          <a:xfrm>
            <a:off x="7383000" y="913725"/>
            <a:ext cx="1691100" cy="10035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Create a new </a:t>
            </a:r>
            <a:r>
              <a:rPr b="1" i="0" lang="en" sz="1400" u="none" cap="none" strike="noStrike">
                <a:solidFill>
                  <a:srgbClr val="000000"/>
                </a:solidFill>
                <a:latin typeface="Cambria"/>
                <a:ea typeface="Cambria"/>
                <a:cs typeface="Cambria"/>
                <a:sym typeface="Cambria"/>
              </a:rPr>
              <a:t>project</a:t>
            </a:r>
            <a:r>
              <a:rPr b="0" i="0" lang="en" sz="1400" u="none" cap="none" strike="noStrike">
                <a:solidFill>
                  <a:srgbClr val="000000"/>
                </a:solidFill>
                <a:latin typeface="Cambria"/>
                <a:ea typeface="Cambria"/>
                <a:cs typeface="Cambria"/>
                <a:sym typeface="Cambria"/>
              </a:rPr>
              <a:t> (stores all your documents, codes, etc) </a:t>
            </a:r>
            <a:endParaRPr b="0" i="0" sz="1400" u="none" cap="none" strike="noStrike">
              <a:solidFill>
                <a:srgbClr val="000000"/>
              </a:solidFill>
              <a:latin typeface="Cambria"/>
              <a:ea typeface="Cambria"/>
              <a:cs typeface="Cambria"/>
              <a:sym typeface="Cambria"/>
            </a:endParaRPr>
          </a:p>
        </p:txBody>
      </p:sp>
      <p:sp>
        <p:nvSpPr>
          <p:cNvPr id="115" name="Google Shape;115;p12"/>
          <p:cNvSpPr txBox="1"/>
          <p:nvPr/>
        </p:nvSpPr>
        <p:spPr>
          <a:xfrm>
            <a:off x="7463525" y="2255475"/>
            <a:ext cx="1206300" cy="8328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recent projects you opened</a:t>
            </a:r>
            <a:endParaRPr b="0" i="0" sz="1400" u="none" cap="none" strike="noStrike">
              <a:solidFill>
                <a:srgbClr val="000000"/>
              </a:solidFill>
              <a:latin typeface="Cambria"/>
              <a:ea typeface="Cambria"/>
              <a:cs typeface="Cambria"/>
              <a:sym typeface="Cambria"/>
            </a:endParaRPr>
          </a:p>
        </p:txBody>
      </p:sp>
      <p:sp>
        <p:nvSpPr>
          <p:cNvPr id="116" name="Google Shape;116;p12"/>
          <p:cNvSpPr txBox="1"/>
          <p:nvPr/>
        </p:nvSpPr>
        <p:spPr>
          <a:xfrm>
            <a:off x="7463525" y="3426525"/>
            <a:ext cx="1432800" cy="8328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Open another project that is not recent</a:t>
            </a:r>
            <a:endParaRPr b="0" i="0" sz="1400" u="none" cap="none" strike="noStrike">
              <a:solidFill>
                <a:srgbClr val="000000"/>
              </a:solidFill>
              <a:latin typeface="Cambria"/>
              <a:ea typeface="Cambria"/>
              <a:cs typeface="Cambria"/>
              <a:sym typeface="Cambria"/>
            </a:endParaRPr>
          </a:p>
        </p:txBody>
      </p:sp>
      <p:sp>
        <p:nvSpPr>
          <p:cNvPr id="117" name="Google Shape;117;p12"/>
          <p:cNvSpPr/>
          <p:nvPr/>
        </p:nvSpPr>
        <p:spPr>
          <a:xfrm>
            <a:off x="4993199" y="4017975"/>
            <a:ext cx="1206300" cy="266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18" name="Google Shape;118;p12"/>
          <p:cNvCxnSpPr>
            <a:endCxn id="110" idx="1"/>
          </p:cNvCxnSpPr>
          <p:nvPr/>
        </p:nvCxnSpPr>
        <p:spPr>
          <a:xfrm flipH="1" rot="10800000">
            <a:off x="1548491" y="2757151"/>
            <a:ext cx="590400" cy="158400"/>
          </a:xfrm>
          <a:prstGeom prst="straightConnector1">
            <a:avLst/>
          </a:prstGeom>
          <a:noFill/>
          <a:ln cap="flat" cmpd="sng" w="9525">
            <a:solidFill>
              <a:srgbClr val="FF0000"/>
            </a:solidFill>
            <a:prstDash val="solid"/>
            <a:round/>
            <a:headEnd len="sm" w="sm" type="none"/>
            <a:tailEnd len="med" w="med" type="triangle"/>
          </a:ln>
        </p:spPr>
      </p:cxnSp>
      <p:cxnSp>
        <p:nvCxnSpPr>
          <p:cNvPr id="119" name="Google Shape;119;p12"/>
          <p:cNvCxnSpPr>
            <a:endCxn id="112" idx="3"/>
          </p:cNvCxnSpPr>
          <p:nvPr/>
        </p:nvCxnSpPr>
        <p:spPr>
          <a:xfrm flipH="1">
            <a:off x="7171200" y="1407227"/>
            <a:ext cx="211800" cy="84600"/>
          </a:xfrm>
          <a:prstGeom prst="straightConnector1">
            <a:avLst/>
          </a:prstGeom>
          <a:noFill/>
          <a:ln cap="flat" cmpd="sng" w="9525">
            <a:solidFill>
              <a:srgbClr val="FF0000"/>
            </a:solidFill>
            <a:prstDash val="solid"/>
            <a:round/>
            <a:headEnd len="sm" w="sm" type="none"/>
            <a:tailEnd len="med" w="med" type="triangle"/>
          </a:ln>
        </p:spPr>
      </p:cxnSp>
      <p:cxnSp>
        <p:nvCxnSpPr>
          <p:cNvPr id="120" name="Google Shape;120;p12"/>
          <p:cNvCxnSpPr>
            <a:endCxn id="117" idx="3"/>
          </p:cNvCxnSpPr>
          <p:nvPr/>
        </p:nvCxnSpPr>
        <p:spPr>
          <a:xfrm flipH="1">
            <a:off x="6199499" y="3856725"/>
            <a:ext cx="1250400" cy="294300"/>
          </a:xfrm>
          <a:prstGeom prst="straightConnector1">
            <a:avLst/>
          </a:prstGeom>
          <a:noFill/>
          <a:ln cap="flat" cmpd="sng" w="9525">
            <a:solidFill>
              <a:srgbClr val="FF0000"/>
            </a:solidFill>
            <a:prstDash val="solid"/>
            <a:round/>
            <a:headEnd len="sm" w="sm" type="none"/>
            <a:tailEnd len="med" w="med" type="triangle"/>
          </a:ln>
        </p:spPr>
      </p:cxnSp>
      <p:cxnSp>
        <p:nvCxnSpPr>
          <p:cNvPr id="121" name="Google Shape;121;p12"/>
          <p:cNvCxnSpPr>
            <a:endCxn id="111" idx="3"/>
          </p:cNvCxnSpPr>
          <p:nvPr/>
        </p:nvCxnSpPr>
        <p:spPr>
          <a:xfrm flipH="1">
            <a:off x="7383009" y="2681020"/>
            <a:ext cx="80400" cy="762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3"/>
          <p:cNvSpPr txBox="1"/>
          <p:nvPr>
            <p:ph type="title"/>
          </p:nvPr>
        </p:nvSpPr>
        <p:spPr>
          <a:xfrm>
            <a:off x="196350" y="0"/>
            <a:ext cx="87513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Anatomy of NVivo: Projects on Windows</a:t>
            </a:r>
            <a:endParaRPr/>
          </a:p>
        </p:txBody>
      </p:sp>
      <p:sp>
        <p:nvSpPr>
          <p:cNvPr id="127" name="Google Shape;127;p13"/>
          <p:cNvSpPr txBox="1"/>
          <p:nvPr/>
        </p:nvSpPr>
        <p:spPr>
          <a:xfrm>
            <a:off x="306800" y="2060250"/>
            <a:ext cx="1294500" cy="10230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Menu to access files, nodes, cases, notes, etc.</a:t>
            </a:r>
            <a:endParaRPr b="0" i="0" sz="1400" u="none" cap="none" strike="noStrike">
              <a:solidFill>
                <a:srgbClr val="000000"/>
              </a:solidFill>
              <a:latin typeface="Cambria"/>
              <a:ea typeface="Cambria"/>
              <a:cs typeface="Cambria"/>
              <a:sym typeface="Cambria"/>
            </a:endParaRPr>
          </a:p>
        </p:txBody>
      </p:sp>
      <p:pic>
        <p:nvPicPr>
          <p:cNvPr id="128" name="Google Shape;128;p13"/>
          <p:cNvPicPr preferRelativeResize="0"/>
          <p:nvPr/>
        </p:nvPicPr>
        <p:blipFill rotWithShape="1">
          <a:blip r:embed="rId3">
            <a:alphaModFix/>
          </a:blip>
          <a:srcRect b="0" l="0" r="0" t="0"/>
          <a:stretch/>
        </p:blipFill>
        <p:spPr>
          <a:xfrm>
            <a:off x="1665550" y="994685"/>
            <a:ext cx="5991927" cy="3154125"/>
          </a:xfrm>
          <a:prstGeom prst="rect">
            <a:avLst/>
          </a:prstGeom>
          <a:noFill/>
          <a:ln>
            <a:noFill/>
          </a:ln>
        </p:spPr>
      </p:pic>
      <p:sp>
        <p:nvSpPr>
          <p:cNvPr id="129" name="Google Shape;129;p13"/>
          <p:cNvSpPr txBox="1"/>
          <p:nvPr/>
        </p:nvSpPr>
        <p:spPr>
          <a:xfrm>
            <a:off x="2687525" y="605988"/>
            <a:ext cx="2375100" cy="3522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Toolbar to access functions</a:t>
            </a:r>
            <a:endParaRPr b="0" i="0" sz="1400" u="none" cap="none" strike="noStrike">
              <a:solidFill>
                <a:srgbClr val="000000"/>
              </a:solidFill>
              <a:latin typeface="Cambria"/>
              <a:ea typeface="Cambria"/>
              <a:cs typeface="Cambria"/>
              <a:sym typeface="Cambria"/>
            </a:endParaRPr>
          </a:p>
        </p:txBody>
      </p:sp>
      <p:sp>
        <p:nvSpPr>
          <p:cNvPr id="130" name="Google Shape;130;p13"/>
          <p:cNvSpPr txBox="1"/>
          <p:nvPr/>
        </p:nvSpPr>
        <p:spPr>
          <a:xfrm>
            <a:off x="7773150" y="1704700"/>
            <a:ext cx="1294500" cy="18513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window that will open  the files, queries, etc. You can annotate documents here.</a:t>
            </a:r>
            <a:endParaRPr b="0" i="0" sz="1400" u="none" cap="none" strike="noStrike">
              <a:solidFill>
                <a:srgbClr val="000000"/>
              </a:solidFill>
              <a:latin typeface="Cambria"/>
              <a:ea typeface="Cambria"/>
              <a:cs typeface="Cambria"/>
              <a:sym typeface="Cambria"/>
            </a:endParaRPr>
          </a:p>
        </p:txBody>
      </p:sp>
      <p:sp>
        <p:nvSpPr>
          <p:cNvPr id="131" name="Google Shape;131;p13"/>
          <p:cNvSpPr txBox="1"/>
          <p:nvPr/>
        </p:nvSpPr>
        <p:spPr>
          <a:xfrm>
            <a:off x="2241975" y="4253850"/>
            <a:ext cx="1974900" cy="3522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List of nodes, files, etc.</a:t>
            </a:r>
            <a:endParaRPr b="0" i="0" sz="1400" u="none" cap="none" strike="noStrike">
              <a:solidFill>
                <a:srgbClr val="000000"/>
              </a:solidFill>
              <a:latin typeface="Cambria"/>
              <a:ea typeface="Cambria"/>
              <a:cs typeface="Cambria"/>
              <a:sym typeface="Cambria"/>
            </a:endParaRPr>
          </a:p>
        </p:txBody>
      </p:sp>
      <p:sp>
        <p:nvSpPr>
          <p:cNvPr id="132" name="Google Shape;132;p13"/>
          <p:cNvSpPr/>
          <p:nvPr/>
        </p:nvSpPr>
        <p:spPr>
          <a:xfrm>
            <a:off x="1690000" y="1439700"/>
            <a:ext cx="641100" cy="270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13"/>
          <p:cNvSpPr/>
          <p:nvPr/>
        </p:nvSpPr>
        <p:spPr>
          <a:xfrm>
            <a:off x="1675300" y="991475"/>
            <a:ext cx="6046500" cy="448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13"/>
          <p:cNvSpPr/>
          <p:nvPr/>
        </p:nvSpPr>
        <p:spPr>
          <a:xfrm>
            <a:off x="2336625" y="1447050"/>
            <a:ext cx="1785600" cy="270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13"/>
          <p:cNvSpPr/>
          <p:nvPr/>
        </p:nvSpPr>
        <p:spPr>
          <a:xfrm>
            <a:off x="4136850" y="1439700"/>
            <a:ext cx="3585000" cy="2709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36" name="Google Shape;136;p13"/>
          <p:cNvCxnSpPr>
            <a:endCxn id="132" idx="1"/>
          </p:cNvCxnSpPr>
          <p:nvPr/>
        </p:nvCxnSpPr>
        <p:spPr>
          <a:xfrm>
            <a:off x="1601200" y="2571600"/>
            <a:ext cx="88800" cy="222600"/>
          </a:xfrm>
          <a:prstGeom prst="straightConnector1">
            <a:avLst/>
          </a:prstGeom>
          <a:noFill/>
          <a:ln cap="flat" cmpd="sng" w="9525">
            <a:solidFill>
              <a:srgbClr val="FF0000"/>
            </a:solidFill>
            <a:prstDash val="solid"/>
            <a:round/>
            <a:headEnd len="sm" w="sm" type="none"/>
            <a:tailEnd len="med" w="med" type="triangle"/>
          </a:ln>
        </p:spPr>
      </p:cxnSp>
      <p:cxnSp>
        <p:nvCxnSpPr>
          <p:cNvPr id="137" name="Google Shape;137;p13"/>
          <p:cNvCxnSpPr/>
          <p:nvPr/>
        </p:nvCxnSpPr>
        <p:spPr>
          <a:xfrm flipH="1">
            <a:off x="2044625" y="807888"/>
            <a:ext cx="642900" cy="189600"/>
          </a:xfrm>
          <a:prstGeom prst="straightConnector1">
            <a:avLst/>
          </a:prstGeom>
          <a:noFill/>
          <a:ln cap="flat" cmpd="sng" w="9525">
            <a:solidFill>
              <a:srgbClr val="FF0000"/>
            </a:solidFill>
            <a:prstDash val="solid"/>
            <a:round/>
            <a:headEnd len="sm" w="sm" type="none"/>
            <a:tailEnd len="med" w="med" type="triangle"/>
          </a:ln>
        </p:spPr>
      </p:cxnSp>
      <p:cxnSp>
        <p:nvCxnSpPr>
          <p:cNvPr id="138" name="Google Shape;138;p13"/>
          <p:cNvCxnSpPr/>
          <p:nvPr/>
        </p:nvCxnSpPr>
        <p:spPr>
          <a:xfrm flipH="1">
            <a:off x="7715100" y="3556000"/>
            <a:ext cx="730200" cy="376500"/>
          </a:xfrm>
          <a:prstGeom prst="straightConnector1">
            <a:avLst/>
          </a:prstGeom>
          <a:noFill/>
          <a:ln cap="flat" cmpd="sng" w="9525">
            <a:solidFill>
              <a:srgbClr val="FF0000"/>
            </a:solidFill>
            <a:prstDash val="solid"/>
            <a:round/>
            <a:headEnd len="sm" w="sm" type="none"/>
            <a:tailEnd len="med" w="med" type="triangle"/>
          </a:ln>
        </p:spPr>
      </p:cxnSp>
      <p:cxnSp>
        <p:nvCxnSpPr>
          <p:cNvPr id="139" name="Google Shape;139;p13"/>
          <p:cNvCxnSpPr/>
          <p:nvPr/>
        </p:nvCxnSpPr>
        <p:spPr>
          <a:xfrm flipH="1">
            <a:off x="2821063" y="4148700"/>
            <a:ext cx="498300" cy="1113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311700" y="0"/>
            <a:ext cx="8520600" cy="572700"/>
          </a:xfrm>
          <a:prstGeom prst="rect">
            <a:avLst/>
          </a:prstGeom>
          <a:noFill/>
          <a:ln>
            <a:noFill/>
          </a:ln>
        </p:spPr>
        <p:txBody>
          <a:bodyPr anchorCtr="0" anchor="t" bIns="91425" lIns="91425" spcFirstLastPara="1" rIns="91425" wrap="square" tIns="91425">
            <a:noAutofit/>
          </a:bodyPr>
          <a:lstStyle/>
          <a:p>
            <a:pPr indent="0" lvl="0" marL="0" rtl="0" algn="ctr">
              <a:lnSpc>
                <a:spcPct val="100000"/>
              </a:lnSpc>
              <a:spcBef>
                <a:spcPts val="0"/>
              </a:spcBef>
              <a:spcAft>
                <a:spcPts val="0"/>
              </a:spcAft>
              <a:buSzPts val="3600"/>
              <a:buNone/>
            </a:pPr>
            <a:r>
              <a:rPr lang="en"/>
              <a:t>Anatomy of NVivo: Projects on Macs</a:t>
            </a:r>
            <a:endParaRPr/>
          </a:p>
        </p:txBody>
      </p:sp>
      <p:sp>
        <p:nvSpPr>
          <p:cNvPr id="145" name="Google Shape;145;p14"/>
          <p:cNvSpPr txBox="1"/>
          <p:nvPr/>
        </p:nvSpPr>
        <p:spPr>
          <a:xfrm>
            <a:off x="114050" y="2029200"/>
            <a:ext cx="1206300" cy="10851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Menu to access files, nodes, cases, notes, etc.</a:t>
            </a:r>
            <a:endParaRPr b="0" i="0" sz="1400" u="none" cap="none" strike="noStrike">
              <a:solidFill>
                <a:srgbClr val="000000"/>
              </a:solidFill>
              <a:latin typeface="Cambria"/>
              <a:ea typeface="Cambria"/>
              <a:cs typeface="Cambria"/>
              <a:sym typeface="Cambria"/>
            </a:endParaRPr>
          </a:p>
        </p:txBody>
      </p:sp>
      <p:pic>
        <p:nvPicPr>
          <p:cNvPr id="146" name="Google Shape;146;p14"/>
          <p:cNvPicPr preferRelativeResize="0"/>
          <p:nvPr/>
        </p:nvPicPr>
        <p:blipFill rotWithShape="1">
          <a:blip r:embed="rId3">
            <a:alphaModFix/>
          </a:blip>
          <a:srcRect b="0" l="0" r="0" t="0"/>
          <a:stretch/>
        </p:blipFill>
        <p:spPr>
          <a:xfrm>
            <a:off x="1513200" y="772874"/>
            <a:ext cx="5950317" cy="3597749"/>
          </a:xfrm>
          <a:prstGeom prst="rect">
            <a:avLst/>
          </a:prstGeom>
          <a:noFill/>
          <a:ln>
            <a:noFill/>
          </a:ln>
        </p:spPr>
      </p:pic>
      <p:sp>
        <p:nvSpPr>
          <p:cNvPr id="147" name="Google Shape;147;p14"/>
          <p:cNvSpPr/>
          <p:nvPr/>
        </p:nvSpPr>
        <p:spPr>
          <a:xfrm>
            <a:off x="1513205" y="1569180"/>
            <a:ext cx="1206300" cy="2456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14"/>
          <p:cNvSpPr/>
          <p:nvPr/>
        </p:nvSpPr>
        <p:spPr>
          <a:xfrm>
            <a:off x="2719500" y="1569174"/>
            <a:ext cx="1358700" cy="2690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14"/>
          <p:cNvSpPr/>
          <p:nvPr/>
        </p:nvSpPr>
        <p:spPr>
          <a:xfrm>
            <a:off x="4078192" y="1569175"/>
            <a:ext cx="3304800" cy="26901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14"/>
          <p:cNvSpPr txBox="1"/>
          <p:nvPr/>
        </p:nvSpPr>
        <p:spPr>
          <a:xfrm>
            <a:off x="3905299" y="4495050"/>
            <a:ext cx="1206300" cy="5727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List of nodes, files, etc.</a:t>
            </a:r>
            <a:endParaRPr b="0" i="0" sz="1400" u="none" cap="none" strike="noStrike">
              <a:solidFill>
                <a:srgbClr val="000000"/>
              </a:solidFill>
              <a:latin typeface="Cambria"/>
              <a:ea typeface="Cambria"/>
              <a:cs typeface="Cambria"/>
              <a:sym typeface="Cambria"/>
            </a:endParaRPr>
          </a:p>
        </p:txBody>
      </p:sp>
      <p:sp>
        <p:nvSpPr>
          <p:cNvPr id="151" name="Google Shape;151;p14"/>
          <p:cNvSpPr txBox="1"/>
          <p:nvPr/>
        </p:nvSpPr>
        <p:spPr>
          <a:xfrm>
            <a:off x="7615675" y="861275"/>
            <a:ext cx="1426800" cy="7080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Toolbar to access functions</a:t>
            </a:r>
            <a:endParaRPr b="0" i="0" sz="1400" u="none" cap="none" strike="noStrike">
              <a:solidFill>
                <a:srgbClr val="000000"/>
              </a:solidFill>
              <a:latin typeface="Cambria"/>
              <a:ea typeface="Cambria"/>
              <a:cs typeface="Cambria"/>
              <a:sym typeface="Cambria"/>
            </a:endParaRPr>
          </a:p>
        </p:txBody>
      </p:sp>
      <p:sp>
        <p:nvSpPr>
          <p:cNvPr id="152" name="Google Shape;152;p14"/>
          <p:cNvSpPr txBox="1"/>
          <p:nvPr/>
        </p:nvSpPr>
        <p:spPr>
          <a:xfrm>
            <a:off x="7539625" y="2318875"/>
            <a:ext cx="1578900" cy="1190700"/>
          </a:xfrm>
          <a:prstGeom prst="rect">
            <a:avLst/>
          </a:prstGeom>
          <a:solidFill>
            <a:srgbClr val="F6B26B"/>
          </a:solid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Cambria"/>
                <a:ea typeface="Cambria"/>
                <a:cs typeface="Cambria"/>
                <a:sym typeface="Cambria"/>
              </a:rPr>
              <a:t>The window that will open  the files, queries, etc. You can annotate documents here.</a:t>
            </a:r>
            <a:endParaRPr b="0" i="0" sz="1400" u="none" cap="none" strike="noStrike">
              <a:solidFill>
                <a:srgbClr val="000000"/>
              </a:solidFill>
              <a:latin typeface="Cambria"/>
              <a:ea typeface="Cambria"/>
              <a:cs typeface="Cambria"/>
              <a:sym typeface="Cambria"/>
            </a:endParaRPr>
          </a:p>
        </p:txBody>
      </p:sp>
      <p:sp>
        <p:nvSpPr>
          <p:cNvPr id="153" name="Google Shape;153;p14"/>
          <p:cNvSpPr/>
          <p:nvPr/>
        </p:nvSpPr>
        <p:spPr>
          <a:xfrm>
            <a:off x="1553450" y="916600"/>
            <a:ext cx="5910000" cy="652500"/>
          </a:xfrm>
          <a:prstGeom prst="rect">
            <a:avLst/>
          </a:prstGeom>
          <a:noFill/>
          <a:ln cap="flat" cmpd="sng" w="38100">
            <a:solidFill>
              <a:srgbClr val="CC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54" name="Google Shape;154;p14"/>
          <p:cNvCxnSpPr>
            <a:endCxn id="148" idx="2"/>
          </p:cNvCxnSpPr>
          <p:nvPr/>
        </p:nvCxnSpPr>
        <p:spPr>
          <a:xfrm rot="10800000">
            <a:off x="3398850" y="4259274"/>
            <a:ext cx="506400" cy="437100"/>
          </a:xfrm>
          <a:prstGeom prst="straightConnector1">
            <a:avLst/>
          </a:prstGeom>
          <a:noFill/>
          <a:ln cap="flat" cmpd="sng" w="9525">
            <a:solidFill>
              <a:srgbClr val="FF0000"/>
            </a:solidFill>
            <a:prstDash val="solid"/>
            <a:round/>
            <a:headEnd len="sm" w="sm" type="none"/>
            <a:tailEnd len="med" w="med" type="triangle"/>
          </a:ln>
        </p:spPr>
      </p:cxnSp>
      <p:cxnSp>
        <p:nvCxnSpPr>
          <p:cNvPr id="155" name="Google Shape;155;p14"/>
          <p:cNvCxnSpPr/>
          <p:nvPr/>
        </p:nvCxnSpPr>
        <p:spPr>
          <a:xfrm flipH="1">
            <a:off x="7394563" y="3509575"/>
            <a:ext cx="985800" cy="429900"/>
          </a:xfrm>
          <a:prstGeom prst="straightConnector1">
            <a:avLst/>
          </a:prstGeom>
          <a:noFill/>
          <a:ln cap="flat" cmpd="sng" w="9525">
            <a:solidFill>
              <a:srgbClr val="FF0000"/>
            </a:solidFill>
            <a:prstDash val="solid"/>
            <a:round/>
            <a:headEnd len="sm" w="sm" type="none"/>
            <a:tailEnd len="med" w="med" type="triangle"/>
          </a:ln>
        </p:spPr>
      </p:cxnSp>
      <p:cxnSp>
        <p:nvCxnSpPr>
          <p:cNvPr id="156" name="Google Shape;156;p14"/>
          <p:cNvCxnSpPr>
            <a:endCxn id="151" idx="1"/>
          </p:cNvCxnSpPr>
          <p:nvPr/>
        </p:nvCxnSpPr>
        <p:spPr>
          <a:xfrm flipH="1" rot="10800000">
            <a:off x="7463575" y="1215275"/>
            <a:ext cx="152100" cy="40500"/>
          </a:xfrm>
          <a:prstGeom prst="straightConnector1">
            <a:avLst/>
          </a:prstGeom>
          <a:noFill/>
          <a:ln cap="flat" cmpd="sng" w="9525">
            <a:solidFill>
              <a:srgbClr val="FF0000"/>
            </a:solidFill>
            <a:prstDash val="solid"/>
            <a:round/>
            <a:headEnd len="sm" w="sm" type="none"/>
            <a:tailEnd len="med" w="med" type="triangle"/>
          </a:ln>
        </p:spPr>
      </p:cxnSp>
      <p:cxnSp>
        <p:nvCxnSpPr>
          <p:cNvPr id="157" name="Google Shape;157;p14"/>
          <p:cNvCxnSpPr>
            <a:endCxn id="145" idx="2"/>
          </p:cNvCxnSpPr>
          <p:nvPr/>
        </p:nvCxnSpPr>
        <p:spPr>
          <a:xfrm rot="10800000">
            <a:off x="717200" y="3114300"/>
            <a:ext cx="795900" cy="358200"/>
          </a:xfrm>
          <a:prstGeom prst="straightConnector1">
            <a:avLst/>
          </a:prstGeom>
          <a:noFill/>
          <a:ln cap="flat" cmpd="sng" w="9525">
            <a:solidFill>
              <a:srgbClr val="FF0000"/>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DTI Slides">
  <a:themeElements>
    <a:clrScheme name="Gameday">
      <a:dk1>
        <a:srgbClr val="4285F4"/>
      </a:dk1>
      <a:lt1>
        <a:srgbClr val="FFFFFF"/>
      </a:lt1>
      <a:dk2>
        <a:srgbClr val="666666"/>
      </a:dk2>
      <a:lt2>
        <a:srgbClr val="D9D9D9"/>
      </a:lt2>
      <a:accent1>
        <a:srgbClr val="455A64"/>
      </a:accent1>
      <a:accent2>
        <a:srgbClr val="607D8B"/>
      </a:accent2>
      <a:accent3>
        <a:srgbClr val="FF5722"/>
      </a:accent3>
      <a:accent4>
        <a:srgbClr val="D84315"/>
      </a:accent4>
      <a:accent5>
        <a:srgbClr val="1C3AA9"/>
      </a:accent5>
      <a:accent6>
        <a:srgbClr val="FFAB40"/>
      </a:accent6>
      <a:hlink>
        <a:srgbClr val="1C3AA9"/>
      </a:hlink>
      <a:folHlink>
        <a:srgbClr val="1C3A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