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roxima Nova"/>
      <p:regular r:id="rId28"/>
      <p:bold r:id="rId29"/>
      <p:italic r:id="rId30"/>
      <p:boldItalic r:id="rId31"/>
    </p:embeddedFont>
    <p:embeddedFont>
      <p:font typeface="Alfa Slab On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AlfaSlabOne-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5176e04a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176e04a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5e7c6bff7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e7c6bff7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9bddba66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9bddba66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9bddba66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9bddba66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efbd2eb3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efbd2eb3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9bddba66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9bddba66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9bddba66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9bddba66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e7c6bff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e7c6bff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NVivo is a software originally built for qualitative coding that has </a:t>
            </a:r>
            <a:r>
              <a:rPr i="1" lang="en"/>
              <a:t>multiple types of text analysis</a:t>
            </a:r>
            <a:r>
              <a:rPr lang="en"/>
              <a:t> formats, including qualitative coding, annotating, storing information, labeling the overall files, doing basic text analysis visualizations like word counts, and more.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5e26dbfb1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e26dbfb1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5e26dbfb1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e26dbfb1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956821fe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956821fe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5e26dbfb1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e26dbfb1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5e26dbfb1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e26dbfb1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5190ea1b6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190ea1b6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5e26dbfb1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5e26dbfb1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9bddba66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9bddba66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61edaecd3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1edaecd3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9bddba66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9bddba66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5e26dbfb1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e26dbfb1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bb699112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bb699112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9bddba66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9bddba66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cxnSp>
        <p:nvCxnSpPr>
          <p:cNvPr id="57" name="Google Shape;57;p14"/>
          <p:cNvCxnSpPr/>
          <p:nvPr/>
        </p:nvCxnSpPr>
        <p:spPr>
          <a:xfrm>
            <a:off x="4278300" y="2350188"/>
            <a:ext cx="587400" cy="0"/>
          </a:xfrm>
          <a:prstGeom prst="straightConnector1">
            <a:avLst/>
          </a:prstGeom>
          <a:noFill/>
          <a:ln cap="flat" cmpd="sng" w="76200">
            <a:solidFill>
              <a:srgbClr val="FF9900"/>
            </a:solidFill>
            <a:prstDash val="solid"/>
            <a:round/>
            <a:headEnd len="sm" w="sm" type="none"/>
            <a:tailEnd len="sm" w="sm" type="none"/>
          </a:ln>
        </p:spPr>
      </p:cxnSp>
      <p:sp>
        <p:nvSpPr>
          <p:cNvPr id="58" name="Google Shape;58;p14"/>
          <p:cNvSpPr txBox="1"/>
          <p:nvPr>
            <p:ph type="ctrTitle"/>
          </p:nvPr>
        </p:nvSpPr>
        <p:spPr>
          <a:xfrm>
            <a:off x="311700" y="222675"/>
            <a:ext cx="8520600" cy="195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b="1"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59" name="Google Shape;59;p14"/>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nvSpPr>
        <p:spPr>
          <a:xfrm>
            <a:off x="5983800" y="461945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02857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a:lvl1pPr>
            <a:lvl2pPr indent="-355600" lvl="1" marL="914400" rtl="0">
              <a:spcBef>
                <a:spcPts val="1600"/>
              </a:spcBef>
              <a:spcAft>
                <a:spcPts val="0"/>
              </a:spcAft>
              <a:buSzPts val="2000"/>
              <a:buChar char="○"/>
              <a:defRPr/>
            </a:lvl2pPr>
            <a:lvl3pPr indent="-342900" lvl="2" marL="1371600" rtl="0">
              <a:spcBef>
                <a:spcPts val="1600"/>
              </a:spcBef>
              <a:spcAft>
                <a:spcPts val="0"/>
              </a:spcAft>
              <a:buSzPts val="18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9"/>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3" name="Google Shape;8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7" name="Google Shape;87;p21"/>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8" name="Google Shape;88;p21"/>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9" name="Google Shape;89;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81000" lvl="0" marL="457200" rtl="0">
              <a:spcBef>
                <a:spcPts val="0"/>
              </a:spcBef>
              <a:spcAft>
                <a:spcPts val="0"/>
              </a:spcAft>
              <a:buClr>
                <a:schemeClr val="lt1"/>
              </a:buClr>
              <a:buSzPts val="2400"/>
              <a:buChar char="●"/>
              <a:defRPr>
                <a:solidFill>
                  <a:schemeClr val="lt1"/>
                </a:solidFill>
              </a:defRPr>
            </a:lvl1pPr>
            <a:lvl2pPr indent="-355600" lvl="1" marL="914400" rtl="0">
              <a:spcBef>
                <a:spcPts val="1600"/>
              </a:spcBef>
              <a:spcAft>
                <a:spcPts val="0"/>
              </a:spcAft>
              <a:buClr>
                <a:schemeClr val="lt1"/>
              </a:buClr>
              <a:buSzPts val="2000"/>
              <a:buChar char="○"/>
              <a:defRPr>
                <a:solidFill>
                  <a:schemeClr val="lt1"/>
                </a:solidFill>
              </a:defRPr>
            </a:lvl2pPr>
            <a:lvl3pPr indent="-342900" lvl="2" marL="1371600" rtl="0">
              <a:spcBef>
                <a:spcPts val="1600"/>
              </a:spcBef>
              <a:spcAft>
                <a:spcPts val="0"/>
              </a:spcAft>
              <a:buClr>
                <a:schemeClr val="lt1"/>
              </a:buClr>
              <a:buSzPts val="18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0" name="Google Shape;9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93" name="Google Shape;9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96" name="Google Shape;96;p23"/>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81000" lvl="0" marL="457200" rtl="0" algn="ctr">
              <a:spcBef>
                <a:spcPts val="0"/>
              </a:spcBef>
              <a:spcAft>
                <a:spcPts val="0"/>
              </a:spcAft>
              <a:buSzPts val="2400"/>
              <a:buChar char="●"/>
              <a:defRPr/>
            </a:lvl1pPr>
            <a:lvl2pPr indent="-355600" lvl="1" marL="914400" rtl="0" algn="ctr">
              <a:spcBef>
                <a:spcPts val="1600"/>
              </a:spcBef>
              <a:spcAft>
                <a:spcPts val="0"/>
              </a:spcAft>
              <a:buSzPts val="2000"/>
              <a:buChar char="○"/>
              <a:defRPr/>
            </a:lvl2pPr>
            <a:lvl3pPr indent="-342900" lvl="2" marL="1371600" rtl="0" algn="ctr">
              <a:spcBef>
                <a:spcPts val="1600"/>
              </a:spcBef>
              <a:spcAft>
                <a:spcPts val="0"/>
              </a:spcAft>
              <a:buSzPts val="18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ED0E0E"/>
              </a:buClr>
              <a:buSzPts val="3600"/>
              <a:buFont typeface="Cambria"/>
              <a:buNone/>
              <a:defRPr b="1" sz="3600">
                <a:solidFill>
                  <a:srgbClr val="ED0E0E"/>
                </a:solidFill>
                <a:latin typeface="Cambria"/>
                <a:ea typeface="Cambria"/>
                <a:cs typeface="Cambria"/>
                <a:sym typeface="Cambria"/>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52" name="Google Shape;52;p13"/>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15000"/>
              </a:lnSpc>
              <a:spcBef>
                <a:spcPts val="0"/>
              </a:spcBef>
              <a:spcAft>
                <a:spcPts val="0"/>
              </a:spcAft>
              <a:buClr>
                <a:schemeClr val="dk2"/>
              </a:buClr>
              <a:buSzPts val="2400"/>
              <a:buFont typeface="Cambria"/>
              <a:buChar char="●"/>
              <a:defRPr sz="2400">
                <a:solidFill>
                  <a:schemeClr val="dk2"/>
                </a:solidFill>
                <a:latin typeface="Cambria"/>
                <a:ea typeface="Cambria"/>
                <a:cs typeface="Cambria"/>
                <a:sym typeface="Cambria"/>
              </a:defRPr>
            </a:lvl1pPr>
            <a:lvl2pPr indent="-355600" lvl="1" marL="914400" rtl="0">
              <a:lnSpc>
                <a:spcPct val="115000"/>
              </a:lnSpc>
              <a:spcBef>
                <a:spcPts val="1600"/>
              </a:spcBef>
              <a:spcAft>
                <a:spcPts val="0"/>
              </a:spcAft>
              <a:buClr>
                <a:schemeClr val="dk2"/>
              </a:buClr>
              <a:buSzPts val="2000"/>
              <a:buFont typeface="Cambria"/>
              <a:buChar char="○"/>
              <a:defRPr sz="2000">
                <a:solidFill>
                  <a:schemeClr val="dk2"/>
                </a:solidFill>
                <a:latin typeface="Cambria"/>
                <a:ea typeface="Cambria"/>
                <a:cs typeface="Cambria"/>
                <a:sym typeface="Cambria"/>
              </a:defRPr>
            </a:lvl2pPr>
            <a:lvl3pPr indent="-342900" lvl="2" marL="1371600" rtl="0">
              <a:lnSpc>
                <a:spcPct val="115000"/>
              </a:lnSpc>
              <a:spcBef>
                <a:spcPts val="1600"/>
              </a:spcBef>
              <a:spcAft>
                <a:spcPts val="0"/>
              </a:spcAft>
              <a:buClr>
                <a:schemeClr val="dk2"/>
              </a:buClr>
              <a:buSzPts val="1800"/>
              <a:buFont typeface="Cambria"/>
              <a:buChar char="■"/>
              <a:defRPr sz="1800">
                <a:solidFill>
                  <a:schemeClr val="dk2"/>
                </a:solidFill>
                <a:latin typeface="Cambria"/>
                <a:ea typeface="Cambria"/>
                <a:cs typeface="Cambria"/>
                <a:sym typeface="Cambria"/>
              </a:defRPr>
            </a:lvl3pPr>
            <a:lvl4pPr indent="-317500" lvl="3" marL="18288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4pPr>
            <a:lvl5pPr indent="-317500" lvl="4" marL="22860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5pPr>
            <a:lvl6pPr indent="-317500" lvl="5" marL="27432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6pPr>
            <a:lvl7pPr indent="-317500" lvl="6" marL="32004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7pPr>
            <a:lvl8pPr indent="-317500" lvl="7" marL="36576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8pPr>
            <a:lvl9pPr indent="-317500" lvl="8" marL="4114800" rtl="0">
              <a:lnSpc>
                <a:spcPct val="115000"/>
              </a:lnSpc>
              <a:spcBef>
                <a:spcPts val="1600"/>
              </a:spcBef>
              <a:spcAft>
                <a:spcPts val="1600"/>
              </a:spcAft>
              <a:buClr>
                <a:schemeClr val="dk2"/>
              </a:buClr>
              <a:buSzPts val="1400"/>
              <a:buFont typeface="Cambria"/>
              <a:buChar char="■"/>
              <a:defRPr>
                <a:solidFill>
                  <a:schemeClr val="dk2"/>
                </a:solidFill>
                <a:latin typeface="Cambria"/>
                <a:ea typeface="Cambria"/>
                <a:cs typeface="Cambria"/>
                <a:sym typeface="Cambri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a:blip r:embed="rId1">
            <a:alphaModFix/>
          </a:blip>
          <a:stretch>
            <a:fillRect/>
          </a:stretch>
        </p:blipFill>
        <p:spPr>
          <a:xfrm>
            <a:off x="0" y="4573674"/>
            <a:ext cx="3686446" cy="572700"/>
          </a:xfrm>
          <a:prstGeom prst="rect">
            <a:avLst/>
          </a:prstGeom>
          <a:noFill/>
          <a:ln>
            <a:noFill/>
          </a:ln>
        </p:spPr>
      </p:pic>
      <p:sp>
        <p:nvSpPr>
          <p:cNvPr id="55" name="Google Shape;55;p13"/>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hyperlink" Target="https://twinery.or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bit.ly/gilreath-twine-jamboar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www.npr.org/2024/03/08/1235811935/daylight-saving-time-change-2024" TargetMode="Externa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bit.ly/sp24-gilreath-twin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hyperlink" Target="https://bit.ly/diti-about" TargetMode="External"/><Relationship Id="rId4" Type="http://schemas.openxmlformats.org/officeDocument/2006/relationships/hyperlink" Target="https://bit.ly/diti-meeting" TargetMode="External"/><Relationship Id="rId5" Type="http://schemas.openxmlformats.org/officeDocument/2006/relationships/hyperlink" Target="mailto:nulab.info@gmail.com" TargetMode="External"/><Relationship Id="rId6" Type="http://schemas.openxmlformats.org/officeDocument/2006/relationships/hyperlink" Target="https://bit.ly/diti-feedbac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hyperlink" Target="https://neongrey.itch.io/pet-that-ca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hyperlink" Target="https://www.nytimes.com/interactive/2023/08/08/us/elections/results-ohio-issue-1.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type="ctrTitle"/>
          </p:nvPr>
        </p:nvSpPr>
        <p:spPr>
          <a:xfrm>
            <a:off x="126000" y="524050"/>
            <a:ext cx="8892000" cy="172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solidFill>
                  <a:srgbClr val="FF0000"/>
                </a:solidFill>
              </a:rPr>
              <a:t>Introduction to Twine: </a:t>
            </a:r>
            <a:endParaRPr sz="4000">
              <a:solidFill>
                <a:srgbClr val="FF0000"/>
              </a:solidFill>
            </a:endParaRPr>
          </a:p>
          <a:p>
            <a:pPr indent="0" lvl="0" marL="0" rtl="0" algn="ctr">
              <a:spcBef>
                <a:spcPts val="0"/>
              </a:spcBef>
              <a:spcAft>
                <a:spcPts val="0"/>
              </a:spcAft>
              <a:buNone/>
            </a:pPr>
            <a:r>
              <a:rPr lang="en" sz="4000">
                <a:solidFill>
                  <a:srgbClr val="FF0000"/>
                </a:solidFill>
              </a:rPr>
              <a:t>Narrative and Storyboarding</a:t>
            </a:r>
            <a:endParaRPr sz="3500">
              <a:solidFill>
                <a:srgbClr val="FF0000"/>
              </a:solidFill>
              <a:latin typeface="Cambria"/>
              <a:ea typeface="Cambria"/>
              <a:cs typeface="Cambria"/>
              <a:sym typeface="Cambria"/>
            </a:endParaRPr>
          </a:p>
        </p:txBody>
      </p:sp>
      <p:sp>
        <p:nvSpPr>
          <p:cNvPr id="105" name="Google Shape;105;p25"/>
          <p:cNvSpPr txBox="1"/>
          <p:nvPr>
            <p:ph idx="1" type="subTitle"/>
          </p:nvPr>
        </p:nvSpPr>
        <p:spPr>
          <a:xfrm>
            <a:off x="1430850" y="2571750"/>
            <a:ext cx="6282300" cy="204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Taught By Kasya O’Connor Grant &amp; Claire Lavarreda</a:t>
            </a:r>
            <a:endParaRPr b="1"/>
          </a:p>
          <a:p>
            <a:pPr indent="0" lvl="0" marL="0" rtl="0" algn="ctr">
              <a:spcBef>
                <a:spcPts val="0"/>
              </a:spcBef>
              <a:spcAft>
                <a:spcPts val="0"/>
              </a:spcAft>
              <a:buNone/>
            </a:pPr>
            <a:r>
              <a:rPr lang="en"/>
              <a:t>ENGW3302: Advanced Writing in the Sciences</a:t>
            </a:r>
            <a:endParaRPr/>
          </a:p>
          <a:p>
            <a:pPr indent="0" lvl="0" marL="0" rtl="0" algn="ctr">
              <a:spcBef>
                <a:spcPts val="0"/>
              </a:spcBef>
              <a:spcAft>
                <a:spcPts val="0"/>
              </a:spcAft>
              <a:buNone/>
            </a:pPr>
            <a:r>
              <a:rPr lang="en"/>
              <a:t>Dr. Philip Gilreath</a:t>
            </a:r>
            <a:endParaRPr/>
          </a:p>
          <a:p>
            <a:pPr indent="0" lvl="0" marL="0" rtl="0" algn="ctr">
              <a:spcBef>
                <a:spcPts val="0"/>
              </a:spcBef>
              <a:spcAft>
                <a:spcPts val="0"/>
              </a:spcAft>
              <a:buNone/>
            </a:pPr>
            <a:r>
              <a:rPr lang="en"/>
              <a:t>Spring 2024</a:t>
            </a:r>
            <a:endParaRPr>
              <a:latin typeface="Cambria"/>
              <a:ea typeface="Cambria"/>
              <a:cs typeface="Cambria"/>
              <a:sym typeface="Cambria"/>
            </a:endParaRPr>
          </a:p>
          <a:p>
            <a:pPr indent="0" lvl="0" marL="0" rtl="0" algn="ctr">
              <a:spcBef>
                <a:spcPts val="0"/>
              </a:spcBef>
              <a:spcAft>
                <a:spcPts val="0"/>
              </a:spcAft>
              <a:buNone/>
            </a:pPr>
            <a:r>
              <a:t/>
            </a:r>
            <a:endParaRPr>
              <a:latin typeface="Cambria"/>
              <a:ea typeface="Cambria"/>
              <a:cs typeface="Cambria"/>
              <a:sym typeface="Cambria"/>
            </a:endParaRPr>
          </a:p>
          <a:p>
            <a:pPr indent="0" lvl="0" marL="0" rtl="0" algn="ctr">
              <a:spcBef>
                <a:spcPts val="0"/>
              </a:spcBef>
              <a:spcAft>
                <a:spcPts val="0"/>
              </a:spcAft>
              <a:buNone/>
            </a:pPr>
            <a:r>
              <a:t/>
            </a:r>
            <a:endParaRPr>
              <a:latin typeface="Cambria"/>
              <a:ea typeface="Cambria"/>
              <a:cs typeface="Cambria"/>
              <a:sym typeface="Cambria"/>
            </a:endParaRPr>
          </a:p>
          <a:p>
            <a:pPr indent="0" lvl="0" marL="0" rtl="0" algn="r">
              <a:spcBef>
                <a:spcPts val="0"/>
              </a:spcBef>
              <a:spcAft>
                <a:spcPts val="0"/>
              </a:spcAft>
              <a:buNone/>
            </a:pPr>
            <a:r>
              <a:t/>
            </a:r>
            <a:endParaRPr sz="2400">
              <a:latin typeface="Calibri"/>
              <a:ea typeface="Calibri"/>
              <a:cs typeface="Calibri"/>
              <a:sym typeface="Calibri"/>
            </a:endParaRPr>
          </a:p>
        </p:txBody>
      </p:sp>
      <p:sp>
        <p:nvSpPr>
          <p:cNvPr id="106" name="Google Shape;106;p25"/>
          <p:cNvSpPr txBox="1"/>
          <p:nvPr/>
        </p:nvSpPr>
        <p:spPr>
          <a:xfrm>
            <a:off x="5983800" y="461945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4"/>
          <p:cNvSpPr txBox="1"/>
          <p:nvPr>
            <p:ph type="title"/>
          </p:nvPr>
        </p:nvSpPr>
        <p:spPr>
          <a:xfrm>
            <a:off x="311700" y="182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Twine Passages</a:t>
            </a:r>
            <a:endParaRPr/>
          </a:p>
        </p:txBody>
      </p:sp>
      <p:sp>
        <p:nvSpPr>
          <p:cNvPr id="173" name="Google Shape;173;p34"/>
          <p:cNvSpPr txBox="1"/>
          <p:nvPr>
            <p:ph idx="1" type="body"/>
          </p:nvPr>
        </p:nvSpPr>
        <p:spPr>
          <a:xfrm>
            <a:off x="271650" y="907050"/>
            <a:ext cx="8600700" cy="36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Twine </a:t>
            </a:r>
            <a:r>
              <a:rPr b="1" lang="en" sz="2200"/>
              <a:t>stories </a:t>
            </a:r>
            <a:r>
              <a:rPr lang="en" sz="2200"/>
              <a:t>are organized around </a:t>
            </a:r>
            <a:r>
              <a:rPr b="1" lang="en" sz="2200"/>
              <a:t>passages,</a:t>
            </a:r>
            <a:r>
              <a:rPr lang="en" sz="2200"/>
              <a:t> or individual portions of text that the user navigates through. </a:t>
            </a:r>
            <a:endParaRPr sz="2200"/>
          </a:p>
          <a:p>
            <a:pPr indent="0" lvl="0" marL="0" rtl="0" algn="l">
              <a:spcBef>
                <a:spcPts val="1600"/>
              </a:spcBef>
              <a:spcAft>
                <a:spcPts val="0"/>
              </a:spcAft>
              <a:buNone/>
            </a:pPr>
            <a:r>
              <a:rPr lang="en" sz="2200"/>
              <a:t>When used as a means of storytelling, these can be thought of as distinct </a:t>
            </a:r>
            <a:r>
              <a:rPr lang="en" sz="2200"/>
              <a:t>pieces</a:t>
            </a:r>
            <a:r>
              <a:rPr lang="en" sz="2200"/>
              <a:t> of dialogue, plot points, arguments, etc.</a:t>
            </a:r>
            <a:endParaRPr sz="2200"/>
          </a:p>
          <a:p>
            <a:pPr indent="0" lvl="0" marL="0" rtl="0" algn="l">
              <a:spcBef>
                <a:spcPts val="1600"/>
              </a:spcBef>
              <a:spcAft>
                <a:spcPts val="0"/>
              </a:spcAft>
              <a:buNone/>
            </a:pPr>
            <a:r>
              <a:rPr lang="en" sz="2200"/>
              <a:t>When used as a means of storyboarding/planning, these can be thought of divisions of time, priority, or sequence.</a:t>
            </a:r>
            <a:endParaRPr sz="2200"/>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txBox="1"/>
          <p:nvPr>
            <p:ph type="title"/>
          </p:nvPr>
        </p:nvSpPr>
        <p:spPr>
          <a:xfrm>
            <a:off x="311700" y="182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Twine Passages</a:t>
            </a:r>
            <a:endParaRPr/>
          </a:p>
        </p:txBody>
      </p:sp>
      <p:sp>
        <p:nvSpPr>
          <p:cNvPr id="179" name="Google Shape;179;p35"/>
          <p:cNvSpPr txBox="1"/>
          <p:nvPr>
            <p:ph idx="1" type="body"/>
          </p:nvPr>
        </p:nvSpPr>
        <p:spPr>
          <a:xfrm>
            <a:off x="271650" y="907050"/>
            <a:ext cx="8600700" cy="36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When you open your </a:t>
            </a:r>
            <a:r>
              <a:rPr b="1" lang="en" sz="2200"/>
              <a:t>story</a:t>
            </a:r>
            <a:r>
              <a:rPr lang="en" sz="2200"/>
              <a:t> there will already be an untitled </a:t>
            </a:r>
            <a:r>
              <a:rPr b="1" lang="en" sz="2200"/>
              <a:t>passage</a:t>
            </a:r>
            <a:r>
              <a:rPr lang="en" sz="2200"/>
              <a:t> on your board. Double-click this </a:t>
            </a:r>
            <a:r>
              <a:rPr b="1" lang="en" sz="2200"/>
              <a:t>passage </a:t>
            </a:r>
            <a:r>
              <a:rPr lang="en" sz="2200"/>
              <a:t>box in order to edit it. </a:t>
            </a:r>
            <a:endParaRPr sz="2200"/>
          </a:p>
          <a:p>
            <a:pPr indent="0" lvl="0" marL="0" rtl="0" algn="l">
              <a:spcBef>
                <a:spcPts val="1600"/>
              </a:spcBef>
              <a:spcAft>
                <a:spcPts val="1600"/>
              </a:spcAft>
              <a:buNone/>
            </a:pPr>
            <a:r>
              <a:t/>
            </a:r>
            <a:endParaRPr/>
          </a:p>
        </p:txBody>
      </p:sp>
      <p:pic>
        <p:nvPicPr>
          <p:cNvPr id="180" name="Google Shape;180;p35"/>
          <p:cNvPicPr preferRelativeResize="0"/>
          <p:nvPr/>
        </p:nvPicPr>
        <p:blipFill>
          <a:blip r:embed="rId3">
            <a:alphaModFix/>
          </a:blip>
          <a:stretch>
            <a:fillRect/>
          </a:stretch>
        </p:blipFill>
        <p:spPr>
          <a:xfrm>
            <a:off x="3099275" y="2118750"/>
            <a:ext cx="2945450" cy="2164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6"/>
          <p:cNvSpPr txBox="1"/>
          <p:nvPr>
            <p:ph type="title"/>
          </p:nvPr>
        </p:nvSpPr>
        <p:spPr>
          <a:xfrm>
            <a:off x="311700" y="182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Twine Passages</a:t>
            </a:r>
            <a:endParaRPr/>
          </a:p>
        </p:txBody>
      </p:sp>
      <p:sp>
        <p:nvSpPr>
          <p:cNvPr id="186" name="Google Shape;186;p36"/>
          <p:cNvSpPr txBox="1"/>
          <p:nvPr>
            <p:ph idx="1" type="body"/>
          </p:nvPr>
        </p:nvSpPr>
        <p:spPr>
          <a:xfrm>
            <a:off x="271650" y="907050"/>
            <a:ext cx="8600700" cy="36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Once you do click on the passage, a box will appear where you can edit the name and content of the </a:t>
            </a:r>
            <a:r>
              <a:rPr b="1" lang="en" sz="2200"/>
              <a:t>passage</a:t>
            </a:r>
            <a:r>
              <a:rPr lang="en" sz="2200"/>
              <a:t>.</a:t>
            </a:r>
            <a:endParaRPr sz="2200"/>
          </a:p>
          <a:p>
            <a:pPr indent="0" lvl="0" marL="0" rtl="0" algn="l">
              <a:spcBef>
                <a:spcPts val="1600"/>
              </a:spcBef>
              <a:spcAft>
                <a:spcPts val="1600"/>
              </a:spcAft>
              <a:buNone/>
            </a:pPr>
            <a:r>
              <a:t/>
            </a:r>
            <a:endParaRPr/>
          </a:p>
        </p:txBody>
      </p:sp>
      <p:pic>
        <p:nvPicPr>
          <p:cNvPr id="187" name="Google Shape;187;p36"/>
          <p:cNvPicPr preferRelativeResize="0"/>
          <p:nvPr/>
        </p:nvPicPr>
        <p:blipFill>
          <a:blip r:embed="rId3">
            <a:alphaModFix/>
          </a:blip>
          <a:stretch>
            <a:fillRect/>
          </a:stretch>
        </p:blipFill>
        <p:spPr>
          <a:xfrm>
            <a:off x="2417575" y="2571750"/>
            <a:ext cx="4308849" cy="1810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311700" y="140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Twine Links</a:t>
            </a:r>
            <a:endParaRPr/>
          </a:p>
        </p:txBody>
      </p:sp>
      <p:sp>
        <p:nvSpPr>
          <p:cNvPr id="193" name="Google Shape;193;p37"/>
          <p:cNvSpPr txBox="1"/>
          <p:nvPr>
            <p:ph idx="1" type="body"/>
          </p:nvPr>
        </p:nvSpPr>
        <p:spPr>
          <a:xfrm>
            <a:off x="311700" y="863550"/>
            <a:ext cx="8520600" cy="36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Twine </a:t>
            </a:r>
            <a:r>
              <a:rPr b="1" lang="en" sz="1800"/>
              <a:t>passages</a:t>
            </a:r>
            <a:r>
              <a:rPr lang="en" sz="1800"/>
              <a:t> are connected by </a:t>
            </a:r>
            <a:r>
              <a:rPr b="1" lang="en" sz="1800"/>
              <a:t>links</a:t>
            </a:r>
            <a:r>
              <a:rPr lang="en" sz="1800"/>
              <a:t>, which allow the user to move from one passage to another. A </a:t>
            </a:r>
            <a:r>
              <a:rPr b="1" lang="en" sz="1800"/>
              <a:t>passage </a:t>
            </a:r>
            <a:r>
              <a:rPr lang="en" sz="1800"/>
              <a:t>can be linked to a single other </a:t>
            </a:r>
            <a:r>
              <a:rPr b="1" lang="en" sz="1800"/>
              <a:t>passage, </a:t>
            </a:r>
            <a:r>
              <a:rPr lang="en" sz="1800"/>
              <a:t>or it can be linked to several, allowing the user to choose where they go next. </a:t>
            </a:r>
            <a:endParaRPr sz="1800"/>
          </a:p>
          <a:p>
            <a:pPr indent="0" lvl="0" marL="0" rtl="0" algn="l">
              <a:spcBef>
                <a:spcPts val="1600"/>
              </a:spcBef>
              <a:spcAft>
                <a:spcPts val="0"/>
              </a:spcAft>
              <a:buNone/>
            </a:pPr>
            <a:r>
              <a:rPr lang="en" sz="1800"/>
              <a:t>For example, this passage has two links:</a:t>
            </a:r>
            <a:endParaRPr sz="1800"/>
          </a:p>
          <a:p>
            <a:pPr indent="0" lvl="0" marL="0" rtl="0" algn="l">
              <a:spcBef>
                <a:spcPts val="1600"/>
              </a:spcBef>
              <a:spcAft>
                <a:spcPts val="1600"/>
              </a:spcAft>
              <a:buNone/>
            </a:pPr>
            <a:r>
              <a:t/>
            </a:r>
            <a:endParaRPr/>
          </a:p>
        </p:txBody>
      </p:sp>
      <p:pic>
        <p:nvPicPr>
          <p:cNvPr id="194" name="Google Shape;194;p37"/>
          <p:cNvPicPr preferRelativeResize="0"/>
          <p:nvPr/>
        </p:nvPicPr>
        <p:blipFill>
          <a:blip r:embed="rId3">
            <a:alphaModFix/>
          </a:blip>
          <a:stretch>
            <a:fillRect/>
          </a:stretch>
        </p:blipFill>
        <p:spPr>
          <a:xfrm>
            <a:off x="4572000" y="2118600"/>
            <a:ext cx="2270025" cy="2339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311700" y="140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Twine Links</a:t>
            </a:r>
            <a:endParaRPr/>
          </a:p>
        </p:txBody>
      </p:sp>
      <p:sp>
        <p:nvSpPr>
          <p:cNvPr id="200" name="Google Shape;200;p38"/>
          <p:cNvSpPr txBox="1"/>
          <p:nvPr>
            <p:ph idx="1" type="body"/>
          </p:nvPr>
        </p:nvSpPr>
        <p:spPr>
          <a:xfrm>
            <a:off x="311700" y="863550"/>
            <a:ext cx="8520600" cy="36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If you would like your user to go directly from one specific </a:t>
            </a:r>
            <a:r>
              <a:rPr b="1" lang="en" sz="1700"/>
              <a:t>passage </a:t>
            </a:r>
            <a:r>
              <a:rPr lang="en" sz="1700"/>
              <a:t>to another, you can create one </a:t>
            </a:r>
            <a:r>
              <a:rPr b="1" lang="en" sz="1700"/>
              <a:t>link.</a:t>
            </a:r>
            <a:r>
              <a:rPr lang="en" sz="1700"/>
              <a:t> If you would like your user to have a choice of where they will go next, you can create multiple </a:t>
            </a:r>
            <a:r>
              <a:rPr b="1" lang="en" sz="1700"/>
              <a:t>links. </a:t>
            </a:r>
            <a:endParaRPr b="1" sz="1700"/>
          </a:p>
          <a:p>
            <a:pPr indent="0" lvl="0" marL="0" rtl="0" algn="l">
              <a:spcBef>
                <a:spcPts val="1600"/>
              </a:spcBef>
              <a:spcAft>
                <a:spcPts val="0"/>
              </a:spcAft>
              <a:buNone/>
            </a:pPr>
            <a:r>
              <a:rPr lang="en" sz="1700"/>
              <a:t>To create a link, double-click the </a:t>
            </a:r>
            <a:r>
              <a:rPr b="1" lang="en" sz="1700"/>
              <a:t>passage </a:t>
            </a:r>
            <a:r>
              <a:rPr lang="en" sz="1700"/>
              <a:t>you would like to link from. Within the body text, add </a:t>
            </a:r>
            <a:r>
              <a:rPr b="1" lang="en" sz="1700"/>
              <a:t>double brackets</a:t>
            </a:r>
            <a:r>
              <a:rPr lang="en" sz="1700"/>
              <a:t> around the text you wish to link to the next </a:t>
            </a:r>
            <a:r>
              <a:rPr b="1" lang="en" sz="1700"/>
              <a:t>passage. </a:t>
            </a:r>
            <a:r>
              <a:rPr lang="en" sz="1700"/>
              <a:t>For example:</a:t>
            </a:r>
            <a:endParaRPr sz="1700"/>
          </a:p>
          <a:p>
            <a:pPr indent="0" lvl="0" marL="0" rtl="0" algn="l">
              <a:spcBef>
                <a:spcPts val="1600"/>
              </a:spcBef>
              <a:spcAft>
                <a:spcPts val="0"/>
              </a:spcAft>
              <a:buNone/>
            </a:pPr>
            <a:r>
              <a:rPr lang="en" sz="1700"/>
              <a:t>Welcome to Twine! Would you like to [[learn about passages]] or [[learn about links]]?</a:t>
            </a:r>
            <a:endParaRPr sz="1700"/>
          </a:p>
          <a:p>
            <a:pPr indent="0" lvl="0" marL="0" rtl="0" algn="l">
              <a:spcBef>
                <a:spcPts val="1600"/>
              </a:spcBef>
              <a:spcAft>
                <a:spcPts val="0"/>
              </a:spcAft>
              <a:buNone/>
            </a:pPr>
            <a:r>
              <a:rPr lang="en" sz="1700"/>
              <a:t>Twine will then automatically create two new passages (titled whatever is within your brackets) and link to these.</a:t>
            </a:r>
            <a:endParaRPr sz="1700"/>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9"/>
          <p:cNvSpPr txBox="1"/>
          <p:nvPr>
            <p:ph type="title"/>
          </p:nvPr>
        </p:nvSpPr>
        <p:spPr>
          <a:xfrm>
            <a:off x="311700" y="140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Twine Links</a:t>
            </a:r>
            <a:endParaRPr/>
          </a:p>
        </p:txBody>
      </p:sp>
      <p:sp>
        <p:nvSpPr>
          <p:cNvPr id="206" name="Google Shape;206;p39"/>
          <p:cNvSpPr txBox="1"/>
          <p:nvPr>
            <p:ph idx="1" type="body"/>
          </p:nvPr>
        </p:nvSpPr>
        <p:spPr>
          <a:xfrm>
            <a:off x="311700" y="863550"/>
            <a:ext cx="8520600" cy="369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700"/>
          </a:p>
          <a:p>
            <a:pPr indent="0" lvl="0" marL="0" rtl="0" algn="l">
              <a:spcBef>
                <a:spcPts val="1600"/>
              </a:spcBef>
              <a:spcAft>
                <a:spcPts val="1600"/>
              </a:spcAft>
              <a:buNone/>
            </a:pPr>
            <a:r>
              <a:t/>
            </a:r>
            <a:endParaRPr/>
          </a:p>
        </p:txBody>
      </p:sp>
      <p:pic>
        <p:nvPicPr>
          <p:cNvPr id="207" name="Google Shape;207;p39"/>
          <p:cNvPicPr preferRelativeResize="0"/>
          <p:nvPr/>
        </p:nvPicPr>
        <p:blipFill>
          <a:blip r:embed="rId3">
            <a:alphaModFix/>
          </a:blip>
          <a:stretch>
            <a:fillRect/>
          </a:stretch>
        </p:blipFill>
        <p:spPr>
          <a:xfrm>
            <a:off x="428638" y="1318350"/>
            <a:ext cx="8286726" cy="278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0"/>
          <p:cNvSpPr txBox="1"/>
          <p:nvPr>
            <p:ph type="title"/>
          </p:nvPr>
        </p:nvSpPr>
        <p:spPr>
          <a:xfrm>
            <a:off x="311700" y="182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Desktop App vs. Browser</a:t>
            </a:r>
            <a:endParaRPr/>
          </a:p>
        </p:txBody>
      </p:sp>
      <p:sp>
        <p:nvSpPr>
          <p:cNvPr id="213" name="Google Shape;213;p40"/>
          <p:cNvSpPr txBox="1"/>
          <p:nvPr>
            <p:ph idx="1" type="body"/>
          </p:nvPr>
        </p:nvSpPr>
        <p:spPr>
          <a:xfrm>
            <a:off x="271650" y="926300"/>
            <a:ext cx="8600700" cy="37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Twine can be freely downloaded to your personal computer and used as an application. This allows you to save your work directly to your device and allows you to work on projects without internet.</a:t>
            </a:r>
            <a:endParaRPr sz="1800"/>
          </a:p>
          <a:p>
            <a:pPr indent="0" lvl="0" marL="0" rtl="0" algn="l">
              <a:spcBef>
                <a:spcPts val="1600"/>
              </a:spcBef>
              <a:spcAft>
                <a:spcPts val="0"/>
              </a:spcAft>
              <a:buNone/>
            </a:pPr>
            <a:r>
              <a:rPr lang="en" sz="1800"/>
              <a:t>Twine can also be used online in your browser. While this is an attractive option if you are concerned about your device’s storage, it is not a good option if you are hoping to work on your project over multiple sessions as the browser platform does not save your work on their server. Rather, it saves it on your personal browser cache which can lead to accidental deleting of a project.</a:t>
            </a:r>
            <a:endParaRPr sz="1800"/>
          </a:p>
          <a:p>
            <a:pPr indent="0" lvl="0" marL="0" rtl="0" algn="l">
              <a:spcBef>
                <a:spcPts val="1600"/>
              </a:spcBef>
              <a:spcAft>
                <a:spcPts val="1600"/>
              </a:spcAft>
              <a:buNone/>
            </a:pPr>
            <a:r>
              <a:rPr lang="en" sz="1800"/>
              <a:t>For this reason, we recommend you download Twine here: </a:t>
            </a:r>
            <a:r>
              <a:rPr lang="en" sz="1800" u="sng">
                <a:solidFill>
                  <a:schemeClr val="hlink"/>
                </a:solidFill>
                <a:hlinkClick r:id="rId3"/>
              </a:rPr>
              <a:t>https://twinery.org/</a:t>
            </a:r>
            <a:r>
              <a:rPr lang="en" sz="1800"/>
              <a:t>.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1"/>
          <p:cNvSpPr txBox="1"/>
          <p:nvPr>
            <p:ph type="title"/>
          </p:nvPr>
        </p:nvSpPr>
        <p:spPr>
          <a:xfrm>
            <a:off x="311700" y="129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Demonstration of Tool</a:t>
            </a:r>
            <a:endParaRPr/>
          </a:p>
        </p:txBody>
      </p:sp>
      <p:sp>
        <p:nvSpPr>
          <p:cNvPr id="219" name="Google Shape;219;p41"/>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Together we are going to practice creating a simple interactive </a:t>
            </a:r>
            <a:r>
              <a:rPr lang="en"/>
              <a:t>game about starting your </a:t>
            </a:r>
            <a:r>
              <a:rPr lang="en"/>
              <a:t>undergrad</a:t>
            </a:r>
            <a:r>
              <a:rPr lang="en"/>
              <a:t>uate degree at Northeastern.</a:t>
            </a:r>
            <a:endParaRPr/>
          </a:p>
          <a:p>
            <a:pPr indent="0" lvl="0" marL="0" rtl="0" algn="l">
              <a:spcBef>
                <a:spcPts val="1600"/>
              </a:spcBef>
              <a:spcAft>
                <a:spcPts val="0"/>
              </a:spcAft>
              <a:buNone/>
            </a:pPr>
            <a:r>
              <a:rPr b="1" lang="en"/>
              <a:t>What are some mistakes you made when you first arrived at Northeastern? What is some advice you wish you’d known?</a:t>
            </a:r>
            <a:endParaRPr b="1"/>
          </a:p>
          <a:p>
            <a:pPr indent="0" lvl="0" marL="0" rtl="0" algn="l">
              <a:spcBef>
                <a:spcPts val="1600"/>
              </a:spcBef>
              <a:spcAft>
                <a:spcPts val="1600"/>
              </a:spcAft>
              <a:buNone/>
            </a:pPr>
            <a:r>
              <a:rPr lang="en"/>
              <a:t>Link to jamboard: </a:t>
            </a:r>
            <a:r>
              <a:rPr lang="en" u="sng">
                <a:solidFill>
                  <a:schemeClr val="hlink"/>
                </a:solidFill>
                <a:hlinkClick r:id="rId3"/>
              </a:rPr>
              <a:t>http://bit.ly/gilreath-twine-jamboard</a:t>
            </a: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2"/>
          <p:cNvSpPr txBox="1"/>
          <p:nvPr>
            <p:ph type="title"/>
          </p:nvPr>
        </p:nvSpPr>
        <p:spPr>
          <a:xfrm>
            <a:off x="311700" y="174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Turn</a:t>
            </a:r>
            <a:endParaRPr/>
          </a:p>
        </p:txBody>
      </p:sp>
      <p:sp>
        <p:nvSpPr>
          <p:cNvPr id="225" name="Google Shape;225;p42"/>
          <p:cNvSpPr txBox="1"/>
          <p:nvPr>
            <p:ph idx="1" type="body"/>
          </p:nvPr>
        </p:nvSpPr>
        <p:spPr>
          <a:xfrm>
            <a:off x="311700" y="9492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following </a:t>
            </a:r>
            <a:r>
              <a:rPr lang="en"/>
              <a:t>excerpt</a:t>
            </a:r>
            <a:r>
              <a:rPr lang="en"/>
              <a:t>, practice:</a:t>
            </a:r>
            <a:endParaRPr/>
          </a:p>
          <a:p>
            <a:pPr indent="-381000" lvl="0" marL="457200" rtl="0" algn="l">
              <a:spcBef>
                <a:spcPts val="1600"/>
              </a:spcBef>
              <a:spcAft>
                <a:spcPts val="0"/>
              </a:spcAft>
              <a:buSzPts val="2400"/>
              <a:buChar char="●"/>
            </a:pPr>
            <a:r>
              <a:rPr lang="en"/>
              <a:t>Starting a story</a:t>
            </a:r>
            <a:endParaRPr/>
          </a:p>
          <a:p>
            <a:pPr indent="-381000" lvl="0" marL="457200" rtl="0" algn="l">
              <a:spcBef>
                <a:spcPts val="0"/>
              </a:spcBef>
              <a:spcAft>
                <a:spcPts val="0"/>
              </a:spcAft>
              <a:buSzPts val="2400"/>
              <a:buChar char="●"/>
            </a:pPr>
            <a:r>
              <a:rPr lang="en"/>
              <a:t>Creating passages</a:t>
            </a:r>
            <a:endParaRPr/>
          </a:p>
          <a:p>
            <a:pPr indent="-381000" lvl="0" marL="457200" rtl="0" algn="l">
              <a:spcBef>
                <a:spcPts val="0"/>
              </a:spcBef>
              <a:spcAft>
                <a:spcPts val="0"/>
              </a:spcAft>
              <a:buSzPts val="2400"/>
              <a:buChar char="●"/>
            </a:pPr>
            <a:r>
              <a:rPr lang="en"/>
              <a:t>Linking passages</a:t>
            </a:r>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3"/>
          <p:cNvSpPr txBox="1"/>
          <p:nvPr/>
        </p:nvSpPr>
        <p:spPr>
          <a:xfrm>
            <a:off x="1136788" y="4180975"/>
            <a:ext cx="62220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ambria"/>
                <a:ea typeface="Cambria"/>
                <a:cs typeface="Cambria"/>
                <a:sym typeface="Cambria"/>
              </a:rPr>
              <a:t>From “</a:t>
            </a:r>
            <a:r>
              <a:rPr lang="en" sz="1100" u="sng">
                <a:solidFill>
                  <a:schemeClr val="hlink"/>
                </a:solidFill>
                <a:latin typeface="Cambria"/>
                <a:ea typeface="Cambria"/>
                <a:cs typeface="Cambria"/>
                <a:sym typeface="Cambria"/>
                <a:hlinkClick r:id="rId3"/>
              </a:rPr>
              <a:t>What to know about the political debate around daylight saving time</a:t>
            </a:r>
            <a:r>
              <a:rPr lang="en" sz="1100">
                <a:latin typeface="Cambria"/>
                <a:ea typeface="Cambria"/>
                <a:cs typeface="Cambria"/>
                <a:sym typeface="Cambria"/>
              </a:rPr>
              <a:t>” - Emily Olson</a:t>
            </a:r>
            <a:endParaRPr sz="1100">
              <a:latin typeface="Cambria"/>
              <a:ea typeface="Cambria"/>
              <a:cs typeface="Cambria"/>
              <a:sym typeface="Cambria"/>
            </a:endParaRPr>
          </a:p>
        </p:txBody>
      </p:sp>
      <p:pic>
        <p:nvPicPr>
          <p:cNvPr id="231" name="Google Shape;231;p43"/>
          <p:cNvPicPr preferRelativeResize="0"/>
          <p:nvPr/>
        </p:nvPicPr>
        <p:blipFill>
          <a:blip r:embed="rId4">
            <a:alphaModFix/>
          </a:blip>
          <a:stretch>
            <a:fillRect/>
          </a:stretch>
        </p:blipFill>
        <p:spPr>
          <a:xfrm>
            <a:off x="1061001" y="140575"/>
            <a:ext cx="6373587" cy="4040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6"/>
          <p:cNvSpPr txBox="1"/>
          <p:nvPr>
            <p:ph type="title"/>
          </p:nvPr>
        </p:nvSpPr>
        <p:spPr>
          <a:xfrm>
            <a:off x="311700" y="296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Workshop Agenda</a:t>
            </a:r>
            <a:endParaRPr/>
          </a:p>
        </p:txBody>
      </p:sp>
      <p:sp>
        <p:nvSpPr>
          <p:cNvPr id="112" name="Google Shape;112;p26"/>
          <p:cNvSpPr txBox="1"/>
          <p:nvPr>
            <p:ph idx="1" type="body"/>
          </p:nvPr>
        </p:nvSpPr>
        <p:spPr>
          <a:xfrm>
            <a:off x="311700" y="1262750"/>
            <a:ext cx="88323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Workshop objectives</a:t>
            </a:r>
            <a:endParaRPr/>
          </a:p>
          <a:p>
            <a:pPr indent="-381000" lvl="0" marL="457200" rtl="0" algn="l">
              <a:spcBef>
                <a:spcPts val="0"/>
              </a:spcBef>
              <a:spcAft>
                <a:spcPts val="0"/>
              </a:spcAft>
              <a:buSzPts val="2400"/>
              <a:buChar char="●"/>
            </a:pPr>
            <a:r>
              <a:rPr lang="en"/>
              <a:t>What is Twine?</a:t>
            </a:r>
            <a:endParaRPr/>
          </a:p>
          <a:p>
            <a:pPr indent="-381000" lvl="0" marL="457200" rtl="0" algn="l">
              <a:spcBef>
                <a:spcPts val="0"/>
              </a:spcBef>
              <a:spcAft>
                <a:spcPts val="0"/>
              </a:spcAft>
              <a:buSzPts val="2400"/>
              <a:buChar char="●"/>
            </a:pPr>
            <a:r>
              <a:rPr lang="en"/>
              <a:t>Important vocabulary and functions</a:t>
            </a:r>
            <a:endParaRPr/>
          </a:p>
          <a:p>
            <a:pPr indent="-381000" lvl="0" marL="457200" rtl="0" algn="l">
              <a:spcBef>
                <a:spcPts val="0"/>
              </a:spcBef>
              <a:spcAft>
                <a:spcPts val="0"/>
              </a:spcAft>
              <a:buSzPts val="2400"/>
              <a:buChar char="●"/>
            </a:pPr>
            <a:r>
              <a:rPr lang="en"/>
              <a:t>Twine Demonstration</a:t>
            </a:r>
            <a:endParaRPr/>
          </a:p>
          <a:p>
            <a:pPr indent="-381000" lvl="0" marL="457200" rtl="0" algn="l">
              <a:spcBef>
                <a:spcPts val="0"/>
              </a:spcBef>
              <a:spcAft>
                <a:spcPts val="0"/>
              </a:spcAft>
              <a:buSzPts val="2400"/>
              <a:buChar char="●"/>
            </a:pPr>
            <a:r>
              <a:rPr lang="en"/>
              <a:t>Hands-on activity</a:t>
            </a:r>
            <a:endParaRPr/>
          </a:p>
          <a:p>
            <a:pPr indent="0" lvl="0" marL="0" rtl="0" algn="l">
              <a:spcBef>
                <a:spcPts val="1600"/>
              </a:spcBef>
              <a:spcAft>
                <a:spcPts val="1600"/>
              </a:spcAft>
              <a:buNone/>
            </a:pPr>
            <a:r>
              <a:rPr lang="en"/>
              <a:t>Link to module materials: </a:t>
            </a:r>
            <a:r>
              <a:rPr lang="en" u="sng">
                <a:solidFill>
                  <a:schemeClr val="hlink"/>
                </a:solidFill>
                <a:hlinkClick r:id="rId3"/>
              </a:rPr>
              <a:t>https://bit.ly/sp24-gilreath-twine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4"/>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Discussion</a:t>
            </a:r>
            <a:endParaRPr/>
          </a:p>
        </p:txBody>
      </p:sp>
      <p:sp>
        <p:nvSpPr>
          <p:cNvPr id="237" name="Google Shape;237;p44"/>
          <p:cNvSpPr txBox="1"/>
          <p:nvPr>
            <p:ph idx="1" type="body"/>
          </p:nvPr>
        </p:nvSpPr>
        <p:spPr>
          <a:xfrm>
            <a:off x="311700" y="10285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What did you find surprising or interesting in your exploration of the tool?</a:t>
            </a:r>
            <a:endParaRPr/>
          </a:p>
          <a:p>
            <a:pPr indent="-381000" lvl="0" marL="457200" rtl="0" algn="l">
              <a:spcBef>
                <a:spcPts val="0"/>
              </a:spcBef>
              <a:spcAft>
                <a:spcPts val="0"/>
              </a:spcAft>
              <a:buSzPts val="2400"/>
              <a:buChar char="●"/>
            </a:pPr>
            <a:r>
              <a:rPr lang="en"/>
              <a:t>How does Twine help you rethink your choices around </a:t>
            </a:r>
            <a:r>
              <a:rPr lang="en"/>
              <a:t>narrative</a:t>
            </a:r>
            <a:r>
              <a:rPr lang="en"/>
              <a:t> structure?</a:t>
            </a:r>
            <a:endParaRPr/>
          </a:p>
          <a:p>
            <a:pPr indent="-381000" lvl="0" marL="457200" rtl="0" algn="l">
              <a:spcBef>
                <a:spcPts val="0"/>
              </a:spcBef>
              <a:spcAft>
                <a:spcPts val="0"/>
              </a:spcAft>
              <a:buSzPts val="2400"/>
              <a:buChar char="●"/>
            </a:pPr>
            <a:r>
              <a:rPr lang="en"/>
              <a:t>What are some challenges you faced? How might you work with these as you move forward?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5"/>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Thank you!	</a:t>
            </a:r>
            <a:endParaRPr>
              <a:solidFill>
                <a:srgbClr val="FF0000"/>
              </a:solidFill>
            </a:endParaRPr>
          </a:p>
        </p:txBody>
      </p:sp>
      <p:sp>
        <p:nvSpPr>
          <p:cNvPr id="243" name="Google Shape;243;p45"/>
          <p:cNvSpPr txBox="1"/>
          <p:nvPr>
            <p:ph idx="1" type="body"/>
          </p:nvPr>
        </p:nvSpPr>
        <p:spPr>
          <a:xfrm>
            <a:off x="311700" y="1242700"/>
            <a:ext cx="9015300" cy="1170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For more information on the DITI, please see: </a:t>
            </a:r>
            <a:r>
              <a:rPr lang="en" u="sng">
                <a:solidFill>
                  <a:schemeClr val="accent5"/>
                </a:solidFill>
                <a:hlinkClick r:id="rId3">
                  <a:extLst>
                    <a:ext uri="{A12FA001-AC4F-418D-AE19-62706E023703}">
                      <ahyp:hlinkClr val="tx"/>
                    </a:ext>
                  </a:extLst>
                </a:hlinkClick>
              </a:rPr>
              <a:t>https://bit.ly/diti-about</a:t>
            </a:r>
            <a:endParaRPr/>
          </a:p>
          <a:p>
            <a:pPr indent="-381000" lvl="0" marL="457200" rtl="0" algn="l">
              <a:spcBef>
                <a:spcPts val="0"/>
              </a:spcBef>
              <a:spcAft>
                <a:spcPts val="0"/>
              </a:spcAft>
              <a:buSzPts val="2400"/>
              <a:buChar char="●"/>
            </a:pPr>
            <a:r>
              <a:rPr lang="en"/>
              <a:t>Schedule an appointment with us! </a:t>
            </a:r>
            <a:r>
              <a:rPr lang="en" u="sng">
                <a:solidFill>
                  <a:schemeClr val="accent5"/>
                </a:solidFill>
                <a:hlinkClick r:id="rId4">
                  <a:extLst>
                    <a:ext uri="{A12FA001-AC4F-418D-AE19-62706E023703}">
                      <ahyp:hlinkClr val="tx"/>
                    </a:ext>
                  </a:extLst>
                </a:hlinkClick>
              </a:rPr>
              <a:t>https://bit.ly/diti-meeting</a:t>
            </a:r>
            <a:r>
              <a:rPr lang="en"/>
              <a:t> </a:t>
            </a:r>
            <a:endParaRPr/>
          </a:p>
          <a:p>
            <a:pPr indent="-381000" lvl="0" marL="457200" rtl="0" algn="l">
              <a:lnSpc>
                <a:spcPct val="100000"/>
              </a:lnSpc>
              <a:spcBef>
                <a:spcPts val="0"/>
              </a:spcBef>
              <a:spcAft>
                <a:spcPts val="0"/>
              </a:spcAft>
              <a:buSzPts val="2400"/>
              <a:buChar char="●"/>
            </a:pPr>
            <a:r>
              <a:rPr lang="en"/>
              <a:t>If you have any questions, contact us at: </a:t>
            </a:r>
            <a:r>
              <a:rPr lang="en" u="sng">
                <a:solidFill>
                  <a:schemeClr val="accent5"/>
                </a:solidFill>
                <a:hlinkClick r:id="rId5">
                  <a:extLst>
                    <a:ext uri="{A12FA001-AC4F-418D-AE19-62706E023703}">
                      <ahyp:hlinkClr val="tx"/>
                    </a:ext>
                  </a:extLst>
                </a:hlinkClick>
              </a:rPr>
              <a:t>nulab.info@gmail.com</a:t>
            </a:r>
            <a:endParaRPr/>
          </a:p>
          <a:p>
            <a:pPr indent="-381000" lvl="0" marL="457200" rtl="0" algn="l">
              <a:lnSpc>
                <a:spcPct val="100000"/>
              </a:lnSpc>
              <a:spcBef>
                <a:spcPts val="1000"/>
              </a:spcBef>
              <a:spcAft>
                <a:spcPts val="0"/>
              </a:spcAft>
              <a:buSzPts val="2400"/>
              <a:buChar char="●"/>
            </a:pPr>
            <a:r>
              <a:rPr lang="en"/>
              <a:t>We'd love your feedback! Please fill out a short survey here: </a:t>
            </a:r>
            <a:r>
              <a:rPr lang="en" u="sng">
                <a:solidFill>
                  <a:schemeClr val="accent5"/>
                </a:solidFill>
                <a:hlinkClick r:id="rId6">
                  <a:extLst>
                    <a:ext uri="{A12FA001-AC4F-418D-AE19-62706E023703}">
                      <ahyp:hlinkClr val="tx"/>
                    </a:ext>
                  </a:extLst>
                </a:hlinkClick>
              </a:rPr>
              <a:t>https://bit.ly/diti-feedback</a:t>
            </a:r>
            <a:r>
              <a:rPr lang="en"/>
              <a:t> </a:t>
            </a:r>
            <a:endParaRPr>
              <a:solidFill>
                <a:srgbClr val="666666"/>
              </a:solidFill>
            </a:endParaRPr>
          </a:p>
          <a:p>
            <a:pPr indent="0" lvl="0" marL="0" marR="0" rtl="0" algn="l">
              <a:lnSpc>
                <a:spcPct val="115000"/>
              </a:lnSpc>
              <a:spcBef>
                <a:spcPts val="1000"/>
              </a:spcBef>
              <a:spcAft>
                <a:spcPts val="0"/>
              </a:spcAft>
              <a:buNone/>
            </a:pPr>
            <a:r>
              <a:t/>
            </a:r>
            <a:endParaRPr>
              <a:solidFill>
                <a:srgbClr val="666666"/>
              </a:solidFill>
            </a:endParaRPr>
          </a:p>
          <a:p>
            <a:pPr indent="0" lvl="0" marL="0" marR="0" rtl="0" algn="l">
              <a:lnSpc>
                <a:spcPct val="115000"/>
              </a:lnSpc>
              <a:spcBef>
                <a:spcPts val="0"/>
              </a:spcBef>
              <a:spcAft>
                <a:spcPts val="0"/>
              </a:spcAft>
              <a:buNone/>
            </a:pPr>
            <a:r>
              <a:t/>
            </a:r>
            <a:endParaRPr>
              <a:solidFill>
                <a:srgbClr val="666666"/>
              </a:solidFill>
            </a:endParaRPr>
          </a:p>
          <a:p>
            <a:pPr indent="0" lvl="0" marL="0" marR="0" rtl="0" algn="l">
              <a:lnSpc>
                <a:spcPct val="115000"/>
              </a:lnSpc>
              <a:spcBef>
                <a:spcPts val="0"/>
              </a:spcBef>
              <a:spcAft>
                <a:spcPts val="0"/>
              </a:spcAft>
              <a:buNone/>
            </a:pPr>
            <a:r>
              <a:t/>
            </a:r>
            <a:endParaRPr b="1">
              <a:solidFill>
                <a:srgbClr val="666666"/>
              </a:solidFill>
            </a:endParaRPr>
          </a:p>
          <a:p>
            <a:pPr indent="0" lvl="0" marL="0" marR="0" rtl="0" algn="l">
              <a:lnSpc>
                <a:spcPct val="115000"/>
              </a:lnSpc>
              <a:spcBef>
                <a:spcPts val="0"/>
              </a:spcBef>
              <a:spcAft>
                <a:spcPts val="0"/>
              </a:spcAft>
              <a:buNone/>
            </a:pPr>
            <a:r>
              <a:t/>
            </a:r>
            <a:endParaRPr b="1">
              <a:solidFill>
                <a:srgbClr val="666666"/>
              </a:solidFill>
            </a:endParaRPr>
          </a:p>
          <a:p>
            <a:pPr indent="0" lvl="0" marL="0" marR="0" rtl="0" algn="l">
              <a:lnSpc>
                <a:spcPct val="115000"/>
              </a:lnSpc>
              <a:spcBef>
                <a:spcPts val="0"/>
              </a:spcBef>
              <a:spcAft>
                <a:spcPts val="0"/>
              </a:spcAft>
              <a:buNone/>
            </a:pPr>
            <a:r>
              <a:t/>
            </a:r>
            <a:endParaRPr b="1">
              <a:solidFill>
                <a:srgbClr val="666666"/>
              </a:solidFill>
            </a:endParaRPr>
          </a:p>
          <a:p>
            <a:pPr indent="0" lvl="0" marL="0" marR="0" rtl="0" algn="l">
              <a:lnSpc>
                <a:spcPct val="115000"/>
              </a:lnSpc>
              <a:spcBef>
                <a:spcPts val="0"/>
              </a:spcBef>
              <a:spcAft>
                <a:spcPts val="0"/>
              </a:spcAft>
              <a:buNone/>
            </a:pPr>
            <a:r>
              <a:t/>
            </a:r>
            <a:endParaRPr>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Workshop Objectives</a:t>
            </a:r>
            <a:endParaRPr/>
          </a:p>
        </p:txBody>
      </p:sp>
      <p:sp>
        <p:nvSpPr>
          <p:cNvPr id="118" name="Google Shape;118;p27"/>
          <p:cNvSpPr txBox="1"/>
          <p:nvPr>
            <p:ph idx="1" type="body"/>
          </p:nvPr>
        </p:nvSpPr>
        <p:spPr>
          <a:xfrm>
            <a:off x="311700" y="1028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today’s workshop, we will learn:</a:t>
            </a:r>
            <a:endParaRPr/>
          </a:p>
          <a:p>
            <a:pPr indent="-381000" lvl="0" marL="457200" rtl="0" algn="l">
              <a:spcBef>
                <a:spcPts val="1600"/>
              </a:spcBef>
              <a:spcAft>
                <a:spcPts val="0"/>
              </a:spcAft>
              <a:buSzPts val="2400"/>
              <a:buChar char="●"/>
            </a:pPr>
            <a:r>
              <a:rPr lang="en"/>
              <a:t>The key functions of Twine as they relate to this class</a:t>
            </a:r>
            <a:endParaRPr/>
          </a:p>
          <a:p>
            <a:pPr indent="-381000" lvl="0" marL="457200" rtl="0" algn="l">
              <a:spcBef>
                <a:spcPts val="0"/>
              </a:spcBef>
              <a:spcAft>
                <a:spcPts val="0"/>
              </a:spcAft>
              <a:buSzPts val="2400"/>
              <a:buChar char="●"/>
            </a:pPr>
            <a:r>
              <a:rPr lang="en"/>
              <a:t>Twine-specific vocabulary to aid </a:t>
            </a:r>
            <a:r>
              <a:rPr lang="en"/>
              <a:t>independent work</a:t>
            </a:r>
            <a:endParaRPr/>
          </a:p>
          <a:p>
            <a:pPr indent="-381000" lvl="0" marL="457200" rtl="0" algn="l">
              <a:spcBef>
                <a:spcPts val="0"/>
              </a:spcBef>
              <a:spcAft>
                <a:spcPts val="0"/>
              </a:spcAft>
              <a:buSzPts val="2400"/>
              <a:buChar char="●"/>
            </a:pPr>
            <a:r>
              <a:rPr lang="en"/>
              <a:t>How Twine can be used for storytelling and storyboarding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Twine Example</a:t>
            </a:r>
            <a:endParaRPr/>
          </a:p>
        </p:txBody>
      </p:sp>
      <p:pic>
        <p:nvPicPr>
          <p:cNvPr id="124" name="Google Shape;124;p28"/>
          <p:cNvPicPr preferRelativeResize="0"/>
          <p:nvPr/>
        </p:nvPicPr>
        <p:blipFill>
          <a:blip r:embed="rId3">
            <a:alphaModFix/>
          </a:blip>
          <a:stretch>
            <a:fillRect/>
          </a:stretch>
        </p:blipFill>
        <p:spPr>
          <a:xfrm>
            <a:off x="673650" y="1230450"/>
            <a:ext cx="7796675" cy="2535950"/>
          </a:xfrm>
          <a:prstGeom prst="rect">
            <a:avLst/>
          </a:prstGeom>
          <a:noFill/>
          <a:ln>
            <a:noFill/>
          </a:ln>
        </p:spPr>
      </p:pic>
      <p:sp>
        <p:nvSpPr>
          <p:cNvPr id="125" name="Google Shape;125;p28"/>
          <p:cNvSpPr txBox="1"/>
          <p:nvPr/>
        </p:nvSpPr>
        <p:spPr>
          <a:xfrm>
            <a:off x="2763300" y="3835675"/>
            <a:ext cx="3438300" cy="1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u="sng">
                <a:solidFill>
                  <a:schemeClr val="hlink"/>
                </a:solidFill>
                <a:latin typeface="Cambria"/>
                <a:ea typeface="Cambria"/>
                <a:cs typeface="Cambria"/>
                <a:sym typeface="Cambria"/>
                <a:hlinkClick r:id="rId4"/>
              </a:rPr>
              <a:t>Cat Petting Simulator 2014</a:t>
            </a:r>
            <a:r>
              <a:rPr i="1" lang="en">
                <a:latin typeface="Cambria"/>
                <a:ea typeface="Cambria"/>
                <a:cs typeface="Cambria"/>
                <a:sym typeface="Cambria"/>
              </a:rPr>
              <a:t> - nenongrey</a:t>
            </a:r>
            <a:endParaRPr i="1">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Twine?</a:t>
            </a:r>
            <a:endParaRPr/>
          </a:p>
        </p:txBody>
      </p:sp>
      <p:sp>
        <p:nvSpPr>
          <p:cNvPr id="131" name="Google Shape;131;p29"/>
          <p:cNvSpPr txBox="1"/>
          <p:nvPr>
            <p:ph idx="1" type="body"/>
          </p:nvPr>
        </p:nvSpPr>
        <p:spPr>
          <a:xfrm>
            <a:off x="311700" y="921050"/>
            <a:ext cx="8385300" cy="34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Twine is a narrative tool that is open-source and free to use.</a:t>
            </a:r>
            <a:endParaRPr sz="1800"/>
          </a:p>
          <a:p>
            <a:pPr indent="0" lvl="0" marL="0" rtl="0" algn="l">
              <a:spcBef>
                <a:spcPts val="1600"/>
              </a:spcBef>
              <a:spcAft>
                <a:spcPts val="0"/>
              </a:spcAft>
              <a:buNone/>
            </a:pPr>
            <a:r>
              <a:rPr lang="en" sz="1800"/>
              <a:t>Through a combination of </a:t>
            </a:r>
            <a:r>
              <a:rPr b="1" lang="en" sz="1800"/>
              <a:t>passages</a:t>
            </a:r>
            <a:r>
              <a:rPr b="1" lang="en" sz="1800"/>
              <a:t> </a:t>
            </a:r>
            <a:r>
              <a:rPr lang="en" sz="1800"/>
              <a:t>(individual portions of text) </a:t>
            </a:r>
            <a:r>
              <a:rPr lang="en" sz="1800"/>
              <a:t>and </a:t>
            </a:r>
            <a:r>
              <a:rPr b="1" lang="en" sz="1800"/>
              <a:t>links </a:t>
            </a:r>
            <a:r>
              <a:rPr lang="en" sz="1800"/>
              <a:t>(connections between </a:t>
            </a:r>
            <a:r>
              <a:rPr b="1" lang="en" sz="1800"/>
              <a:t>passages</a:t>
            </a:r>
            <a:r>
              <a:rPr lang="en" sz="1800"/>
              <a:t>)</a:t>
            </a:r>
            <a:r>
              <a:rPr b="1" lang="en" sz="1800"/>
              <a:t>, </a:t>
            </a:r>
            <a:r>
              <a:rPr lang="en" sz="1800"/>
              <a:t>Twine allows users to create interactive narratives that are not restricted to the linear form. It publishes to HTML and can therefore be included on a variety of platforms in order to showcase your work.</a:t>
            </a:r>
            <a:endParaRPr sz="1800"/>
          </a:p>
          <a:p>
            <a:pPr indent="0" lvl="0" marL="0" rtl="0" algn="l">
              <a:spcBef>
                <a:spcPts val="1600"/>
              </a:spcBef>
              <a:spcAft>
                <a:spcPts val="0"/>
              </a:spcAft>
              <a:buNone/>
            </a:pPr>
            <a:r>
              <a:rPr lang="en" sz="1800"/>
              <a:t>Twine is particularly useful for the following projects:</a:t>
            </a:r>
            <a:endParaRPr sz="1800"/>
          </a:p>
          <a:p>
            <a:pPr indent="-342900" lvl="0" marL="457200" rtl="0" algn="l">
              <a:spcBef>
                <a:spcPts val="1600"/>
              </a:spcBef>
              <a:spcAft>
                <a:spcPts val="0"/>
              </a:spcAft>
              <a:buSzPts val="1800"/>
              <a:buChar char="●"/>
            </a:pPr>
            <a:r>
              <a:rPr lang="en" sz="1800"/>
              <a:t>‘Choose-your-own-adventure’ storytelling</a:t>
            </a:r>
            <a:endParaRPr sz="1800"/>
          </a:p>
          <a:p>
            <a:pPr indent="-342900" lvl="0" marL="457200" rtl="0" algn="l">
              <a:spcBef>
                <a:spcPts val="0"/>
              </a:spcBef>
              <a:spcAft>
                <a:spcPts val="0"/>
              </a:spcAft>
              <a:buSzPts val="1800"/>
              <a:buChar char="●"/>
            </a:pPr>
            <a:r>
              <a:rPr lang="en" sz="1800"/>
              <a:t>Storyboarding as a means of project-planning</a:t>
            </a:r>
            <a:endParaRPr sz="1800"/>
          </a:p>
          <a:p>
            <a:pPr indent="0" lvl="0" marL="0" rtl="0" algn="l">
              <a:spcBef>
                <a:spcPts val="1600"/>
              </a:spcBef>
              <a:spcAft>
                <a:spcPts val="160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ph type="title"/>
          </p:nvPr>
        </p:nvSpPr>
        <p:spPr>
          <a:xfrm>
            <a:off x="311700" y="237625"/>
            <a:ext cx="8661900" cy="7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Twine Vocabulary</a:t>
            </a:r>
            <a:endParaRPr/>
          </a:p>
        </p:txBody>
      </p:sp>
      <p:sp>
        <p:nvSpPr>
          <p:cNvPr id="137" name="Google Shape;137;p30"/>
          <p:cNvSpPr txBox="1"/>
          <p:nvPr>
            <p:ph idx="1" type="body"/>
          </p:nvPr>
        </p:nvSpPr>
        <p:spPr>
          <a:xfrm>
            <a:off x="379350" y="849750"/>
            <a:ext cx="8385300" cy="344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Twine functions through the use of </a:t>
            </a:r>
            <a:r>
              <a:rPr b="1" lang="en" sz="2100"/>
              <a:t>hypertext, </a:t>
            </a:r>
            <a:r>
              <a:rPr lang="en" sz="2100"/>
              <a:t>a digital text that is connected to other digital texts through links. </a:t>
            </a:r>
            <a:endParaRPr sz="2100"/>
          </a:p>
          <a:p>
            <a:pPr indent="0" lvl="0" marL="0" rtl="0" algn="l">
              <a:spcBef>
                <a:spcPts val="1600"/>
              </a:spcBef>
              <a:spcAft>
                <a:spcPts val="1600"/>
              </a:spcAft>
              <a:buNone/>
            </a:pPr>
            <a:r>
              <a:rPr lang="en" sz="2100"/>
              <a:t>You come across </a:t>
            </a:r>
            <a:r>
              <a:rPr b="1" lang="en" sz="2100"/>
              <a:t>hypertext</a:t>
            </a:r>
            <a:r>
              <a:rPr b="1" lang="en" sz="2100"/>
              <a:t> </a:t>
            </a:r>
            <a:r>
              <a:rPr lang="en" sz="2100"/>
              <a:t>all the time in your daily online activities.</a:t>
            </a:r>
            <a:endParaRPr sz="2100"/>
          </a:p>
        </p:txBody>
      </p:sp>
      <p:sp>
        <p:nvSpPr>
          <p:cNvPr id="138" name="Google Shape;138;p30"/>
          <p:cNvSpPr txBox="1"/>
          <p:nvPr/>
        </p:nvSpPr>
        <p:spPr>
          <a:xfrm>
            <a:off x="497275" y="2694900"/>
            <a:ext cx="12186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mbria"/>
              <a:ea typeface="Cambria"/>
              <a:cs typeface="Cambria"/>
              <a:sym typeface="Cambria"/>
            </a:endParaRPr>
          </a:p>
        </p:txBody>
      </p:sp>
      <p:pic>
        <p:nvPicPr>
          <p:cNvPr id="139" name="Google Shape;139;p30"/>
          <p:cNvPicPr preferRelativeResize="0"/>
          <p:nvPr/>
        </p:nvPicPr>
        <p:blipFill>
          <a:blip r:embed="rId3">
            <a:alphaModFix/>
          </a:blip>
          <a:stretch>
            <a:fillRect/>
          </a:stretch>
        </p:blipFill>
        <p:spPr>
          <a:xfrm>
            <a:off x="497275" y="2850720"/>
            <a:ext cx="3698276" cy="819175"/>
          </a:xfrm>
          <a:prstGeom prst="rect">
            <a:avLst/>
          </a:prstGeom>
          <a:noFill/>
          <a:ln>
            <a:noFill/>
          </a:ln>
        </p:spPr>
      </p:pic>
      <p:pic>
        <p:nvPicPr>
          <p:cNvPr id="140" name="Google Shape;140;p30"/>
          <p:cNvPicPr preferRelativeResize="0"/>
          <p:nvPr/>
        </p:nvPicPr>
        <p:blipFill>
          <a:blip r:embed="rId4">
            <a:alphaModFix/>
          </a:blip>
          <a:stretch>
            <a:fillRect/>
          </a:stretch>
        </p:blipFill>
        <p:spPr>
          <a:xfrm>
            <a:off x="4961624" y="2357525"/>
            <a:ext cx="3367924" cy="2072100"/>
          </a:xfrm>
          <a:prstGeom prst="rect">
            <a:avLst/>
          </a:prstGeom>
          <a:noFill/>
          <a:ln>
            <a:noFill/>
          </a:ln>
        </p:spPr>
      </p:pic>
      <p:cxnSp>
        <p:nvCxnSpPr>
          <p:cNvPr id="141" name="Google Shape;141;p30"/>
          <p:cNvCxnSpPr/>
          <p:nvPr/>
        </p:nvCxnSpPr>
        <p:spPr>
          <a:xfrm>
            <a:off x="4395438" y="3176700"/>
            <a:ext cx="366300" cy="0"/>
          </a:xfrm>
          <a:prstGeom prst="straightConnector1">
            <a:avLst/>
          </a:prstGeom>
          <a:noFill/>
          <a:ln cap="flat" cmpd="sng" w="9525">
            <a:solidFill>
              <a:schemeClr val="dk2"/>
            </a:solidFill>
            <a:prstDash val="solid"/>
            <a:round/>
            <a:headEnd len="med" w="med" type="none"/>
            <a:tailEnd len="med" w="med" type="triangle"/>
          </a:ln>
        </p:spPr>
      </p:cxnSp>
      <p:sp>
        <p:nvSpPr>
          <p:cNvPr id="142" name="Google Shape;142;p30"/>
          <p:cNvSpPr txBox="1"/>
          <p:nvPr/>
        </p:nvSpPr>
        <p:spPr>
          <a:xfrm>
            <a:off x="705900" y="3976600"/>
            <a:ext cx="2931000" cy="1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mbria"/>
                <a:ea typeface="Cambria"/>
                <a:cs typeface="Cambria"/>
                <a:sym typeface="Cambria"/>
              </a:rPr>
              <a:t>From “</a:t>
            </a:r>
            <a:r>
              <a:rPr lang="en" sz="1000" u="sng">
                <a:solidFill>
                  <a:schemeClr val="hlink"/>
                </a:solidFill>
                <a:latin typeface="Cambria"/>
                <a:ea typeface="Cambria"/>
                <a:cs typeface="Cambria"/>
                <a:sym typeface="Cambria"/>
                <a:hlinkClick r:id="rId5"/>
              </a:rPr>
              <a:t>Why Ohio Voters Said No To Ballot Measure</a:t>
            </a:r>
            <a:r>
              <a:rPr lang="en" sz="1000">
                <a:latin typeface="Cambria"/>
                <a:ea typeface="Cambria"/>
                <a:cs typeface="Cambria"/>
                <a:sym typeface="Cambria"/>
              </a:rPr>
              <a:t>” - Campbell Robertson, NYTimes</a:t>
            </a:r>
            <a:endParaRPr sz="1000">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1"/>
          <p:cNvSpPr txBox="1"/>
          <p:nvPr>
            <p:ph type="title"/>
          </p:nvPr>
        </p:nvSpPr>
        <p:spPr>
          <a:xfrm>
            <a:off x="311700" y="237625"/>
            <a:ext cx="8661900" cy="75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Twine Vocabulary</a:t>
            </a:r>
            <a:endParaRPr/>
          </a:p>
        </p:txBody>
      </p:sp>
      <p:sp>
        <p:nvSpPr>
          <p:cNvPr id="148" name="Google Shape;148;p31"/>
          <p:cNvSpPr txBox="1"/>
          <p:nvPr>
            <p:ph idx="1" type="body"/>
          </p:nvPr>
        </p:nvSpPr>
        <p:spPr>
          <a:xfrm>
            <a:off x="379350" y="995425"/>
            <a:ext cx="8385300" cy="344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Twine narratives are called </a:t>
            </a:r>
            <a:r>
              <a:rPr b="1" lang="en" sz="2200"/>
              <a:t>stories </a:t>
            </a:r>
            <a:r>
              <a:rPr lang="en" sz="2200"/>
              <a:t>and are made up of </a:t>
            </a:r>
            <a:r>
              <a:rPr b="1" lang="en" sz="2200"/>
              <a:t>passages</a:t>
            </a:r>
            <a:r>
              <a:rPr lang="en" sz="2200"/>
              <a:t> (individual portions of text) and </a:t>
            </a:r>
            <a:r>
              <a:rPr b="1" lang="en" sz="2200"/>
              <a:t>links </a:t>
            </a:r>
            <a:r>
              <a:rPr lang="en" sz="2200"/>
              <a:t>(the connections between </a:t>
            </a:r>
            <a:r>
              <a:rPr b="1" lang="en" sz="2200"/>
              <a:t>passages</a:t>
            </a:r>
            <a:r>
              <a:rPr lang="en" sz="2200"/>
              <a:t>). </a:t>
            </a:r>
            <a:endParaRPr sz="2200"/>
          </a:p>
        </p:txBody>
      </p:sp>
      <p:pic>
        <p:nvPicPr>
          <p:cNvPr id="149" name="Google Shape;149;p31"/>
          <p:cNvPicPr preferRelativeResize="0"/>
          <p:nvPr/>
        </p:nvPicPr>
        <p:blipFill>
          <a:blip r:embed="rId3">
            <a:alphaModFix/>
          </a:blip>
          <a:stretch>
            <a:fillRect/>
          </a:stretch>
        </p:blipFill>
        <p:spPr>
          <a:xfrm>
            <a:off x="3401563" y="2026525"/>
            <a:ext cx="2340875" cy="2412900"/>
          </a:xfrm>
          <a:prstGeom prst="rect">
            <a:avLst/>
          </a:prstGeom>
          <a:noFill/>
          <a:ln>
            <a:noFill/>
          </a:ln>
        </p:spPr>
      </p:pic>
      <p:cxnSp>
        <p:nvCxnSpPr>
          <p:cNvPr id="150" name="Google Shape;150;p31"/>
          <p:cNvCxnSpPr/>
          <p:nvPr/>
        </p:nvCxnSpPr>
        <p:spPr>
          <a:xfrm flipH="1">
            <a:off x="5159200" y="2366250"/>
            <a:ext cx="1317600" cy="4110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p31"/>
          <p:cNvCxnSpPr/>
          <p:nvPr/>
        </p:nvCxnSpPr>
        <p:spPr>
          <a:xfrm flipH="1">
            <a:off x="5654900" y="3063300"/>
            <a:ext cx="906900" cy="6519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p31"/>
          <p:cNvCxnSpPr/>
          <p:nvPr/>
        </p:nvCxnSpPr>
        <p:spPr>
          <a:xfrm>
            <a:off x="1857525" y="2850775"/>
            <a:ext cx="2267100" cy="35430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31"/>
          <p:cNvSpPr txBox="1"/>
          <p:nvPr/>
        </p:nvSpPr>
        <p:spPr>
          <a:xfrm>
            <a:off x="6561800" y="2026525"/>
            <a:ext cx="18561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66666"/>
                </a:solidFill>
                <a:latin typeface="Cambria"/>
                <a:ea typeface="Cambria"/>
                <a:cs typeface="Cambria"/>
                <a:sym typeface="Cambria"/>
              </a:rPr>
              <a:t>These are </a:t>
            </a:r>
            <a:r>
              <a:rPr b="1" lang="en" sz="2400">
                <a:solidFill>
                  <a:srgbClr val="666666"/>
                </a:solidFill>
                <a:latin typeface="Cambria"/>
                <a:ea typeface="Cambria"/>
                <a:cs typeface="Cambria"/>
                <a:sym typeface="Cambria"/>
              </a:rPr>
              <a:t>passages.</a:t>
            </a:r>
            <a:endParaRPr b="1" sz="2400">
              <a:solidFill>
                <a:srgbClr val="666666"/>
              </a:solidFill>
              <a:latin typeface="Cambria"/>
              <a:ea typeface="Cambria"/>
              <a:cs typeface="Cambria"/>
              <a:sym typeface="Cambria"/>
            </a:endParaRPr>
          </a:p>
        </p:txBody>
      </p:sp>
      <p:sp>
        <p:nvSpPr>
          <p:cNvPr id="154" name="Google Shape;154;p31"/>
          <p:cNvSpPr txBox="1"/>
          <p:nvPr/>
        </p:nvSpPr>
        <p:spPr>
          <a:xfrm>
            <a:off x="497275" y="2694900"/>
            <a:ext cx="12186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mbria"/>
              <a:ea typeface="Cambria"/>
              <a:cs typeface="Cambria"/>
              <a:sym typeface="Cambria"/>
            </a:endParaRPr>
          </a:p>
        </p:txBody>
      </p:sp>
      <p:sp>
        <p:nvSpPr>
          <p:cNvPr id="155" name="Google Shape;155;p31"/>
          <p:cNvSpPr txBox="1"/>
          <p:nvPr/>
        </p:nvSpPr>
        <p:spPr>
          <a:xfrm>
            <a:off x="379350" y="2418900"/>
            <a:ext cx="1686300" cy="7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66666"/>
                </a:solidFill>
                <a:latin typeface="Cambria"/>
                <a:ea typeface="Cambria"/>
                <a:cs typeface="Cambria"/>
                <a:sym typeface="Cambria"/>
              </a:rPr>
              <a:t>This is a </a:t>
            </a:r>
            <a:r>
              <a:rPr b="1" lang="en" sz="2400">
                <a:solidFill>
                  <a:srgbClr val="666666"/>
                </a:solidFill>
                <a:latin typeface="Cambria"/>
                <a:ea typeface="Cambria"/>
                <a:cs typeface="Cambria"/>
                <a:sym typeface="Cambria"/>
              </a:rPr>
              <a:t>link.</a:t>
            </a:r>
            <a:endParaRPr sz="2400">
              <a:solidFill>
                <a:srgbClr val="666666"/>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type="title"/>
          </p:nvPr>
        </p:nvSpPr>
        <p:spPr>
          <a:xfrm>
            <a:off x="858900" y="1718625"/>
            <a:ext cx="742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stories, passages, and links used?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Twine Stories</a:t>
            </a:r>
            <a:endParaRPr/>
          </a:p>
        </p:txBody>
      </p:sp>
      <p:sp>
        <p:nvSpPr>
          <p:cNvPr id="166" name="Google Shape;166;p33"/>
          <p:cNvSpPr txBox="1"/>
          <p:nvPr>
            <p:ph idx="1" type="body"/>
          </p:nvPr>
        </p:nvSpPr>
        <p:spPr>
          <a:xfrm>
            <a:off x="311700" y="1028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 beginning a project on Twine, you will be asked to create a </a:t>
            </a:r>
            <a:r>
              <a:rPr b="1" lang="en"/>
              <a:t>story. </a:t>
            </a:r>
            <a:r>
              <a:rPr lang="en"/>
              <a:t>These can be titled in whatever way you prefer. In order to create a new project, navigate to the top left of the page and click on ‘+ New’. </a:t>
            </a:r>
            <a:endParaRPr/>
          </a:p>
        </p:txBody>
      </p:sp>
      <p:pic>
        <p:nvPicPr>
          <p:cNvPr id="167" name="Google Shape;167;p33"/>
          <p:cNvPicPr preferRelativeResize="0"/>
          <p:nvPr/>
        </p:nvPicPr>
        <p:blipFill>
          <a:blip r:embed="rId3">
            <a:alphaModFix/>
          </a:blip>
          <a:stretch>
            <a:fillRect/>
          </a:stretch>
        </p:blipFill>
        <p:spPr>
          <a:xfrm>
            <a:off x="2172650" y="2838600"/>
            <a:ext cx="4984249" cy="1447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TI Slides">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