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1.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2.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3.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9144000" cy="5143500" type="screen16x9"/>
  <p:notesSz cx="6858000" cy="9144000"/>
  <p:embeddedFontLst>
    <p:embeddedFont>
      <p:font typeface="Alfa Slab One" pitchFamily="2" charset="77"/>
      <p:regular r:id="rId24"/>
    </p:embeddedFont>
    <p:embeddedFont>
      <p:font typeface="Calibri" panose="020F0502020204030204" pitchFamily="34" charset="0"/>
      <p:regular r:id="rId25"/>
      <p:bold r:id="rId26"/>
      <p:italic r:id="rId27"/>
      <p:boldItalic r:id="rId28"/>
    </p:embeddedFont>
    <p:embeddedFont>
      <p:font typeface="Cambria" panose="02040503050406030204" pitchFamily="18" charset="0"/>
      <p:regular r:id="rId29"/>
      <p:bold r:id="rId30"/>
      <p:italic r:id="rId31"/>
      <p:boldItalic r:id="rId32"/>
    </p:embeddedFont>
    <p:embeddedFont>
      <p:font typeface="Proxima Nova" panose="02000506030000020004" pitchFamily="2"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rah Connell" initials="" lastIdx="4" clrIdx="0"/>
  <p:cmAuthor id="1" name="Lawrence Evalyn"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81"/>
  </p:normalViewPr>
  <p:slideViewPr>
    <p:cSldViewPr snapToGrid="0">
      <p:cViewPr varScale="1">
        <p:scale>
          <a:sx n="154" d="100"/>
          <a:sy n="154" d="100"/>
        </p:scale>
        <p:origin x="68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19.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8.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8-10T17:25:34.331" idx="1">
    <p:pos x="171" y="571"/>
    <p:text>repetition here deliberate?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3-08-16T18:42:46.517" idx="2">
    <p:pos x="196" y="88"/>
    <p:text>This assumes that you will always create a passage by linking to it. I think it's very likely people will need to know how to link to existing passages as well</p:text>
  </p:cm>
  <p:cm authorId="1" dt="2023-08-16T18:42:46.517" idx="1">
    <p:pos x="196" y="88"/>
    <p:text>agreed -- and students especially want to know how to link to a passage when the link should be different from the passage name. I think these more complex link processes should be a new slide.</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23-07-19T21:22:40.662" idx="2">
    <p:pos x="171" y="475"/>
    <p:text>The second point isn’t entirely accurate; the browser does save your work for multiple sessions, usually for plenty long enough to complete a project. But it doesn’t save it on *their* server, it saves in your browser cache, so some students accidentally delete their work by clearing their cache</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3-08-10T17:36:57.253" idx="3">
    <p:pos x="196" y="149"/>
    <p:text>This needs to be updated to include the link to the NULab Gmail and to the feedback form.</p:text>
  </p:cm>
  <p:cm authorId="0" dt="2023-08-10T17:36:57.253" idx="4">
    <p:pos x="196" y="149"/>
    <p:text>For example:  https://docs.google.com/presentation/d/1FSV5zZDokUBEfY3rcluFVWfCeBonqeznPEz46Cd9D5A/edit#slide=id.g260e10a39b7_0_0</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176e04a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176e04a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5e7c6bff7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5e7c6bff7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9bddba665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9bddba66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59bddba665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59bddba66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efbd2eb3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efbd2eb3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59bddba665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59bddba66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59bddba665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59bddba665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5e7c6bff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5e7c6bff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NVivo is a software originally built for qualitative coding that has </a:t>
            </a:r>
            <a:r>
              <a:rPr lang="en" i="1"/>
              <a:t>multiple types of text analysis</a:t>
            </a:r>
            <a:r>
              <a:rPr lang="en"/>
              <a:t> formats, including qualitative coding, annotating, storing information, labeling the overall files, doing basic text analysis visualizations like word counts, and more.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e26dbfb1b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e26dbfb1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5e26dbfb1b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5e26dbfb1b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e26dbfb1b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5e26dbfb1b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e26dbfb1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e26dbfb1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5190ea1b66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5190ea1b6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e26dbfb1b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e26dbfb1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59bddba665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59bddba66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1edaecd3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1edaecd3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59bddba665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59bddba665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e26dbfb1b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e26dbfb1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bb699112f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5bb699112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59bddba66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59bddba66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cxnSp>
        <p:nvCxnSpPr>
          <p:cNvPr id="57" name="Google Shape;57;p14"/>
          <p:cNvCxnSpPr/>
          <p:nvPr/>
        </p:nvCxnSpPr>
        <p:spPr>
          <a:xfrm>
            <a:off x="4278300" y="2350188"/>
            <a:ext cx="587400" cy="0"/>
          </a:xfrm>
          <a:prstGeom prst="straightConnector1">
            <a:avLst/>
          </a:prstGeom>
          <a:noFill/>
          <a:ln w="76200" cap="flat" cmpd="sng">
            <a:solidFill>
              <a:srgbClr val="FF9900"/>
            </a:solidFill>
            <a:prstDash val="solid"/>
            <a:round/>
            <a:headEnd type="none" w="sm" len="sm"/>
            <a:tailEnd type="none" w="sm" len="sm"/>
          </a:ln>
        </p:spPr>
      </p:cxnSp>
      <p:sp>
        <p:nvSpPr>
          <p:cNvPr id="58" name="Google Shape;58;p14"/>
          <p:cNvSpPr txBox="1">
            <a:spLocks noGrp="1"/>
          </p:cNvSpPr>
          <p:nvPr>
            <p:ph type="ctrTitle"/>
          </p:nvPr>
        </p:nvSpPr>
        <p:spPr>
          <a:xfrm>
            <a:off x="311700" y="222675"/>
            <a:ext cx="8520600" cy="195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400"/>
              <a:buNone/>
              <a:defRPr sz="5400" b="1"/>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59" name="Google Shape;59;p14"/>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p:nvPr/>
        </p:nvSpPr>
        <p:spPr>
          <a:xfrm>
            <a:off x="5983800" y="4619450"/>
            <a:ext cx="3160200" cy="591900"/>
          </a:xfrm>
          <a:prstGeom prst="rect">
            <a:avLst/>
          </a:prstGeom>
          <a:solidFill>
            <a:srgbClr val="F4CCCC"/>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i="1">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a:endParaRPr/>
          </a:p>
        </p:txBody>
      </p:sp>
      <p:sp>
        <p:nvSpPr>
          <p:cNvPr id="64" name="Google Shape;6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311700" y="2376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16"/>
          <p:cNvSpPr txBox="1">
            <a:spLocks noGrp="1"/>
          </p:cNvSpPr>
          <p:nvPr>
            <p:ph type="body" idx="1"/>
          </p:nvPr>
        </p:nvSpPr>
        <p:spPr>
          <a:xfrm>
            <a:off x="311700" y="1028575"/>
            <a:ext cx="85206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55600" rtl="0">
              <a:spcBef>
                <a:spcPts val="1600"/>
              </a:spcBef>
              <a:spcAft>
                <a:spcPts val="0"/>
              </a:spcAft>
              <a:buSzPts val="2000"/>
              <a:buChar char="○"/>
              <a:defRPr/>
            </a:lvl2pPr>
            <a:lvl3pPr marL="1371600" lvl="2" indent="-342900" rtl="0">
              <a:spcBef>
                <a:spcPts val="1600"/>
              </a:spcBef>
              <a:spcAft>
                <a:spcPts val="0"/>
              </a:spcAft>
              <a:buSzPts val="18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311700" y="2376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3" name="Google Shape;73;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11700" y="2376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 name="Google Shape;79;p19"/>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0" name="Google Shape;8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83" name="Google Shape;8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21"/>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 name="Google Shape;86;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87" name="Google Shape;87;p21"/>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8" name="Google Shape;88;p21"/>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9" name="Google Shape;89;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81000" rtl="0">
              <a:spcBef>
                <a:spcPts val="0"/>
              </a:spcBef>
              <a:spcAft>
                <a:spcPts val="0"/>
              </a:spcAft>
              <a:buClr>
                <a:schemeClr val="lt1"/>
              </a:buClr>
              <a:buSzPts val="2400"/>
              <a:buChar char="●"/>
              <a:defRPr>
                <a:solidFill>
                  <a:schemeClr val="lt1"/>
                </a:solidFill>
              </a:defRPr>
            </a:lvl1pPr>
            <a:lvl2pPr marL="914400" lvl="1" indent="-355600" rtl="0">
              <a:spcBef>
                <a:spcPts val="1600"/>
              </a:spcBef>
              <a:spcAft>
                <a:spcPts val="0"/>
              </a:spcAft>
              <a:buClr>
                <a:schemeClr val="lt1"/>
              </a:buClr>
              <a:buSzPts val="2000"/>
              <a:buChar char="○"/>
              <a:defRPr>
                <a:solidFill>
                  <a:schemeClr val="lt1"/>
                </a:solidFill>
              </a:defRPr>
            </a:lvl2pPr>
            <a:lvl3pPr marL="1371600" lvl="2" indent="-342900" rtl="0">
              <a:spcBef>
                <a:spcPts val="1600"/>
              </a:spcBef>
              <a:spcAft>
                <a:spcPts val="0"/>
              </a:spcAft>
              <a:buClr>
                <a:schemeClr val="lt1"/>
              </a:buClr>
              <a:buSzPts val="18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90" name="Google Shape;90;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Google Shape;92;p22"/>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a:endParaRPr/>
          </a:p>
        </p:txBody>
      </p:sp>
      <p:sp>
        <p:nvSpPr>
          <p:cNvPr id="93" name="Google Shape;9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sp>
        <p:nvSpPr>
          <p:cNvPr id="95" name="Google Shape;95;p23"/>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1000"/>
              <a:buNone/>
              <a:defRPr sz="11000">
                <a:solidFill>
                  <a:schemeClr val="dk1"/>
                </a:solidFill>
              </a:defRPr>
            </a:lvl1pPr>
            <a:lvl2pPr lvl="1" algn="ctr" rtl="0">
              <a:spcBef>
                <a:spcPts val="0"/>
              </a:spcBef>
              <a:spcAft>
                <a:spcPts val="0"/>
              </a:spcAft>
              <a:buClr>
                <a:schemeClr val="dk1"/>
              </a:buClr>
              <a:buSzPts val="11000"/>
              <a:buNone/>
              <a:defRPr sz="11000">
                <a:solidFill>
                  <a:schemeClr val="dk1"/>
                </a:solidFill>
              </a:defRPr>
            </a:lvl2pPr>
            <a:lvl3pPr lvl="2" algn="ctr" rtl="0">
              <a:spcBef>
                <a:spcPts val="0"/>
              </a:spcBef>
              <a:spcAft>
                <a:spcPts val="0"/>
              </a:spcAft>
              <a:buClr>
                <a:schemeClr val="dk1"/>
              </a:buClr>
              <a:buSzPts val="11000"/>
              <a:buNone/>
              <a:defRPr sz="11000">
                <a:solidFill>
                  <a:schemeClr val="dk1"/>
                </a:solidFill>
              </a:defRPr>
            </a:lvl3pPr>
            <a:lvl4pPr lvl="3" algn="ctr" rtl="0">
              <a:spcBef>
                <a:spcPts val="0"/>
              </a:spcBef>
              <a:spcAft>
                <a:spcPts val="0"/>
              </a:spcAft>
              <a:buClr>
                <a:schemeClr val="dk1"/>
              </a:buClr>
              <a:buSzPts val="11000"/>
              <a:buNone/>
              <a:defRPr sz="11000">
                <a:solidFill>
                  <a:schemeClr val="dk1"/>
                </a:solidFill>
              </a:defRPr>
            </a:lvl4pPr>
            <a:lvl5pPr lvl="4" algn="ctr" rtl="0">
              <a:spcBef>
                <a:spcPts val="0"/>
              </a:spcBef>
              <a:spcAft>
                <a:spcPts val="0"/>
              </a:spcAft>
              <a:buClr>
                <a:schemeClr val="dk1"/>
              </a:buClr>
              <a:buSzPts val="11000"/>
              <a:buNone/>
              <a:defRPr sz="11000">
                <a:solidFill>
                  <a:schemeClr val="dk1"/>
                </a:solidFill>
              </a:defRPr>
            </a:lvl5pPr>
            <a:lvl6pPr lvl="5" algn="ctr" rtl="0">
              <a:spcBef>
                <a:spcPts val="0"/>
              </a:spcBef>
              <a:spcAft>
                <a:spcPts val="0"/>
              </a:spcAft>
              <a:buClr>
                <a:schemeClr val="dk1"/>
              </a:buClr>
              <a:buSzPts val="11000"/>
              <a:buNone/>
              <a:defRPr sz="11000">
                <a:solidFill>
                  <a:schemeClr val="dk1"/>
                </a:solidFill>
              </a:defRPr>
            </a:lvl6pPr>
            <a:lvl7pPr lvl="6" algn="ctr" rtl="0">
              <a:spcBef>
                <a:spcPts val="0"/>
              </a:spcBef>
              <a:spcAft>
                <a:spcPts val="0"/>
              </a:spcAft>
              <a:buClr>
                <a:schemeClr val="dk1"/>
              </a:buClr>
              <a:buSzPts val="11000"/>
              <a:buNone/>
              <a:defRPr sz="11000">
                <a:solidFill>
                  <a:schemeClr val="dk1"/>
                </a:solidFill>
              </a:defRPr>
            </a:lvl7pPr>
            <a:lvl8pPr lvl="7" algn="ctr" rtl="0">
              <a:spcBef>
                <a:spcPts val="0"/>
              </a:spcBef>
              <a:spcAft>
                <a:spcPts val="0"/>
              </a:spcAft>
              <a:buClr>
                <a:schemeClr val="dk1"/>
              </a:buClr>
              <a:buSzPts val="11000"/>
              <a:buNone/>
              <a:defRPr sz="11000">
                <a:solidFill>
                  <a:schemeClr val="dk1"/>
                </a:solidFill>
              </a:defRPr>
            </a:lvl8pPr>
            <a:lvl9pPr lvl="8" algn="ctr" rtl="0">
              <a:spcBef>
                <a:spcPts val="0"/>
              </a:spcBef>
              <a:spcAft>
                <a:spcPts val="0"/>
              </a:spcAft>
              <a:buClr>
                <a:schemeClr val="dk1"/>
              </a:buClr>
              <a:buSzPts val="11000"/>
              <a:buNone/>
              <a:defRPr sz="11000">
                <a:solidFill>
                  <a:schemeClr val="dk1"/>
                </a:solidFill>
              </a:defRPr>
            </a:lvl9pPr>
          </a:lstStyle>
          <a:p>
            <a:r>
              <a:t>xx%</a:t>
            </a:r>
          </a:p>
        </p:txBody>
      </p:sp>
      <p:sp>
        <p:nvSpPr>
          <p:cNvPr id="96" name="Google Shape;96;p23"/>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Autofit/>
          </a:bodyPr>
          <a:lstStyle>
            <a:lvl1pPr marL="457200" lvl="0" indent="-381000" algn="ctr" rtl="0">
              <a:spcBef>
                <a:spcPts val="0"/>
              </a:spcBef>
              <a:spcAft>
                <a:spcPts val="0"/>
              </a:spcAft>
              <a:buSzPts val="2400"/>
              <a:buChar char="●"/>
              <a:defRPr/>
            </a:lvl1pPr>
            <a:lvl2pPr marL="914400" lvl="1" indent="-355600" algn="ctr" rtl="0">
              <a:spcBef>
                <a:spcPts val="1600"/>
              </a:spcBef>
              <a:spcAft>
                <a:spcPts val="0"/>
              </a:spcAft>
              <a:buSzPts val="2000"/>
              <a:buChar char="○"/>
              <a:defRPr/>
            </a:lvl2pPr>
            <a:lvl3pPr marL="1371600" lvl="2" indent="-342900" algn="ctr" rtl="0">
              <a:spcBef>
                <a:spcPts val="1600"/>
              </a:spcBef>
              <a:spcAft>
                <a:spcPts val="0"/>
              </a:spcAft>
              <a:buSzPts val="18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2376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ED0E0E"/>
              </a:buClr>
              <a:buSzPts val="3600"/>
              <a:buFont typeface="Cambria"/>
              <a:buNone/>
              <a:defRPr sz="3600" b="1">
                <a:solidFill>
                  <a:srgbClr val="ED0E0E"/>
                </a:solidFill>
                <a:latin typeface="Cambria"/>
                <a:ea typeface="Cambria"/>
                <a:cs typeface="Cambria"/>
                <a:sym typeface="Cambria"/>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52" name="Google Shape;52;p13"/>
          <p:cNvSpPr txBox="1">
            <a:spLocks noGrp="1"/>
          </p:cNvSpPr>
          <p:nvPr>
            <p:ph type="body" idx="1"/>
          </p:nvPr>
        </p:nvSpPr>
        <p:spPr>
          <a:xfrm>
            <a:off x="311700" y="863550"/>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15000"/>
              </a:lnSpc>
              <a:spcBef>
                <a:spcPts val="0"/>
              </a:spcBef>
              <a:spcAft>
                <a:spcPts val="0"/>
              </a:spcAft>
              <a:buClr>
                <a:schemeClr val="dk2"/>
              </a:buClr>
              <a:buSzPts val="2400"/>
              <a:buFont typeface="Cambria"/>
              <a:buChar char="●"/>
              <a:defRPr sz="2400">
                <a:solidFill>
                  <a:schemeClr val="dk2"/>
                </a:solidFill>
                <a:latin typeface="Cambria"/>
                <a:ea typeface="Cambria"/>
                <a:cs typeface="Cambria"/>
                <a:sym typeface="Cambria"/>
              </a:defRPr>
            </a:lvl1pPr>
            <a:lvl2pPr marL="914400" lvl="1" indent="-355600" rtl="0">
              <a:lnSpc>
                <a:spcPct val="115000"/>
              </a:lnSpc>
              <a:spcBef>
                <a:spcPts val="1600"/>
              </a:spcBef>
              <a:spcAft>
                <a:spcPts val="0"/>
              </a:spcAft>
              <a:buClr>
                <a:schemeClr val="dk2"/>
              </a:buClr>
              <a:buSzPts val="2000"/>
              <a:buFont typeface="Cambria"/>
              <a:buChar char="○"/>
              <a:defRPr sz="2000">
                <a:solidFill>
                  <a:schemeClr val="dk2"/>
                </a:solidFill>
                <a:latin typeface="Cambria"/>
                <a:ea typeface="Cambria"/>
                <a:cs typeface="Cambria"/>
                <a:sym typeface="Cambria"/>
              </a:defRPr>
            </a:lvl2pPr>
            <a:lvl3pPr marL="1371600" lvl="2" indent="-342900" rtl="0">
              <a:lnSpc>
                <a:spcPct val="115000"/>
              </a:lnSpc>
              <a:spcBef>
                <a:spcPts val="1600"/>
              </a:spcBef>
              <a:spcAft>
                <a:spcPts val="0"/>
              </a:spcAft>
              <a:buClr>
                <a:schemeClr val="dk2"/>
              </a:buClr>
              <a:buSzPts val="1800"/>
              <a:buFont typeface="Cambria"/>
              <a:buChar char="■"/>
              <a:defRPr sz="1800">
                <a:solidFill>
                  <a:schemeClr val="dk2"/>
                </a:solidFill>
                <a:latin typeface="Cambria"/>
                <a:ea typeface="Cambria"/>
                <a:cs typeface="Cambria"/>
                <a:sym typeface="Cambria"/>
              </a:defRPr>
            </a:lvl3pPr>
            <a:lvl4pPr marL="1828800" lvl="3" indent="-3175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4pPr>
            <a:lvl5pPr marL="2286000" lvl="4" indent="-3175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5pPr>
            <a:lvl6pPr marL="2743200" lvl="5" indent="-3175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6pPr>
            <a:lvl7pPr marL="3200400" lvl="6" indent="-3175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7pPr>
            <a:lvl8pPr marL="3657600" lvl="7" indent="-317500" rtl="0">
              <a:lnSpc>
                <a:spcPct val="115000"/>
              </a:lnSpc>
              <a:spcBef>
                <a:spcPts val="1600"/>
              </a:spcBef>
              <a:spcAft>
                <a:spcPts val="0"/>
              </a:spcAft>
              <a:buClr>
                <a:schemeClr val="dk2"/>
              </a:buClr>
              <a:buSzPts val="1400"/>
              <a:buFont typeface="Cambria"/>
              <a:buChar char="○"/>
              <a:defRPr>
                <a:solidFill>
                  <a:schemeClr val="dk2"/>
                </a:solidFill>
                <a:latin typeface="Cambria"/>
                <a:ea typeface="Cambria"/>
                <a:cs typeface="Cambria"/>
                <a:sym typeface="Cambria"/>
              </a:defRPr>
            </a:lvl8pPr>
            <a:lvl9pPr marL="4114800" lvl="8" indent="-317500" rtl="0">
              <a:lnSpc>
                <a:spcPct val="115000"/>
              </a:lnSpc>
              <a:spcBef>
                <a:spcPts val="1600"/>
              </a:spcBef>
              <a:spcAft>
                <a:spcPts val="1600"/>
              </a:spcAft>
              <a:buClr>
                <a:schemeClr val="dk2"/>
              </a:buClr>
              <a:buSzPts val="1400"/>
              <a:buFont typeface="Cambria"/>
              <a:buChar char="■"/>
              <a:defRPr>
                <a:solidFill>
                  <a:schemeClr val="dk2"/>
                </a:solidFill>
                <a:latin typeface="Cambria"/>
                <a:ea typeface="Cambria"/>
                <a:cs typeface="Cambria"/>
                <a:sym typeface="Cambri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Proxima Nova"/>
                <a:ea typeface="Proxima Nova"/>
                <a:cs typeface="Proxima Nova"/>
                <a:sym typeface="Proxima Nova"/>
              </a:defRPr>
            </a:lvl1pPr>
            <a:lvl2pPr lvl="1" algn="r" rtl="0">
              <a:buNone/>
              <a:defRPr sz="1000">
                <a:solidFill>
                  <a:schemeClr val="dk2"/>
                </a:solidFill>
                <a:latin typeface="Proxima Nova"/>
                <a:ea typeface="Proxima Nova"/>
                <a:cs typeface="Proxima Nova"/>
                <a:sym typeface="Proxima Nova"/>
              </a:defRPr>
            </a:lvl2pPr>
            <a:lvl3pPr lvl="2" algn="r" rtl="0">
              <a:buNone/>
              <a:defRPr sz="1000">
                <a:solidFill>
                  <a:schemeClr val="dk2"/>
                </a:solidFill>
                <a:latin typeface="Proxima Nova"/>
                <a:ea typeface="Proxima Nova"/>
                <a:cs typeface="Proxima Nova"/>
                <a:sym typeface="Proxima Nova"/>
              </a:defRPr>
            </a:lvl3pPr>
            <a:lvl4pPr lvl="3" algn="r" rtl="0">
              <a:buNone/>
              <a:defRPr sz="1000">
                <a:solidFill>
                  <a:schemeClr val="dk2"/>
                </a:solidFill>
                <a:latin typeface="Proxima Nova"/>
                <a:ea typeface="Proxima Nova"/>
                <a:cs typeface="Proxima Nova"/>
                <a:sym typeface="Proxima Nova"/>
              </a:defRPr>
            </a:lvl4pPr>
            <a:lvl5pPr lvl="4" algn="r" rtl="0">
              <a:buNone/>
              <a:defRPr sz="1000">
                <a:solidFill>
                  <a:schemeClr val="dk2"/>
                </a:solidFill>
                <a:latin typeface="Proxima Nova"/>
                <a:ea typeface="Proxima Nova"/>
                <a:cs typeface="Proxima Nova"/>
                <a:sym typeface="Proxima Nova"/>
              </a:defRPr>
            </a:lvl5pPr>
            <a:lvl6pPr lvl="5" algn="r" rtl="0">
              <a:buNone/>
              <a:defRPr sz="1000">
                <a:solidFill>
                  <a:schemeClr val="dk2"/>
                </a:solidFill>
                <a:latin typeface="Proxima Nova"/>
                <a:ea typeface="Proxima Nova"/>
                <a:cs typeface="Proxima Nova"/>
                <a:sym typeface="Proxima Nova"/>
              </a:defRPr>
            </a:lvl6pPr>
            <a:lvl7pPr lvl="6" algn="r" rtl="0">
              <a:buNone/>
              <a:defRPr sz="1000">
                <a:solidFill>
                  <a:schemeClr val="dk2"/>
                </a:solidFill>
                <a:latin typeface="Proxima Nova"/>
                <a:ea typeface="Proxima Nova"/>
                <a:cs typeface="Proxima Nova"/>
                <a:sym typeface="Proxima Nova"/>
              </a:defRPr>
            </a:lvl7pPr>
            <a:lvl8pPr lvl="7" algn="r" rtl="0">
              <a:buNone/>
              <a:defRPr sz="1000">
                <a:solidFill>
                  <a:schemeClr val="dk2"/>
                </a:solidFill>
                <a:latin typeface="Proxima Nova"/>
                <a:ea typeface="Proxima Nova"/>
                <a:cs typeface="Proxima Nova"/>
                <a:sym typeface="Proxima Nova"/>
              </a:defRPr>
            </a:lvl8pPr>
            <a:lvl9pPr lvl="8" algn="r" rtl="0">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3"/>
          <p:cNvPicPr preferRelativeResize="0"/>
          <p:nvPr/>
        </p:nvPicPr>
        <p:blipFill>
          <a:blip r:embed="rId13">
            <a:alphaModFix/>
          </a:blip>
          <a:stretch>
            <a:fillRect/>
          </a:stretch>
        </p:blipFill>
        <p:spPr>
          <a:xfrm>
            <a:off x="0" y="4573674"/>
            <a:ext cx="3686446" cy="572700"/>
          </a:xfrm>
          <a:prstGeom prst="rect">
            <a:avLst/>
          </a:prstGeom>
          <a:noFill/>
          <a:ln>
            <a:noFill/>
          </a:ln>
        </p:spPr>
      </p:pic>
      <p:sp>
        <p:nvSpPr>
          <p:cNvPr id="55" name="Google Shape;55;p13"/>
          <p:cNvSpPr txBox="1"/>
          <p:nvPr/>
        </p:nvSpPr>
        <p:spPr>
          <a:xfrm>
            <a:off x="5983800" y="4564075"/>
            <a:ext cx="3160200" cy="591900"/>
          </a:xfrm>
          <a:prstGeom prst="rect">
            <a:avLst/>
          </a:prstGeom>
          <a:solidFill>
            <a:srgbClr val="F4CCCC"/>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i="1">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comments" Target="../comments/commen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https://twinery.org/"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comments" Target="../comments/commen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hyperlink" Target="https://bit.ly/diti-meeting" TargetMode="External"/><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comments" Target="../comments/commen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hyperlink" Target="https://neongrey.itch.io/pet-that-ca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hyperlink" Target="https://www.nytimes.com/interactive/2023/08/08/us/elections/results-ohio-issue-1.html"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p:nvPr>
        </p:nvSpPr>
        <p:spPr>
          <a:xfrm>
            <a:off x="126000" y="524050"/>
            <a:ext cx="8892000" cy="172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a:solidFill>
                  <a:srgbClr val="FF0000"/>
                </a:solidFill>
              </a:rPr>
              <a:t>Introduction to Twine: </a:t>
            </a:r>
            <a:endParaRPr sz="4000">
              <a:solidFill>
                <a:srgbClr val="FF0000"/>
              </a:solidFill>
            </a:endParaRPr>
          </a:p>
          <a:p>
            <a:pPr marL="0" lvl="0" indent="0" algn="ctr" rtl="0">
              <a:spcBef>
                <a:spcPts val="0"/>
              </a:spcBef>
              <a:spcAft>
                <a:spcPts val="0"/>
              </a:spcAft>
              <a:buNone/>
            </a:pPr>
            <a:r>
              <a:rPr lang="en" sz="4000">
                <a:solidFill>
                  <a:srgbClr val="FF0000"/>
                </a:solidFill>
              </a:rPr>
              <a:t>Narrative and Storyboarding</a:t>
            </a:r>
            <a:endParaRPr sz="3500">
              <a:solidFill>
                <a:srgbClr val="FF0000"/>
              </a:solidFill>
              <a:latin typeface="Cambria"/>
              <a:ea typeface="Cambria"/>
              <a:cs typeface="Cambria"/>
              <a:sym typeface="Cambria"/>
            </a:endParaRPr>
          </a:p>
        </p:txBody>
      </p:sp>
      <p:sp>
        <p:nvSpPr>
          <p:cNvPr id="105" name="Google Shape;105;p25"/>
          <p:cNvSpPr txBox="1">
            <a:spLocks noGrp="1"/>
          </p:cNvSpPr>
          <p:nvPr>
            <p:ph type="subTitle" idx="1"/>
          </p:nvPr>
        </p:nvSpPr>
        <p:spPr>
          <a:xfrm>
            <a:off x="1687950" y="2571750"/>
            <a:ext cx="5768100" cy="20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Taught By</a:t>
            </a:r>
            <a:endParaRPr b="1" dirty="0"/>
          </a:p>
          <a:p>
            <a:pPr marL="0" lvl="0" indent="0" algn="ctr" rtl="0">
              <a:spcBef>
                <a:spcPts val="0"/>
              </a:spcBef>
              <a:spcAft>
                <a:spcPts val="0"/>
              </a:spcAft>
              <a:buNone/>
            </a:pPr>
            <a:r>
              <a:rPr lang="en"/>
              <a:t>ENGW3307: Advanced Writing in the Technical Professions</a:t>
            </a:r>
            <a:endParaRPr dirty="0"/>
          </a:p>
          <a:p>
            <a:pPr marL="0" lvl="0" indent="0" algn="ctr" rtl="0">
              <a:spcBef>
                <a:spcPts val="0"/>
              </a:spcBef>
              <a:spcAft>
                <a:spcPts val="0"/>
              </a:spcAft>
              <a:buNone/>
            </a:pPr>
            <a:r>
              <a:rPr lang="en" dirty="0"/>
              <a:t>Dr. Philip Gilreath</a:t>
            </a:r>
            <a:endParaRPr dirty="0"/>
          </a:p>
          <a:p>
            <a:pPr marL="0" lvl="0" indent="0" algn="ctr" rtl="0">
              <a:spcBef>
                <a:spcPts val="0"/>
              </a:spcBef>
              <a:spcAft>
                <a:spcPts val="0"/>
              </a:spcAft>
              <a:buNone/>
            </a:pPr>
            <a:r>
              <a:rPr lang="en" dirty="0"/>
              <a:t>Fall 2023</a:t>
            </a:r>
            <a:endParaRPr dirty="0">
              <a:latin typeface="Cambria"/>
              <a:ea typeface="Cambria"/>
              <a:cs typeface="Cambria"/>
              <a:sym typeface="Cambria"/>
            </a:endParaRPr>
          </a:p>
          <a:p>
            <a:pPr marL="0" lvl="0" indent="0" algn="ctr" rtl="0">
              <a:spcBef>
                <a:spcPts val="0"/>
              </a:spcBef>
              <a:spcAft>
                <a:spcPts val="0"/>
              </a:spcAft>
              <a:buNone/>
            </a:pPr>
            <a:endParaRPr dirty="0">
              <a:latin typeface="Cambria"/>
              <a:ea typeface="Cambria"/>
              <a:cs typeface="Cambria"/>
              <a:sym typeface="Cambria"/>
            </a:endParaRPr>
          </a:p>
          <a:p>
            <a:pPr marL="0" lvl="0" indent="0" algn="ctr" rtl="0">
              <a:spcBef>
                <a:spcPts val="0"/>
              </a:spcBef>
              <a:spcAft>
                <a:spcPts val="0"/>
              </a:spcAft>
              <a:buNone/>
            </a:pPr>
            <a:endParaRPr dirty="0">
              <a:latin typeface="Cambria"/>
              <a:ea typeface="Cambria"/>
              <a:cs typeface="Cambria"/>
              <a:sym typeface="Cambria"/>
            </a:endParaRPr>
          </a:p>
          <a:p>
            <a:pPr marL="0" lvl="0" indent="0" algn="r" rtl="0">
              <a:spcBef>
                <a:spcPts val="0"/>
              </a:spcBef>
              <a:spcAft>
                <a:spcPts val="0"/>
              </a:spcAft>
              <a:buNone/>
            </a:pPr>
            <a:endParaRPr sz="2400" dirty="0">
              <a:latin typeface="Calibri"/>
              <a:ea typeface="Calibri"/>
              <a:cs typeface="Calibri"/>
              <a:sym typeface="Calibri"/>
            </a:endParaRPr>
          </a:p>
        </p:txBody>
      </p:sp>
      <p:sp>
        <p:nvSpPr>
          <p:cNvPr id="106" name="Google Shape;106;p25"/>
          <p:cNvSpPr txBox="1"/>
          <p:nvPr/>
        </p:nvSpPr>
        <p:spPr>
          <a:xfrm>
            <a:off x="5983800" y="4619450"/>
            <a:ext cx="3160200" cy="591900"/>
          </a:xfrm>
          <a:prstGeom prst="rect">
            <a:avLst/>
          </a:prstGeom>
          <a:solidFill>
            <a:srgbClr val="F4CCCC"/>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i="1">
                <a:latin typeface="Cambria"/>
                <a:ea typeface="Cambria"/>
                <a:cs typeface="Cambria"/>
                <a:sym typeface="Cambria"/>
              </a:rPr>
              <a:t>Feel free to ask questions at any point during the presentation!</a:t>
            </a:r>
            <a:endParaRPr i="1">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a:xfrm>
            <a:off x="311700" y="182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Twine Passages</a:t>
            </a:r>
            <a:endParaRPr/>
          </a:p>
        </p:txBody>
      </p:sp>
      <p:sp>
        <p:nvSpPr>
          <p:cNvPr id="173" name="Google Shape;173;p34"/>
          <p:cNvSpPr txBox="1">
            <a:spLocks noGrp="1"/>
          </p:cNvSpPr>
          <p:nvPr>
            <p:ph type="body" idx="1"/>
          </p:nvPr>
        </p:nvSpPr>
        <p:spPr>
          <a:xfrm>
            <a:off x="271650" y="907050"/>
            <a:ext cx="8600700" cy="36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Twine </a:t>
            </a:r>
            <a:r>
              <a:rPr lang="en" sz="2200" b="1"/>
              <a:t>stories </a:t>
            </a:r>
            <a:r>
              <a:rPr lang="en" sz="2200"/>
              <a:t>are organized around </a:t>
            </a:r>
            <a:r>
              <a:rPr lang="en" sz="2200" b="1"/>
              <a:t>passages,</a:t>
            </a:r>
            <a:r>
              <a:rPr lang="en" sz="2200"/>
              <a:t> or individual portions of text that the user navigates through. </a:t>
            </a:r>
            <a:endParaRPr sz="2200"/>
          </a:p>
          <a:p>
            <a:pPr marL="0" lvl="0" indent="0" algn="l" rtl="0">
              <a:spcBef>
                <a:spcPts val="1600"/>
              </a:spcBef>
              <a:spcAft>
                <a:spcPts val="0"/>
              </a:spcAft>
              <a:buNone/>
            </a:pPr>
            <a:r>
              <a:rPr lang="en" sz="2200"/>
              <a:t>When used as a means of storytelling, these can be thought of as distinct pieces of dialogue, plot points, arguments, etc.</a:t>
            </a:r>
            <a:endParaRPr sz="2200"/>
          </a:p>
          <a:p>
            <a:pPr marL="0" lvl="0" indent="0" algn="l" rtl="0">
              <a:spcBef>
                <a:spcPts val="1600"/>
              </a:spcBef>
              <a:spcAft>
                <a:spcPts val="0"/>
              </a:spcAft>
              <a:buNone/>
            </a:pPr>
            <a:r>
              <a:rPr lang="en" sz="2200"/>
              <a:t>When used as a means of storyboarding/planning, these can be thought of divisions of time, priority, or sequence.</a:t>
            </a:r>
            <a:endParaRPr sz="2200"/>
          </a:p>
          <a:p>
            <a:pPr marL="0" lvl="0" indent="0" algn="l" rtl="0">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5"/>
          <p:cNvSpPr txBox="1">
            <a:spLocks noGrp="1"/>
          </p:cNvSpPr>
          <p:nvPr>
            <p:ph type="title"/>
          </p:nvPr>
        </p:nvSpPr>
        <p:spPr>
          <a:xfrm>
            <a:off x="311700" y="182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Twine Passages</a:t>
            </a:r>
            <a:endParaRPr/>
          </a:p>
        </p:txBody>
      </p:sp>
      <p:sp>
        <p:nvSpPr>
          <p:cNvPr id="179" name="Google Shape;179;p35"/>
          <p:cNvSpPr txBox="1">
            <a:spLocks noGrp="1"/>
          </p:cNvSpPr>
          <p:nvPr>
            <p:ph type="body" idx="1"/>
          </p:nvPr>
        </p:nvSpPr>
        <p:spPr>
          <a:xfrm>
            <a:off x="271650" y="907050"/>
            <a:ext cx="8600700" cy="36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When you open your </a:t>
            </a:r>
            <a:r>
              <a:rPr lang="en" sz="2200" b="1"/>
              <a:t>story</a:t>
            </a:r>
            <a:r>
              <a:rPr lang="en" sz="2200"/>
              <a:t> there will already be an untitled </a:t>
            </a:r>
            <a:r>
              <a:rPr lang="en" sz="2200" b="1"/>
              <a:t>passage</a:t>
            </a:r>
            <a:r>
              <a:rPr lang="en" sz="2200"/>
              <a:t> on your board. Double-click this </a:t>
            </a:r>
            <a:r>
              <a:rPr lang="en" sz="2200" b="1"/>
              <a:t>passage </a:t>
            </a:r>
            <a:r>
              <a:rPr lang="en" sz="2200"/>
              <a:t>box in order to edit it. </a:t>
            </a:r>
            <a:endParaRPr sz="2200"/>
          </a:p>
          <a:p>
            <a:pPr marL="0" lvl="0" indent="0" algn="l" rtl="0">
              <a:spcBef>
                <a:spcPts val="1600"/>
              </a:spcBef>
              <a:spcAft>
                <a:spcPts val="1600"/>
              </a:spcAft>
              <a:buNone/>
            </a:pPr>
            <a:endParaRPr/>
          </a:p>
        </p:txBody>
      </p:sp>
      <p:pic>
        <p:nvPicPr>
          <p:cNvPr id="180" name="Google Shape;180;p35"/>
          <p:cNvPicPr preferRelativeResize="0"/>
          <p:nvPr/>
        </p:nvPicPr>
        <p:blipFill>
          <a:blip r:embed="rId3">
            <a:alphaModFix/>
          </a:blip>
          <a:stretch>
            <a:fillRect/>
          </a:stretch>
        </p:blipFill>
        <p:spPr>
          <a:xfrm>
            <a:off x="3099275" y="2118750"/>
            <a:ext cx="2945450" cy="2164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6"/>
          <p:cNvSpPr txBox="1">
            <a:spLocks noGrp="1"/>
          </p:cNvSpPr>
          <p:nvPr>
            <p:ph type="title"/>
          </p:nvPr>
        </p:nvSpPr>
        <p:spPr>
          <a:xfrm>
            <a:off x="311700" y="182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Twine Passages</a:t>
            </a:r>
            <a:endParaRPr/>
          </a:p>
        </p:txBody>
      </p:sp>
      <p:sp>
        <p:nvSpPr>
          <p:cNvPr id="186" name="Google Shape;186;p36"/>
          <p:cNvSpPr txBox="1">
            <a:spLocks noGrp="1"/>
          </p:cNvSpPr>
          <p:nvPr>
            <p:ph type="body" idx="1"/>
          </p:nvPr>
        </p:nvSpPr>
        <p:spPr>
          <a:xfrm>
            <a:off x="271650" y="907050"/>
            <a:ext cx="8600700" cy="36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When you open your </a:t>
            </a:r>
            <a:r>
              <a:rPr lang="en" sz="2200" b="1"/>
              <a:t>story</a:t>
            </a:r>
            <a:r>
              <a:rPr lang="en" sz="2200"/>
              <a:t> there will already be an untitled </a:t>
            </a:r>
            <a:r>
              <a:rPr lang="en" sz="2200" b="1"/>
              <a:t>passage</a:t>
            </a:r>
            <a:r>
              <a:rPr lang="en" sz="2200"/>
              <a:t> on your board. Double-click this </a:t>
            </a:r>
            <a:r>
              <a:rPr lang="en" sz="2200" b="1"/>
              <a:t>passage </a:t>
            </a:r>
            <a:r>
              <a:rPr lang="en" sz="2200"/>
              <a:t>box in order to edit it. Once you do click on the passage, a box will appear where you can edit the name and content of the </a:t>
            </a:r>
            <a:r>
              <a:rPr lang="en" sz="2200" b="1"/>
              <a:t>passage</a:t>
            </a:r>
            <a:r>
              <a:rPr lang="en" sz="2200"/>
              <a:t>.</a:t>
            </a:r>
            <a:endParaRPr sz="2200"/>
          </a:p>
          <a:p>
            <a:pPr marL="0" lvl="0" indent="0" algn="l" rtl="0">
              <a:spcBef>
                <a:spcPts val="1600"/>
              </a:spcBef>
              <a:spcAft>
                <a:spcPts val="1600"/>
              </a:spcAft>
              <a:buNone/>
            </a:pPr>
            <a:endParaRPr/>
          </a:p>
        </p:txBody>
      </p:sp>
      <p:pic>
        <p:nvPicPr>
          <p:cNvPr id="187" name="Google Shape;187;p36"/>
          <p:cNvPicPr preferRelativeResize="0"/>
          <p:nvPr/>
        </p:nvPicPr>
        <p:blipFill>
          <a:blip r:embed="rId3">
            <a:alphaModFix/>
          </a:blip>
          <a:stretch>
            <a:fillRect/>
          </a:stretch>
        </p:blipFill>
        <p:spPr>
          <a:xfrm>
            <a:off x="2417575" y="2571750"/>
            <a:ext cx="4308849" cy="1810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7"/>
          <p:cNvSpPr txBox="1">
            <a:spLocks noGrp="1"/>
          </p:cNvSpPr>
          <p:nvPr>
            <p:ph type="title"/>
          </p:nvPr>
        </p:nvSpPr>
        <p:spPr>
          <a:xfrm>
            <a:off x="311700" y="140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Twine Links</a:t>
            </a:r>
            <a:endParaRPr/>
          </a:p>
        </p:txBody>
      </p:sp>
      <p:sp>
        <p:nvSpPr>
          <p:cNvPr id="193" name="Google Shape;193;p37"/>
          <p:cNvSpPr txBox="1">
            <a:spLocks noGrp="1"/>
          </p:cNvSpPr>
          <p:nvPr>
            <p:ph type="body" idx="1"/>
          </p:nvPr>
        </p:nvSpPr>
        <p:spPr>
          <a:xfrm>
            <a:off x="311700" y="863550"/>
            <a:ext cx="8520600" cy="36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Twine </a:t>
            </a:r>
            <a:r>
              <a:rPr lang="en" sz="1800" b="1"/>
              <a:t>passages</a:t>
            </a:r>
            <a:r>
              <a:rPr lang="en" sz="1800"/>
              <a:t> are connected by </a:t>
            </a:r>
            <a:r>
              <a:rPr lang="en" sz="1800" b="1"/>
              <a:t>links</a:t>
            </a:r>
            <a:r>
              <a:rPr lang="en" sz="1800"/>
              <a:t>, which allow the user to move from one passage to another. A </a:t>
            </a:r>
            <a:r>
              <a:rPr lang="en" sz="1800" b="1"/>
              <a:t>passage </a:t>
            </a:r>
            <a:r>
              <a:rPr lang="en" sz="1800"/>
              <a:t>can be linked to a single other </a:t>
            </a:r>
            <a:r>
              <a:rPr lang="en" sz="1800" b="1"/>
              <a:t>passage, </a:t>
            </a:r>
            <a:r>
              <a:rPr lang="en" sz="1800"/>
              <a:t>or it can be linked to several, allowing the user to choose where they go next. </a:t>
            </a:r>
            <a:endParaRPr sz="1800"/>
          </a:p>
          <a:p>
            <a:pPr marL="0" lvl="0" indent="0" algn="l" rtl="0">
              <a:spcBef>
                <a:spcPts val="1600"/>
              </a:spcBef>
              <a:spcAft>
                <a:spcPts val="0"/>
              </a:spcAft>
              <a:buNone/>
            </a:pPr>
            <a:r>
              <a:rPr lang="en" sz="1800"/>
              <a:t>For example, this passage has two links:</a:t>
            </a:r>
            <a:endParaRPr sz="1800"/>
          </a:p>
          <a:p>
            <a:pPr marL="0" lvl="0" indent="0" algn="l" rtl="0">
              <a:spcBef>
                <a:spcPts val="1600"/>
              </a:spcBef>
              <a:spcAft>
                <a:spcPts val="1600"/>
              </a:spcAft>
              <a:buNone/>
            </a:pPr>
            <a:endParaRPr/>
          </a:p>
        </p:txBody>
      </p:sp>
      <p:pic>
        <p:nvPicPr>
          <p:cNvPr id="194" name="Google Shape;194;p37"/>
          <p:cNvPicPr preferRelativeResize="0"/>
          <p:nvPr/>
        </p:nvPicPr>
        <p:blipFill>
          <a:blip r:embed="rId3">
            <a:alphaModFix/>
          </a:blip>
          <a:stretch>
            <a:fillRect/>
          </a:stretch>
        </p:blipFill>
        <p:spPr>
          <a:xfrm>
            <a:off x="4572000" y="2118600"/>
            <a:ext cx="2270025" cy="2339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8"/>
          <p:cNvSpPr txBox="1">
            <a:spLocks noGrp="1"/>
          </p:cNvSpPr>
          <p:nvPr>
            <p:ph type="title"/>
          </p:nvPr>
        </p:nvSpPr>
        <p:spPr>
          <a:xfrm>
            <a:off x="311700" y="140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Twine Links</a:t>
            </a:r>
            <a:endParaRPr/>
          </a:p>
        </p:txBody>
      </p:sp>
      <p:sp>
        <p:nvSpPr>
          <p:cNvPr id="200" name="Google Shape;200;p38"/>
          <p:cNvSpPr txBox="1">
            <a:spLocks noGrp="1"/>
          </p:cNvSpPr>
          <p:nvPr>
            <p:ph type="body" idx="1"/>
          </p:nvPr>
        </p:nvSpPr>
        <p:spPr>
          <a:xfrm>
            <a:off x="311700" y="863550"/>
            <a:ext cx="8520600" cy="36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t>If you would like your user to go directly from one specific </a:t>
            </a:r>
            <a:r>
              <a:rPr lang="en" sz="1700" b="1"/>
              <a:t>passage </a:t>
            </a:r>
            <a:r>
              <a:rPr lang="en" sz="1700"/>
              <a:t>to another, you can create one </a:t>
            </a:r>
            <a:r>
              <a:rPr lang="en" sz="1700" b="1"/>
              <a:t>link.</a:t>
            </a:r>
            <a:r>
              <a:rPr lang="en" sz="1700"/>
              <a:t> If you would like your user to have a choice of where they will go next, you can create multiple </a:t>
            </a:r>
            <a:r>
              <a:rPr lang="en" sz="1700" b="1"/>
              <a:t>links. </a:t>
            </a:r>
            <a:endParaRPr sz="1700" b="1"/>
          </a:p>
          <a:p>
            <a:pPr marL="0" lvl="0" indent="0" algn="l" rtl="0">
              <a:spcBef>
                <a:spcPts val="1600"/>
              </a:spcBef>
              <a:spcAft>
                <a:spcPts val="0"/>
              </a:spcAft>
              <a:buNone/>
            </a:pPr>
            <a:r>
              <a:rPr lang="en" sz="1700"/>
              <a:t>To create a link, double-click the </a:t>
            </a:r>
            <a:r>
              <a:rPr lang="en" sz="1700" b="1"/>
              <a:t>passage </a:t>
            </a:r>
            <a:r>
              <a:rPr lang="en" sz="1700"/>
              <a:t>you would like to link from. Within the body text, add </a:t>
            </a:r>
            <a:r>
              <a:rPr lang="en" sz="1700" b="1"/>
              <a:t>double brackets</a:t>
            </a:r>
            <a:r>
              <a:rPr lang="en" sz="1700"/>
              <a:t> around the text you wish to link to the next </a:t>
            </a:r>
            <a:r>
              <a:rPr lang="en" sz="1700" b="1"/>
              <a:t>passage. </a:t>
            </a:r>
            <a:r>
              <a:rPr lang="en" sz="1700"/>
              <a:t>For example:</a:t>
            </a:r>
            <a:endParaRPr sz="1700"/>
          </a:p>
          <a:p>
            <a:pPr marL="0" lvl="0" indent="0" algn="l" rtl="0">
              <a:spcBef>
                <a:spcPts val="1600"/>
              </a:spcBef>
              <a:spcAft>
                <a:spcPts val="0"/>
              </a:spcAft>
              <a:buNone/>
            </a:pPr>
            <a:r>
              <a:rPr lang="en" sz="1700"/>
              <a:t>Welcome to Twine! Would you like to [[learn about passages]] or [[learn about links]]?</a:t>
            </a:r>
            <a:endParaRPr sz="1700"/>
          </a:p>
          <a:p>
            <a:pPr marL="0" lvl="0" indent="0" algn="l" rtl="0">
              <a:spcBef>
                <a:spcPts val="1600"/>
              </a:spcBef>
              <a:spcAft>
                <a:spcPts val="0"/>
              </a:spcAft>
              <a:buNone/>
            </a:pPr>
            <a:r>
              <a:rPr lang="en" sz="1700"/>
              <a:t>Twine will then automatically create two new passages (titled whatever is within your brackets) and link to these.</a:t>
            </a:r>
            <a:endParaRPr sz="1700"/>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9"/>
          <p:cNvSpPr txBox="1">
            <a:spLocks noGrp="1"/>
          </p:cNvSpPr>
          <p:nvPr>
            <p:ph type="title"/>
          </p:nvPr>
        </p:nvSpPr>
        <p:spPr>
          <a:xfrm>
            <a:off x="311700" y="140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Twine Links</a:t>
            </a:r>
            <a:endParaRPr/>
          </a:p>
        </p:txBody>
      </p:sp>
      <p:sp>
        <p:nvSpPr>
          <p:cNvPr id="206" name="Google Shape;206;p39"/>
          <p:cNvSpPr txBox="1">
            <a:spLocks noGrp="1"/>
          </p:cNvSpPr>
          <p:nvPr>
            <p:ph type="body" idx="1"/>
          </p:nvPr>
        </p:nvSpPr>
        <p:spPr>
          <a:xfrm>
            <a:off x="311700" y="863550"/>
            <a:ext cx="8520600" cy="36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700"/>
          </a:p>
          <a:p>
            <a:pPr marL="0" lvl="0" indent="0" algn="l" rtl="0">
              <a:spcBef>
                <a:spcPts val="1600"/>
              </a:spcBef>
              <a:spcAft>
                <a:spcPts val="1600"/>
              </a:spcAft>
              <a:buNone/>
            </a:pPr>
            <a:endParaRPr/>
          </a:p>
        </p:txBody>
      </p:sp>
      <p:pic>
        <p:nvPicPr>
          <p:cNvPr id="207" name="Google Shape;207;p39"/>
          <p:cNvPicPr preferRelativeResize="0"/>
          <p:nvPr/>
        </p:nvPicPr>
        <p:blipFill>
          <a:blip r:embed="rId3">
            <a:alphaModFix/>
          </a:blip>
          <a:stretch>
            <a:fillRect/>
          </a:stretch>
        </p:blipFill>
        <p:spPr>
          <a:xfrm>
            <a:off x="428638" y="1318350"/>
            <a:ext cx="8286726" cy="278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0"/>
          <p:cNvSpPr txBox="1">
            <a:spLocks noGrp="1"/>
          </p:cNvSpPr>
          <p:nvPr>
            <p:ph type="title"/>
          </p:nvPr>
        </p:nvSpPr>
        <p:spPr>
          <a:xfrm>
            <a:off x="311700" y="1822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Desktop App vs. Browser</a:t>
            </a:r>
            <a:endParaRPr/>
          </a:p>
        </p:txBody>
      </p:sp>
      <p:sp>
        <p:nvSpPr>
          <p:cNvPr id="213" name="Google Shape;213;p40"/>
          <p:cNvSpPr txBox="1">
            <a:spLocks noGrp="1"/>
          </p:cNvSpPr>
          <p:nvPr>
            <p:ph type="body" idx="1"/>
          </p:nvPr>
        </p:nvSpPr>
        <p:spPr>
          <a:xfrm>
            <a:off x="271650" y="754950"/>
            <a:ext cx="8600700" cy="373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a:p>
          <a:p>
            <a:pPr marL="0" lvl="0" indent="0" algn="l" rtl="0">
              <a:spcBef>
                <a:spcPts val="1600"/>
              </a:spcBef>
              <a:spcAft>
                <a:spcPts val="0"/>
              </a:spcAft>
              <a:buNone/>
            </a:pPr>
            <a:r>
              <a:rPr lang="en" sz="1800"/>
              <a:t>Twine can be freely downloaded to your personal computer and used as an application. This allows you to save your work directly to your device and allows you to work on projects without internet.</a:t>
            </a:r>
            <a:endParaRPr sz="1800"/>
          </a:p>
          <a:p>
            <a:pPr marL="0" lvl="0" indent="0" algn="l" rtl="0">
              <a:spcBef>
                <a:spcPts val="1600"/>
              </a:spcBef>
              <a:spcAft>
                <a:spcPts val="0"/>
              </a:spcAft>
              <a:buNone/>
            </a:pPr>
            <a:r>
              <a:rPr lang="en" sz="1800"/>
              <a:t>Twine can also be used online in your browser. While this is an attractive option if you are concerned about your device’s storage, it is not a good option if you are hoping to work on your project over multiple sessions as the browser platform does not save your work. </a:t>
            </a:r>
            <a:endParaRPr sz="1800"/>
          </a:p>
          <a:p>
            <a:pPr marL="0" lvl="0" indent="0" algn="l" rtl="0">
              <a:spcBef>
                <a:spcPts val="1600"/>
              </a:spcBef>
              <a:spcAft>
                <a:spcPts val="1600"/>
              </a:spcAft>
              <a:buNone/>
            </a:pPr>
            <a:r>
              <a:rPr lang="en" sz="1800"/>
              <a:t>For this reason, we recommend you download Twine here: </a:t>
            </a:r>
            <a:r>
              <a:rPr lang="en" sz="1800" u="sng">
                <a:solidFill>
                  <a:schemeClr val="hlink"/>
                </a:solidFill>
                <a:hlinkClick r:id="rId3"/>
              </a:rPr>
              <a:t>https://twinery.org/</a:t>
            </a:r>
            <a:r>
              <a:rPr lang="en" sz="1800"/>
              <a:t>.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1"/>
          <p:cNvSpPr txBox="1">
            <a:spLocks noGrp="1"/>
          </p:cNvSpPr>
          <p:nvPr>
            <p:ph type="title"/>
          </p:nvPr>
        </p:nvSpPr>
        <p:spPr>
          <a:xfrm>
            <a:off x="311700" y="237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Demonstration of Tool</a:t>
            </a:r>
            <a:endParaRPr/>
          </a:p>
        </p:txBody>
      </p:sp>
      <p:sp>
        <p:nvSpPr>
          <p:cNvPr id="219" name="Google Shape;219;p41"/>
          <p:cNvSpPr txBox="1">
            <a:spLocks noGrp="1"/>
          </p:cNvSpPr>
          <p:nvPr>
            <p:ph type="body" idx="1"/>
          </p:nvPr>
        </p:nvSpPr>
        <p:spPr>
          <a:xfrm>
            <a:off x="311700" y="10285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Together we are going to practice creating a simple interactive game about starting your undergraduate degree at Northeastern.</a:t>
            </a:r>
            <a:endParaRPr/>
          </a:p>
          <a:p>
            <a:pPr marL="0" lvl="0" indent="0" algn="l" rtl="0">
              <a:spcBef>
                <a:spcPts val="1600"/>
              </a:spcBef>
              <a:spcAft>
                <a:spcPts val="1600"/>
              </a:spcAft>
              <a:buNone/>
            </a:pPr>
            <a:r>
              <a:rPr lang="en" b="1"/>
              <a:t>What are some mistakes you made when you first arrived at Northeastern? What is some advice you wish you’d known?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2"/>
          <p:cNvSpPr txBox="1">
            <a:spLocks noGrp="1"/>
          </p:cNvSpPr>
          <p:nvPr>
            <p:ph type="title"/>
          </p:nvPr>
        </p:nvSpPr>
        <p:spPr>
          <a:xfrm>
            <a:off x="311700" y="174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Your Turn</a:t>
            </a:r>
            <a:endParaRPr/>
          </a:p>
        </p:txBody>
      </p:sp>
      <p:sp>
        <p:nvSpPr>
          <p:cNvPr id="225" name="Google Shape;225;p42"/>
          <p:cNvSpPr txBox="1">
            <a:spLocks noGrp="1"/>
          </p:cNvSpPr>
          <p:nvPr>
            <p:ph type="body" idx="1"/>
          </p:nvPr>
        </p:nvSpPr>
        <p:spPr>
          <a:xfrm>
            <a:off x="311700" y="9492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the sources emailed to you, practice:</a:t>
            </a:r>
            <a:endParaRPr/>
          </a:p>
          <a:p>
            <a:pPr marL="457200" lvl="0" indent="-381000" algn="l" rtl="0">
              <a:spcBef>
                <a:spcPts val="1600"/>
              </a:spcBef>
              <a:spcAft>
                <a:spcPts val="0"/>
              </a:spcAft>
              <a:buSzPts val="2400"/>
              <a:buChar char="●"/>
            </a:pPr>
            <a:r>
              <a:rPr lang="en"/>
              <a:t>Starting a story</a:t>
            </a:r>
            <a:endParaRPr/>
          </a:p>
          <a:p>
            <a:pPr marL="457200" lvl="0" indent="-381000" algn="l" rtl="0">
              <a:spcBef>
                <a:spcPts val="0"/>
              </a:spcBef>
              <a:spcAft>
                <a:spcPts val="0"/>
              </a:spcAft>
              <a:buSzPts val="2400"/>
              <a:buChar char="●"/>
            </a:pPr>
            <a:r>
              <a:rPr lang="en"/>
              <a:t>Creating passages</a:t>
            </a:r>
            <a:endParaRPr/>
          </a:p>
          <a:p>
            <a:pPr marL="457200" lvl="0" indent="-381000" algn="l" rtl="0">
              <a:spcBef>
                <a:spcPts val="0"/>
              </a:spcBef>
              <a:spcAft>
                <a:spcPts val="0"/>
              </a:spcAft>
              <a:buSzPts val="2400"/>
              <a:buChar char="●"/>
            </a:pPr>
            <a:r>
              <a:rPr lang="en"/>
              <a:t>Linking passages</a:t>
            </a: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3"/>
          <p:cNvSpPr txBox="1">
            <a:spLocks noGrp="1"/>
          </p:cNvSpPr>
          <p:nvPr>
            <p:ph type="title"/>
          </p:nvPr>
        </p:nvSpPr>
        <p:spPr>
          <a:xfrm>
            <a:off x="311700" y="237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Discussion</a:t>
            </a:r>
            <a:endParaRPr/>
          </a:p>
        </p:txBody>
      </p:sp>
      <p:sp>
        <p:nvSpPr>
          <p:cNvPr id="231" name="Google Shape;231;p43"/>
          <p:cNvSpPr txBox="1">
            <a:spLocks noGrp="1"/>
          </p:cNvSpPr>
          <p:nvPr>
            <p:ph type="body" idx="1"/>
          </p:nvPr>
        </p:nvSpPr>
        <p:spPr>
          <a:xfrm>
            <a:off x="311700" y="10285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What did you find surprising or interesting in your exploration of the tool?</a:t>
            </a:r>
            <a:endParaRPr/>
          </a:p>
          <a:p>
            <a:pPr marL="457200" lvl="0" indent="-381000" algn="l" rtl="0">
              <a:spcBef>
                <a:spcPts val="0"/>
              </a:spcBef>
              <a:spcAft>
                <a:spcPts val="0"/>
              </a:spcAft>
              <a:buSzPts val="2400"/>
              <a:buChar char="●"/>
            </a:pPr>
            <a:r>
              <a:rPr lang="en"/>
              <a:t>How does Twine help you rethink your choices around narrative structure?</a:t>
            </a:r>
            <a:endParaRPr/>
          </a:p>
          <a:p>
            <a:pPr marL="457200" lvl="0" indent="-381000" algn="l" rtl="0">
              <a:spcBef>
                <a:spcPts val="0"/>
              </a:spcBef>
              <a:spcAft>
                <a:spcPts val="0"/>
              </a:spcAft>
              <a:buSzPts val="2400"/>
              <a:buChar char="●"/>
            </a:pPr>
            <a:r>
              <a:rPr lang="en"/>
              <a:t>What are some challenges you faced? How might you work with these as you move forward?</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311700" y="2963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Workshop Agenda</a:t>
            </a:r>
            <a:endParaRPr/>
          </a:p>
        </p:txBody>
      </p:sp>
      <p:sp>
        <p:nvSpPr>
          <p:cNvPr id="112" name="Google Shape;112;p26"/>
          <p:cNvSpPr txBox="1">
            <a:spLocks noGrp="1"/>
          </p:cNvSpPr>
          <p:nvPr>
            <p:ph type="body" idx="1"/>
          </p:nvPr>
        </p:nvSpPr>
        <p:spPr>
          <a:xfrm>
            <a:off x="311700" y="1046750"/>
            <a:ext cx="88323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Workshop objectives</a:t>
            </a:r>
            <a:endParaRPr/>
          </a:p>
          <a:p>
            <a:pPr marL="457200" lvl="0" indent="-381000" algn="l" rtl="0">
              <a:spcBef>
                <a:spcPts val="0"/>
              </a:spcBef>
              <a:spcAft>
                <a:spcPts val="0"/>
              </a:spcAft>
              <a:buSzPts val="2400"/>
              <a:buChar char="●"/>
            </a:pPr>
            <a:r>
              <a:rPr lang="en"/>
              <a:t>What is Twine?</a:t>
            </a:r>
            <a:endParaRPr/>
          </a:p>
          <a:p>
            <a:pPr marL="457200" lvl="0" indent="-381000" algn="l" rtl="0">
              <a:spcBef>
                <a:spcPts val="0"/>
              </a:spcBef>
              <a:spcAft>
                <a:spcPts val="0"/>
              </a:spcAft>
              <a:buSzPts val="2400"/>
              <a:buChar char="●"/>
            </a:pPr>
            <a:r>
              <a:rPr lang="en"/>
              <a:t>Important vocabulary and functions</a:t>
            </a:r>
            <a:endParaRPr/>
          </a:p>
          <a:p>
            <a:pPr marL="457200" lvl="0" indent="-381000" algn="l" rtl="0">
              <a:spcBef>
                <a:spcPts val="0"/>
              </a:spcBef>
              <a:spcAft>
                <a:spcPts val="0"/>
              </a:spcAft>
              <a:buSzPts val="2400"/>
              <a:buChar char="●"/>
            </a:pPr>
            <a:r>
              <a:rPr lang="en"/>
              <a:t>Twine Demonstration</a:t>
            </a:r>
            <a:endParaRPr/>
          </a:p>
          <a:p>
            <a:pPr marL="457200" lvl="0" indent="-381000" algn="l" rtl="0">
              <a:spcBef>
                <a:spcPts val="0"/>
              </a:spcBef>
              <a:spcAft>
                <a:spcPts val="0"/>
              </a:spcAft>
              <a:buSzPts val="2400"/>
              <a:buChar char="●"/>
            </a:pPr>
            <a:r>
              <a:rPr lang="en"/>
              <a:t>Hands-on activity </a:t>
            </a:r>
            <a:endParaRPr/>
          </a:p>
          <a:p>
            <a:pPr marL="0" lvl="0" indent="0" algn="l" rtl="0">
              <a:spcBef>
                <a:spcPts val="1600"/>
              </a:spcBef>
              <a:spcAft>
                <a:spcPts val="0"/>
              </a:spcAft>
              <a:buNone/>
            </a:pPr>
            <a:r>
              <a:rPr lang="en"/>
              <a:t>Slides, handouts, and data available at </a:t>
            </a:r>
            <a:r>
              <a:rPr lang="en" b="1"/>
              <a:t> </a:t>
            </a:r>
            <a:endParaRPr b="1"/>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4"/>
          <p:cNvSpPr txBox="1">
            <a:spLocks noGrp="1"/>
          </p:cNvSpPr>
          <p:nvPr>
            <p:ph type="title"/>
          </p:nvPr>
        </p:nvSpPr>
        <p:spPr>
          <a:xfrm>
            <a:off x="311700" y="237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0000"/>
                </a:solidFill>
              </a:rPr>
              <a:t>Thank you!	</a:t>
            </a:r>
            <a:endParaRPr>
              <a:solidFill>
                <a:srgbClr val="FF0000"/>
              </a:solidFill>
            </a:endParaRPr>
          </a:p>
        </p:txBody>
      </p:sp>
      <p:sp>
        <p:nvSpPr>
          <p:cNvPr id="237" name="Google Shape;237;p44"/>
          <p:cNvSpPr txBox="1">
            <a:spLocks noGrp="1"/>
          </p:cNvSpPr>
          <p:nvPr>
            <p:ph type="body" idx="1"/>
          </p:nvPr>
        </p:nvSpPr>
        <p:spPr>
          <a:xfrm>
            <a:off x="311700" y="1028575"/>
            <a:ext cx="8520600" cy="5019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666666"/>
                </a:solidFill>
              </a:rPr>
              <a:t>If you have any questions, contact us at:</a:t>
            </a:r>
            <a:endParaRPr sz="2000">
              <a:solidFill>
                <a:srgbClr val="666666"/>
              </a:solidFill>
            </a:endParaRPr>
          </a:p>
          <a:p>
            <a:pPr marL="0" marR="0" lvl="0" indent="0" algn="l" rtl="0">
              <a:lnSpc>
                <a:spcPct val="115000"/>
              </a:lnSpc>
              <a:spcBef>
                <a:spcPts val="0"/>
              </a:spcBef>
              <a:spcAft>
                <a:spcPts val="0"/>
              </a:spcAft>
              <a:buNone/>
            </a:pPr>
            <a:endParaRPr sz="2000">
              <a:solidFill>
                <a:srgbClr val="666666"/>
              </a:solidFill>
            </a:endParaRPr>
          </a:p>
          <a:p>
            <a:pPr marL="0" marR="0" lvl="0" indent="0" algn="l" rtl="0">
              <a:lnSpc>
                <a:spcPct val="115000"/>
              </a:lnSpc>
              <a:spcBef>
                <a:spcPts val="0"/>
              </a:spcBef>
              <a:spcAft>
                <a:spcPts val="0"/>
              </a:spcAft>
              <a:buNone/>
            </a:pPr>
            <a:endParaRPr sz="2000">
              <a:solidFill>
                <a:srgbClr val="666666"/>
              </a:solidFill>
            </a:endParaRPr>
          </a:p>
          <a:p>
            <a:pPr marL="0" marR="0" lvl="0" indent="0" algn="l" rtl="0">
              <a:lnSpc>
                <a:spcPct val="115000"/>
              </a:lnSpc>
              <a:spcBef>
                <a:spcPts val="0"/>
              </a:spcBef>
              <a:spcAft>
                <a:spcPts val="0"/>
              </a:spcAft>
              <a:buNone/>
            </a:pPr>
            <a:endParaRPr sz="2000">
              <a:solidFill>
                <a:srgbClr val="666666"/>
              </a:solidFill>
            </a:endParaRPr>
          </a:p>
          <a:p>
            <a:pPr marL="0" marR="0" lvl="0" indent="0" algn="l" rtl="0">
              <a:lnSpc>
                <a:spcPct val="115000"/>
              </a:lnSpc>
              <a:spcBef>
                <a:spcPts val="0"/>
              </a:spcBef>
              <a:spcAft>
                <a:spcPts val="0"/>
              </a:spcAft>
              <a:buNone/>
            </a:pPr>
            <a:endParaRPr sz="2000">
              <a:solidFill>
                <a:srgbClr val="666666"/>
              </a:solidFill>
            </a:endParaRPr>
          </a:p>
          <a:p>
            <a:pPr marL="0" marR="0" lvl="0" indent="0" algn="l" rtl="0">
              <a:lnSpc>
                <a:spcPct val="115000"/>
              </a:lnSpc>
              <a:spcBef>
                <a:spcPts val="0"/>
              </a:spcBef>
              <a:spcAft>
                <a:spcPts val="0"/>
              </a:spcAft>
              <a:buNone/>
            </a:pPr>
            <a:endParaRPr sz="2000" b="1">
              <a:solidFill>
                <a:srgbClr val="666666"/>
              </a:solidFill>
            </a:endParaRPr>
          </a:p>
          <a:p>
            <a:pPr marL="0" marR="0" lvl="0" indent="0" algn="l" rtl="0">
              <a:lnSpc>
                <a:spcPct val="115000"/>
              </a:lnSpc>
              <a:spcBef>
                <a:spcPts val="0"/>
              </a:spcBef>
              <a:spcAft>
                <a:spcPts val="0"/>
              </a:spcAft>
              <a:buNone/>
            </a:pPr>
            <a:endParaRPr sz="2000" b="1">
              <a:solidFill>
                <a:srgbClr val="666666"/>
              </a:solidFill>
            </a:endParaRPr>
          </a:p>
          <a:p>
            <a:pPr marL="0" marR="0" lvl="0" indent="0" algn="l" rtl="0">
              <a:lnSpc>
                <a:spcPct val="115000"/>
              </a:lnSpc>
              <a:spcBef>
                <a:spcPts val="0"/>
              </a:spcBef>
              <a:spcAft>
                <a:spcPts val="0"/>
              </a:spcAft>
              <a:buNone/>
            </a:pPr>
            <a:endParaRPr sz="2000" b="1">
              <a:solidFill>
                <a:srgbClr val="666666"/>
              </a:solidFill>
            </a:endParaRPr>
          </a:p>
          <a:p>
            <a:pPr marL="0" marR="0" lvl="0" indent="0" algn="l" rtl="0">
              <a:lnSpc>
                <a:spcPct val="115000"/>
              </a:lnSpc>
              <a:spcBef>
                <a:spcPts val="0"/>
              </a:spcBef>
              <a:spcAft>
                <a:spcPts val="0"/>
              </a:spcAft>
              <a:buNone/>
            </a:pPr>
            <a:endParaRPr sz="2000">
              <a:solidFill>
                <a:srgbClr val="666666"/>
              </a:solidFill>
            </a:endParaRPr>
          </a:p>
        </p:txBody>
      </p:sp>
      <p:sp>
        <p:nvSpPr>
          <p:cNvPr id="238" name="Google Shape;238;p44"/>
          <p:cNvSpPr txBox="1"/>
          <p:nvPr/>
        </p:nvSpPr>
        <p:spPr>
          <a:xfrm>
            <a:off x="904475" y="1599575"/>
            <a:ext cx="3588600" cy="132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666666"/>
                </a:solidFill>
                <a:latin typeface="Cambria"/>
                <a:ea typeface="Cambria"/>
                <a:cs typeface="Cambria"/>
                <a:sym typeface="Cambria"/>
              </a:rPr>
              <a:t>Kasya O’Connor Grant</a:t>
            </a:r>
            <a:endParaRPr sz="1800" b="1">
              <a:solidFill>
                <a:srgbClr val="666666"/>
              </a:solidFill>
              <a:latin typeface="Cambria"/>
              <a:ea typeface="Cambria"/>
              <a:cs typeface="Cambria"/>
              <a:sym typeface="Cambria"/>
            </a:endParaRPr>
          </a:p>
          <a:p>
            <a:pPr marL="0" lvl="0" indent="0" algn="l" rtl="0">
              <a:spcBef>
                <a:spcPts val="0"/>
              </a:spcBef>
              <a:spcAft>
                <a:spcPts val="0"/>
              </a:spcAft>
              <a:buNone/>
            </a:pPr>
            <a:r>
              <a:rPr lang="en" sz="1800">
                <a:solidFill>
                  <a:srgbClr val="666666"/>
                </a:solidFill>
                <a:latin typeface="Cambria"/>
                <a:ea typeface="Cambria"/>
                <a:cs typeface="Cambria"/>
                <a:sym typeface="Cambria"/>
              </a:rPr>
              <a:t>Digital Teaching Integration DTI Research Fellow</a:t>
            </a:r>
            <a:endParaRPr sz="1800">
              <a:solidFill>
                <a:srgbClr val="666666"/>
              </a:solidFill>
              <a:latin typeface="Cambria"/>
              <a:ea typeface="Cambria"/>
              <a:cs typeface="Cambria"/>
              <a:sym typeface="Cambria"/>
            </a:endParaRPr>
          </a:p>
          <a:p>
            <a:pPr marL="0" lvl="0" indent="0" algn="l" rtl="0">
              <a:spcBef>
                <a:spcPts val="0"/>
              </a:spcBef>
              <a:spcAft>
                <a:spcPts val="0"/>
              </a:spcAft>
              <a:buNone/>
            </a:pPr>
            <a:r>
              <a:rPr lang="en" sz="1800">
                <a:solidFill>
                  <a:srgbClr val="666666"/>
                </a:solidFill>
                <a:latin typeface="Cambria"/>
                <a:ea typeface="Cambria"/>
                <a:cs typeface="Cambria"/>
                <a:sym typeface="Cambria"/>
              </a:rPr>
              <a:t>oconnorgrant.k@northeastern.edu </a:t>
            </a:r>
            <a:endParaRPr sz="1800">
              <a:solidFill>
                <a:srgbClr val="666666"/>
              </a:solidFill>
              <a:latin typeface="Cambria"/>
              <a:ea typeface="Cambria"/>
              <a:cs typeface="Cambria"/>
              <a:sym typeface="Cambria"/>
            </a:endParaRPr>
          </a:p>
        </p:txBody>
      </p:sp>
      <p:sp>
        <p:nvSpPr>
          <p:cNvPr id="239" name="Google Shape;239;p44"/>
          <p:cNvSpPr txBox="1"/>
          <p:nvPr/>
        </p:nvSpPr>
        <p:spPr>
          <a:xfrm>
            <a:off x="4979575" y="1599575"/>
            <a:ext cx="3410100" cy="146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666666"/>
                </a:solidFill>
                <a:latin typeface="Cambria"/>
                <a:ea typeface="Cambria"/>
                <a:cs typeface="Cambria"/>
                <a:sym typeface="Cambria"/>
              </a:rPr>
              <a:t>Ana Abraham</a:t>
            </a:r>
            <a:endParaRPr sz="1800" b="1">
              <a:solidFill>
                <a:srgbClr val="666666"/>
              </a:solidFill>
              <a:latin typeface="Cambria"/>
              <a:ea typeface="Cambria"/>
              <a:cs typeface="Cambria"/>
              <a:sym typeface="Cambria"/>
            </a:endParaRPr>
          </a:p>
          <a:p>
            <a:pPr marL="0" lvl="0" indent="0" algn="l" rtl="0">
              <a:spcBef>
                <a:spcPts val="0"/>
              </a:spcBef>
              <a:spcAft>
                <a:spcPts val="0"/>
              </a:spcAft>
              <a:buNone/>
            </a:pPr>
            <a:r>
              <a:rPr lang="en" sz="1800">
                <a:solidFill>
                  <a:srgbClr val="666666"/>
                </a:solidFill>
                <a:latin typeface="Cambria"/>
                <a:ea typeface="Cambria"/>
                <a:cs typeface="Cambria"/>
                <a:sym typeface="Cambria"/>
              </a:rPr>
              <a:t>Digital Teaching Integration DTI Research Fellow</a:t>
            </a:r>
            <a:endParaRPr sz="1800">
              <a:solidFill>
                <a:srgbClr val="666666"/>
              </a:solidFill>
              <a:latin typeface="Cambria"/>
              <a:ea typeface="Cambria"/>
              <a:cs typeface="Cambria"/>
              <a:sym typeface="Cambria"/>
            </a:endParaRPr>
          </a:p>
          <a:p>
            <a:pPr marL="0" lvl="0" indent="0" algn="l" rtl="0">
              <a:spcBef>
                <a:spcPts val="0"/>
              </a:spcBef>
              <a:spcAft>
                <a:spcPts val="0"/>
              </a:spcAft>
              <a:buNone/>
            </a:pPr>
            <a:r>
              <a:rPr lang="en" sz="1800">
                <a:solidFill>
                  <a:srgbClr val="666666"/>
                </a:solidFill>
                <a:latin typeface="Cambria"/>
                <a:ea typeface="Cambria"/>
                <a:cs typeface="Cambria"/>
                <a:sym typeface="Cambria"/>
              </a:rPr>
              <a:t>abraham.an@northeastern.edu	</a:t>
            </a:r>
            <a:endParaRPr sz="1800">
              <a:solidFill>
                <a:srgbClr val="666666"/>
              </a:solidFill>
              <a:latin typeface="Cambria"/>
              <a:ea typeface="Cambria"/>
              <a:cs typeface="Cambria"/>
              <a:sym typeface="Cambria"/>
            </a:endParaRPr>
          </a:p>
        </p:txBody>
      </p:sp>
      <p:sp>
        <p:nvSpPr>
          <p:cNvPr id="240" name="Google Shape;240;p44"/>
          <p:cNvSpPr txBox="1">
            <a:spLocks noGrp="1"/>
          </p:cNvSpPr>
          <p:nvPr>
            <p:ph type="body" idx="1"/>
          </p:nvPr>
        </p:nvSpPr>
        <p:spPr>
          <a:xfrm>
            <a:off x="226675" y="3236625"/>
            <a:ext cx="9015300" cy="1170600"/>
          </a:xfrm>
          <a:prstGeom prst="rect">
            <a:avLst/>
          </a:prstGeom>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r>
              <a:rPr lang="en" sz="2000">
                <a:solidFill>
                  <a:srgbClr val="666666"/>
                </a:solidFill>
              </a:rPr>
              <a:t>Slides, handouts, and data available at </a:t>
            </a:r>
            <a:endParaRPr sz="2000" b="1">
              <a:solidFill>
                <a:srgbClr val="666666"/>
              </a:solidFill>
            </a:endParaRPr>
          </a:p>
          <a:p>
            <a:pPr marL="0" marR="0" lvl="0" indent="0" algn="l" rtl="0">
              <a:lnSpc>
                <a:spcPct val="115000"/>
              </a:lnSpc>
              <a:spcBef>
                <a:spcPts val="0"/>
              </a:spcBef>
              <a:spcAft>
                <a:spcPts val="0"/>
              </a:spcAft>
              <a:buNone/>
            </a:pPr>
            <a:endParaRPr sz="2000">
              <a:solidFill>
                <a:srgbClr val="666666"/>
              </a:solidFill>
            </a:endParaRPr>
          </a:p>
          <a:p>
            <a:pPr marL="0" marR="0" lvl="0" indent="0" algn="l" rtl="0">
              <a:lnSpc>
                <a:spcPct val="115000"/>
              </a:lnSpc>
              <a:spcBef>
                <a:spcPts val="0"/>
              </a:spcBef>
              <a:spcAft>
                <a:spcPts val="0"/>
              </a:spcAft>
              <a:buNone/>
            </a:pPr>
            <a:r>
              <a:rPr lang="en" sz="2000">
                <a:solidFill>
                  <a:srgbClr val="666666"/>
                </a:solidFill>
              </a:rPr>
              <a:t>Office hours for help with Twine available by appointment: </a:t>
            </a:r>
            <a:r>
              <a:rPr lang="en" sz="1550">
                <a:solidFill>
                  <a:srgbClr val="0B57D0"/>
                </a:solidFill>
                <a:highlight>
                  <a:srgbClr val="FFFFFF"/>
                </a:highlight>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https://bit.ly/diti-meeting</a:t>
            </a:r>
            <a:endParaRPr sz="2500">
              <a:solidFill>
                <a:srgbClr val="666666"/>
              </a:solidFill>
            </a:endParaRPr>
          </a:p>
          <a:p>
            <a:pPr marL="0" marR="0" lvl="0" indent="0" algn="l" rtl="0">
              <a:lnSpc>
                <a:spcPct val="115000"/>
              </a:lnSpc>
              <a:spcBef>
                <a:spcPts val="0"/>
              </a:spcBef>
              <a:spcAft>
                <a:spcPts val="0"/>
              </a:spcAft>
              <a:buNone/>
            </a:pPr>
            <a:endParaRPr sz="2000">
              <a:solidFill>
                <a:srgbClr val="666666"/>
              </a:solidFill>
            </a:endParaRPr>
          </a:p>
          <a:p>
            <a:pPr marL="0" marR="0" lvl="0" indent="0" algn="l" rtl="0">
              <a:lnSpc>
                <a:spcPct val="115000"/>
              </a:lnSpc>
              <a:spcBef>
                <a:spcPts val="0"/>
              </a:spcBef>
              <a:spcAft>
                <a:spcPts val="0"/>
              </a:spcAft>
              <a:buNone/>
            </a:pPr>
            <a:endParaRPr sz="2000">
              <a:solidFill>
                <a:srgbClr val="666666"/>
              </a:solidFill>
            </a:endParaRPr>
          </a:p>
          <a:p>
            <a:pPr marL="0" marR="0" lvl="0" indent="0" algn="l" rtl="0">
              <a:lnSpc>
                <a:spcPct val="115000"/>
              </a:lnSpc>
              <a:spcBef>
                <a:spcPts val="0"/>
              </a:spcBef>
              <a:spcAft>
                <a:spcPts val="0"/>
              </a:spcAft>
              <a:buNone/>
            </a:pPr>
            <a:endParaRPr sz="2000" b="1">
              <a:solidFill>
                <a:srgbClr val="666666"/>
              </a:solidFill>
            </a:endParaRPr>
          </a:p>
          <a:p>
            <a:pPr marL="0" marR="0" lvl="0" indent="0" algn="l" rtl="0">
              <a:lnSpc>
                <a:spcPct val="115000"/>
              </a:lnSpc>
              <a:spcBef>
                <a:spcPts val="0"/>
              </a:spcBef>
              <a:spcAft>
                <a:spcPts val="0"/>
              </a:spcAft>
              <a:buNone/>
            </a:pPr>
            <a:endParaRPr sz="2000" b="1">
              <a:solidFill>
                <a:srgbClr val="666666"/>
              </a:solidFill>
            </a:endParaRPr>
          </a:p>
          <a:p>
            <a:pPr marL="0" marR="0" lvl="0" indent="0" algn="l" rtl="0">
              <a:lnSpc>
                <a:spcPct val="115000"/>
              </a:lnSpc>
              <a:spcBef>
                <a:spcPts val="0"/>
              </a:spcBef>
              <a:spcAft>
                <a:spcPts val="0"/>
              </a:spcAft>
              <a:buNone/>
            </a:pPr>
            <a:endParaRPr sz="2000" b="1">
              <a:solidFill>
                <a:srgbClr val="666666"/>
              </a:solidFill>
            </a:endParaRPr>
          </a:p>
          <a:p>
            <a:pPr marL="0" marR="0" lvl="0" indent="0" algn="l" rtl="0">
              <a:lnSpc>
                <a:spcPct val="115000"/>
              </a:lnSpc>
              <a:spcBef>
                <a:spcPts val="0"/>
              </a:spcBef>
              <a:spcAft>
                <a:spcPts val="0"/>
              </a:spcAft>
              <a:buNone/>
            </a:pPr>
            <a:endParaRPr sz="20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7"/>
          <p:cNvSpPr txBox="1">
            <a:spLocks noGrp="1"/>
          </p:cNvSpPr>
          <p:nvPr>
            <p:ph type="title"/>
          </p:nvPr>
        </p:nvSpPr>
        <p:spPr>
          <a:xfrm>
            <a:off x="311700" y="237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Workshop Objectives</a:t>
            </a:r>
            <a:endParaRPr/>
          </a:p>
        </p:txBody>
      </p:sp>
      <p:sp>
        <p:nvSpPr>
          <p:cNvPr id="118" name="Google Shape;118;p27"/>
          <p:cNvSpPr txBox="1">
            <a:spLocks noGrp="1"/>
          </p:cNvSpPr>
          <p:nvPr>
            <p:ph type="body" idx="1"/>
          </p:nvPr>
        </p:nvSpPr>
        <p:spPr>
          <a:xfrm>
            <a:off x="311700" y="10285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today’s workshop, we will learn:</a:t>
            </a:r>
            <a:endParaRPr/>
          </a:p>
          <a:p>
            <a:pPr marL="457200" lvl="0" indent="-381000" algn="l" rtl="0">
              <a:spcBef>
                <a:spcPts val="1600"/>
              </a:spcBef>
              <a:spcAft>
                <a:spcPts val="0"/>
              </a:spcAft>
              <a:buSzPts val="2400"/>
              <a:buChar char="●"/>
            </a:pPr>
            <a:r>
              <a:rPr lang="en"/>
              <a:t>The key functions of Twine as they relate to this class</a:t>
            </a:r>
            <a:endParaRPr/>
          </a:p>
          <a:p>
            <a:pPr marL="457200" lvl="0" indent="-381000" algn="l" rtl="0">
              <a:spcBef>
                <a:spcPts val="0"/>
              </a:spcBef>
              <a:spcAft>
                <a:spcPts val="0"/>
              </a:spcAft>
              <a:buSzPts val="2400"/>
              <a:buChar char="●"/>
            </a:pPr>
            <a:r>
              <a:rPr lang="en"/>
              <a:t>Twine-specific vocabulary to aid independent work</a:t>
            </a:r>
            <a:endParaRPr/>
          </a:p>
          <a:p>
            <a:pPr marL="457200" lvl="0" indent="-381000" algn="l" rtl="0">
              <a:spcBef>
                <a:spcPts val="0"/>
              </a:spcBef>
              <a:spcAft>
                <a:spcPts val="0"/>
              </a:spcAft>
              <a:buSzPts val="2400"/>
              <a:buChar char="●"/>
            </a:pPr>
            <a:r>
              <a:rPr lang="en"/>
              <a:t>How Twine can be used for storytelling and storyboarding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8"/>
          <p:cNvSpPr txBox="1">
            <a:spLocks noGrp="1"/>
          </p:cNvSpPr>
          <p:nvPr>
            <p:ph type="title"/>
          </p:nvPr>
        </p:nvSpPr>
        <p:spPr>
          <a:xfrm>
            <a:off x="311700" y="237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Twine Example</a:t>
            </a:r>
            <a:endParaRPr/>
          </a:p>
        </p:txBody>
      </p:sp>
      <p:pic>
        <p:nvPicPr>
          <p:cNvPr id="124" name="Google Shape;124;p28"/>
          <p:cNvPicPr preferRelativeResize="0"/>
          <p:nvPr/>
        </p:nvPicPr>
        <p:blipFill>
          <a:blip r:embed="rId3">
            <a:alphaModFix/>
          </a:blip>
          <a:stretch>
            <a:fillRect/>
          </a:stretch>
        </p:blipFill>
        <p:spPr>
          <a:xfrm>
            <a:off x="673650" y="1230450"/>
            <a:ext cx="7796675" cy="2535950"/>
          </a:xfrm>
          <a:prstGeom prst="rect">
            <a:avLst/>
          </a:prstGeom>
          <a:noFill/>
          <a:ln>
            <a:noFill/>
          </a:ln>
        </p:spPr>
      </p:pic>
      <p:sp>
        <p:nvSpPr>
          <p:cNvPr id="125" name="Google Shape;125;p28"/>
          <p:cNvSpPr txBox="1"/>
          <p:nvPr/>
        </p:nvSpPr>
        <p:spPr>
          <a:xfrm>
            <a:off x="2763300" y="3835675"/>
            <a:ext cx="3438300" cy="1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u="sng">
                <a:solidFill>
                  <a:schemeClr val="hlink"/>
                </a:solidFill>
                <a:latin typeface="Cambria"/>
                <a:ea typeface="Cambria"/>
                <a:cs typeface="Cambria"/>
                <a:sym typeface="Cambria"/>
                <a:hlinkClick r:id="rId4"/>
              </a:rPr>
              <a:t>Cat Petting Simulator 2014</a:t>
            </a:r>
            <a:r>
              <a:rPr lang="en" i="1">
                <a:latin typeface="Cambria"/>
                <a:ea typeface="Cambria"/>
                <a:cs typeface="Cambria"/>
                <a:sym typeface="Cambria"/>
              </a:rPr>
              <a:t> - nenongrey</a:t>
            </a:r>
            <a:endParaRPr i="1">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txBox="1">
            <a:spLocks noGrp="1"/>
          </p:cNvSpPr>
          <p:nvPr>
            <p:ph type="title"/>
          </p:nvPr>
        </p:nvSpPr>
        <p:spPr>
          <a:xfrm>
            <a:off x="311700" y="237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Twine?</a:t>
            </a:r>
            <a:endParaRPr/>
          </a:p>
        </p:txBody>
      </p:sp>
      <p:sp>
        <p:nvSpPr>
          <p:cNvPr id="131" name="Google Shape;131;p29"/>
          <p:cNvSpPr txBox="1">
            <a:spLocks noGrp="1"/>
          </p:cNvSpPr>
          <p:nvPr>
            <p:ph type="body" idx="1"/>
          </p:nvPr>
        </p:nvSpPr>
        <p:spPr>
          <a:xfrm>
            <a:off x="311700" y="921050"/>
            <a:ext cx="8385300" cy="344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Twine is a narrative tool that is open-source and free to use.</a:t>
            </a:r>
            <a:endParaRPr sz="1800"/>
          </a:p>
          <a:p>
            <a:pPr marL="0" lvl="0" indent="0" algn="l" rtl="0">
              <a:spcBef>
                <a:spcPts val="1600"/>
              </a:spcBef>
              <a:spcAft>
                <a:spcPts val="0"/>
              </a:spcAft>
              <a:buNone/>
            </a:pPr>
            <a:r>
              <a:rPr lang="en" sz="1800"/>
              <a:t>Through a combination of </a:t>
            </a:r>
            <a:r>
              <a:rPr lang="en" sz="1800" b="1"/>
              <a:t>passages </a:t>
            </a:r>
            <a:r>
              <a:rPr lang="en" sz="1800"/>
              <a:t>(individual portions of text) and </a:t>
            </a:r>
            <a:r>
              <a:rPr lang="en" sz="1800" b="1"/>
              <a:t>links </a:t>
            </a:r>
            <a:r>
              <a:rPr lang="en" sz="1800"/>
              <a:t>(connections between </a:t>
            </a:r>
            <a:r>
              <a:rPr lang="en" sz="1800" b="1"/>
              <a:t>passages</a:t>
            </a:r>
            <a:r>
              <a:rPr lang="en" sz="1800"/>
              <a:t>)</a:t>
            </a:r>
            <a:r>
              <a:rPr lang="en" sz="1800" b="1"/>
              <a:t>, </a:t>
            </a:r>
            <a:r>
              <a:rPr lang="en" sz="1800"/>
              <a:t>Twine allows users to create interactive narratives that are not restricted to the linear form. It publishes to HTML and can therefore be included on a variety of platforms in order to showcase your work.</a:t>
            </a:r>
            <a:endParaRPr sz="1800"/>
          </a:p>
          <a:p>
            <a:pPr marL="0" lvl="0" indent="0" algn="l" rtl="0">
              <a:spcBef>
                <a:spcPts val="1600"/>
              </a:spcBef>
              <a:spcAft>
                <a:spcPts val="0"/>
              </a:spcAft>
              <a:buNone/>
            </a:pPr>
            <a:r>
              <a:rPr lang="en" sz="1800"/>
              <a:t>Twine is particularly useful for the following projects:</a:t>
            </a:r>
            <a:endParaRPr sz="1800"/>
          </a:p>
          <a:p>
            <a:pPr marL="457200" lvl="0" indent="-342900" algn="l" rtl="0">
              <a:spcBef>
                <a:spcPts val="1600"/>
              </a:spcBef>
              <a:spcAft>
                <a:spcPts val="0"/>
              </a:spcAft>
              <a:buSzPts val="1800"/>
              <a:buChar char="●"/>
            </a:pPr>
            <a:r>
              <a:rPr lang="en" sz="1800"/>
              <a:t>‘Choose-your-own-adventure’ storytelling</a:t>
            </a:r>
            <a:endParaRPr sz="1800"/>
          </a:p>
          <a:p>
            <a:pPr marL="457200" lvl="0" indent="-342900" algn="l" rtl="0">
              <a:spcBef>
                <a:spcPts val="0"/>
              </a:spcBef>
              <a:spcAft>
                <a:spcPts val="0"/>
              </a:spcAft>
              <a:buSzPts val="1800"/>
              <a:buChar char="●"/>
            </a:pPr>
            <a:r>
              <a:rPr lang="en" sz="1800"/>
              <a:t>Storyboarding as a means of project-planning</a:t>
            </a:r>
            <a:endParaRPr sz="1800"/>
          </a:p>
          <a:p>
            <a:pPr marL="0" lvl="0" indent="0" algn="l" rtl="0">
              <a:spcBef>
                <a:spcPts val="1600"/>
              </a:spcBef>
              <a:spcAft>
                <a:spcPts val="160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0"/>
          <p:cNvSpPr txBox="1">
            <a:spLocks noGrp="1"/>
          </p:cNvSpPr>
          <p:nvPr>
            <p:ph type="title"/>
          </p:nvPr>
        </p:nvSpPr>
        <p:spPr>
          <a:xfrm>
            <a:off x="311700" y="237625"/>
            <a:ext cx="8661900" cy="7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Twine Vocabulary</a:t>
            </a:r>
            <a:endParaRPr/>
          </a:p>
        </p:txBody>
      </p:sp>
      <p:sp>
        <p:nvSpPr>
          <p:cNvPr id="137" name="Google Shape;137;p30"/>
          <p:cNvSpPr txBox="1">
            <a:spLocks noGrp="1"/>
          </p:cNvSpPr>
          <p:nvPr>
            <p:ph type="body" idx="1"/>
          </p:nvPr>
        </p:nvSpPr>
        <p:spPr>
          <a:xfrm>
            <a:off x="379350" y="849750"/>
            <a:ext cx="8385300" cy="344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a:t>Twine functions through the use of </a:t>
            </a:r>
            <a:r>
              <a:rPr lang="en" sz="2100" b="1"/>
              <a:t>hypertext, </a:t>
            </a:r>
            <a:r>
              <a:rPr lang="en" sz="2100"/>
              <a:t>a digital text that is connected to other digital texts through links. </a:t>
            </a:r>
            <a:endParaRPr sz="2100"/>
          </a:p>
          <a:p>
            <a:pPr marL="0" lvl="0" indent="0" algn="l" rtl="0">
              <a:spcBef>
                <a:spcPts val="1600"/>
              </a:spcBef>
              <a:spcAft>
                <a:spcPts val="1600"/>
              </a:spcAft>
              <a:buNone/>
            </a:pPr>
            <a:r>
              <a:rPr lang="en" sz="2100"/>
              <a:t>You come across </a:t>
            </a:r>
            <a:r>
              <a:rPr lang="en" sz="2100" b="1"/>
              <a:t>hypertext </a:t>
            </a:r>
            <a:r>
              <a:rPr lang="en" sz="2100"/>
              <a:t>all the time in your daily online activities.</a:t>
            </a:r>
            <a:endParaRPr sz="2100"/>
          </a:p>
        </p:txBody>
      </p:sp>
      <p:sp>
        <p:nvSpPr>
          <p:cNvPr id="138" name="Google Shape;138;p30"/>
          <p:cNvSpPr txBox="1"/>
          <p:nvPr/>
        </p:nvSpPr>
        <p:spPr>
          <a:xfrm>
            <a:off x="497275" y="2694900"/>
            <a:ext cx="12186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mbria"/>
              <a:ea typeface="Cambria"/>
              <a:cs typeface="Cambria"/>
              <a:sym typeface="Cambria"/>
            </a:endParaRPr>
          </a:p>
        </p:txBody>
      </p:sp>
      <p:pic>
        <p:nvPicPr>
          <p:cNvPr id="139" name="Google Shape;139;p30"/>
          <p:cNvPicPr preferRelativeResize="0"/>
          <p:nvPr/>
        </p:nvPicPr>
        <p:blipFill>
          <a:blip r:embed="rId3">
            <a:alphaModFix/>
          </a:blip>
          <a:stretch>
            <a:fillRect/>
          </a:stretch>
        </p:blipFill>
        <p:spPr>
          <a:xfrm>
            <a:off x="497275" y="2850720"/>
            <a:ext cx="3698276" cy="819175"/>
          </a:xfrm>
          <a:prstGeom prst="rect">
            <a:avLst/>
          </a:prstGeom>
          <a:noFill/>
          <a:ln>
            <a:noFill/>
          </a:ln>
        </p:spPr>
      </p:pic>
      <p:pic>
        <p:nvPicPr>
          <p:cNvPr id="140" name="Google Shape;140;p30"/>
          <p:cNvPicPr preferRelativeResize="0"/>
          <p:nvPr/>
        </p:nvPicPr>
        <p:blipFill>
          <a:blip r:embed="rId4">
            <a:alphaModFix/>
          </a:blip>
          <a:stretch>
            <a:fillRect/>
          </a:stretch>
        </p:blipFill>
        <p:spPr>
          <a:xfrm>
            <a:off x="4961624" y="2357525"/>
            <a:ext cx="3367924" cy="2072100"/>
          </a:xfrm>
          <a:prstGeom prst="rect">
            <a:avLst/>
          </a:prstGeom>
          <a:noFill/>
          <a:ln>
            <a:noFill/>
          </a:ln>
        </p:spPr>
      </p:pic>
      <p:cxnSp>
        <p:nvCxnSpPr>
          <p:cNvPr id="141" name="Google Shape;141;p30"/>
          <p:cNvCxnSpPr/>
          <p:nvPr/>
        </p:nvCxnSpPr>
        <p:spPr>
          <a:xfrm>
            <a:off x="4395438" y="3176700"/>
            <a:ext cx="366300" cy="0"/>
          </a:xfrm>
          <a:prstGeom prst="straightConnector1">
            <a:avLst/>
          </a:prstGeom>
          <a:noFill/>
          <a:ln w="9525" cap="flat" cmpd="sng">
            <a:solidFill>
              <a:schemeClr val="dk2"/>
            </a:solidFill>
            <a:prstDash val="solid"/>
            <a:round/>
            <a:headEnd type="none" w="med" len="med"/>
            <a:tailEnd type="triangle" w="med" len="med"/>
          </a:ln>
        </p:spPr>
      </p:cxnSp>
      <p:sp>
        <p:nvSpPr>
          <p:cNvPr id="142" name="Google Shape;142;p30"/>
          <p:cNvSpPr txBox="1"/>
          <p:nvPr/>
        </p:nvSpPr>
        <p:spPr>
          <a:xfrm>
            <a:off x="705900" y="3976600"/>
            <a:ext cx="2931000" cy="17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Cambria"/>
                <a:ea typeface="Cambria"/>
                <a:cs typeface="Cambria"/>
                <a:sym typeface="Cambria"/>
              </a:rPr>
              <a:t>From “</a:t>
            </a:r>
            <a:r>
              <a:rPr lang="en" sz="1000" u="sng">
                <a:solidFill>
                  <a:schemeClr val="hlink"/>
                </a:solidFill>
                <a:latin typeface="Cambria"/>
                <a:ea typeface="Cambria"/>
                <a:cs typeface="Cambria"/>
                <a:sym typeface="Cambria"/>
                <a:hlinkClick r:id="rId5"/>
              </a:rPr>
              <a:t>Why Ohio Voters Said No To Ballot Measure</a:t>
            </a:r>
            <a:r>
              <a:rPr lang="en" sz="1000">
                <a:latin typeface="Cambria"/>
                <a:ea typeface="Cambria"/>
                <a:cs typeface="Cambria"/>
                <a:sym typeface="Cambria"/>
              </a:rPr>
              <a:t>” - Campbell Robertson, NYTimes</a:t>
            </a:r>
            <a:endParaRPr sz="100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txBox="1">
            <a:spLocks noGrp="1"/>
          </p:cNvSpPr>
          <p:nvPr>
            <p:ph type="title"/>
          </p:nvPr>
        </p:nvSpPr>
        <p:spPr>
          <a:xfrm>
            <a:off x="311700" y="237625"/>
            <a:ext cx="8661900" cy="7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Twine Vocabulary</a:t>
            </a:r>
            <a:endParaRPr/>
          </a:p>
        </p:txBody>
      </p:sp>
      <p:sp>
        <p:nvSpPr>
          <p:cNvPr id="148" name="Google Shape;148;p31"/>
          <p:cNvSpPr txBox="1">
            <a:spLocks noGrp="1"/>
          </p:cNvSpPr>
          <p:nvPr>
            <p:ph type="body" idx="1"/>
          </p:nvPr>
        </p:nvSpPr>
        <p:spPr>
          <a:xfrm>
            <a:off x="379350" y="995425"/>
            <a:ext cx="8385300" cy="3444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200"/>
              <a:t>Twine narratives are called </a:t>
            </a:r>
            <a:r>
              <a:rPr lang="en" sz="2200" b="1"/>
              <a:t>stories </a:t>
            </a:r>
            <a:r>
              <a:rPr lang="en" sz="2200"/>
              <a:t>and are made up of </a:t>
            </a:r>
            <a:r>
              <a:rPr lang="en" sz="2200" b="1"/>
              <a:t>passages</a:t>
            </a:r>
            <a:r>
              <a:rPr lang="en" sz="2200"/>
              <a:t> (individual portions of text) and </a:t>
            </a:r>
            <a:r>
              <a:rPr lang="en" sz="2200" b="1"/>
              <a:t>links </a:t>
            </a:r>
            <a:r>
              <a:rPr lang="en" sz="2200"/>
              <a:t>(the connections between </a:t>
            </a:r>
            <a:r>
              <a:rPr lang="en" sz="2200" b="1"/>
              <a:t>passages</a:t>
            </a:r>
            <a:r>
              <a:rPr lang="en" sz="2200"/>
              <a:t>). </a:t>
            </a:r>
            <a:endParaRPr sz="2200"/>
          </a:p>
        </p:txBody>
      </p:sp>
      <p:pic>
        <p:nvPicPr>
          <p:cNvPr id="149" name="Google Shape;149;p31"/>
          <p:cNvPicPr preferRelativeResize="0"/>
          <p:nvPr/>
        </p:nvPicPr>
        <p:blipFill>
          <a:blip r:embed="rId3">
            <a:alphaModFix/>
          </a:blip>
          <a:stretch>
            <a:fillRect/>
          </a:stretch>
        </p:blipFill>
        <p:spPr>
          <a:xfrm>
            <a:off x="3401563" y="2026525"/>
            <a:ext cx="2340875" cy="2412900"/>
          </a:xfrm>
          <a:prstGeom prst="rect">
            <a:avLst/>
          </a:prstGeom>
          <a:noFill/>
          <a:ln>
            <a:noFill/>
          </a:ln>
        </p:spPr>
      </p:pic>
      <p:cxnSp>
        <p:nvCxnSpPr>
          <p:cNvPr id="150" name="Google Shape;150;p31"/>
          <p:cNvCxnSpPr/>
          <p:nvPr/>
        </p:nvCxnSpPr>
        <p:spPr>
          <a:xfrm flipH="1">
            <a:off x="5159200" y="2366250"/>
            <a:ext cx="1317600" cy="411000"/>
          </a:xfrm>
          <a:prstGeom prst="straightConnector1">
            <a:avLst/>
          </a:prstGeom>
          <a:noFill/>
          <a:ln w="9525" cap="flat" cmpd="sng">
            <a:solidFill>
              <a:schemeClr val="dk2"/>
            </a:solidFill>
            <a:prstDash val="solid"/>
            <a:round/>
            <a:headEnd type="none" w="med" len="med"/>
            <a:tailEnd type="triangle" w="med" len="med"/>
          </a:ln>
        </p:spPr>
      </p:cxnSp>
      <p:cxnSp>
        <p:nvCxnSpPr>
          <p:cNvPr id="151" name="Google Shape;151;p31"/>
          <p:cNvCxnSpPr/>
          <p:nvPr/>
        </p:nvCxnSpPr>
        <p:spPr>
          <a:xfrm flipH="1">
            <a:off x="5654900" y="3063300"/>
            <a:ext cx="906900" cy="651900"/>
          </a:xfrm>
          <a:prstGeom prst="straightConnector1">
            <a:avLst/>
          </a:prstGeom>
          <a:noFill/>
          <a:ln w="9525" cap="flat" cmpd="sng">
            <a:solidFill>
              <a:schemeClr val="dk2"/>
            </a:solidFill>
            <a:prstDash val="solid"/>
            <a:round/>
            <a:headEnd type="none" w="med" len="med"/>
            <a:tailEnd type="triangle" w="med" len="med"/>
          </a:ln>
        </p:spPr>
      </p:cxnSp>
      <p:cxnSp>
        <p:nvCxnSpPr>
          <p:cNvPr id="152" name="Google Shape;152;p31"/>
          <p:cNvCxnSpPr/>
          <p:nvPr/>
        </p:nvCxnSpPr>
        <p:spPr>
          <a:xfrm>
            <a:off x="1857525" y="2850775"/>
            <a:ext cx="2267100" cy="354300"/>
          </a:xfrm>
          <a:prstGeom prst="straightConnector1">
            <a:avLst/>
          </a:prstGeom>
          <a:noFill/>
          <a:ln w="9525" cap="flat" cmpd="sng">
            <a:solidFill>
              <a:schemeClr val="dk2"/>
            </a:solidFill>
            <a:prstDash val="solid"/>
            <a:round/>
            <a:headEnd type="none" w="med" len="med"/>
            <a:tailEnd type="triangle" w="med" len="med"/>
          </a:ln>
        </p:spPr>
      </p:cxnSp>
      <p:sp>
        <p:nvSpPr>
          <p:cNvPr id="153" name="Google Shape;153;p31"/>
          <p:cNvSpPr txBox="1"/>
          <p:nvPr/>
        </p:nvSpPr>
        <p:spPr>
          <a:xfrm>
            <a:off x="6561800" y="2026525"/>
            <a:ext cx="18561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666666"/>
                </a:solidFill>
                <a:latin typeface="Cambria"/>
                <a:ea typeface="Cambria"/>
                <a:cs typeface="Cambria"/>
                <a:sym typeface="Cambria"/>
              </a:rPr>
              <a:t>These are </a:t>
            </a:r>
            <a:r>
              <a:rPr lang="en" sz="2400" b="1">
                <a:solidFill>
                  <a:srgbClr val="666666"/>
                </a:solidFill>
                <a:latin typeface="Cambria"/>
                <a:ea typeface="Cambria"/>
                <a:cs typeface="Cambria"/>
                <a:sym typeface="Cambria"/>
              </a:rPr>
              <a:t>passages.</a:t>
            </a:r>
            <a:endParaRPr sz="2400" b="1">
              <a:solidFill>
                <a:srgbClr val="666666"/>
              </a:solidFill>
              <a:latin typeface="Cambria"/>
              <a:ea typeface="Cambria"/>
              <a:cs typeface="Cambria"/>
              <a:sym typeface="Cambria"/>
            </a:endParaRPr>
          </a:p>
        </p:txBody>
      </p:sp>
      <p:sp>
        <p:nvSpPr>
          <p:cNvPr id="154" name="Google Shape;154;p31"/>
          <p:cNvSpPr txBox="1"/>
          <p:nvPr/>
        </p:nvSpPr>
        <p:spPr>
          <a:xfrm>
            <a:off x="497275" y="2694900"/>
            <a:ext cx="1218600" cy="48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mbria"/>
              <a:ea typeface="Cambria"/>
              <a:cs typeface="Cambria"/>
              <a:sym typeface="Cambria"/>
            </a:endParaRPr>
          </a:p>
        </p:txBody>
      </p:sp>
      <p:sp>
        <p:nvSpPr>
          <p:cNvPr id="155" name="Google Shape;155;p31"/>
          <p:cNvSpPr txBox="1"/>
          <p:nvPr/>
        </p:nvSpPr>
        <p:spPr>
          <a:xfrm>
            <a:off x="379350" y="2418900"/>
            <a:ext cx="1686300" cy="75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666666"/>
                </a:solidFill>
                <a:latin typeface="Cambria"/>
                <a:ea typeface="Cambria"/>
                <a:cs typeface="Cambria"/>
                <a:sym typeface="Cambria"/>
              </a:rPr>
              <a:t>This is a </a:t>
            </a:r>
            <a:r>
              <a:rPr lang="en" sz="2400" b="1">
                <a:solidFill>
                  <a:srgbClr val="666666"/>
                </a:solidFill>
                <a:latin typeface="Cambria"/>
                <a:ea typeface="Cambria"/>
                <a:cs typeface="Cambria"/>
                <a:sym typeface="Cambria"/>
              </a:rPr>
              <a:t>link.</a:t>
            </a:r>
            <a:endParaRPr sz="2400">
              <a:solidFill>
                <a:srgbClr val="666666"/>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2"/>
          <p:cNvSpPr txBox="1">
            <a:spLocks noGrp="1"/>
          </p:cNvSpPr>
          <p:nvPr>
            <p:ph type="title"/>
          </p:nvPr>
        </p:nvSpPr>
        <p:spPr>
          <a:xfrm>
            <a:off x="858900" y="1718625"/>
            <a:ext cx="742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are stories, passages, and links used?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311700" y="2376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Twine Stories</a:t>
            </a:r>
            <a:endParaRPr/>
          </a:p>
        </p:txBody>
      </p:sp>
      <p:sp>
        <p:nvSpPr>
          <p:cNvPr id="166" name="Google Shape;166;p33"/>
          <p:cNvSpPr txBox="1">
            <a:spLocks noGrp="1"/>
          </p:cNvSpPr>
          <p:nvPr>
            <p:ph type="body" idx="1"/>
          </p:nvPr>
        </p:nvSpPr>
        <p:spPr>
          <a:xfrm>
            <a:off x="311700" y="10285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When beginning a project on Twine, you will be asked to create a </a:t>
            </a:r>
            <a:r>
              <a:rPr lang="en" b="1"/>
              <a:t>story. </a:t>
            </a:r>
            <a:r>
              <a:rPr lang="en"/>
              <a:t>These can be titled in whatever way you prefer. In order to create a new project, navigate to the top left of the page and click on ‘+ New’. </a:t>
            </a:r>
            <a:endParaRPr/>
          </a:p>
        </p:txBody>
      </p:sp>
      <p:pic>
        <p:nvPicPr>
          <p:cNvPr id="167" name="Google Shape;167;p33"/>
          <p:cNvPicPr preferRelativeResize="0"/>
          <p:nvPr/>
        </p:nvPicPr>
        <p:blipFill>
          <a:blip r:embed="rId3">
            <a:alphaModFix/>
          </a:blip>
          <a:stretch>
            <a:fillRect/>
          </a:stretch>
        </p:blipFill>
        <p:spPr>
          <a:xfrm>
            <a:off x="2172650" y="2838600"/>
            <a:ext cx="4984249" cy="1447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TI Slides">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1014</Words>
  <Application>Microsoft Macintosh PowerPoint</Application>
  <PresentationFormat>On-screen Show (16:9)</PresentationFormat>
  <Paragraphs>97</Paragraphs>
  <Slides>20</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Calibri</vt:lpstr>
      <vt:lpstr>Roboto</vt:lpstr>
      <vt:lpstr>Proxima Nova</vt:lpstr>
      <vt:lpstr>Cambria</vt:lpstr>
      <vt:lpstr>Arial</vt:lpstr>
      <vt:lpstr>Alfa Slab One</vt:lpstr>
      <vt:lpstr>Simple Light</vt:lpstr>
      <vt:lpstr>DTI Slides</vt:lpstr>
      <vt:lpstr>Introduction to Twine:  Narrative and Storyboarding</vt:lpstr>
      <vt:lpstr>Workshop Agenda</vt:lpstr>
      <vt:lpstr>Workshop Objectives</vt:lpstr>
      <vt:lpstr>Twine Example</vt:lpstr>
      <vt:lpstr>What is Twine?</vt:lpstr>
      <vt:lpstr>Twine Vocabulary</vt:lpstr>
      <vt:lpstr>Twine Vocabulary</vt:lpstr>
      <vt:lpstr>How are stories, passages, and links used?</vt:lpstr>
      <vt:lpstr>Twine Stories</vt:lpstr>
      <vt:lpstr>Twine Passages</vt:lpstr>
      <vt:lpstr>Twine Passages</vt:lpstr>
      <vt:lpstr>Twine Passages</vt:lpstr>
      <vt:lpstr>Twine Links</vt:lpstr>
      <vt:lpstr>Creating Twine Links</vt:lpstr>
      <vt:lpstr>Creating Twine Links</vt:lpstr>
      <vt:lpstr>Desktop App vs. Browser</vt:lpstr>
      <vt:lpstr>Demonstration of Tool</vt:lpstr>
      <vt:lpstr>Your Turn</vt:lpstr>
      <vt:lpstr>Group Discussion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Twine:  Narrative and Storyboarding</dc:title>
  <cp:lastModifiedBy>Kasya O'Connor Grant</cp:lastModifiedBy>
  <cp:revision>2</cp:revision>
  <dcterms:modified xsi:type="dcterms:W3CDTF">2023-08-23T14:15:51Z</dcterms:modified>
</cp:coreProperties>
</file>