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4"/>
    <p:sldMasterId id="2147483693" r:id="rId5"/>
    <p:sldMasterId id="2147483694" r:id="rId6"/>
    <p:sldMasterId id="214748369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Lst>
  <p:sldSz cy="5143500" cx="9144000"/>
  <p:notesSz cx="6858000" cy="9144000"/>
  <p:embeddedFontLst>
    <p:embeddedFont>
      <p:font typeface="Proxima Nova"/>
      <p:regular r:id="rId45"/>
      <p:bold r:id="rId46"/>
      <p:italic r:id="rId47"/>
      <p:boldItalic r:id="rId48"/>
    </p:embeddedFont>
    <p:embeddedFont>
      <p:font typeface="Roboto"/>
      <p:regular r:id="rId49"/>
      <p:bold r:id="rId50"/>
      <p:italic r:id="rId51"/>
      <p:boldItalic r:id="rId52"/>
    </p:embeddedFont>
    <p:embeddedFont>
      <p:font typeface="Alfa Slab One"/>
      <p:regular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font" Target="fonts/ProximaNova-bold.fntdata"/><Relationship Id="rId45"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ProximaNova-boldItalic.fntdata"/><Relationship Id="rId47" Type="http://schemas.openxmlformats.org/officeDocument/2006/relationships/font" Target="fonts/ProximaNova-italic.fntdata"/><Relationship Id="rId49"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AlfaSlabOne-regular.fntdata"/><Relationship Id="rId52" Type="http://schemas.openxmlformats.org/officeDocument/2006/relationships/font" Target="fonts/Roboto-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freemusicarchive.org/" TargetMode="External"/><Relationship Id="rId3" Type="http://schemas.openxmlformats.org/officeDocument/2006/relationships/hyperlink" Target="https://www.youtube.com/audiolibrary/music"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freemusicarchive.org/"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odcast.co/create/tips-for-better-podcast-interview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301b5055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301b5055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5fd90c14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5fd90c14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Carpets, Curtains, Bedding, and Wooden furniture (like full bookshelves) are great for sound </a:t>
            </a:r>
            <a:r>
              <a:rPr lang="en"/>
              <a:t>absorption.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Typically, you can save some audio that’s too loud. It’s more difficult to save audio that’s too quiet. But the best practice is to find a position that feels comfortable for you! Practice recording a phrase at different distances and play it back to help find the right position.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5fd90c14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5fd90c14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Recording Considerations:</a:t>
            </a:r>
            <a:endParaRPr/>
          </a:p>
          <a:p>
            <a:pPr indent="0" lvl="0" marL="0" rtl="0" algn="l">
              <a:spcBef>
                <a:spcPts val="0"/>
              </a:spcBef>
              <a:spcAft>
                <a:spcPts val="0"/>
              </a:spcAft>
              <a:buNone/>
            </a:pPr>
            <a:r>
              <a:rPr lang="en"/>
              <a:t>-Options for transcription in case you accidentally saved recording to cloud or forgot to turn on Live Transcription:</a:t>
            </a:r>
            <a:endParaRPr/>
          </a:p>
          <a:p>
            <a:pPr indent="0" lvl="0" marL="0" rtl="0" algn="l">
              <a:spcBef>
                <a:spcPts val="0"/>
              </a:spcBef>
              <a:spcAft>
                <a:spcPts val="0"/>
              </a:spcAft>
              <a:buNone/>
            </a:pPr>
            <a:r>
              <a:rPr lang="en"/>
              <a:t>	-Automatic transcription and downloading via web portal for Cloud Recordings</a:t>
            </a:r>
            <a:endParaRPr/>
          </a:p>
          <a:p>
            <a:pPr indent="0" lvl="0" marL="0" rtl="0" algn="l">
              <a:spcBef>
                <a:spcPts val="0"/>
              </a:spcBef>
              <a:spcAft>
                <a:spcPts val="0"/>
              </a:spcAft>
              <a:buNone/>
            </a:pPr>
            <a:r>
              <a:rPr lang="en"/>
              <a:t>	-Free transcription of thirty-minute segments in OtterAI</a:t>
            </a:r>
            <a:endParaRPr/>
          </a:p>
          <a:p>
            <a:pPr indent="0" lvl="0" marL="0" rtl="0" algn="l">
              <a:spcBef>
                <a:spcPts val="0"/>
              </a:spcBef>
              <a:spcAft>
                <a:spcPts val="0"/>
              </a:spcAft>
              <a:buNone/>
            </a:pPr>
            <a:r>
              <a:rPr lang="en"/>
              <a:t>Some softball questions:</a:t>
            </a:r>
            <a:endParaRPr/>
          </a:p>
          <a:p>
            <a:pPr indent="-298450" lvl="0" marL="457200" rtl="0" algn="l">
              <a:spcBef>
                <a:spcPts val="0"/>
              </a:spcBef>
              <a:spcAft>
                <a:spcPts val="0"/>
              </a:spcAft>
              <a:buSzPts val="1100"/>
              <a:buChar char="-"/>
            </a:pPr>
            <a:r>
              <a:rPr lang="en"/>
              <a:t>How was your week? What were the highlights?</a:t>
            </a:r>
            <a:endParaRPr/>
          </a:p>
          <a:p>
            <a:pPr indent="-298450" lvl="0" marL="457200" rtl="0" algn="l">
              <a:spcBef>
                <a:spcPts val="0"/>
              </a:spcBef>
              <a:spcAft>
                <a:spcPts val="0"/>
              </a:spcAft>
              <a:buSzPts val="1100"/>
              <a:buChar char="-"/>
            </a:pPr>
            <a:r>
              <a:rPr lang="en"/>
              <a:t>Any weekend plans? </a:t>
            </a:r>
            <a:endParaRPr/>
          </a:p>
          <a:p>
            <a:pPr indent="-298450" lvl="0" marL="457200" rtl="0" algn="l">
              <a:spcBef>
                <a:spcPts val="0"/>
              </a:spcBef>
              <a:spcAft>
                <a:spcPts val="0"/>
              </a:spcAft>
              <a:buSzPts val="1100"/>
              <a:buChar char="-"/>
            </a:pPr>
            <a:r>
              <a:rPr lang="en"/>
              <a:t>What did you have for breakfast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5fd90c14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15fd90c14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5f195c4e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f195c4e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8a9748e7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8a9748e7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should already have it downloaded, but just in case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5f195c4e9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f195c4e9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617f236f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17f236f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7c730e4d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07c730e4d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14b4f7c3a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14b4f7c3a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rgbClr val="666666"/>
                </a:solidFill>
                <a:latin typeface="Cambria"/>
                <a:ea typeface="Cambria"/>
                <a:cs typeface="Cambria"/>
                <a:sym typeface="Cambria"/>
              </a:rPr>
              <a:t>After you finish recording, listen to the audio </a:t>
            </a:r>
            <a:r>
              <a:rPr b="1" lang="en" sz="1200">
                <a:solidFill>
                  <a:srgbClr val="666666"/>
                </a:solidFill>
                <a:latin typeface="Cambria"/>
                <a:ea typeface="Cambria"/>
                <a:cs typeface="Cambria"/>
                <a:sym typeface="Cambria"/>
              </a:rPr>
              <a:t>with</a:t>
            </a:r>
            <a:r>
              <a:rPr lang="en" sz="1200">
                <a:solidFill>
                  <a:srgbClr val="666666"/>
                </a:solidFill>
                <a:latin typeface="Cambria"/>
                <a:ea typeface="Cambria"/>
                <a:cs typeface="Cambria"/>
                <a:sym typeface="Cambria"/>
              </a:rPr>
              <a:t> and </a:t>
            </a:r>
            <a:r>
              <a:rPr b="1" lang="en" sz="1200">
                <a:solidFill>
                  <a:srgbClr val="666666"/>
                </a:solidFill>
                <a:latin typeface="Cambria"/>
                <a:ea typeface="Cambria"/>
                <a:cs typeface="Cambria"/>
                <a:sym typeface="Cambria"/>
              </a:rPr>
              <a:t>without</a:t>
            </a:r>
            <a:r>
              <a:rPr lang="en" sz="1200">
                <a:solidFill>
                  <a:srgbClr val="666666"/>
                </a:solidFill>
                <a:latin typeface="Cambria"/>
                <a:ea typeface="Cambria"/>
                <a:cs typeface="Cambria"/>
                <a:sym typeface="Cambria"/>
              </a:rPr>
              <a:t> headphones so that you can properly render the sound. </a:t>
            </a:r>
            <a:r>
              <a:rPr lang="en" sz="1200">
                <a:solidFill>
                  <a:srgbClr val="666666"/>
                </a:solidFill>
                <a:latin typeface="Cambria"/>
                <a:ea typeface="Cambria"/>
                <a:cs typeface="Cambria"/>
                <a:sym typeface="Cambria"/>
              </a:rPr>
              <a:t>Audio sounds different in an open spaces than it sounds inside your headphones. </a:t>
            </a:r>
            <a:endParaRPr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5fa79e48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e5fa79e48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666666"/>
                </a:solidFill>
                <a:latin typeface="Cambria"/>
                <a:ea typeface="Cambria"/>
                <a:cs typeface="Cambria"/>
                <a:sym typeface="Cambria"/>
              </a:rPr>
              <a:t>Don’t be afraid to stop and start over if you mess up! You’ll save more time in the long run. You can pause between questions and give yourself a few seconds of silence to supplement your editing process.</a:t>
            </a:r>
            <a:endParaRPr sz="1200">
              <a:solidFill>
                <a:srgbClr val="666666"/>
              </a:solidFill>
              <a:latin typeface="Cambria"/>
              <a:ea typeface="Cambria"/>
              <a:cs typeface="Cambria"/>
              <a:sym typeface="Cambria"/>
            </a:endParaRPr>
          </a:p>
          <a:p>
            <a:pPr indent="0" lvl="0" marL="0" rtl="0" algn="l">
              <a:lnSpc>
                <a:spcPct val="115000"/>
              </a:lnSpc>
              <a:spcBef>
                <a:spcPts val="1600"/>
              </a:spcBef>
              <a:spcAft>
                <a:spcPts val="1600"/>
              </a:spcAft>
              <a:buNone/>
            </a:pPr>
            <a:r>
              <a:t/>
            </a:r>
            <a:endParaRPr sz="1200">
              <a:solidFill>
                <a:srgbClr val="666666"/>
              </a:solidFill>
              <a:latin typeface="Cambria"/>
              <a:ea typeface="Cambria"/>
              <a:cs typeface="Cambria"/>
              <a:sym typeface="Cambri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41e66e2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41e66e2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5f195c4e9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f195c4e9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b8a9748e7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b8a9748e7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do want to be in the upper range of the green, ideally almost yellow however. Anything less will be extremely quiet compared </a:t>
            </a:r>
            <a:r>
              <a:rPr lang="en"/>
              <a:t>with</a:t>
            </a:r>
            <a:r>
              <a:rPr lang="en"/>
              <a:t> other audio you listen to on your computer.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708af39ecc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08af39ecc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07c730e4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07c730e4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666666"/>
              </a:buClr>
              <a:buSzPts val="1900"/>
              <a:buFont typeface="Cambria"/>
              <a:buChar char="●"/>
            </a:pPr>
            <a:r>
              <a:rPr lang="en" sz="1900" u="sng">
                <a:solidFill>
                  <a:srgbClr val="4285F4"/>
                </a:solidFill>
                <a:latin typeface="Cambria"/>
                <a:ea typeface="Cambria"/>
                <a:cs typeface="Cambria"/>
                <a:sym typeface="Cambria"/>
                <a:hlinkClick r:id="rId2">
                  <a:extLst>
                    <a:ext uri="{A12FA001-AC4F-418D-AE19-62706E023703}">
                      <ahyp:hlinkClr val="tx"/>
                    </a:ext>
                  </a:extLst>
                </a:hlinkClick>
              </a:rPr>
              <a:t>Free Music Archive</a:t>
            </a:r>
            <a:r>
              <a:rPr lang="en" sz="1900">
                <a:solidFill>
                  <a:srgbClr val="666666"/>
                </a:solidFill>
                <a:latin typeface="Cambria"/>
                <a:ea typeface="Cambria"/>
                <a:cs typeface="Cambria"/>
                <a:sym typeface="Cambria"/>
              </a:rPr>
              <a:t>, </a:t>
            </a:r>
            <a:r>
              <a:rPr lang="en" sz="1900" u="sng">
                <a:solidFill>
                  <a:srgbClr val="4285F4"/>
                </a:solidFill>
                <a:latin typeface="Cambria"/>
                <a:ea typeface="Cambria"/>
                <a:cs typeface="Cambria"/>
                <a:sym typeface="Cambria"/>
                <a:hlinkClick r:id="rId3">
                  <a:extLst>
                    <a:ext uri="{A12FA001-AC4F-418D-AE19-62706E023703}">
                      <ahyp:hlinkClr val="tx"/>
                    </a:ext>
                  </a:extLst>
                </a:hlinkClick>
              </a:rPr>
              <a:t>YouTube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5f3389b64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5f3389b64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3ba1e1eb4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3ba1e1eb4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3a710fcb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3a710fcb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f451b1e4f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f451b1e4f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this with audacity, as the nodes can be little finicky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708af39ecc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708af39ecc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708af39ecc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708af39ecc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10-15 min demo</a:t>
            </a:r>
            <a:endParaRPr/>
          </a:p>
          <a:p>
            <a:pPr indent="-349250" lvl="0" marL="457200" rtl="0" algn="l">
              <a:lnSpc>
                <a:spcPct val="115000"/>
              </a:lnSpc>
              <a:spcBef>
                <a:spcPts val="0"/>
              </a:spcBef>
              <a:spcAft>
                <a:spcPts val="0"/>
              </a:spcAft>
              <a:buClr>
                <a:srgbClr val="666666"/>
              </a:buClr>
              <a:buSzPts val="1900"/>
              <a:buFont typeface="Cambria"/>
              <a:buChar char="●"/>
            </a:pPr>
            <a:r>
              <a:rPr lang="en" sz="1900" u="sng">
                <a:solidFill>
                  <a:srgbClr val="4285F4"/>
                </a:solidFill>
                <a:latin typeface="Cambria"/>
                <a:ea typeface="Cambria"/>
                <a:cs typeface="Cambria"/>
                <a:sym typeface="Cambria"/>
                <a:hlinkClick r:id="rId2">
                  <a:extLst>
                    <a:ext uri="{A12FA001-AC4F-418D-AE19-62706E023703}">
                      <ahyp:hlinkClr val="tx"/>
                    </a:ext>
                  </a:extLst>
                </a:hlinkClick>
              </a:rPr>
              <a:t>Free Music Archive</a:t>
            </a:r>
            <a:r>
              <a:rPr lang="en" sz="1900">
                <a:solidFill>
                  <a:srgbClr val="666666"/>
                </a:solidFill>
                <a:latin typeface="Cambria"/>
                <a:ea typeface="Cambria"/>
                <a:cs typeface="Cambria"/>
                <a:sym typeface="Cambria"/>
              </a:rPr>
              <a:t> (freemusicarchive.org), studio.youtube.com (must be signed in to access)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5fd90c1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5fd90c1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6ecb3805e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6ecb3805e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07c730e4d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07c730e4d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5f195c4e9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5f195c4e9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e95e16694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e95e1669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5f195c4e9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5f195c4e9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3a710fcb5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3a710fcb5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61e6f9d1b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61e6f9d1b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5fd90c14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5fd90c14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200">
                <a:solidFill>
                  <a:srgbClr val="666666"/>
                </a:solidFill>
                <a:latin typeface="Cambria"/>
                <a:ea typeface="Cambria"/>
                <a:cs typeface="Cambria"/>
                <a:sym typeface="Cambria"/>
              </a:rPr>
              <a:t>*Consider the emotions and perceptions sounds evoke in listeners when choosing music and sound effects for your intro (spooky violins, dramatic horns, happy guitars, etc.)</a:t>
            </a:r>
            <a:endParaRPr sz="1200">
              <a:latin typeface="Cambria"/>
              <a:ea typeface="Cambria"/>
              <a:cs typeface="Cambria"/>
              <a:sym typeface="Cambri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5fd90c14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5fd90c14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41e66e24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41e66e24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3C4043"/>
                </a:solidFill>
                <a:highlight>
                  <a:srgbClr val="FFFFFF"/>
                </a:highlight>
                <a:latin typeface="Roboto"/>
                <a:ea typeface="Roboto"/>
                <a:cs typeface="Roboto"/>
                <a:sym typeface="Roboto"/>
              </a:rPr>
              <a:t>interviewing-specific podcasting - CT</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1A73E8"/>
                </a:solidFill>
                <a:uFill>
                  <a:noFill/>
                </a:uFill>
                <a:latin typeface="Roboto"/>
                <a:ea typeface="Roboto"/>
                <a:cs typeface="Roboto"/>
                <a:sym typeface="Roboto"/>
                <a:hlinkClick r:id="rId2">
                  <a:extLst>
                    <a:ext uri="{A12FA001-AC4F-418D-AE19-62706E023703}">
                      <ahyp:hlinkClr val="tx"/>
                    </a:ext>
                  </a:extLst>
                </a:hlinkClick>
              </a:rPr>
              <a:t>https://www.podcast.co/create/tips-for-better-podcast-interviews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41e66e24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41e66e24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5fd90c14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5fd90c14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5fd90c14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5fd90c14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-Enabling Live Transcription or Closed Captions in Zoom prior to the interview. This can be done through the Zoom web portal.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56" name="Google Shape;56;p14"/>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57" name="Google Shape;57;p14"/>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sp>
        <p:nvSpPr>
          <p:cNvPr id="60" name="Google Shape;60;p1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4" name="Google Shape;6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5" name="Google Shape;65;p1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9"/>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78" name="Shape 78"/>
        <p:cNvGrpSpPr/>
        <p:nvPr/>
      </p:nvGrpSpPr>
      <p:grpSpPr>
        <a:xfrm>
          <a:off x="0" y="0"/>
          <a:ext cx="0" cy="0"/>
          <a:chOff x="0" y="0"/>
          <a:chExt cx="0" cy="0"/>
        </a:xfrm>
      </p:grpSpPr>
      <p:sp>
        <p:nvSpPr>
          <p:cNvPr id="79" name="Google Shape;79;p20"/>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4" name="Google Shape;84;p21"/>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5" name="Google Shape;85;p21"/>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6" name="Google Shape;8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93" name="Google Shape;93;p23"/>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cxnSp>
        <p:nvCxnSpPr>
          <p:cNvPr id="104" name="Google Shape;104;p26"/>
          <p:cNvCxnSpPr/>
          <p:nvPr/>
        </p:nvCxnSpPr>
        <p:spPr>
          <a:xfrm>
            <a:off x="4278300" y="2350188"/>
            <a:ext cx="587400" cy="0"/>
          </a:xfrm>
          <a:prstGeom prst="straightConnector1">
            <a:avLst/>
          </a:prstGeom>
          <a:noFill/>
          <a:ln cap="flat" cmpd="sng" w="76200">
            <a:solidFill>
              <a:srgbClr val="FF9900"/>
            </a:solidFill>
            <a:prstDash val="solid"/>
            <a:round/>
            <a:headEnd len="sm" w="sm" type="none"/>
            <a:tailEnd len="sm" w="sm" type="none"/>
          </a:ln>
        </p:spPr>
      </p:cxnSp>
      <p:sp>
        <p:nvSpPr>
          <p:cNvPr id="105" name="Google Shape;105;p26"/>
          <p:cNvSpPr txBox="1"/>
          <p:nvPr>
            <p:ph type="ctrTitle"/>
          </p:nvPr>
        </p:nvSpPr>
        <p:spPr>
          <a:xfrm>
            <a:off x="311700" y="222675"/>
            <a:ext cx="8520600" cy="195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b="1"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06" name="Google Shape;106;p26"/>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07" name="Google Shape;10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26"/>
          <p:cNvSpPr txBox="1"/>
          <p:nvPr/>
        </p:nvSpPr>
        <p:spPr>
          <a:xfrm>
            <a:off x="5983800" y="461945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09" name="Shape 109"/>
        <p:cNvGrpSpPr/>
        <p:nvPr/>
      </p:nvGrpSpPr>
      <p:grpSpPr>
        <a:xfrm>
          <a:off x="0" y="0"/>
          <a:ext cx="0" cy="0"/>
          <a:chOff x="0" y="0"/>
          <a:chExt cx="0" cy="0"/>
        </a:xfrm>
      </p:grpSpPr>
      <p:sp>
        <p:nvSpPr>
          <p:cNvPr id="110" name="Google Shape;110;p27"/>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111" name="Google Shape;11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2" name="Shape 112"/>
        <p:cNvGrpSpPr/>
        <p:nvPr/>
      </p:nvGrpSpPr>
      <p:grpSpPr>
        <a:xfrm>
          <a:off x="0" y="0"/>
          <a:ext cx="0" cy="0"/>
          <a:chOff x="0" y="0"/>
          <a:chExt cx="0" cy="0"/>
        </a:xfrm>
      </p:grpSpPr>
      <p:sp>
        <p:nvSpPr>
          <p:cNvPr id="113" name="Google Shape;113;p28"/>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4" name="Google Shape;114;p28"/>
          <p:cNvSpPr txBox="1"/>
          <p:nvPr>
            <p:ph idx="1" type="body"/>
          </p:nvPr>
        </p:nvSpPr>
        <p:spPr>
          <a:xfrm>
            <a:off x="311700" y="102857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55600" lvl="1" marL="914400" rtl="0">
              <a:spcBef>
                <a:spcPts val="1600"/>
              </a:spcBef>
              <a:spcAft>
                <a:spcPts val="0"/>
              </a:spcAft>
              <a:buSzPts val="2000"/>
              <a:buChar char="○"/>
              <a:defRPr/>
            </a:lvl2pPr>
            <a:lvl3pPr indent="-342900" lvl="2" marL="1371600" rtl="0">
              <a:spcBef>
                <a:spcPts val="1600"/>
              </a:spcBef>
              <a:spcAft>
                <a:spcPts val="0"/>
              </a:spcAft>
              <a:buSzPts val="18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5" name="Google Shape;115;p2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6" name="Shape 116"/>
        <p:cNvGrpSpPr/>
        <p:nvPr/>
      </p:nvGrpSpPr>
      <p:grpSpPr>
        <a:xfrm>
          <a:off x="0" y="0"/>
          <a:ext cx="0" cy="0"/>
          <a:chOff x="0" y="0"/>
          <a:chExt cx="0" cy="0"/>
        </a:xfrm>
      </p:grpSpPr>
      <p:sp>
        <p:nvSpPr>
          <p:cNvPr id="117" name="Google Shape;117;p29"/>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8" name="Google Shape;118;p2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9" name="Google Shape;119;p2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0" name="Google Shape;12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30"/>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3" name="Google Shape;123;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31"/>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6" name="Google Shape;126;p31"/>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7" name="Google Shape;12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28" name="Shape 128"/>
        <p:cNvGrpSpPr/>
        <p:nvPr/>
      </p:nvGrpSpPr>
      <p:grpSpPr>
        <a:xfrm>
          <a:off x="0" y="0"/>
          <a:ext cx="0" cy="0"/>
          <a:chOff x="0" y="0"/>
          <a:chExt cx="0" cy="0"/>
        </a:xfrm>
      </p:grpSpPr>
      <p:sp>
        <p:nvSpPr>
          <p:cNvPr id="129" name="Google Shape;129;p32"/>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30" name="Google Shape;130;p3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sp>
        <p:nvSpPr>
          <p:cNvPr id="132" name="Google Shape;132;p33"/>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 name="Google Shape;133;p3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34" name="Google Shape;134;p33"/>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135" name="Google Shape;135;p33"/>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6" name="Google Shape;136;p3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Clr>
                <a:schemeClr val="lt1"/>
              </a:buClr>
              <a:buSzPts val="2400"/>
              <a:buChar char="●"/>
              <a:defRPr>
                <a:solidFill>
                  <a:schemeClr val="lt1"/>
                </a:solidFill>
              </a:defRPr>
            </a:lvl1pPr>
            <a:lvl2pPr indent="-355600" lvl="1" marL="914400" rtl="0">
              <a:spcBef>
                <a:spcPts val="1600"/>
              </a:spcBef>
              <a:spcAft>
                <a:spcPts val="0"/>
              </a:spcAft>
              <a:buClr>
                <a:schemeClr val="lt1"/>
              </a:buClr>
              <a:buSzPts val="2000"/>
              <a:buChar char="○"/>
              <a:defRPr>
                <a:solidFill>
                  <a:schemeClr val="lt1"/>
                </a:solidFill>
              </a:defRPr>
            </a:lvl2pPr>
            <a:lvl3pPr indent="-342900" lvl="2" marL="1371600" rtl="0">
              <a:spcBef>
                <a:spcPts val="1600"/>
              </a:spcBef>
              <a:spcAft>
                <a:spcPts val="0"/>
              </a:spcAft>
              <a:buClr>
                <a:schemeClr val="lt1"/>
              </a:buClr>
              <a:buSzPts val="18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37" name="Google Shape;13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8" name="Shape 138"/>
        <p:cNvGrpSpPr/>
        <p:nvPr/>
      </p:nvGrpSpPr>
      <p:grpSpPr>
        <a:xfrm>
          <a:off x="0" y="0"/>
          <a:ext cx="0" cy="0"/>
          <a:chOff x="0" y="0"/>
          <a:chExt cx="0" cy="0"/>
        </a:xfrm>
      </p:grpSpPr>
      <p:sp>
        <p:nvSpPr>
          <p:cNvPr id="139" name="Google Shape;139;p34"/>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140" name="Google Shape;140;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sp>
        <p:nvSpPr>
          <p:cNvPr id="142" name="Google Shape;142;p35"/>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143" name="Google Shape;143;p35"/>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55600" lvl="1" marL="914400" rtl="0" algn="ctr">
              <a:spcBef>
                <a:spcPts val="1600"/>
              </a:spcBef>
              <a:spcAft>
                <a:spcPts val="0"/>
              </a:spcAft>
              <a:buSzPts val="2000"/>
              <a:buChar char="○"/>
              <a:defRPr/>
            </a:lvl2pPr>
            <a:lvl3pPr indent="-342900" lvl="2" marL="1371600" rtl="0" algn="ctr">
              <a:spcBef>
                <a:spcPts val="1600"/>
              </a:spcBef>
              <a:spcAft>
                <a:spcPts val="0"/>
              </a:spcAft>
              <a:buSzPts val="18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4" name="Google Shape;144;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5" name="Shape 145"/>
        <p:cNvGrpSpPr/>
        <p:nvPr/>
      </p:nvGrpSpPr>
      <p:grpSpPr>
        <a:xfrm>
          <a:off x="0" y="0"/>
          <a:ext cx="0" cy="0"/>
          <a:chOff x="0" y="0"/>
          <a:chExt cx="0" cy="0"/>
        </a:xfrm>
      </p:grpSpPr>
      <p:sp>
        <p:nvSpPr>
          <p:cNvPr id="146" name="Google Shape;146;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2" name="Shape 152"/>
        <p:cNvGrpSpPr/>
        <p:nvPr/>
      </p:nvGrpSpPr>
      <p:grpSpPr>
        <a:xfrm>
          <a:off x="0" y="0"/>
          <a:ext cx="0" cy="0"/>
          <a:chOff x="0" y="0"/>
          <a:chExt cx="0" cy="0"/>
        </a:xfrm>
      </p:grpSpPr>
      <p:cxnSp>
        <p:nvCxnSpPr>
          <p:cNvPr id="153" name="Google Shape;153;p38"/>
          <p:cNvCxnSpPr/>
          <p:nvPr/>
        </p:nvCxnSpPr>
        <p:spPr>
          <a:xfrm>
            <a:off x="4278300" y="2350188"/>
            <a:ext cx="587400" cy="0"/>
          </a:xfrm>
          <a:prstGeom prst="straightConnector1">
            <a:avLst/>
          </a:prstGeom>
          <a:noFill/>
          <a:ln cap="flat" cmpd="sng" w="76200">
            <a:solidFill>
              <a:srgbClr val="FF9900"/>
            </a:solidFill>
            <a:prstDash val="solid"/>
            <a:round/>
            <a:headEnd len="sm" w="sm" type="none"/>
            <a:tailEnd len="sm" w="sm" type="none"/>
          </a:ln>
        </p:spPr>
      </p:cxnSp>
      <p:sp>
        <p:nvSpPr>
          <p:cNvPr id="154" name="Google Shape;154;p38"/>
          <p:cNvSpPr txBox="1"/>
          <p:nvPr>
            <p:ph type="ctrTitle"/>
          </p:nvPr>
        </p:nvSpPr>
        <p:spPr>
          <a:xfrm>
            <a:off x="311700" y="222675"/>
            <a:ext cx="8520600" cy="195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b="1"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55" name="Google Shape;155;p38"/>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56" name="Google Shape;156;p3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7" name="Shape 157"/>
        <p:cNvGrpSpPr/>
        <p:nvPr/>
      </p:nvGrpSpPr>
      <p:grpSpPr>
        <a:xfrm>
          <a:off x="0" y="0"/>
          <a:ext cx="0" cy="0"/>
          <a:chOff x="0" y="0"/>
          <a:chExt cx="0" cy="0"/>
        </a:xfrm>
      </p:grpSpPr>
      <p:sp>
        <p:nvSpPr>
          <p:cNvPr id="158" name="Google Shape;158;p39"/>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159" name="Google Shape;159;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0" name="Shape 160"/>
        <p:cNvGrpSpPr/>
        <p:nvPr/>
      </p:nvGrpSpPr>
      <p:grpSpPr>
        <a:xfrm>
          <a:off x="0" y="0"/>
          <a:ext cx="0" cy="0"/>
          <a:chOff x="0" y="0"/>
          <a:chExt cx="0" cy="0"/>
        </a:xfrm>
      </p:grpSpPr>
      <p:sp>
        <p:nvSpPr>
          <p:cNvPr id="161" name="Google Shape;161;p40"/>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2" name="Google Shape;162;p40"/>
          <p:cNvSpPr txBox="1"/>
          <p:nvPr>
            <p:ph idx="1" type="body"/>
          </p:nvPr>
        </p:nvSpPr>
        <p:spPr>
          <a:xfrm>
            <a:off x="311700" y="102857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55600" lvl="1" marL="914400" rtl="0">
              <a:spcBef>
                <a:spcPts val="1600"/>
              </a:spcBef>
              <a:spcAft>
                <a:spcPts val="0"/>
              </a:spcAft>
              <a:buSzPts val="2000"/>
              <a:buChar char="○"/>
              <a:defRPr/>
            </a:lvl2pPr>
            <a:lvl3pPr indent="-342900" lvl="2" marL="1371600" rtl="0">
              <a:spcBef>
                <a:spcPts val="1600"/>
              </a:spcBef>
              <a:spcAft>
                <a:spcPts val="0"/>
              </a:spcAft>
              <a:buSzPts val="18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63" name="Google Shape;16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4" name="Shape 164"/>
        <p:cNvGrpSpPr/>
        <p:nvPr/>
      </p:nvGrpSpPr>
      <p:grpSpPr>
        <a:xfrm>
          <a:off x="0" y="0"/>
          <a:ext cx="0" cy="0"/>
          <a:chOff x="0" y="0"/>
          <a:chExt cx="0" cy="0"/>
        </a:xfrm>
      </p:grpSpPr>
      <p:sp>
        <p:nvSpPr>
          <p:cNvPr id="165" name="Google Shape;165;p41"/>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6" name="Google Shape;166;p4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7" name="Google Shape;167;p4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8" name="Google Shape;168;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42"/>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1" name="Google Shape;171;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2" name="Shape 172"/>
        <p:cNvGrpSpPr/>
        <p:nvPr/>
      </p:nvGrpSpPr>
      <p:grpSpPr>
        <a:xfrm>
          <a:off x="0" y="0"/>
          <a:ext cx="0" cy="0"/>
          <a:chOff x="0" y="0"/>
          <a:chExt cx="0" cy="0"/>
        </a:xfrm>
      </p:grpSpPr>
      <p:sp>
        <p:nvSpPr>
          <p:cNvPr id="173" name="Google Shape;173;p43"/>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4" name="Google Shape;174;p43"/>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5" name="Google Shape;175;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76" name="Shape 176"/>
        <p:cNvGrpSpPr/>
        <p:nvPr/>
      </p:nvGrpSpPr>
      <p:grpSpPr>
        <a:xfrm>
          <a:off x="0" y="0"/>
          <a:ext cx="0" cy="0"/>
          <a:chOff x="0" y="0"/>
          <a:chExt cx="0" cy="0"/>
        </a:xfrm>
      </p:grpSpPr>
      <p:sp>
        <p:nvSpPr>
          <p:cNvPr id="177" name="Google Shape;177;p44"/>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78" name="Google Shape;178;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9" name="Shape 179"/>
        <p:cNvGrpSpPr/>
        <p:nvPr/>
      </p:nvGrpSpPr>
      <p:grpSpPr>
        <a:xfrm>
          <a:off x="0" y="0"/>
          <a:ext cx="0" cy="0"/>
          <a:chOff x="0" y="0"/>
          <a:chExt cx="0" cy="0"/>
        </a:xfrm>
      </p:grpSpPr>
      <p:sp>
        <p:nvSpPr>
          <p:cNvPr id="180" name="Google Shape;180;p45"/>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 name="Google Shape;181;p4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82" name="Google Shape;182;p45"/>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183" name="Google Shape;183;p45"/>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4" name="Google Shape;184;p4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Clr>
                <a:schemeClr val="lt1"/>
              </a:buClr>
              <a:buSzPts val="2400"/>
              <a:buChar char="●"/>
              <a:defRPr>
                <a:solidFill>
                  <a:schemeClr val="lt1"/>
                </a:solidFill>
              </a:defRPr>
            </a:lvl1pPr>
            <a:lvl2pPr indent="-355600" lvl="1" marL="914400" rtl="0">
              <a:spcBef>
                <a:spcPts val="1600"/>
              </a:spcBef>
              <a:spcAft>
                <a:spcPts val="0"/>
              </a:spcAft>
              <a:buClr>
                <a:schemeClr val="lt1"/>
              </a:buClr>
              <a:buSzPts val="2000"/>
              <a:buChar char="○"/>
              <a:defRPr>
                <a:solidFill>
                  <a:schemeClr val="lt1"/>
                </a:solidFill>
              </a:defRPr>
            </a:lvl2pPr>
            <a:lvl3pPr indent="-342900" lvl="2" marL="1371600" rtl="0">
              <a:spcBef>
                <a:spcPts val="1600"/>
              </a:spcBef>
              <a:spcAft>
                <a:spcPts val="0"/>
              </a:spcAft>
              <a:buClr>
                <a:schemeClr val="lt1"/>
              </a:buClr>
              <a:buSzPts val="18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85" name="Google Shape;185;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6" name="Shape 186"/>
        <p:cNvGrpSpPr/>
        <p:nvPr/>
      </p:nvGrpSpPr>
      <p:grpSpPr>
        <a:xfrm>
          <a:off x="0" y="0"/>
          <a:ext cx="0" cy="0"/>
          <a:chOff x="0" y="0"/>
          <a:chExt cx="0" cy="0"/>
        </a:xfrm>
      </p:grpSpPr>
      <p:sp>
        <p:nvSpPr>
          <p:cNvPr id="187" name="Google Shape;187;p46"/>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188" name="Google Shape;188;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9" name="Shape 189"/>
        <p:cNvGrpSpPr/>
        <p:nvPr/>
      </p:nvGrpSpPr>
      <p:grpSpPr>
        <a:xfrm>
          <a:off x="0" y="0"/>
          <a:ext cx="0" cy="0"/>
          <a:chOff x="0" y="0"/>
          <a:chExt cx="0" cy="0"/>
        </a:xfrm>
      </p:grpSpPr>
      <p:sp>
        <p:nvSpPr>
          <p:cNvPr id="190" name="Google Shape;190;p47"/>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191" name="Google Shape;191;p47"/>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55600" lvl="1" marL="914400" rtl="0" algn="ctr">
              <a:spcBef>
                <a:spcPts val="1600"/>
              </a:spcBef>
              <a:spcAft>
                <a:spcPts val="0"/>
              </a:spcAft>
              <a:buSzPts val="2000"/>
              <a:buChar char="○"/>
              <a:defRPr/>
            </a:lvl2pPr>
            <a:lvl3pPr indent="-342900" lvl="2" marL="1371600" rtl="0" algn="ctr">
              <a:spcBef>
                <a:spcPts val="1600"/>
              </a:spcBef>
              <a:spcAft>
                <a:spcPts val="0"/>
              </a:spcAft>
              <a:buSzPts val="18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92" name="Google Shape;192;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3" name="Shape 193"/>
        <p:cNvGrpSpPr/>
        <p:nvPr/>
      </p:nvGrpSpPr>
      <p:grpSpPr>
        <a:xfrm>
          <a:off x="0" y="0"/>
          <a:ext cx="0" cy="0"/>
          <a:chOff x="0" y="0"/>
          <a:chExt cx="0" cy="0"/>
        </a:xfrm>
      </p:grpSpPr>
      <p:sp>
        <p:nvSpPr>
          <p:cNvPr id="194" name="Google Shape;194;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theme" Target="../theme/theme4.xml"/><Relationship Id="rId12" Type="http://schemas.openxmlformats.org/officeDocument/2006/relationships/slideLayout" Target="../slideLayouts/slideLayout33.xml"/><Relationship Id="rId1" Type="http://schemas.openxmlformats.org/officeDocument/2006/relationships/image" Target="../media/image9.pn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3.xml"/><Relationship Id="rId10" Type="http://schemas.openxmlformats.org/officeDocument/2006/relationships/slideLayout" Target="../slideLayouts/slideLayout42.xml"/><Relationship Id="rId13" Type="http://schemas.openxmlformats.org/officeDocument/2006/relationships/theme" Target="../theme/theme1.xml"/><Relationship Id="rId12" Type="http://schemas.openxmlformats.org/officeDocument/2006/relationships/slideLayout" Target="../slideLayouts/slideLayout44.xml"/><Relationship Id="rId1" Type="http://schemas.openxmlformats.org/officeDocument/2006/relationships/image" Target="../media/image9.png"/><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97" name="Shape 97"/>
        <p:cNvGrpSpPr/>
        <p:nvPr/>
      </p:nvGrpSpPr>
      <p:grpSpPr>
        <a:xfrm>
          <a:off x="0" y="0"/>
          <a:ext cx="0" cy="0"/>
          <a:chOff x="0" y="0"/>
          <a:chExt cx="0" cy="0"/>
        </a:xfrm>
      </p:grpSpPr>
      <p:sp>
        <p:nvSpPr>
          <p:cNvPr id="98" name="Google Shape;98;p2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ED0E0E"/>
              </a:buClr>
              <a:buSzPts val="3600"/>
              <a:buFont typeface="Cambria"/>
              <a:buNone/>
              <a:defRPr b="1" sz="3600">
                <a:solidFill>
                  <a:srgbClr val="ED0E0E"/>
                </a:solidFill>
                <a:latin typeface="Cambria"/>
                <a:ea typeface="Cambria"/>
                <a:cs typeface="Cambria"/>
                <a:sym typeface="Cambria"/>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99" name="Google Shape;99;p25"/>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15000"/>
              </a:lnSpc>
              <a:spcBef>
                <a:spcPts val="0"/>
              </a:spcBef>
              <a:spcAft>
                <a:spcPts val="0"/>
              </a:spcAft>
              <a:buClr>
                <a:schemeClr val="dk2"/>
              </a:buClr>
              <a:buSzPts val="2400"/>
              <a:buFont typeface="Cambria"/>
              <a:buChar char="●"/>
              <a:defRPr sz="2400">
                <a:solidFill>
                  <a:schemeClr val="dk2"/>
                </a:solidFill>
                <a:latin typeface="Cambria"/>
                <a:ea typeface="Cambria"/>
                <a:cs typeface="Cambria"/>
                <a:sym typeface="Cambria"/>
              </a:defRPr>
            </a:lvl1pPr>
            <a:lvl2pPr indent="-355600" lvl="1" marL="914400" rtl="0">
              <a:lnSpc>
                <a:spcPct val="115000"/>
              </a:lnSpc>
              <a:spcBef>
                <a:spcPts val="1600"/>
              </a:spcBef>
              <a:spcAft>
                <a:spcPts val="0"/>
              </a:spcAft>
              <a:buClr>
                <a:schemeClr val="dk2"/>
              </a:buClr>
              <a:buSzPts val="2000"/>
              <a:buFont typeface="Cambria"/>
              <a:buChar char="○"/>
              <a:defRPr sz="2000">
                <a:solidFill>
                  <a:schemeClr val="dk2"/>
                </a:solidFill>
                <a:latin typeface="Cambria"/>
                <a:ea typeface="Cambria"/>
                <a:cs typeface="Cambria"/>
                <a:sym typeface="Cambria"/>
              </a:defRPr>
            </a:lvl2pPr>
            <a:lvl3pPr indent="-342900" lvl="2" marL="1371600" rtl="0">
              <a:lnSpc>
                <a:spcPct val="115000"/>
              </a:lnSpc>
              <a:spcBef>
                <a:spcPts val="1600"/>
              </a:spcBef>
              <a:spcAft>
                <a:spcPts val="0"/>
              </a:spcAft>
              <a:buClr>
                <a:schemeClr val="dk2"/>
              </a:buClr>
              <a:buSzPts val="1800"/>
              <a:buFont typeface="Cambria"/>
              <a:buChar char="■"/>
              <a:defRPr sz="1800">
                <a:solidFill>
                  <a:schemeClr val="dk2"/>
                </a:solidFill>
                <a:latin typeface="Cambria"/>
                <a:ea typeface="Cambria"/>
                <a:cs typeface="Cambria"/>
                <a:sym typeface="Cambria"/>
              </a:defRPr>
            </a:lvl3pPr>
            <a:lvl4pPr indent="-317500" lvl="3" marL="18288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4pPr>
            <a:lvl5pPr indent="-317500" lvl="4" marL="22860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5pPr>
            <a:lvl6pPr indent="-317500" lvl="5" marL="27432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6pPr>
            <a:lvl7pPr indent="-317500" lvl="6" marL="32004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7pPr>
            <a:lvl8pPr indent="-317500" lvl="7" marL="36576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8pPr>
            <a:lvl9pPr indent="-317500" lvl="8" marL="4114800" rtl="0">
              <a:lnSpc>
                <a:spcPct val="115000"/>
              </a:lnSpc>
              <a:spcBef>
                <a:spcPts val="1600"/>
              </a:spcBef>
              <a:spcAft>
                <a:spcPts val="1600"/>
              </a:spcAft>
              <a:buClr>
                <a:schemeClr val="dk2"/>
              </a:buClr>
              <a:buSzPts val="1400"/>
              <a:buFont typeface="Cambria"/>
              <a:buChar char="■"/>
              <a:defRPr>
                <a:solidFill>
                  <a:schemeClr val="dk2"/>
                </a:solidFill>
                <a:latin typeface="Cambria"/>
                <a:ea typeface="Cambria"/>
                <a:cs typeface="Cambria"/>
                <a:sym typeface="Cambria"/>
              </a:defRPr>
            </a:lvl9pPr>
          </a:lstStyle>
          <a:p/>
        </p:txBody>
      </p:sp>
      <p:sp>
        <p:nvSpPr>
          <p:cNvPr id="100" name="Google Shape;10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101" name="Google Shape;101;p25"/>
          <p:cNvPicPr preferRelativeResize="0"/>
          <p:nvPr/>
        </p:nvPicPr>
        <p:blipFill>
          <a:blip r:embed="rId1">
            <a:alphaModFix/>
          </a:blip>
          <a:stretch>
            <a:fillRect/>
          </a:stretch>
        </p:blipFill>
        <p:spPr>
          <a:xfrm>
            <a:off x="0" y="4573674"/>
            <a:ext cx="3686446" cy="572700"/>
          </a:xfrm>
          <a:prstGeom prst="rect">
            <a:avLst/>
          </a:prstGeom>
          <a:noFill/>
          <a:ln>
            <a:noFill/>
          </a:ln>
        </p:spPr>
      </p:pic>
      <p:sp>
        <p:nvSpPr>
          <p:cNvPr id="102" name="Google Shape;102;p25"/>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147" name="Shape 147"/>
        <p:cNvGrpSpPr/>
        <p:nvPr/>
      </p:nvGrpSpPr>
      <p:grpSpPr>
        <a:xfrm>
          <a:off x="0" y="0"/>
          <a:ext cx="0" cy="0"/>
          <a:chOff x="0" y="0"/>
          <a:chExt cx="0" cy="0"/>
        </a:xfrm>
      </p:grpSpPr>
      <p:sp>
        <p:nvSpPr>
          <p:cNvPr id="148" name="Google Shape;148;p3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ED0E0E"/>
              </a:buClr>
              <a:buSzPts val="3600"/>
              <a:buFont typeface="Cambria"/>
              <a:buNone/>
              <a:defRPr b="1" sz="3600">
                <a:solidFill>
                  <a:srgbClr val="ED0E0E"/>
                </a:solidFill>
                <a:latin typeface="Cambria"/>
                <a:ea typeface="Cambria"/>
                <a:cs typeface="Cambria"/>
                <a:sym typeface="Cambria"/>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149" name="Google Shape;149;p37"/>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15000"/>
              </a:lnSpc>
              <a:spcBef>
                <a:spcPts val="0"/>
              </a:spcBef>
              <a:spcAft>
                <a:spcPts val="0"/>
              </a:spcAft>
              <a:buClr>
                <a:schemeClr val="dk2"/>
              </a:buClr>
              <a:buSzPts val="2400"/>
              <a:buFont typeface="Cambria"/>
              <a:buChar char="●"/>
              <a:defRPr sz="2400">
                <a:solidFill>
                  <a:schemeClr val="dk2"/>
                </a:solidFill>
                <a:latin typeface="Cambria"/>
                <a:ea typeface="Cambria"/>
                <a:cs typeface="Cambria"/>
                <a:sym typeface="Cambria"/>
              </a:defRPr>
            </a:lvl1pPr>
            <a:lvl2pPr indent="-355600" lvl="1" marL="914400" rtl="0">
              <a:lnSpc>
                <a:spcPct val="115000"/>
              </a:lnSpc>
              <a:spcBef>
                <a:spcPts val="1600"/>
              </a:spcBef>
              <a:spcAft>
                <a:spcPts val="0"/>
              </a:spcAft>
              <a:buClr>
                <a:schemeClr val="dk2"/>
              </a:buClr>
              <a:buSzPts val="2000"/>
              <a:buFont typeface="Cambria"/>
              <a:buChar char="○"/>
              <a:defRPr sz="2000">
                <a:solidFill>
                  <a:schemeClr val="dk2"/>
                </a:solidFill>
                <a:latin typeface="Cambria"/>
                <a:ea typeface="Cambria"/>
                <a:cs typeface="Cambria"/>
                <a:sym typeface="Cambria"/>
              </a:defRPr>
            </a:lvl2pPr>
            <a:lvl3pPr indent="-342900" lvl="2" marL="1371600" rtl="0">
              <a:lnSpc>
                <a:spcPct val="115000"/>
              </a:lnSpc>
              <a:spcBef>
                <a:spcPts val="1600"/>
              </a:spcBef>
              <a:spcAft>
                <a:spcPts val="0"/>
              </a:spcAft>
              <a:buClr>
                <a:schemeClr val="dk2"/>
              </a:buClr>
              <a:buSzPts val="1800"/>
              <a:buFont typeface="Cambria"/>
              <a:buChar char="■"/>
              <a:defRPr sz="1800">
                <a:solidFill>
                  <a:schemeClr val="dk2"/>
                </a:solidFill>
                <a:latin typeface="Cambria"/>
                <a:ea typeface="Cambria"/>
                <a:cs typeface="Cambria"/>
                <a:sym typeface="Cambria"/>
              </a:defRPr>
            </a:lvl3pPr>
            <a:lvl4pPr indent="-317500" lvl="3" marL="18288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4pPr>
            <a:lvl5pPr indent="-317500" lvl="4" marL="22860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5pPr>
            <a:lvl6pPr indent="-317500" lvl="5" marL="27432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6pPr>
            <a:lvl7pPr indent="-317500" lvl="6" marL="32004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7pPr>
            <a:lvl8pPr indent="-317500" lvl="7" marL="36576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8pPr>
            <a:lvl9pPr indent="-317500" lvl="8" marL="4114800" rtl="0">
              <a:lnSpc>
                <a:spcPct val="115000"/>
              </a:lnSpc>
              <a:spcBef>
                <a:spcPts val="1600"/>
              </a:spcBef>
              <a:spcAft>
                <a:spcPts val="1600"/>
              </a:spcAft>
              <a:buClr>
                <a:schemeClr val="dk2"/>
              </a:buClr>
              <a:buSzPts val="1400"/>
              <a:buFont typeface="Cambria"/>
              <a:buChar char="■"/>
              <a:defRPr>
                <a:solidFill>
                  <a:schemeClr val="dk2"/>
                </a:solidFill>
                <a:latin typeface="Cambria"/>
                <a:ea typeface="Cambria"/>
                <a:cs typeface="Cambria"/>
                <a:sym typeface="Cambria"/>
              </a:defRPr>
            </a:lvl9pPr>
          </a:lstStyle>
          <a:p/>
        </p:txBody>
      </p:sp>
      <p:sp>
        <p:nvSpPr>
          <p:cNvPr id="150" name="Google Shape;150;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151" name="Google Shape;151;p37"/>
          <p:cNvPicPr preferRelativeResize="0"/>
          <p:nvPr/>
        </p:nvPicPr>
        <p:blipFill>
          <a:blip r:embed="rId1">
            <a:alphaModFix/>
          </a:blip>
          <a:stretch>
            <a:fillRect/>
          </a:stretch>
        </p:blipFill>
        <p:spPr>
          <a:xfrm>
            <a:off x="0" y="4573674"/>
            <a:ext cx="3686446" cy="572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9.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hyperlink" Target="https://www.audacityteam.org/" TargetMode="External"/><Relationship Id="rId6"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hyperlink" Target="https://manual.audacityteam.org/" TargetMode="Externa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24.png"/><Relationship Id="rId5" Type="http://schemas.openxmlformats.org/officeDocument/2006/relationships/image" Target="../media/image7.png"/><Relationship Id="rId6"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24.png"/><Relationship Id="rId5" Type="http://schemas.openxmlformats.org/officeDocument/2006/relationships/image" Target="../media/image20.png"/><Relationship Id="rId6" Type="http://schemas.openxmlformats.org/officeDocument/2006/relationships/image" Target="../media/image16.png"/><Relationship Id="rId7"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 Id="rId3" Type="http://schemas.openxmlformats.org/officeDocument/2006/relationships/hyperlink" Target="http://freemusicarchive.org" TargetMode="External"/><Relationship Id="rId4" Type="http://schemas.openxmlformats.org/officeDocument/2006/relationships/hyperlink" Target="http://studio.youtube.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9.png"/><Relationship Id="rId4" Type="http://schemas.openxmlformats.org/officeDocument/2006/relationships/image" Target="../media/image27.png"/><Relationship Id="rId5"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 Id="rId3" Type="http://schemas.openxmlformats.org/officeDocument/2006/relationships/hyperlink" Target="https://bit.ly/diti-feedback" TargetMode="External"/><Relationship Id="rId4" Type="http://schemas.openxmlformats.org/officeDocument/2006/relationships/hyperlink" Target="https://calendly.com/diti-nu/" TargetMode="External"/><Relationship Id="rId5" Type="http://schemas.openxmlformats.org/officeDocument/2006/relationships/hyperlink" Target="mailto:nulab.info@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hyperlink" Target="http://freemusicarchive.org/" TargetMode="External"/><Relationship Id="rId4" Type="http://schemas.openxmlformats.org/officeDocument/2006/relationships/hyperlink" Target="https://studio.youtube.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9"/>
          <p:cNvSpPr txBox="1"/>
          <p:nvPr>
            <p:ph type="ctrTitle"/>
          </p:nvPr>
        </p:nvSpPr>
        <p:spPr>
          <a:xfrm>
            <a:off x="452150" y="524050"/>
            <a:ext cx="8227500" cy="172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ED0E0E"/>
                </a:solidFill>
              </a:rPr>
              <a:t>	Introduction to R</a:t>
            </a:r>
            <a:r>
              <a:rPr lang="en" sz="4000"/>
              <a:t>ecording and Editing Audio with Audacity</a:t>
            </a:r>
            <a:endParaRPr sz="4000">
              <a:solidFill>
                <a:srgbClr val="ED0E0E"/>
              </a:solidFill>
            </a:endParaRPr>
          </a:p>
        </p:txBody>
      </p:sp>
      <p:sp>
        <p:nvSpPr>
          <p:cNvPr id="200" name="Google Shape;200;p49"/>
          <p:cNvSpPr txBox="1"/>
          <p:nvPr>
            <p:ph idx="1" type="subTitle"/>
          </p:nvPr>
        </p:nvSpPr>
        <p:spPr>
          <a:xfrm>
            <a:off x="1054500" y="2537825"/>
            <a:ext cx="6730200" cy="1722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t>Taught by: </a:t>
            </a:r>
            <a:r>
              <a:rPr lang="en" sz="2000"/>
              <a:t>Hunter Moskowitz &amp; Kasya O’Connor Grant</a:t>
            </a:r>
            <a:endParaRPr sz="2000"/>
          </a:p>
          <a:p>
            <a:pPr indent="0" lvl="0" marL="0" rtl="0" algn="ctr">
              <a:lnSpc>
                <a:spcPct val="115000"/>
              </a:lnSpc>
              <a:spcBef>
                <a:spcPts val="0"/>
              </a:spcBef>
              <a:spcAft>
                <a:spcPts val="0"/>
              </a:spcAft>
              <a:buNone/>
            </a:pPr>
            <a:r>
              <a:rPr lang="en" sz="2000"/>
              <a:t>Spanish</a:t>
            </a:r>
            <a:endParaRPr sz="2000"/>
          </a:p>
          <a:p>
            <a:pPr indent="0" lvl="0" marL="0" rtl="0" algn="ctr">
              <a:lnSpc>
                <a:spcPct val="115000"/>
              </a:lnSpc>
              <a:spcBef>
                <a:spcPts val="0"/>
              </a:spcBef>
              <a:spcAft>
                <a:spcPts val="0"/>
              </a:spcAft>
              <a:buNone/>
            </a:pPr>
            <a:r>
              <a:rPr lang="en" sz="2000"/>
              <a:t>Prof. Laura Acosta-Ortega</a:t>
            </a:r>
            <a:endParaRPr sz="2000"/>
          </a:p>
          <a:p>
            <a:pPr indent="0" lvl="0" marL="0" rtl="0" algn="ctr">
              <a:lnSpc>
                <a:spcPct val="115000"/>
              </a:lnSpc>
              <a:spcBef>
                <a:spcPts val="0"/>
              </a:spcBef>
              <a:spcAft>
                <a:spcPts val="0"/>
              </a:spcAft>
              <a:buNone/>
            </a:pPr>
            <a:r>
              <a:rPr lang="en" sz="2000"/>
              <a:t>Fall </a:t>
            </a:r>
            <a:r>
              <a:rPr lang="en" sz="2000"/>
              <a:t>202</a:t>
            </a:r>
            <a:r>
              <a:rPr lang="en" sz="2000"/>
              <a:t>3</a:t>
            </a:r>
            <a:endParaRPr sz="2000"/>
          </a:p>
          <a:p>
            <a:pPr indent="0" lvl="0" marL="0" rtl="0" algn="ctr">
              <a:spcBef>
                <a:spcPts val="0"/>
              </a:spcBef>
              <a:spcAft>
                <a:spcPts val="0"/>
              </a:spcAft>
              <a:buNone/>
            </a:pPr>
            <a:r>
              <a:t/>
            </a:r>
            <a:endParaRPr/>
          </a:p>
          <a:p>
            <a:pPr indent="0" lvl="0" marL="0" rtl="0" algn="ctr">
              <a:spcBef>
                <a:spcPts val="0"/>
              </a:spcBef>
              <a:spcAft>
                <a:spcPts val="0"/>
              </a:spcAft>
              <a:buNone/>
            </a:pPr>
            <a:r>
              <a:t/>
            </a:r>
            <a:endParaRPr>
              <a:latin typeface="Cambria"/>
              <a:ea typeface="Cambria"/>
              <a:cs typeface="Cambria"/>
              <a:sym typeface="Cambria"/>
            </a:endParaRPr>
          </a:p>
          <a:p>
            <a:pPr indent="0" lvl="0" marL="0" rtl="0" algn="r">
              <a:spcBef>
                <a:spcPts val="0"/>
              </a:spcBef>
              <a:spcAft>
                <a:spcPts val="0"/>
              </a:spcAft>
              <a:buNone/>
            </a:pPr>
            <a:r>
              <a:t/>
            </a:r>
            <a:endParaRPr sz="2400">
              <a:latin typeface="Calibri"/>
              <a:ea typeface="Calibri"/>
              <a:cs typeface="Calibri"/>
              <a:sym typeface="Calibri"/>
            </a:endParaRPr>
          </a:p>
        </p:txBody>
      </p:sp>
      <p:sp>
        <p:nvSpPr>
          <p:cNvPr id="201" name="Google Shape;201;p49"/>
          <p:cNvSpPr/>
          <p:nvPr/>
        </p:nvSpPr>
        <p:spPr>
          <a:xfrm>
            <a:off x="6056300" y="4551600"/>
            <a:ext cx="3087600" cy="5922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sp>
        <p:nvSpPr>
          <p:cNvPr id="202" name="Google Shape;202;p4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0" name="Shape 260"/>
        <p:cNvGrpSpPr/>
        <p:nvPr/>
      </p:nvGrpSpPr>
      <p:grpSpPr>
        <a:xfrm>
          <a:off x="0" y="0"/>
          <a:ext cx="0" cy="0"/>
          <a:chOff x="0" y="0"/>
          <a:chExt cx="0" cy="0"/>
        </a:xfrm>
      </p:grpSpPr>
      <p:sp>
        <p:nvSpPr>
          <p:cNvPr id="261" name="Google Shape;261;p58"/>
          <p:cNvSpPr txBox="1"/>
          <p:nvPr>
            <p:ph type="title"/>
          </p:nvPr>
        </p:nvSpPr>
        <p:spPr>
          <a:xfrm>
            <a:off x="311700" y="8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Environmental Considerations</a:t>
            </a:r>
            <a:endParaRPr/>
          </a:p>
        </p:txBody>
      </p:sp>
      <p:sp>
        <p:nvSpPr>
          <p:cNvPr id="262" name="Google Shape;262;p58"/>
          <p:cNvSpPr txBox="1"/>
          <p:nvPr>
            <p:ph idx="1" type="body"/>
          </p:nvPr>
        </p:nvSpPr>
        <p:spPr>
          <a:xfrm>
            <a:off x="311700" y="752200"/>
            <a:ext cx="8520600" cy="3994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Ideally, find a room with good sound absorption to prevent the “echo effect”</a:t>
            </a:r>
            <a:endParaRPr sz="1700"/>
          </a:p>
          <a:p>
            <a:pPr indent="-336550" lvl="1" marL="914400" rtl="0" algn="l">
              <a:spcBef>
                <a:spcPts val="0"/>
              </a:spcBef>
              <a:spcAft>
                <a:spcPts val="0"/>
              </a:spcAft>
              <a:buSzPts val="1700"/>
              <a:buChar char="○"/>
            </a:pPr>
            <a:r>
              <a:rPr b="1" lang="en" sz="1700"/>
              <a:t>Yes: </a:t>
            </a:r>
            <a:r>
              <a:rPr lang="en" sz="1700"/>
              <a:t>carpet, cushions, bookshelves, clothes (bedrooms, closets)</a:t>
            </a:r>
            <a:endParaRPr sz="1700"/>
          </a:p>
          <a:p>
            <a:pPr indent="-336550" lvl="1" marL="914400" rtl="0" algn="l">
              <a:spcBef>
                <a:spcPts val="0"/>
              </a:spcBef>
              <a:spcAft>
                <a:spcPts val="0"/>
              </a:spcAft>
              <a:buSzPts val="1700"/>
              <a:buChar char="○"/>
            </a:pPr>
            <a:r>
              <a:rPr b="1" lang="en" sz="1700"/>
              <a:t>No: </a:t>
            </a:r>
            <a:r>
              <a:rPr lang="en" sz="1700"/>
              <a:t>larger spaces with hard, smooth surfaces (kitchens, bathrooms)</a:t>
            </a:r>
            <a:endParaRPr sz="1700"/>
          </a:p>
          <a:p>
            <a:pPr indent="-336550" lvl="1" marL="914400" rtl="0" algn="l">
              <a:spcBef>
                <a:spcPts val="0"/>
              </a:spcBef>
              <a:spcAft>
                <a:spcPts val="0"/>
              </a:spcAft>
              <a:buSzPts val="1700"/>
              <a:buChar char="○"/>
            </a:pPr>
            <a:r>
              <a:rPr b="1" lang="en" sz="1700"/>
              <a:t>Consider: </a:t>
            </a:r>
            <a:r>
              <a:rPr lang="en" sz="1700"/>
              <a:t>Does the room have an echo? Hard floors/countertops/stainless steel surfaces?</a:t>
            </a:r>
            <a:endParaRPr sz="1700"/>
          </a:p>
          <a:p>
            <a:pPr indent="-336550" lvl="0" marL="457200" rtl="0" algn="l">
              <a:spcBef>
                <a:spcPts val="0"/>
              </a:spcBef>
              <a:spcAft>
                <a:spcPts val="0"/>
              </a:spcAft>
              <a:buSzPts val="1700"/>
              <a:buChar char="●"/>
            </a:pPr>
            <a:r>
              <a:rPr lang="en" sz="1700"/>
              <a:t>Put some </a:t>
            </a:r>
            <a:r>
              <a:rPr b="1" lang="en" sz="1700"/>
              <a:t>distance</a:t>
            </a:r>
            <a:r>
              <a:rPr lang="en" sz="1700"/>
              <a:t> between yourself and the microphone (depending on your equipment). </a:t>
            </a:r>
            <a:endParaRPr sz="1700"/>
          </a:p>
          <a:p>
            <a:pPr indent="-336550" lvl="1" marL="914400" rtl="0" algn="l">
              <a:spcBef>
                <a:spcPts val="0"/>
              </a:spcBef>
              <a:spcAft>
                <a:spcPts val="0"/>
              </a:spcAft>
              <a:buSzPts val="1700"/>
              <a:buChar char="○"/>
            </a:pPr>
            <a:r>
              <a:rPr lang="en" sz="1700"/>
              <a:t>Being too close</a:t>
            </a:r>
            <a:r>
              <a:rPr b="1" i="1" lang="en" sz="1700"/>
              <a:t> </a:t>
            </a:r>
            <a:r>
              <a:rPr lang="en" sz="1700"/>
              <a:t>can make the audio too loud or garble sound as you speak. If you are positioned too far away the audio will be too quiet or too muffled to salvage.  </a:t>
            </a:r>
            <a:endParaRPr sz="1700"/>
          </a:p>
          <a:p>
            <a:pPr indent="-336550" lvl="0" marL="457200" rtl="0" algn="l">
              <a:spcBef>
                <a:spcPts val="0"/>
              </a:spcBef>
              <a:spcAft>
                <a:spcPts val="0"/>
              </a:spcAft>
              <a:buSzPts val="1700"/>
              <a:buChar char="●"/>
            </a:pPr>
            <a:r>
              <a:rPr lang="en" sz="1700"/>
              <a:t>Stay h</a:t>
            </a:r>
            <a:r>
              <a:rPr lang="en" sz="1700"/>
              <a:t>ydrated! </a:t>
            </a:r>
            <a:endParaRPr sz="1700"/>
          </a:p>
          <a:p>
            <a:pPr indent="-336550" lvl="1" marL="914400" rtl="0" algn="l">
              <a:spcBef>
                <a:spcPts val="0"/>
              </a:spcBef>
              <a:spcAft>
                <a:spcPts val="0"/>
              </a:spcAft>
              <a:buSzPts val="1700"/>
              <a:buChar char="○"/>
            </a:pPr>
            <a:r>
              <a:rPr lang="en" sz="1700"/>
              <a:t>Keep a drink nearby (water, juice, etc.) to soothe your throat and keep it relaxed.</a:t>
            </a:r>
            <a:endParaRPr sz="1700"/>
          </a:p>
        </p:txBody>
      </p:sp>
      <p:sp>
        <p:nvSpPr>
          <p:cNvPr id="263" name="Google Shape;263;p5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7" name="Shape 267"/>
        <p:cNvGrpSpPr/>
        <p:nvPr/>
      </p:nvGrpSpPr>
      <p:grpSpPr>
        <a:xfrm>
          <a:off x="0" y="0"/>
          <a:ext cx="0" cy="0"/>
          <a:chOff x="0" y="0"/>
          <a:chExt cx="0" cy="0"/>
        </a:xfrm>
      </p:grpSpPr>
      <p:sp>
        <p:nvSpPr>
          <p:cNvPr id="268" name="Google Shape;268;p59"/>
          <p:cNvSpPr txBox="1"/>
          <p:nvPr>
            <p:ph type="title"/>
          </p:nvPr>
        </p:nvSpPr>
        <p:spPr>
          <a:xfrm>
            <a:off x="311700" y="182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Recording Considerations for Interviews</a:t>
            </a:r>
            <a:endParaRPr sz="3400"/>
          </a:p>
        </p:txBody>
      </p:sp>
      <p:sp>
        <p:nvSpPr>
          <p:cNvPr id="269" name="Google Shape;269;p59"/>
          <p:cNvSpPr txBox="1"/>
          <p:nvPr>
            <p:ph idx="1" type="body"/>
          </p:nvPr>
        </p:nvSpPr>
        <p:spPr>
          <a:xfrm>
            <a:off x="311700" y="755275"/>
            <a:ext cx="8520600" cy="3758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Remote Recording</a:t>
            </a:r>
            <a:r>
              <a:rPr lang="en" sz="1800"/>
              <a:t> (via Skype, Zoom). </a:t>
            </a:r>
            <a:endParaRPr sz="1800"/>
          </a:p>
          <a:p>
            <a:pPr indent="-342900" lvl="1" marL="914400" rtl="0" algn="l">
              <a:spcBef>
                <a:spcPts val="0"/>
              </a:spcBef>
              <a:spcAft>
                <a:spcPts val="0"/>
              </a:spcAft>
              <a:buSzPts val="1800"/>
              <a:buChar char="○"/>
            </a:pPr>
            <a:r>
              <a:rPr lang="en" sz="1800"/>
              <a:t>If you record via Zoom, </a:t>
            </a:r>
            <a:r>
              <a:rPr b="1" lang="en" sz="1800"/>
              <a:t>save your recording to your computer </a:t>
            </a:r>
            <a:r>
              <a:rPr lang="en" sz="1800"/>
              <a:t>not the cloud. </a:t>
            </a:r>
            <a:endParaRPr sz="1800"/>
          </a:p>
          <a:p>
            <a:pPr indent="-342900" lvl="0" marL="457200" rtl="0" algn="l">
              <a:spcBef>
                <a:spcPts val="0"/>
              </a:spcBef>
              <a:spcAft>
                <a:spcPts val="0"/>
              </a:spcAft>
              <a:buSzPts val="1800"/>
              <a:buChar char="●"/>
            </a:pPr>
            <a:r>
              <a:rPr b="1" lang="en" sz="1800"/>
              <a:t>Ease in to recording</a:t>
            </a:r>
            <a:r>
              <a:rPr lang="en" sz="1800"/>
              <a:t> with low-stakes conversation</a:t>
            </a:r>
            <a:endParaRPr sz="1800"/>
          </a:p>
          <a:p>
            <a:pPr indent="-342900" lvl="1" marL="914400" rtl="0" algn="l">
              <a:spcBef>
                <a:spcPts val="0"/>
              </a:spcBef>
              <a:spcAft>
                <a:spcPts val="0"/>
              </a:spcAft>
              <a:buSzPts val="1800"/>
              <a:buChar char="○"/>
            </a:pPr>
            <a:r>
              <a:rPr lang="en" sz="1800"/>
              <a:t>Interviews are like playing catch. Start with questions that allow everyone to get comfortable. Be yourself! </a:t>
            </a:r>
            <a:endParaRPr sz="1800"/>
          </a:p>
          <a:p>
            <a:pPr indent="-342900" lvl="0" marL="457200" rtl="0" algn="l">
              <a:spcBef>
                <a:spcPts val="0"/>
              </a:spcBef>
              <a:spcAft>
                <a:spcPts val="0"/>
              </a:spcAft>
              <a:buSzPts val="1800"/>
              <a:buChar char="●"/>
            </a:pPr>
            <a:r>
              <a:rPr b="1" lang="en" sz="1800"/>
              <a:t>Don’t rush,</a:t>
            </a:r>
            <a:r>
              <a:rPr lang="en" sz="1800"/>
              <a:t> and know you can start over</a:t>
            </a:r>
            <a:endParaRPr sz="1800"/>
          </a:p>
          <a:p>
            <a:pPr indent="-342900" lvl="1" marL="914400" rtl="0" algn="l">
              <a:spcBef>
                <a:spcPts val="0"/>
              </a:spcBef>
              <a:spcAft>
                <a:spcPts val="0"/>
              </a:spcAft>
              <a:buSzPts val="1800"/>
              <a:buChar char="○"/>
            </a:pPr>
            <a:r>
              <a:rPr lang="en" sz="1800"/>
              <a:t>You don’t need to get everything in a single take, and you won’t use all the audio that you record. So don’t be afraid to pause frequently and remember you can start over (or cut something altogether!) </a:t>
            </a:r>
            <a:endParaRPr sz="1800"/>
          </a:p>
          <a:p>
            <a:pPr indent="0" lvl="0" marL="0" rtl="0" algn="l">
              <a:spcBef>
                <a:spcPts val="1600"/>
              </a:spcBef>
              <a:spcAft>
                <a:spcPts val="1600"/>
              </a:spcAft>
              <a:buNone/>
            </a:pPr>
            <a:r>
              <a:t/>
            </a:r>
            <a:endParaRPr sz="1800"/>
          </a:p>
        </p:txBody>
      </p:sp>
      <p:sp>
        <p:nvSpPr>
          <p:cNvPr id="270" name="Google Shape;270;p5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4" name="Shape 274"/>
        <p:cNvGrpSpPr/>
        <p:nvPr/>
      </p:nvGrpSpPr>
      <p:grpSpPr>
        <a:xfrm>
          <a:off x="0" y="0"/>
          <a:ext cx="0" cy="0"/>
          <a:chOff x="0" y="0"/>
          <a:chExt cx="0" cy="0"/>
        </a:xfrm>
      </p:grpSpPr>
      <p:sp>
        <p:nvSpPr>
          <p:cNvPr id="275" name="Google Shape;275;p60"/>
          <p:cNvSpPr txBox="1"/>
          <p:nvPr>
            <p:ph type="title"/>
          </p:nvPr>
        </p:nvSpPr>
        <p:spPr>
          <a:xfrm>
            <a:off x="284050" y="180950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400"/>
              <a:t>Making Podcasts: Audacity</a:t>
            </a:r>
            <a:endParaRPr sz="6400"/>
          </a:p>
        </p:txBody>
      </p:sp>
      <p:sp>
        <p:nvSpPr>
          <p:cNvPr id="276" name="Google Shape;276;p6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61"/>
          <p:cNvSpPr txBox="1"/>
          <p:nvPr>
            <p:ph type="title"/>
          </p:nvPr>
        </p:nvSpPr>
        <p:spPr>
          <a:xfrm>
            <a:off x="349775" y="289838"/>
            <a:ext cx="777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ED0E0E"/>
                </a:solidFill>
                <a:latin typeface="Cambria"/>
                <a:ea typeface="Cambria"/>
                <a:cs typeface="Cambria"/>
                <a:sym typeface="Cambria"/>
              </a:rPr>
              <a:t>What is Audacity? </a:t>
            </a:r>
            <a:endParaRPr b="1" sz="3600">
              <a:solidFill>
                <a:srgbClr val="ED0E0E"/>
              </a:solidFill>
              <a:latin typeface="Cambria"/>
              <a:ea typeface="Cambria"/>
              <a:cs typeface="Cambria"/>
              <a:sym typeface="Cambria"/>
            </a:endParaRPr>
          </a:p>
        </p:txBody>
      </p:sp>
      <p:pic>
        <p:nvPicPr>
          <p:cNvPr id="282" name="Google Shape;282;p61"/>
          <p:cNvPicPr preferRelativeResize="0"/>
          <p:nvPr/>
        </p:nvPicPr>
        <p:blipFill>
          <a:blip r:embed="rId3">
            <a:alphaModFix/>
          </a:blip>
          <a:stretch>
            <a:fillRect/>
          </a:stretch>
        </p:blipFill>
        <p:spPr>
          <a:xfrm>
            <a:off x="145925" y="4425624"/>
            <a:ext cx="3686446" cy="572700"/>
          </a:xfrm>
          <a:prstGeom prst="rect">
            <a:avLst/>
          </a:prstGeom>
          <a:noFill/>
          <a:ln>
            <a:noFill/>
          </a:ln>
        </p:spPr>
      </p:pic>
      <p:sp>
        <p:nvSpPr>
          <p:cNvPr id="283" name="Google Shape;283;p61"/>
          <p:cNvSpPr txBox="1"/>
          <p:nvPr>
            <p:ph idx="1" type="body"/>
          </p:nvPr>
        </p:nvSpPr>
        <p:spPr>
          <a:xfrm>
            <a:off x="420300" y="1008750"/>
            <a:ext cx="8723700" cy="3126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200">
                <a:solidFill>
                  <a:srgbClr val="666666"/>
                </a:solidFill>
                <a:latin typeface="Cambria"/>
                <a:ea typeface="Cambria"/>
                <a:cs typeface="Cambria"/>
                <a:sym typeface="Cambria"/>
              </a:rPr>
              <a:t>Audacity is a free, easy-to-use, </a:t>
            </a:r>
            <a:r>
              <a:rPr b="1" lang="en" sz="2200">
                <a:solidFill>
                  <a:srgbClr val="666666"/>
                </a:solidFill>
                <a:latin typeface="Cambria"/>
                <a:ea typeface="Cambria"/>
                <a:cs typeface="Cambria"/>
                <a:sym typeface="Cambria"/>
              </a:rPr>
              <a:t>multi-track</a:t>
            </a:r>
            <a:r>
              <a:rPr lang="en" sz="2200">
                <a:solidFill>
                  <a:srgbClr val="666666"/>
                </a:solidFill>
                <a:latin typeface="Cambria"/>
                <a:ea typeface="Cambria"/>
                <a:cs typeface="Cambria"/>
                <a:sym typeface="Cambria"/>
              </a:rPr>
              <a:t> audio editor and one of the more popular free audio editors used for creating podcasts.</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2200">
              <a:solidFill>
                <a:srgbClr val="666666"/>
              </a:solidFill>
              <a:latin typeface="Cambria"/>
              <a:ea typeface="Cambria"/>
              <a:cs typeface="Cambria"/>
              <a:sym typeface="Cambria"/>
            </a:endParaRPr>
          </a:p>
          <a:p>
            <a:pPr indent="0" lvl="0" marL="0" marR="0" rtl="0" algn="r">
              <a:lnSpc>
                <a:spcPct val="115000"/>
              </a:lnSpc>
              <a:spcBef>
                <a:spcPts val="0"/>
              </a:spcBef>
              <a:spcAft>
                <a:spcPts val="0"/>
              </a:spcAft>
              <a:buNone/>
            </a:pPr>
            <a:r>
              <a:rPr lang="en">
                <a:solidFill>
                  <a:srgbClr val="666666"/>
                </a:solidFill>
                <a:latin typeface="Cambria"/>
                <a:ea typeface="Cambria"/>
                <a:cs typeface="Cambria"/>
                <a:sym typeface="Cambria"/>
              </a:rPr>
              <a:t>(</a:t>
            </a:r>
            <a:r>
              <a:rPr b="1" lang="en">
                <a:solidFill>
                  <a:srgbClr val="666666"/>
                </a:solidFill>
                <a:latin typeface="Cambria"/>
                <a:ea typeface="Cambria"/>
                <a:cs typeface="Cambria"/>
                <a:sym typeface="Cambria"/>
              </a:rPr>
              <a:t>Multi-track</a:t>
            </a:r>
            <a:r>
              <a:rPr lang="en">
                <a:solidFill>
                  <a:srgbClr val="666666"/>
                </a:solidFill>
                <a:latin typeface="Cambria"/>
                <a:ea typeface="Cambria"/>
                <a:cs typeface="Cambria"/>
                <a:sym typeface="Cambria"/>
              </a:rPr>
              <a:t>: the ability to have different layers of audio in one </a:t>
            </a:r>
            <a:r>
              <a:rPr lang="en">
                <a:solidFill>
                  <a:srgbClr val="666666"/>
                </a:solidFill>
                <a:latin typeface="Cambria"/>
                <a:ea typeface="Cambria"/>
                <a:cs typeface="Cambria"/>
                <a:sym typeface="Cambria"/>
              </a:rPr>
              <a:t>clip</a:t>
            </a:r>
            <a:r>
              <a:rPr lang="en">
                <a:solidFill>
                  <a:srgbClr val="666666"/>
                </a:solidFill>
                <a:latin typeface="Cambria"/>
                <a:ea typeface="Cambria"/>
                <a:cs typeface="Cambria"/>
                <a:sym typeface="Cambria"/>
              </a:rPr>
              <a:t>.)</a:t>
            </a:r>
            <a:endParaRPr sz="2200">
              <a:solidFill>
                <a:srgbClr val="000000"/>
              </a:solidFill>
              <a:latin typeface="Calibri"/>
              <a:ea typeface="Calibri"/>
              <a:cs typeface="Calibri"/>
              <a:sym typeface="Calibri"/>
            </a:endParaRPr>
          </a:p>
        </p:txBody>
      </p:sp>
      <p:pic>
        <p:nvPicPr>
          <p:cNvPr id="284" name="Google Shape;284;p61"/>
          <p:cNvPicPr preferRelativeResize="0"/>
          <p:nvPr/>
        </p:nvPicPr>
        <p:blipFill>
          <a:blip r:embed="rId4">
            <a:alphaModFix/>
          </a:blip>
          <a:stretch>
            <a:fillRect/>
          </a:stretch>
        </p:blipFill>
        <p:spPr>
          <a:xfrm>
            <a:off x="797388" y="2025038"/>
            <a:ext cx="3171825" cy="1781175"/>
          </a:xfrm>
          <a:prstGeom prst="rect">
            <a:avLst/>
          </a:prstGeom>
          <a:noFill/>
          <a:ln>
            <a:noFill/>
          </a:ln>
        </p:spPr>
      </p:pic>
      <p:pic>
        <p:nvPicPr>
          <p:cNvPr id="285" name="Google Shape;285;p61"/>
          <p:cNvPicPr preferRelativeResize="0"/>
          <p:nvPr/>
        </p:nvPicPr>
        <p:blipFill>
          <a:blip r:embed="rId5">
            <a:alphaModFix/>
          </a:blip>
          <a:stretch>
            <a:fillRect/>
          </a:stretch>
        </p:blipFill>
        <p:spPr>
          <a:xfrm>
            <a:off x="4572000" y="1909379"/>
            <a:ext cx="3395098" cy="2012521"/>
          </a:xfrm>
          <a:prstGeom prst="rect">
            <a:avLst/>
          </a:prstGeom>
          <a:noFill/>
          <a:ln>
            <a:noFill/>
          </a:ln>
        </p:spPr>
      </p:pic>
      <p:sp>
        <p:nvSpPr>
          <p:cNvPr id="286" name="Google Shape;286;p6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62"/>
          <p:cNvSpPr txBox="1"/>
          <p:nvPr>
            <p:ph type="title"/>
          </p:nvPr>
        </p:nvSpPr>
        <p:spPr>
          <a:xfrm>
            <a:off x="349775" y="61238"/>
            <a:ext cx="777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ED0E0E"/>
                </a:solidFill>
                <a:latin typeface="Cambria"/>
                <a:ea typeface="Cambria"/>
                <a:cs typeface="Cambria"/>
                <a:sym typeface="Cambria"/>
              </a:rPr>
              <a:t>Downloading Audacity </a:t>
            </a:r>
            <a:endParaRPr b="1" sz="3600">
              <a:solidFill>
                <a:srgbClr val="ED0E0E"/>
              </a:solidFill>
              <a:latin typeface="Cambria"/>
              <a:ea typeface="Cambria"/>
              <a:cs typeface="Cambria"/>
              <a:sym typeface="Cambria"/>
            </a:endParaRPr>
          </a:p>
        </p:txBody>
      </p:sp>
      <p:pic>
        <p:nvPicPr>
          <p:cNvPr id="292" name="Google Shape;292;p62"/>
          <p:cNvPicPr preferRelativeResize="0"/>
          <p:nvPr/>
        </p:nvPicPr>
        <p:blipFill>
          <a:blip r:embed="rId3">
            <a:alphaModFix/>
          </a:blip>
          <a:stretch>
            <a:fillRect/>
          </a:stretch>
        </p:blipFill>
        <p:spPr>
          <a:xfrm>
            <a:off x="145925" y="4425624"/>
            <a:ext cx="3686446" cy="572700"/>
          </a:xfrm>
          <a:prstGeom prst="rect">
            <a:avLst/>
          </a:prstGeom>
          <a:noFill/>
          <a:ln>
            <a:noFill/>
          </a:ln>
        </p:spPr>
      </p:pic>
      <p:pic>
        <p:nvPicPr>
          <p:cNvPr id="293" name="Google Shape;293;p62"/>
          <p:cNvPicPr preferRelativeResize="0"/>
          <p:nvPr/>
        </p:nvPicPr>
        <p:blipFill>
          <a:blip r:embed="rId4">
            <a:alphaModFix/>
          </a:blip>
          <a:stretch>
            <a:fillRect/>
          </a:stretch>
        </p:blipFill>
        <p:spPr>
          <a:xfrm>
            <a:off x="0" y="1460456"/>
            <a:ext cx="9144000" cy="1882088"/>
          </a:xfrm>
          <a:prstGeom prst="rect">
            <a:avLst/>
          </a:prstGeom>
          <a:noFill/>
          <a:ln>
            <a:noFill/>
          </a:ln>
        </p:spPr>
      </p:pic>
      <p:sp>
        <p:nvSpPr>
          <p:cNvPr id="294" name="Google Shape;294;p62"/>
          <p:cNvSpPr txBox="1"/>
          <p:nvPr>
            <p:ph idx="1" type="body"/>
          </p:nvPr>
        </p:nvSpPr>
        <p:spPr>
          <a:xfrm>
            <a:off x="420300" y="932550"/>
            <a:ext cx="8150700" cy="3556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u="sng">
                <a:solidFill>
                  <a:schemeClr val="hlink"/>
                </a:solidFill>
                <a:latin typeface="Cambria"/>
                <a:ea typeface="Cambria"/>
                <a:cs typeface="Cambria"/>
                <a:sym typeface="Cambria"/>
                <a:hlinkClick r:id="rId5"/>
              </a:rPr>
              <a:t>https://www.audacityteam.org/</a:t>
            </a:r>
            <a:r>
              <a:rPr lang="en">
                <a:solidFill>
                  <a:srgbClr val="000000"/>
                </a:solidFill>
                <a:latin typeface="Cambria"/>
                <a:ea typeface="Cambria"/>
                <a:cs typeface="Cambria"/>
                <a:sym typeface="Cambria"/>
              </a:rPr>
              <a:t>   </a:t>
            </a:r>
            <a:r>
              <a:rPr lang="en">
                <a:solidFill>
                  <a:srgbClr val="666666"/>
                </a:solidFill>
                <a:latin typeface="Cambria"/>
                <a:ea typeface="Cambria"/>
                <a:cs typeface="Cambria"/>
                <a:sym typeface="Cambria"/>
              </a:rPr>
              <a:t>--- Audacity is platform-agnostic!  </a:t>
            </a:r>
            <a:endParaRPr>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rPr lang="en">
                <a:solidFill>
                  <a:srgbClr val="666666"/>
                </a:solidFill>
                <a:latin typeface="Cambria"/>
                <a:ea typeface="Cambria"/>
                <a:cs typeface="Cambria"/>
                <a:sym typeface="Cambria"/>
              </a:rPr>
              <a:t>Choose if you want it for Windows, Mac, or Linux. </a:t>
            </a:r>
            <a:endParaRPr>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t/>
            </a:r>
            <a:endParaRPr>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t/>
            </a:r>
            <a:endParaRPr>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t/>
            </a:r>
            <a:endParaRPr>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t/>
            </a:r>
            <a:endParaRPr>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t/>
            </a:r>
            <a:endParaRPr>
              <a:solidFill>
                <a:srgbClr val="000000"/>
              </a:solidFill>
              <a:latin typeface="Calibri"/>
              <a:ea typeface="Calibri"/>
              <a:cs typeface="Calibri"/>
              <a:sym typeface="Calibri"/>
            </a:endParaRPr>
          </a:p>
          <a:p>
            <a:pPr indent="0" lvl="0" marL="0" marR="0" rtl="0" algn="l">
              <a:lnSpc>
                <a:spcPct val="115000"/>
              </a:lnSpc>
              <a:spcBef>
                <a:spcPts val="0"/>
              </a:spcBef>
              <a:spcAft>
                <a:spcPts val="0"/>
              </a:spcAft>
              <a:buNone/>
            </a:pPr>
            <a:r>
              <a:t/>
            </a:r>
            <a:endParaRPr>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rPr lang="en">
                <a:solidFill>
                  <a:srgbClr val="666666"/>
                </a:solidFill>
                <a:latin typeface="Cambria"/>
                <a:ea typeface="Cambria"/>
                <a:cs typeface="Cambria"/>
                <a:sym typeface="Cambria"/>
              </a:rPr>
              <a:t>For PC users: download </a:t>
            </a:r>
            <a:r>
              <a:rPr b="1" lang="en">
                <a:solidFill>
                  <a:srgbClr val="666666"/>
                </a:solidFill>
                <a:latin typeface="Cambria"/>
                <a:ea typeface="Cambria"/>
                <a:cs typeface="Cambria"/>
                <a:sym typeface="Cambria"/>
              </a:rPr>
              <a:t>Windows Installer</a:t>
            </a:r>
            <a:endParaRPr b="1">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rPr lang="en">
                <a:solidFill>
                  <a:srgbClr val="666666"/>
                </a:solidFill>
                <a:latin typeface="Cambria"/>
                <a:ea typeface="Cambria"/>
                <a:cs typeface="Cambria"/>
                <a:sym typeface="Cambria"/>
              </a:rPr>
              <a:t>For Mac users: download </a:t>
            </a:r>
            <a:r>
              <a:rPr b="1" lang="en">
                <a:solidFill>
                  <a:srgbClr val="666666"/>
                </a:solidFill>
                <a:latin typeface="Cambria"/>
                <a:ea typeface="Cambria"/>
                <a:cs typeface="Cambria"/>
                <a:sym typeface="Cambria"/>
              </a:rPr>
              <a:t>MacOS.dmg </a:t>
            </a:r>
            <a:endParaRPr b="1">
              <a:solidFill>
                <a:srgbClr val="666666"/>
              </a:solidFill>
              <a:latin typeface="Cambria"/>
              <a:ea typeface="Cambria"/>
              <a:cs typeface="Cambria"/>
              <a:sym typeface="Cambria"/>
            </a:endParaRPr>
          </a:p>
        </p:txBody>
      </p:sp>
      <p:pic>
        <p:nvPicPr>
          <p:cNvPr id="295" name="Google Shape;295;p62"/>
          <p:cNvPicPr preferRelativeResize="0"/>
          <p:nvPr/>
        </p:nvPicPr>
        <p:blipFill>
          <a:blip r:embed="rId6">
            <a:alphaModFix/>
          </a:blip>
          <a:stretch>
            <a:fillRect/>
          </a:stretch>
        </p:blipFill>
        <p:spPr>
          <a:xfrm>
            <a:off x="5022926" y="3077397"/>
            <a:ext cx="3984151" cy="2017375"/>
          </a:xfrm>
          <a:prstGeom prst="rect">
            <a:avLst/>
          </a:prstGeom>
          <a:noFill/>
          <a:ln>
            <a:noFill/>
          </a:ln>
        </p:spPr>
      </p:pic>
      <p:sp>
        <p:nvSpPr>
          <p:cNvPr id="296" name="Google Shape;296;p62"/>
          <p:cNvSpPr/>
          <p:nvPr/>
        </p:nvSpPr>
        <p:spPr>
          <a:xfrm>
            <a:off x="5022925" y="4179100"/>
            <a:ext cx="921600" cy="150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2"/>
          <p:cNvSpPr/>
          <p:nvPr/>
        </p:nvSpPr>
        <p:spPr>
          <a:xfrm>
            <a:off x="5022925" y="4481525"/>
            <a:ext cx="921600" cy="150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63"/>
          <p:cNvSpPr txBox="1"/>
          <p:nvPr>
            <p:ph type="title"/>
          </p:nvPr>
        </p:nvSpPr>
        <p:spPr>
          <a:xfrm>
            <a:off x="353625" y="179513"/>
            <a:ext cx="777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ED0E0E"/>
                </a:solidFill>
                <a:latin typeface="Cambria"/>
                <a:ea typeface="Cambria"/>
                <a:cs typeface="Cambria"/>
                <a:sym typeface="Cambria"/>
              </a:rPr>
              <a:t>Anatomy of Audacity </a:t>
            </a:r>
            <a:endParaRPr b="1" sz="3600">
              <a:solidFill>
                <a:srgbClr val="ED0E0E"/>
              </a:solidFill>
              <a:latin typeface="Cambria"/>
              <a:ea typeface="Cambria"/>
              <a:cs typeface="Cambria"/>
              <a:sym typeface="Cambria"/>
            </a:endParaRPr>
          </a:p>
        </p:txBody>
      </p:sp>
      <p:sp>
        <p:nvSpPr>
          <p:cNvPr id="304" name="Google Shape;304;p63"/>
          <p:cNvSpPr txBox="1"/>
          <p:nvPr/>
        </p:nvSpPr>
        <p:spPr>
          <a:xfrm>
            <a:off x="353625" y="1178725"/>
            <a:ext cx="1682400" cy="34719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Main buttons (L-R): pause, play, stop, fast-forward/</a:t>
            </a:r>
            <a:endParaRPr>
              <a:latin typeface="Cambria"/>
              <a:ea typeface="Cambria"/>
              <a:cs typeface="Cambria"/>
              <a:sym typeface="Cambria"/>
            </a:endParaRPr>
          </a:p>
          <a:p>
            <a:pPr indent="0" lvl="0" marL="0" rtl="0" algn="l">
              <a:spcBef>
                <a:spcPts val="0"/>
              </a:spcBef>
              <a:spcAft>
                <a:spcPts val="0"/>
              </a:spcAft>
              <a:buNone/>
            </a:pPr>
            <a:r>
              <a:rPr lang="en">
                <a:latin typeface="Cambria"/>
                <a:ea typeface="Cambria"/>
                <a:cs typeface="Cambria"/>
                <a:sym typeface="Cambria"/>
              </a:rPr>
              <a:t>backward, record</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rPr lang="en">
                <a:latin typeface="Cambria"/>
                <a:ea typeface="Cambria"/>
                <a:cs typeface="Cambria"/>
                <a:sym typeface="Cambria"/>
              </a:rPr>
              <a:t>Microphone, volume, input, and output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rPr lang="en">
                <a:latin typeface="Cambria"/>
                <a:ea typeface="Cambria"/>
                <a:cs typeface="Cambria"/>
                <a:sym typeface="Cambria"/>
              </a:rPr>
              <a:t>Recordings (audio tracks) will display in this window  here.</a:t>
            </a:r>
            <a:endParaRPr>
              <a:latin typeface="Cambria"/>
              <a:ea typeface="Cambria"/>
              <a:cs typeface="Cambria"/>
              <a:sym typeface="Cambria"/>
            </a:endParaRPr>
          </a:p>
        </p:txBody>
      </p:sp>
      <p:cxnSp>
        <p:nvCxnSpPr>
          <p:cNvPr id="305" name="Google Shape;305;p63"/>
          <p:cNvCxnSpPr/>
          <p:nvPr/>
        </p:nvCxnSpPr>
        <p:spPr>
          <a:xfrm flipH="1" rot="10800000">
            <a:off x="2035975" y="1435875"/>
            <a:ext cx="375000" cy="192900"/>
          </a:xfrm>
          <a:prstGeom prst="straightConnector1">
            <a:avLst/>
          </a:prstGeom>
          <a:noFill/>
          <a:ln cap="flat" cmpd="sng" w="28575">
            <a:solidFill>
              <a:srgbClr val="000000"/>
            </a:solidFill>
            <a:prstDash val="solid"/>
            <a:round/>
            <a:headEnd len="med" w="med" type="none"/>
            <a:tailEnd len="med" w="med" type="none"/>
          </a:ln>
        </p:spPr>
      </p:cxnSp>
      <p:cxnSp>
        <p:nvCxnSpPr>
          <p:cNvPr id="306" name="Google Shape;306;p63"/>
          <p:cNvCxnSpPr>
            <a:stCxn id="304" idx="3"/>
          </p:cNvCxnSpPr>
          <p:nvPr/>
        </p:nvCxnSpPr>
        <p:spPr>
          <a:xfrm flipH="1" rot="10800000">
            <a:off x="2036025" y="2068075"/>
            <a:ext cx="385800" cy="846600"/>
          </a:xfrm>
          <a:prstGeom prst="straightConnector1">
            <a:avLst/>
          </a:prstGeom>
          <a:noFill/>
          <a:ln cap="flat" cmpd="sng" w="28575">
            <a:solidFill>
              <a:srgbClr val="000000"/>
            </a:solidFill>
            <a:prstDash val="solid"/>
            <a:round/>
            <a:headEnd len="med" w="med" type="none"/>
            <a:tailEnd len="med" w="med" type="none"/>
          </a:ln>
        </p:spPr>
      </p:cxnSp>
      <p:cxnSp>
        <p:nvCxnSpPr>
          <p:cNvPr id="307" name="Google Shape;307;p63"/>
          <p:cNvCxnSpPr/>
          <p:nvPr/>
        </p:nvCxnSpPr>
        <p:spPr>
          <a:xfrm flipH="1" rot="10800000">
            <a:off x="2035975" y="3729000"/>
            <a:ext cx="364200" cy="42900"/>
          </a:xfrm>
          <a:prstGeom prst="straightConnector1">
            <a:avLst/>
          </a:prstGeom>
          <a:noFill/>
          <a:ln cap="flat" cmpd="sng" w="28575">
            <a:solidFill>
              <a:srgbClr val="000000"/>
            </a:solidFill>
            <a:prstDash val="solid"/>
            <a:round/>
            <a:headEnd len="med" w="med" type="none"/>
            <a:tailEnd len="med" w="med" type="none"/>
          </a:ln>
        </p:spPr>
      </p:cxnSp>
      <p:sp>
        <p:nvSpPr>
          <p:cNvPr id="308" name="Google Shape;308;p63"/>
          <p:cNvSpPr txBox="1"/>
          <p:nvPr/>
        </p:nvSpPr>
        <p:spPr>
          <a:xfrm>
            <a:off x="7640250" y="1146575"/>
            <a:ext cx="1371600" cy="37854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Editing, saving, effects, transporting or exporting the recording.</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rPr lang="en">
                <a:latin typeface="Cambria"/>
                <a:ea typeface="Cambria"/>
                <a:cs typeface="Cambria"/>
                <a:sym typeface="Cambria"/>
              </a:rPr>
              <a:t>Output Volume Level Monitor: shows the loudness of each track in real-time</a:t>
            </a:r>
            <a:endParaRPr>
              <a:latin typeface="Cambria"/>
              <a:ea typeface="Cambria"/>
              <a:cs typeface="Cambria"/>
              <a:sym typeface="Cambria"/>
            </a:endParaRPr>
          </a:p>
          <a:p>
            <a:pPr indent="0" lvl="0" marL="0" rtl="0" algn="l">
              <a:spcBef>
                <a:spcPts val="0"/>
              </a:spcBef>
              <a:spcAft>
                <a:spcPts val="0"/>
              </a:spcAft>
              <a:buNone/>
            </a:pPr>
            <a:r>
              <a:rPr i="1" lang="en">
                <a:latin typeface="Cambria"/>
                <a:ea typeface="Cambria"/>
                <a:cs typeface="Cambria"/>
                <a:sym typeface="Cambria"/>
              </a:rPr>
              <a:t>Tip: try for -12 to -6db</a:t>
            </a:r>
            <a:endParaRPr i="1">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rPr lang="en">
                <a:latin typeface="Cambria"/>
                <a:ea typeface="Cambria"/>
                <a:cs typeface="Cambria"/>
                <a:sym typeface="Cambria"/>
              </a:rPr>
              <a:t>Other Audacity tools</a:t>
            </a:r>
            <a:endParaRPr>
              <a:latin typeface="Cambria"/>
              <a:ea typeface="Cambria"/>
              <a:cs typeface="Cambria"/>
              <a:sym typeface="Cambria"/>
            </a:endParaRPr>
          </a:p>
        </p:txBody>
      </p:sp>
      <p:cxnSp>
        <p:nvCxnSpPr>
          <p:cNvPr id="309" name="Google Shape;309;p63"/>
          <p:cNvCxnSpPr/>
          <p:nvPr/>
        </p:nvCxnSpPr>
        <p:spPr>
          <a:xfrm rot="10800000">
            <a:off x="7404525" y="1146575"/>
            <a:ext cx="225000" cy="428700"/>
          </a:xfrm>
          <a:prstGeom prst="straightConnector1">
            <a:avLst/>
          </a:prstGeom>
          <a:noFill/>
          <a:ln cap="flat" cmpd="sng" w="28575">
            <a:solidFill>
              <a:srgbClr val="000000"/>
            </a:solidFill>
            <a:prstDash val="solid"/>
            <a:round/>
            <a:headEnd len="med" w="med" type="none"/>
            <a:tailEnd len="med" w="med" type="none"/>
          </a:ln>
        </p:spPr>
      </p:cxnSp>
      <p:cxnSp>
        <p:nvCxnSpPr>
          <p:cNvPr id="310" name="Google Shape;310;p63"/>
          <p:cNvCxnSpPr>
            <a:endCxn id="311" idx="1"/>
          </p:cNvCxnSpPr>
          <p:nvPr/>
        </p:nvCxnSpPr>
        <p:spPr>
          <a:xfrm rot="10800000">
            <a:off x="4914175" y="1446575"/>
            <a:ext cx="2730000" cy="2703000"/>
          </a:xfrm>
          <a:prstGeom prst="straightConnector1">
            <a:avLst/>
          </a:prstGeom>
          <a:noFill/>
          <a:ln cap="flat" cmpd="sng" w="28575">
            <a:solidFill>
              <a:srgbClr val="000000"/>
            </a:solidFill>
            <a:prstDash val="solid"/>
            <a:round/>
            <a:headEnd len="med" w="med" type="none"/>
            <a:tailEnd len="med" w="med" type="none"/>
          </a:ln>
        </p:spPr>
      </p:cxnSp>
      <p:cxnSp>
        <p:nvCxnSpPr>
          <p:cNvPr id="312" name="Google Shape;312;p63"/>
          <p:cNvCxnSpPr>
            <a:stCxn id="311" idx="3"/>
            <a:endCxn id="308" idx="1"/>
          </p:cNvCxnSpPr>
          <p:nvPr/>
        </p:nvCxnSpPr>
        <p:spPr>
          <a:xfrm>
            <a:off x="7174650" y="1446575"/>
            <a:ext cx="465600" cy="1592700"/>
          </a:xfrm>
          <a:prstGeom prst="straightConnector1">
            <a:avLst/>
          </a:prstGeom>
          <a:noFill/>
          <a:ln cap="flat" cmpd="sng" w="28575">
            <a:solidFill>
              <a:srgbClr val="000000"/>
            </a:solidFill>
            <a:prstDash val="solid"/>
            <a:round/>
            <a:headEnd len="med" w="med" type="none"/>
            <a:tailEnd len="med" w="med" type="none"/>
          </a:ln>
        </p:spPr>
      </p:cxnSp>
      <p:sp>
        <p:nvSpPr>
          <p:cNvPr id="313" name="Google Shape;313;p63"/>
          <p:cNvSpPr txBox="1"/>
          <p:nvPr/>
        </p:nvSpPr>
        <p:spPr>
          <a:xfrm>
            <a:off x="3250475" y="4767725"/>
            <a:ext cx="316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Proxima Nova"/>
                <a:ea typeface="Proxima Nova"/>
                <a:cs typeface="Proxima Nova"/>
                <a:sym typeface="Proxima Nova"/>
                <a:hlinkClick r:id="rId3"/>
              </a:rPr>
              <a:t>https://manual.audacityteam.org/</a:t>
            </a:r>
            <a:r>
              <a:rPr lang="en">
                <a:latin typeface="Proxima Nova"/>
                <a:ea typeface="Proxima Nova"/>
                <a:cs typeface="Proxima Nova"/>
                <a:sym typeface="Proxima Nova"/>
              </a:rPr>
              <a:t> </a:t>
            </a:r>
            <a:endParaRPr>
              <a:latin typeface="Proxima Nova"/>
              <a:ea typeface="Proxima Nova"/>
              <a:cs typeface="Proxima Nova"/>
              <a:sym typeface="Proxima Nova"/>
            </a:endParaRPr>
          </a:p>
        </p:txBody>
      </p:sp>
      <p:pic>
        <p:nvPicPr>
          <p:cNvPr id="314" name="Google Shape;314;p63"/>
          <p:cNvPicPr preferRelativeResize="0"/>
          <p:nvPr/>
        </p:nvPicPr>
        <p:blipFill>
          <a:blip r:embed="rId4">
            <a:alphaModFix/>
          </a:blip>
          <a:stretch>
            <a:fillRect/>
          </a:stretch>
        </p:blipFill>
        <p:spPr>
          <a:xfrm>
            <a:off x="2191650" y="1205987"/>
            <a:ext cx="5292974" cy="3031572"/>
          </a:xfrm>
          <a:prstGeom prst="rect">
            <a:avLst/>
          </a:prstGeom>
          <a:noFill/>
          <a:ln>
            <a:noFill/>
          </a:ln>
        </p:spPr>
      </p:pic>
      <p:sp>
        <p:nvSpPr>
          <p:cNvPr id="315" name="Google Shape;315;p63"/>
          <p:cNvSpPr/>
          <p:nvPr/>
        </p:nvSpPr>
        <p:spPr>
          <a:xfrm>
            <a:off x="2312138" y="1146575"/>
            <a:ext cx="5052000" cy="130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3"/>
          <p:cNvSpPr/>
          <p:nvPr/>
        </p:nvSpPr>
        <p:spPr>
          <a:xfrm>
            <a:off x="2209475" y="1376175"/>
            <a:ext cx="912300" cy="192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3"/>
          <p:cNvSpPr/>
          <p:nvPr/>
        </p:nvSpPr>
        <p:spPr>
          <a:xfrm>
            <a:off x="5463475" y="1374725"/>
            <a:ext cx="1711200" cy="130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63"/>
          <p:cNvSpPr/>
          <p:nvPr/>
        </p:nvSpPr>
        <p:spPr>
          <a:xfrm flipH="1" rot="10800000">
            <a:off x="2191650" y="1575400"/>
            <a:ext cx="2209500" cy="124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3"/>
          <p:cNvSpPr/>
          <p:nvPr/>
        </p:nvSpPr>
        <p:spPr>
          <a:xfrm flipH="1" rot="10800000">
            <a:off x="4471446" y="1579600"/>
            <a:ext cx="1020900" cy="115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3"/>
          <p:cNvSpPr/>
          <p:nvPr/>
        </p:nvSpPr>
        <p:spPr>
          <a:xfrm flipH="1" rot="10800000">
            <a:off x="2191650" y="1769475"/>
            <a:ext cx="5197200" cy="2148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64"/>
          <p:cNvSpPr txBox="1"/>
          <p:nvPr>
            <p:ph type="title"/>
          </p:nvPr>
        </p:nvSpPr>
        <p:spPr>
          <a:xfrm>
            <a:off x="311700" y="124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ED0E0E"/>
                </a:solidFill>
                <a:latin typeface="Cambria"/>
                <a:ea typeface="Cambria"/>
                <a:cs typeface="Cambria"/>
                <a:sym typeface="Cambria"/>
              </a:rPr>
              <a:t>Key Terms</a:t>
            </a:r>
            <a:endParaRPr b="1" sz="3600">
              <a:solidFill>
                <a:srgbClr val="ED0E0E"/>
              </a:solidFill>
              <a:latin typeface="Cambria"/>
              <a:ea typeface="Cambria"/>
              <a:cs typeface="Cambria"/>
              <a:sym typeface="Cambria"/>
            </a:endParaRPr>
          </a:p>
        </p:txBody>
      </p:sp>
      <p:pic>
        <p:nvPicPr>
          <p:cNvPr id="327" name="Google Shape;327;p64"/>
          <p:cNvPicPr preferRelativeResize="0"/>
          <p:nvPr/>
        </p:nvPicPr>
        <p:blipFill>
          <a:blip r:embed="rId3">
            <a:alphaModFix/>
          </a:blip>
          <a:stretch>
            <a:fillRect/>
          </a:stretch>
        </p:blipFill>
        <p:spPr>
          <a:xfrm>
            <a:off x="145925" y="4425624"/>
            <a:ext cx="3686446" cy="572700"/>
          </a:xfrm>
          <a:prstGeom prst="rect">
            <a:avLst/>
          </a:prstGeom>
          <a:noFill/>
          <a:ln>
            <a:noFill/>
          </a:ln>
        </p:spPr>
      </p:pic>
      <p:sp>
        <p:nvSpPr>
          <p:cNvPr id="328" name="Google Shape;328;p64"/>
          <p:cNvSpPr txBox="1"/>
          <p:nvPr>
            <p:ph idx="1" type="body"/>
          </p:nvPr>
        </p:nvSpPr>
        <p:spPr>
          <a:xfrm>
            <a:off x="311700" y="697125"/>
            <a:ext cx="8520600" cy="388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mbria"/>
              <a:buChar char="●"/>
            </a:pPr>
            <a:r>
              <a:rPr b="1" lang="en" sz="2000">
                <a:latin typeface="Cambria"/>
                <a:ea typeface="Cambria"/>
                <a:cs typeface="Cambria"/>
                <a:sym typeface="Cambria"/>
              </a:rPr>
              <a:t>Track: </a:t>
            </a:r>
            <a:r>
              <a:rPr lang="en" sz="2000">
                <a:latin typeface="Cambria"/>
                <a:ea typeface="Cambria"/>
                <a:cs typeface="Cambria"/>
                <a:sym typeface="Cambria"/>
              </a:rPr>
              <a:t>a single audio </a:t>
            </a:r>
            <a:r>
              <a:rPr lang="en" sz="2000">
                <a:latin typeface="Cambria"/>
                <a:ea typeface="Cambria"/>
                <a:cs typeface="Cambria"/>
                <a:sym typeface="Cambria"/>
              </a:rPr>
              <a:t>channel or stream.</a:t>
            </a:r>
            <a:endParaRPr sz="2000">
              <a:latin typeface="Cambria"/>
              <a:ea typeface="Cambria"/>
              <a:cs typeface="Cambria"/>
              <a:sym typeface="Cambria"/>
            </a:endParaRPr>
          </a:p>
          <a:p>
            <a:pPr indent="-355600" lvl="1" marL="914400" rtl="0" algn="l">
              <a:spcBef>
                <a:spcPts val="0"/>
              </a:spcBef>
              <a:spcAft>
                <a:spcPts val="0"/>
              </a:spcAft>
              <a:buSzPts val="2000"/>
              <a:buFont typeface="Cambria"/>
              <a:buChar char="○"/>
            </a:pPr>
            <a:r>
              <a:rPr b="1" lang="en" sz="2000">
                <a:latin typeface="Cambria"/>
                <a:ea typeface="Cambria"/>
                <a:cs typeface="Cambria"/>
                <a:sym typeface="Cambria"/>
              </a:rPr>
              <a:t>Multi-track</a:t>
            </a:r>
            <a:r>
              <a:rPr lang="en" sz="2000">
                <a:latin typeface="Cambria"/>
                <a:ea typeface="Cambria"/>
                <a:cs typeface="Cambria"/>
                <a:sym typeface="Cambria"/>
              </a:rPr>
              <a:t>: an audio recording or chanel with more than one track or recording of sound. </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b="1" lang="en" sz="2000">
                <a:latin typeface="Cambria"/>
                <a:ea typeface="Cambria"/>
                <a:cs typeface="Cambria"/>
                <a:sym typeface="Cambria"/>
              </a:rPr>
              <a:t>Clipping</a:t>
            </a:r>
            <a:r>
              <a:rPr lang="en" sz="2000">
                <a:latin typeface="Cambria"/>
                <a:ea typeface="Cambria"/>
                <a:cs typeface="Cambria"/>
                <a:sym typeface="Cambria"/>
              </a:rPr>
              <a:t>: splitting audio into separate sections—that is, making “clips”</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b="1" lang="en" sz="2000">
                <a:latin typeface="Cambria"/>
                <a:ea typeface="Cambria"/>
                <a:cs typeface="Cambria"/>
                <a:sym typeface="Cambria"/>
              </a:rPr>
              <a:t>Waveform: </a:t>
            </a:r>
            <a:r>
              <a:rPr lang="en" sz="2000">
                <a:latin typeface="Cambria"/>
                <a:ea typeface="Cambria"/>
                <a:cs typeface="Cambria"/>
                <a:sym typeface="Cambria"/>
              </a:rPr>
              <a:t>the curve within a track showing the duration and volume of individual sounds</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b="1" lang="en" sz="2000">
                <a:latin typeface="Cambria"/>
                <a:ea typeface="Cambria"/>
                <a:cs typeface="Cambria"/>
                <a:sym typeface="Cambria"/>
              </a:rPr>
              <a:t>Mixing</a:t>
            </a:r>
            <a:r>
              <a:rPr lang="en" sz="2000">
                <a:latin typeface="Cambria"/>
                <a:ea typeface="Cambria"/>
                <a:cs typeface="Cambria"/>
                <a:sym typeface="Cambria"/>
              </a:rPr>
              <a:t>: the process of audio production, or mixing tracks of recordings, music, and other desired media.</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b="1" lang="en" sz="2000">
                <a:latin typeface="Cambria"/>
                <a:ea typeface="Cambria"/>
                <a:cs typeface="Cambria"/>
                <a:sym typeface="Cambria"/>
              </a:rPr>
              <a:t>MP3 File:</a:t>
            </a:r>
            <a:r>
              <a:rPr lang="en" sz="2000">
                <a:latin typeface="Cambria"/>
                <a:ea typeface="Cambria"/>
                <a:cs typeface="Cambria"/>
                <a:sym typeface="Cambria"/>
              </a:rPr>
              <a:t> the most generally used audio file format. Others include .wav and .mp4.</a:t>
            </a:r>
            <a:endParaRPr sz="2000">
              <a:latin typeface="Cambria"/>
              <a:ea typeface="Cambria"/>
              <a:cs typeface="Cambria"/>
              <a:sym typeface="Cambria"/>
            </a:endParaRPr>
          </a:p>
        </p:txBody>
      </p:sp>
      <p:sp>
        <p:nvSpPr>
          <p:cNvPr id="329" name="Google Shape;329;p64"/>
          <p:cNvSpPr txBox="1"/>
          <p:nvPr/>
        </p:nvSpPr>
        <p:spPr>
          <a:xfrm>
            <a:off x="5983800" y="454112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sp>
        <p:nvSpPr>
          <p:cNvPr id="330" name="Google Shape;330;p6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4" name="Shape 334"/>
        <p:cNvGrpSpPr/>
        <p:nvPr/>
      </p:nvGrpSpPr>
      <p:grpSpPr>
        <a:xfrm>
          <a:off x="0" y="0"/>
          <a:ext cx="0" cy="0"/>
          <a:chOff x="0" y="0"/>
          <a:chExt cx="0" cy="0"/>
        </a:xfrm>
      </p:grpSpPr>
      <p:sp>
        <p:nvSpPr>
          <p:cNvPr id="335" name="Google Shape;335;p65"/>
          <p:cNvSpPr txBox="1"/>
          <p:nvPr>
            <p:ph type="title"/>
          </p:nvPr>
        </p:nvSpPr>
        <p:spPr>
          <a:xfrm>
            <a:off x="379125" y="185310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Basics: Audacity &amp; Recording  Audio  </a:t>
            </a:r>
            <a:endParaRPr/>
          </a:p>
        </p:txBody>
      </p:sp>
      <p:sp>
        <p:nvSpPr>
          <p:cNvPr id="336" name="Google Shape;336;p6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6"/>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Getting Started: Tips for Recording Audio</a:t>
            </a:r>
            <a:endParaRPr sz="3400"/>
          </a:p>
        </p:txBody>
      </p:sp>
      <p:sp>
        <p:nvSpPr>
          <p:cNvPr id="342" name="Google Shape;342;p66"/>
          <p:cNvSpPr txBox="1"/>
          <p:nvPr>
            <p:ph idx="1" type="body"/>
          </p:nvPr>
        </p:nvSpPr>
        <p:spPr>
          <a:xfrm>
            <a:off x="311700" y="1015950"/>
            <a:ext cx="8182500" cy="361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Know where your microphone is located and keep it clear of papers/other objects</a:t>
            </a:r>
            <a:endParaRPr sz="2000"/>
          </a:p>
          <a:p>
            <a:pPr indent="-355600" lvl="0" marL="457200" rtl="0" algn="l">
              <a:spcBef>
                <a:spcPts val="0"/>
              </a:spcBef>
              <a:spcAft>
                <a:spcPts val="0"/>
              </a:spcAft>
              <a:buSzPts val="2000"/>
              <a:buChar char="●"/>
            </a:pPr>
            <a:r>
              <a:rPr lang="en" sz="2000"/>
              <a:t>Use headphones when recording and editing</a:t>
            </a:r>
            <a:endParaRPr sz="2000"/>
          </a:p>
          <a:p>
            <a:pPr indent="-355600" lvl="1" marL="914400" rtl="0" algn="l">
              <a:spcBef>
                <a:spcPts val="0"/>
              </a:spcBef>
              <a:spcAft>
                <a:spcPts val="0"/>
              </a:spcAft>
              <a:buSzPts val="2000"/>
              <a:buChar char="○"/>
            </a:pPr>
            <a:r>
              <a:rPr lang="en"/>
              <a:t>After you finish editing, listen to the file without headphones to see where the audio is too loud/quiet when played in a space. </a:t>
            </a:r>
            <a:endParaRPr/>
          </a:p>
          <a:p>
            <a:pPr indent="-355600" lvl="0" marL="457200" rtl="0" algn="l">
              <a:spcBef>
                <a:spcPts val="0"/>
              </a:spcBef>
              <a:spcAft>
                <a:spcPts val="0"/>
              </a:spcAft>
              <a:buSzPts val="2000"/>
              <a:buChar char="●"/>
            </a:pPr>
            <a:r>
              <a:rPr lang="en" sz="2000"/>
              <a:t>Take ambient noise into consideration </a:t>
            </a:r>
            <a:endParaRPr sz="2000"/>
          </a:p>
          <a:p>
            <a:pPr indent="-355600" lvl="1" marL="914400" rtl="0" algn="l">
              <a:spcBef>
                <a:spcPts val="0"/>
              </a:spcBef>
              <a:spcAft>
                <a:spcPts val="0"/>
              </a:spcAft>
              <a:buSzPts val="2000"/>
              <a:buChar char="○"/>
            </a:pPr>
            <a:r>
              <a:rPr lang="en"/>
              <a:t>A/C units, refrigerators, traffic, pets, roommates, loud clothing, etc.</a:t>
            </a:r>
            <a:endParaRPr/>
          </a:p>
          <a:p>
            <a:pPr indent="-355600" lvl="0" marL="457200" rtl="0" algn="l">
              <a:spcBef>
                <a:spcPts val="0"/>
              </a:spcBef>
              <a:spcAft>
                <a:spcPts val="0"/>
              </a:spcAft>
              <a:buSzPts val="2000"/>
              <a:buChar char="●"/>
            </a:pPr>
            <a:r>
              <a:rPr b="1" lang="en" sz="2000"/>
              <a:t>Save frequently. </a:t>
            </a:r>
            <a:r>
              <a:rPr lang="en" sz="2000"/>
              <a:t>Audacity does not autosave.</a:t>
            </a:r>
            <a:endParaRPr sz="2300"/>
          </a:p>
        </p:txBody>
      </p:sp>
      <p:sp>
        <p:nvSpPr>
          <p:cNvPr id="343" name="Google Shape;343;p6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7"/>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Recording Audio cont’d.</a:t>
            </a:r>
            <a:endParaRPr/>
          </a:p>
        </p:txBody>
      </p:sp>
      <p:sp>
        <p:nvSpPr>
          <p:cNvPr id="349" name="Google Shape;349;p67"/>
          <p:cNvSpPr txBox="1"/>
          <p:nvPr>
            <p:ph idx="1" type="body"/>
          </p:nvPr>
        </p:nvSpPr>
        <p:spPr>
          <a:xfrm>
            <a:off x="311700" y="1015950"/>
            <a:ext cx="8328300" cy="3610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Record test audio and adjust mic volume if necessary</a:t>
            </a:r>
            <a:endParaRPr sz="2000"/>
          </a:p>
          <a:p>
            <a:pPr indent="-355600" lvl="0" marL="457200" rtl="0" algn="l">
              <a:spcBef>
                <a:spcPts val="0"/>
              </a:spcBef>
              <a:spcAft>
                <a:spcPts val="0"/>
              </a:spcAft>
              <a:buSzPts val="2000"/>
              <a:buChar char="●"/>
            </a:pPr>
            <a:r>
              <a:rPr lang="en" sz="2000"/>
              <a:t>Record a few seconds of silence at the start and end of each track</a:t>
            </a:r>
            <a:endParaRPr sz="2000"/>
          </a:p>
          <a:p>
            <a:pPr indent="-355600" lvl="0" marL="457200" rtl="0" algn="l">
              <a:spcBef>
                <a:spcPts val="0"/>
              </a:spcBef>
              <a:spcAft>
                <a:spcPts val="0"/>
              </a:spcAft>
              <a:buSzPts val="2000"/>
              <a:buChar char="●"/>
            </a:pPr>
            <a:r>
              <a:rPr lang="en" sz="2000"/>
              <a:t>Begin way in advance, and do several takes</a:t>
            </a:r>
            <a:endParaRPr sz="2000"/>
          </a:p>
          <a:p>
            <a:pPr indent="-355600" lvl="1" marL="914400" rtl="0" algn="l">
              <a:spcBef>
                <a:spcPts val="0"/>
              </a:spcBef>
              <a:spcAft>
                <a:spcPts val="0"/>
              </a:spcAft>
              <a:buSzPts val="2000"/>
              <a:buChar char="○"/>
            </a:pPr>
            <a:r>
              <a:rPr lang="en"/>
              <a:t>Editing often takes much longer than the recording itself!</a:t>
            </a:r>
            <a:endParaRPr/>
          </a:p>
          <a:p>
            <a:pPr indent="-355600" lvl="0" marL="457200" rtl="0" algn="l">
              <a:spcBef>
                <a:spcPts val="0"/>
              </a:spcBef>
              <a:spcAft>
                <a:spcPts val="0"/>
              </a:spcAft>
              <a:buSzPts val="2000"/>
              <a:buChar char="●"/>
            </a:pPr>
            <a:r>
              <a:rPr lang="en" sz="2000"/>
              <a:t>Speak slowly, clearly, and conversationally</a:t>
            </a:r>
            <a:endParaRPr sz="2000"/>
          </a:p>
          <a:p>
            <a:pPr indent="-355600" lvl="1" marL="914400" rtl="0" algn="l">
              <a:spcBef>
                <a:spcPts val="0"/>
              </a:spcBef>
              <a:spcAft>
                <a:spcPts val="0"/>
              </a:spcAft>
              <a:buSzPts val="2000"/>
              <a:buChar char="○"/>
            </a:pPr>
            <a:r>
              <a:rPr lang="en"/>
              <a:t>If you use too many “filler words” (um, like, so) you can always edit them out later. </a:t>
            </a:r>
            <a:r>
              <a:rPr lang="en"/>
              <a:t>Stop recording and start again at the top of the sentence to avoid jarring sound cuts in post-production</a:t>
            </a:r>
            <a:endParaRPr/>
          </a:p>
          <a:p>
            <a:pPr indent="-355600" lvl="1" marL="914400" rtl="0" algn="l">
              <a:spcBef>
                <a:spcPts val="0"/>
              </a:spcBef>
              <a:spcAft>
                <a:spcPts val="0"/>
              </a:spcAft>
              <a:buSzPts val="2000"/>
              <a:buChar char="○"/>
            </a:pPr>
            <a:r>
              <a:rPr lang="en"/>
              <a:t>Clarity is very important if learning a new language!</a:t>
            </a:r>
            <a:endParaRPr/>
          </a:p>
        </p:txBody>
      </p:sp>
      <p:sp>
        <p:nvSpPr>
          <p:cNvPr id="350" name="Google Shape;350;p6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50"/>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208" name="Google Shape;208;p50"/>
          <p:cNvSpPr txBox="1"/>
          <p:nvPr>
            <p:ph idx="1" type="body"/>
          </p:nvPr>
        </p:nvSpPr>
        <p:spPr>
          <a:xfrm>
            <a:off x="311700" y="993475"/>
            <a:ext cx="8520600" cy="369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Understand podcast anatomy</a:t>
            </a:r>
            <a:endParaRPr sz="1800"/>
          </a:p>
          <a:p>
            <a:pPr indent="-342900" lvl="0" marL="457200" rtl="0" algn="l">
              <a:spcBef>
                <a:spcPts val="0"/>
              </a:spcBef>
              <a:spcAft>
                <a:spcPts val="0"/>
              </a:spcAft>
              <a:buSzPts val="1800"/>
              <a:buChar char="●"/>
            </a:pPr>
            <a:r>
              <a:rPr lang="en" sz="1800"/>
              <a:t>Learn best practices for audio recording</a:t>
            </a:r>
            <a:endParaRPr sz="1800"/>
          </a:p>
          <a:p>
            <a:pPr indent="-342900" lvl="0" marL="457200" rtl="0" algn="l">
              <a:spcBef>
                <a:spcPts val="0"/>
              </a:spcBef>
              <a:spcAft>
                <a:spcPts val="0"/>
              </a:spcAft>
              <a:buSzPts val="1800"/>
              <a:buChar char="●"/>
            </a:pPr>
            <a:r>
              <a:rPr lang="en" sz="1800"/>
              <a:t>Learn about and explore Audacity as a podcast editing tool</a:t>
            </a:r>
            <a:endParaRPr sz="1800"/>
          </a:p>
          <a:p>
            <a:pPr indent="-342900" lvl="0" marL="457200" rtl="0" algn="l">
              <a:spcBef>
                <a:spcPts val="0"/>
              </a:spcBef>
              <a:spcAft>
                <a:spcPts val="0"/>
              </a:spcAft>
              <a:buSzPts val="1800"/>
              <a:buChar char="●"/>
            </a:pPr>
            <a:r>
              <a:rPr lang="en" sz="1800"/>
              <a:t>Learn how to:</a:t>
            </a:r>
            <a:endParaRPr sz="1800"/>
          </a:p>
          <a:p>
            <a:pPr indent="-336550" lvl="1" marL="914400" rtl="0" algn="l">
              <a:spcBef>
                <a:spcPts val="0"/>
              </a:spcBef>
              <a:spcAft>
                <a:spcPts val="0"/>
              </a:spcAft>
              <a:buSzPts val="1700"/>
              <a:buChar char="○"/>
            </a:pPr>
            <a:r>
              <a:rPr lang="en" sz="1700"/>
              <a:t>Record audio</a:t>
            </a:r>
            <a:endParaRPr sz="1700"/>
          </a:p>
          <a:p>
            <a:pPr indent="-336550" lvl="1" marL="914400" rtl="0" algn="l">
              <a:spcBef>
                <a:spcPts val="0"/>
              </a:spcBef>
              <a:spcAft>
                <a:spcPts val="0"/>
              </a:spcAft>
              <a:buSzPts val="1700"/>
              <a:buChar char="○"/>
            </a:pPr>
            <a:r>
              <a:rPr lang="en" sz="1700"/>
              <a:t>Clip audio</a:t>
            </a:r>
            <a:endParaRPr sz="1700"/>
          </a:p>
          <a:p>
            <a:pPr indent="-336550" lvl="1" marL="914400" rtl="0" algn="l">
              <a:spcBef>
                <a:spcPts val="0"/>
              </a:spcBef>
              <a:spcAft>
                <a:spcPts val="0"/>
              </a:spcAft>
              <a:buSzPts val="1700"/>
              <a:buChar char="○"/>
            </a:pPr>
            <a:r>
              <a:rPr lang="en" sz="1700"/>
              <a:t>Add/move/delete tracks</a:t>
            </a:r>
            <a:endParaRPr sz="1700"/>
          </a:p>
          <a:p>
            <a:pPr indent="-336550" lvl="1" marL="914400" rtl="0" algn="l">
              <a:spcBef>
                <a:spcPts val="0"/>
              </a:spcBef>
              <a:spcAft>
                <a:spcPts val="0"/>
              </a:spcAft>
              <a:buSzPts val="1700"/>
              <a:buChar char="○"/>
            </a:pPr>
            <a:r>
              <a:rPr lang="en" sz="1700"/>
              <a:t>Add sound effects and/or background music</a:t>
            </a:r>
            <a:endParaRPr sz="1700"/>
          </a:p>
          <a:p>
            <a:pPr indent="-336550" lvl="1" marL="914400" rtl="0" algn="l">
              <a:spcBef>
                <a:spcPts val="0"/>
              </a:spcBef>
              <a:spcAft>
                <a:spcPts val="0"/>
              </a:spcAft>
              <a:buSzPts val="1700"/>
              <a:buChar char="○"/>
            </a:pPr>
            <a:r>
              <a:rPr lang="en" sz="1700"/>
              <a:t>Save and export projects</a:t>
            </a:r>
            <a:endParaRPr sz="1700"/>
          </a:p>
          <a:p>
            <a:pPr indent="0" lvl="0" marL="0" rtl="0" algn="l">
              <a:spcBef>
                <a:spcPts val="1600"/>
              </a:spcBef>
              <a:spcAft>
                <a:spcPts val="1600"/>
              </a:spcAft>
              <a:buNone/>
            </a:pPr>
            <a:r>
              <a:rPr lang="en" sz="1800"/>
              <a:t>Slides and handouts available at: </a:t>
            </a:r>
            <a:endParaRPr sz="2300"/>
          </a:p>
        </p:txBody>
      </p:sp>
      <p:sp>
        <p:nvSpPr>
          <p:cNvPr id="209" name="Google Shape;209;p5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8"/>
          <p:cNvSpPr txBox="1"/>
          <p:nvPr>
            <p:ph type="title"/>
          </p:nvPr>
        </p:nvSpPr>
        <p:spPr>
          <a:xfrm>
            <a:off x="360475" y="145163"/>
            <a:ext cx="777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ED0E0E"/>
                </a:solidFill>
                <a:latin typeface="Cambria"/>
                <a:ea typeface="Cambria"/>
                <a:cs typeface="Cambria"/>
                <a:sym typeface="Cambria"/>
              </a:rPr>
              <a:t>Recording</a:t>
            </a:r>
            <a:r>
              <a:rPr lang="en">
                <a:solidFill>
                  <a:srgbClr val="FF0000"/>
                </a:solidFill>
                <a:latin typeface="Arial"/>
                <a:ea typeface="Arial"/>
                <a:cs typeface="Arial"/>
                <a:sym typeface="Arial"/>
              </a:rPr>
              <a:t> </a:t>
            </a:r>
            <a:endParaRPr>
              <a:solidFill>
                <a:srgbClr val="FF0000"/>
              </a:solidFill>
              <a:latin typeface="Arial"/>
              <a:ea typeface="Arial"/>
              <a:cs typeface="Arial"/>
              <a:sym typeface="Arial"/>
            </a:endParaRPr>
          </a:p>
        </p:txBody>
      </p:sp>
      <p:pic>
        <p:nvPicPr>
          <p:cNvPr id="356" name="Google Shape;356;p68"/>
          <p:cNvPicPr preferRelativeResize="0"/>
          <p:nvPr/>
        </p:nvPicPr>
        <p:blipFill>
          <a:blip r:embed="rId3">
            <a:alphaModFix/>
          </a:blip>
          <a:stretch>
            <a:fillRect/>
          </a:stretch>
        </p:blipFill>
        <p:spPr>
          <a:xfrm>
            <a:off x="145925" y="4425624"/>
            <a:ext cx="3686446" cy="572700"/>
          </a:xfrm>
          <a:prstGeom prst="rect">
            <a:avLst/>
          </a:prstGeom>
          <a:noFill/>
          <a:ln>
            <a:noFill/>
          </a:ln>
        </p:spPr>
      </p:pic>
      <p:sp>
        <p:nvSpPr>
          <p:cNvPr id="357" name="Google Shape;357;p68"/>
          <p:cNvSpPr txBox="1"/>
          <p:nvPr>
            <p:ph idx="1" type="body"/>
          </p:nvPr>
        </p:nvSpPr>
        <p:spPr>
          <a:xfrm>
            <a:off x="420300" y="717875"/>
            <a:ext cx="8723700" cy="31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Cambria"/>
                <a:ea typeface="Cambria"/>
                <a:cs typeface="Cambria"/>
                <a:sym typeface="Cambria"/>
              </a:rPr>
              <a:t>Make sure your </a:t>
            </a:r>
            <a:r>
              <a:rPr b="1" lang="en" sz="1700">
                <a:latin typeface="Cambria"/>
                <a:ea typeface="Cambria"/>
                <a:cs typeface="Cambria"/>
                <a:sym typeface="Cambria"/>
              </a:rPr>
              <a:t>microphone </a:t>
            </a:r>
            <a:r>
              <a:rPr lang="en" sz="1700">
                <a:latin typeface="Cambria"/>
                <a:ea typeface="Cambria"/>
                <a:cs typeface="Cambria"/>
                <a:sym typeface="Cambria"/>
              </a:rPr>
              <a:t>is working by checking to see that it’s selected in the microphone section of the screen. Each computer will have different microphones, so check your sound settings for your model.</a:t>
            </a:r>
            <a:endParaRPr sz="1700">
              <a:latin typeface="Cambria"/>
              <a:ea typeface="Cambria"/>
              <a:cs typeface="Cambria"/>
              <a:sym typeface="Cambria"/>
            </a:endParaRPr>
          </a:p>
          <a:p>
            <a:pPr indent="0" lvl="0" marL="0" marR="0" rtl="0" algn="l">
              <a:lnSpc>
                <a:spcPct val="115000"/>
              </a:lnSpc>
              <a:spcBef>
                <a:spcPts val="0"/>
              </a:spcBef>
              <a:spcAft>
                <a:spcPts val="0"/>
              </a:spcAft>
              <a:buNone/>
            </a:pPr>
            <a:r>
              <a:t/>
            </a:r>
            <a:endParaRPr sz="1100">
              <a:solidFill>
                <a:srgbClr val="666666"/>
              </a:solidFill>
              <a:latin typeface="Cambria"/>
              <a:ea typeface="Cambria"/>
              <a:cs typeface="Cambria"/>
              <a:sym typeface="Cambria"/>
            </a:endParaRPr>
          </a:p>
          <a:p>
            <a:pPr indent="0" lvl="0" marL="457200" marR="0" rtl="0" algn="l">
              <a:lnSpc>
                <a:spcPct val="115000"/>
              </a:lnSpc>
              <a:spcBef>
                <a:spcPts val="0"/>
              </a:spcBef>
              <a:spcAft>
                <a:spcPts val="0"/>
              </a:spcAft>
              <a:buNone/>
            </a:pPr>
            <a:r>
              <a:rPr lang="en" sz="1700">
                <a:solidFill>
                  <a:srgbClr val="666666"/>
                </a:solidFill>
                <a:latin typeface="Cambria"/>
                <a:ea typeface="Cambria"/>
                <a:cs typeface="Cambria"/>
                <a:sym typeface="Cambria"/>
              </a:rPr>
              <a:t>  To </a:t>
            </a:r>
            <a:r>
              <a:rPr b="1" lang="en" sz="1700">
                <a:solidFill>
                  <a:srgbClr val="666666"/>
                </a:solidFill>
                <a:latin typeface="Cambria"/>
                <a:ea typeface="Cambria"/>
                <a:cs typeface="Cambria"/>
                <a:sym typeface="Cambria"/>
              </a:rPr>
              <a:t>record</a:t>
            </a:r>
            <a:r>
              <a:rPr lang="en" sz="1700">
                <a:solidFill>
                  <a:srgbClr val="666666"/>
                </a:solidFill>
                <a:latin typeface="Cambria"/>
                <a:ea typeface="Cambria"/>
                <a:cs typeface="Cambria"/>
                <a:sym typeface="Cambria"/>
              </a:rPr>
              <a:t>, click the button with the </a:t>
            </a:r>
            <a:r>
              <a:rPr b="1" lang="en" sz="1700">
                <a:solidFill>
                  <a:srgbClr val="666666"/>
                </a:solidFill>
                <a:latin typeface="Cambria"/>
                <a:ea typeface="Cambria"/>
                <a:cs typeface="Cambria"/>
                <a:sym typeface="Cambria"/>
              </a:rPr>
              <a:t>red circle.</a:t>
            </a:r>
            <a:endParaRPr sz="17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1700">
              <a:solidFill>
                <a:srgbClr val="666666"/>
              </a:solidFill>
              <a:latin typeface="Cambria"/>
              <a:ea typeface="Cambria"/>
              <a:cs typeface="Cambria"/>
              <a:sym typeface="Cambria"/>
            </a:endParaRPr>
          </a:p>
          <a:p>
            <a:pPr indent="457200" lvl="0" marL="0" marR="0" rtl="0" algn="l">
              <a:lnSpc>
                <a:spcPct val="115000"/>
              </a:lnSpc>
              <a:spcBef>
                <a:spcPts val="0"/>
              </a:spcBef>
              <a:spcAft>
                <a:spcPts val="0"/>
              </a:spcAft>
              <a:buNone/>
            </a:pPr>
            <a:r>
              <a:rPr lang="en" sz="1700">
                <a:solidFill>
                  <a:srgbClr val="666666"/>
                </a:solidFill>
                <a:latin typeface="Cambria"/>
                <a:ea typeface="Cambria"/>
                <a:cs typeface="Cambria"/>
                <a:sym typeface="Cambria"/>
              </a:rPr>
              <a:t>  Hit the </a:t>
            </a:r>
            <a:r>
              <a:rPr b="1" lang="en" sz="1700">
                <a:solidFill>
                  <a:srgbClr val="666666"/>
                </a:solidFill>
                <a:latin typeface="Cambria"/>
                <a:ea typeface="Cambria"/>
                <a:cs typeface="Cambria"/>
                <a:sym typeface="Cambria"/>
              </a:rPr>
              <a:t>pause </a:t>
            </a:r>
            <a:r>
              <a:rPr lang="en" sz="1700">
                <a:solidFill>
                  <a:srgbClr val="666666"/>
                </a:solidFill>
                <a:latin typeface="Cambria"/>
                <a:ea typeface="Cambria"/>
                <a:cs typeface="Cambria"/>
                <a:sym typeface="Cambria"/>
              </a:rPr>
              <a:t>button to pause a recording.</a:t>
            </a:r>
            <a:endParaRPr sz="1700">
              <a:solidFill>
                <a:srgbClr val="666666"/>
              </a:solidFill>
              <a:latin typeface="Cambria"/>
              <a:ea typeface="Cambria"/>
              <a:cs typeface="Cambria"/>
              <a:sym typeface="Cambria"/>
            </a:endParaRPr>
          </a:p>
          <a:p>
            <a:pPr indent="457200" lvl="0" marL="0" marR="0" rtl="0" algn="l">
              <a:lnSpc>
                <a:spcPct val="115000"/>
              </a:lnSpc>
              <a:spcBef>
                <a:spcPts val="0"/>
              </a:spcBef>
              <a:spcAft>
                <a:spcPts val="0"/>
              </a:spcAft>
              <a:buNone/>
            </a:pPr>
            <a:r>
              <a:t/>
            </a:r>
            <a:endParaRPr sz="1700">
              <a:solidFill>
                <a:srgbClr val="666666"/>
              </a:solidFill>
              <a:latin typeface="Cambria"/>
              <a:ea typeface="Cambria"/>
              <a:cs typeface="Cambria"/>
              <a:sym typeface="Cambria"/>
            </a:endParaRPr>
          </a:p>
          <a:p>
            <a:pPr indent="0" lvl="0" marL="457200" marR="0" rtl="0" algn="l">
              <a:lnSpc>
                <a:spcPct val="115000"/>
              </a:lnSpc>
              <a:spcBef>
                <a:spcPts val="0"/>
              </a:spcBef>
              <a:spcAft>
                <a:spcPts val="0"/>
              </a:spcAft>
              <a:buNone/>
            </a:pPr>
            <a:r>
              <a:rPr lang="en" sz="1700">
                <a:solidFill>
                  <a:srgbClr val="666666"/>
                </a:solidFill>
                <a:latin typeface="Cambria"/>
                <a:ea typeface="Cambria"/>
                <a:cs typeface="Cambria"/>
                <a:sym typeface="Cambria"/>
              </a:rPr>
              <a:t>  Hit the </a:t>
            </a:r>
            <a:r>
              <a:rPr b="1" lang="en" sz="1700">
                <a:solidFill>
                  <a:srgbClr val="666666"/>
                </a:solidFill>
                <a:latin typeface="Cambria"/>
                <a:ea typeface="Cambria"/>
                <a:cs typeface="Cambria"/>
                <a:sym typeface="Cambria"/>
              </a:rPr>
              <a:t>stop </a:t>
            </a:r>
            <a:r>
              <a:rPr lang="en" sz="1700">
                <a:solidFill>
                  <a:srgbClr val="666666"/>
                </a:solidFill>
                <a:latin typeface="Cambria"/>
                <a:ea typeface="Cambria"/>
                <a:cs typeface="Cambria"/>
                <a:sym typeface="Cambria"/>
              </a:rPr>
              <a:t>button to stop recording. </a:t>
            </a:r>
            <a:endParaRPr sz="17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1700">
              <a:solidFill>
                <a:srgbClr val="666666"/>
              </a:solidFill>
              <a:latin typeface="Cambria"/>
              <a:ea typeface="Cambria"/>
              <a:cs typeface="Cambria"/>
              <a:sym typeface="Cambria"/>
            </a:endParaRPr>
          </a:p>
          <a:p>
            <a:pPr indent="0" lvl="0" marL="457200" marR="0" rtl="0" algn="l">
              <a:lnSpc>
                <a:spcPct val="115000"/>
              </a:lnSpc>
              <a:spcBef>
                <a:spcPts val="0"/>
              </a:spcBef>
              <a:spcAft>
                <a:spcPts val="0"/>
              </a:spcAft>
              <a:buNone/>
            </a:pPr>
            <a:r>
              <a:rPr lang="en" sz="1700">
                <a:solidFill>
                  <a:srgbClr val="666666"/>
                </a:solidFill>
                <a:latin typeface="Cambria"/>
                <a:ea typeface="Cambria"/>
                <a:cs typeface="Cambria"/>
                <a:sym typeface="Cambria"/>
              </a:rPr>
              <a:t>  Use </a:t>
            </a:r>
            <a:r>
              <a:rPr b="1" lang="en" sz="1700">
                <a:solidFill>
                  <a:srgbClr val="666666"/>
                </a:solidFill>
                <a:latin typeface="Cambria"/>
                <a:ea typeface="Cambria"/>
                <a:cs typeface="Cambria"/>
                <a:sym typeface="Cambria"/>
              </a:rPr>
              <a:t>Re-play</a:t>
            </a:r>
            <a:r>
              <a:rPr lang="en" sz="1700">
                <a:solidFill>
                  <a:srgbClr val="666666"/>
                </a:solidFill>
                <a:latin typeface="Cambria"/>
                <a:ea typeface="Cambria"/>
                <a:cs typeface="Cambria"/>
                <a:sym typeface="Cambria"/>
              </a:rPr>
              <a:t> to verify that the recording is the quality/ volume that you want. </a:t>
            </a:r>
            <a:endParaRPr sz="1700">
              <a:solidFill>
                <a:srgbClr val="666666"/>
              </a:solidFill>
              <a:latin typeface="Cambria"/>
              <a:ea typeface="Cambria"/>
              <a:cs typeface="Cambria"/>
              <a:sym typeface="Cambria"/>
            </a:endParaRPr>
          </a:p>
        </p:txBody>
      </p:sp>
      <p:pic>
        <p:nvPicPr>
          <p:cNvPr id="358" name="Google Shape;358;p68"/>
          <p:cNvPicPr preferRelativeResize="0"/>
          <p:nvPr/>
        </p:nvPicPr>
        <p:blipFill rotWithShape="1">
          <a:blip r:embed="rId4">
            <a:alphaModFix/>
          </a:blip>
          <a:srcRect b="0" l="0" r="-7921" t="0"/>
          <a:stretch/>
        </p:blipFill>
        <p:spPr>
          <a:xfrm>
            <a:off x="420302" y="1680550"/>
            <a:ext cx="547325" cy="547325"/>
          </a:xfrm>
          <a:prstGeom prst="rect">
            <a:avLst/>
          </a:prstGeom>
          <a:noFill/>
          <a:ln>
            <a:noFill/>
          </a:ln>
        </p:spPr>
      </p:pic>
      <p:pic>
        <p:nvPicPr>
          <p:cNvPr id="359" name="Google Shape;359;p68"/>
          <p:cNvPicPr preferRelativeResize="0"/>
          <p:nvPr/>
        </p:nvPicPr>
        <p:blipFill>
          <a:blip r:embed="rId5">
            <a:alphaModFix/>
          </a:blip>
          <a:stretch>
            <a:fillRect/>
          </a:stretch>
        </p:blipFill>
        <p:spPr>
          <a:xfrm>
            <a:off x="4861796" y="1434600"/>
            <a:ext cx="3495675" cy="333375"/>
          </a:xfrm>
          <a:prstGeom prst="rect">
            <a:avLst/>
          </a:prstGeom>
          <a:noFill/>
          <a:ln>
            <a:noFill/>
          </a:ln>
        </p:spPr>
      </p:pic>
      <p:pic>
        <p:nvPicPr>
          <p:cNvPr id="360" name="Google Shape;360;p68"/>
          <p:cNvPicPr preferRelativeResize="0"/>
          <p:nvPr/>
        </p:nvPicPr>
        <p:blipFill rotWithShape="1">
          <a:blip r:embed="rId6">
            <a:alphaModFix/>
          </a:blip>
          <a:srcRect b="0" l="5960" r="12942" t="0"/>
          <a:stretch/>
        </p:blipFill>
        <p:spPr>
          <a:xfrm>
            <a:off x="460450" y="3616700"/>
            <a:ext cx="467025" cy="513450"/>
          </a:xfrm>
          <a:prstGeom prst="rect">
            <a:avLst/>
          </a:prstGeom>
          <a:noFill/>
          <a:ln>
            <a:noFill/>
          </a:ln>
        </p:spPr>
      </p:pic>
      <p:pic>
        <p:nvPicPr>
          <p:cNvPr id="361" name="Google Shape;361;p68"/>
          <p:cNvPicPr preferRelativeResize="0"/>
          <p:nvPr/>
        </p:nvPicPr>
        <p:blipFill rotWithShape="1">
          <a:blip r:embed="rId7">
            <a:alphaModFix/>
          </a:blip>
          <a:srcRect b="87963" l="469" r="95691" t="4328"/>
          <a:stretch/>
        </p:blipFill>
        <p:spPr>
          <a:xfrm>
            <a:off x="420300" y="2317463"/>
            <a:ext cx="507173" cy="572724"/>
          </a:xfrm>
          <a:prstGeom prst="rect">
            <a:avLst/>
          </a:prstGeom>
          <a:noFill/>
          <a:ln>
            <a:noFill/>
          </a:ln>
        </p:spPr>
      </p:pic>
      <p:pic>
        <p:nvPicPr>
          <p:cNvPr id="362" name="Google Shape;362;p68"/>
          <p:cNvPicPr preferRelativeResize="0"/>
          <p:nvPr/>
        </p:nvPicPr>
        <p:blipFill rotWithShape="1">
          <a:blip r:embed="rId7">
            <a:alphaModFix/>
          </a:blip>
          <a:srcRect b="88136" l="7170" r="88989" t="4496"/>
          <a:stretch/>
        </p:blipFill>
        <p:spPr>
          <a:xfrm>
            <a:off x="420300" y="2979775"/>
            <a:ext cx="507173" cy="547325"/>
          </a:xfrm>
          <a:prstGeom prst="rect">
            <a:avLst/>
          </a:prstGeom>
          <a:noFill/>
          <a:ln>
            <a:noFill/>
          </a:ln>
        </p:spPr>
      </p:pic>
      <p:sp>
        <p:nvSpPr>
          <p:cNvPr id="363" name="Google Shape;363;p68"/>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sp>
        <p:nvSpPr>
          <p:cNvPr id="364" name="Google Shape;364;p6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9"/>
          <p:cNvSpPr txBox="1"/>
          <p:nvPr>
            <p:ph type="title"/>
          </p:nvPr>
        </p:nvSpPr>
        <p:spPr>
          <a:xfrm>
            <a:off x="333900" y="145163"/>
            <a:ext cx="777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ED0E0E"/>
                </a:solidFill>
                <a:latin typeface="Cambria"/>
                <a:ea typeface="Cambria"/>
                <a:cs typeface="Cambria"/>
                <a:sym typeface="Cambria"/>
              </a:rPr>
              <a:t>Checking volume</a:t>
            </a:r>
            <a:endParaRPr b="1" sz="3600">
              <a:solidFill>
                <a:srgbClr val="ED0E0E"/>
              </a:solidFill>
              <a:latin typeface="Cambria"/>
              <a:ea typeface="Cambria"/>
              <a:cs typeface="Cambria"/>
              <a:sym typeface="Cambria"/>
            </a:endParaRPr>
          </a:p>
        </p:txBody>
      </p:sp>
      <p:sp>
        <p:nvSpPr>
          <p:cNvPr id="370" name="Google Shape;370;p69"/>
          <p:cNvSpPr txBox="1"/>
          <p:nvPr>
            <p:ph idx="1" type="body"/>
          </p:nvPr>
        </p:nvSpPr>
        <p:spPr>
          <a:xfrm>
            <a:off x="397200" y="699000"/>
            <a:ext cx="8349600" cy="374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900">
                <a:solidFill>
                  <a:srgbClr val="666666"/>
                </a:solidFill>
                <a:latin typeface="Cambria"/>
                <a:ea typeface="Cambria"/>
                <a:cs typeface="Cambria"/>
                <a:sym typeface="Cambria"/>
              </a:rPr>
              <a:t>Keep an eye on the </a:t>
            </a:r>
            <a:r>
              <a:rPr b="1" lang="en" sz="1900">
                <a:solidFill>
                  <a:srgbClr val="666666"/>
                </a:solidFill>
                <a:latin typeface="Cambria"/>
                <a:ea typeface="Cambria"/>
                <a:cs typeface="Cambria"/>
                <a:sym typeface="Cambria"/>
              </a:rPr>
              <a:t>monitor</a:t>
            </a:r>
            <a:r>
              <a:rPr lang="en" sz="1900">
                <a:solidFill>
                  <a:srgbClr val="666666"/>
                </a:solidFill>
                <a:latin typeface="Cambria"/>
                <a:ea typeface="Cambria"/>
                <a:cs typeface="Cambria"/>
                <a:sym typeface="Cambria"/>
              </a:rPr>
              <a:t> when recording and playing back your audio—try to keep it in the </a:t>
            </a:r>
            <a:r>
              <a:rPr b="1" lang="en" sz="1900">
                <a:solidFill>
                  <a:srgbClr val="666666"/>
                </a:solidFill>
                <a:latin typeface="Cambria"/>
                <a:ea typeface="Cambria"/>
                <a:cs typeface="Cambria"/>
                <a:sym typeface="Cambria"/>
              </a:rPr>
              <a:t>green</a:t>
            </a:r>
            <a:r>
              <a:rPr lang="en" sz="1900">
                <a:solidFill>
                  <a:srgbClr val="666666"/>
                </a:solidFill>
                <a:latin typeface="Cambria"/>
                <a:ea typeface="Cambria"/>
                <a:cs typeface="Cambria"/>
                <a:sym typeface="Cambria"/>
              </a:rPr>
              <a:t> (literally).  </a:t>
            </a:r>
            <a:endParaRPr sz="19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1500">
              <a:solidFill>
                <a:srgbClr val="666666"/>
              </a:solidFill>
              <a:latin typeface="Cambria"/>
              <a:ea typeface="Cambria"/>
              <a:cs typeface="Cambria"/>
              <a:sym typeface="Cambria"/>
            </a:endParaRPr>
          </a:p>
        </p:txBody>
      </p:sp>
      <p:pic>
        <p:nvPicPr>
          <p:cNvPr id="371" name="Google Shape;371;p69"/>
          <p:cNvPicPr preferRelativeResize="0"/>
          <p:nvPr/>
        </p:nvPicPr>
        <p:blipFill>
          <a:blip r:embed="rId3">
            <a:alphaModFix/>
          </a:blip>
          <a:stretch>
            <a:fillRect/>
          </a:stretch>
        </p:blipFill>
        <p:spPr>
          <a:xfrm>
            <a:off x="145925" y="4425624"/>
            <a:ext cx="3686446" cy="572700"/>
          </a:xfrm>
          <a:prstGeom prst="rect">
            <a:avLst/>
          </a:prstGeom>
          <a:noFill/>
          <a:ln>
            <a:noFill/>
          </a:ln>
        </p:spPr>
      </p:pic>
      <p:sp>
        <p:nvSpPr>
          <p:cNvPr id="372" name="Google Shape;372;p69"/>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sp>
        <p:nvSpPr>
          <p:cNvPr id="373" name="Google Shape;373;p69"/>
          <p:cNvSpPr txBox="1"/>
          <p:nvPr/>
        </p:nvSpPr>
        <p:spPr>
          <a:xfrm>
            <a:off x="5624100" y="1344250"/>
            <a:ext cx="34275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Cambria"/>
                <a:ea typeface="Cambria"/>
                <a:cs typeface="Cambria"/>
                <a:sym typeface="Cambria"/>
              </a:rPr>
              <a:t>If your </a:t>
            </a:r>
            <a:r>
              <a:rPr lang="en" sz="1500">
                <a:solidFill>
                  <a:schemeClr val="dk2"/>
                </a:solidFill>
                <a:latin typeface="Cambria"/>
                <a:ea typeface="Cambria"/>
                <a:cs typeface="Cambria"/>
                <a:sym typeface="Cambria"/>
              </a:rPr>
              <a:t>volume</a:t>
            </a:r>
            <a:r>
              <a:rPr lang="en" sz="1500">
                <a:solidFill>
                  <a:schemeClr val="dk2"/>
                </a:solidFill>
                <a:latin typeface="Cambria"/>
                <a:ea typeface="Cambria"/>
                <a:cs typeface="Cambria"/>
                <a:sym typeface="Cambria"/>
              </a:rPr>
              <a:t> is too loud, the monitor levels will turn yellow and red. Tracks that are too loud will have a blown-out effect when played back.</a:t>
            </a:r>
            <a:endParaRPr sz="1500">
              <a:solidFill>
                <a:schemeClr val="dk2"/>
              </a:solidFill>
              <a:latin typeface="Cambria"/>
              <a:ea typeface="Cambria"/>
              <a:cs typeface="Cambria"/>
              <a:sym typeface="Cambria"/>
            </a:endParaRPr>
          </a:p>
          <a:p>
            <a:pPr indent="0" lvl="0" marL="0" rtl="0" algn="l">
              <a:spcBef>
                <a:spcPts val="0"/>
              </a:spcBef>
              <a:spcAft>
                <a:spcPts val="0"/>
              </a:spcAft>
              <a:buNone/>
            </a:pPr>
            <a:r>
              <a:t/>
            </a:r>
            <a:endParaRPr sz="1500">
              <a:solidFill>
                <a:schemeClr val="dk2"/>
              </a:solidFill>
              <a:latin typeface="Cambria"/>
              <a:ea typeface="Cambria"/>
              <a:cs typeface="Cambria"/>
              <a:sym typeface="Cambria"/>
            </a:endParaRPr>
          </a:p>
          <a:p>
            <a:pPr indent="0" lvl="0" marL="0" rtl="0" algn="l">
              <a:spcBef>
                <a:spcPts val="0"/>
              </a:spcBef>
              <a:spcAft>
                <a:spcPts val="0"/>
              </a:spcAft>
              <a:buNone/>
            </a:pPr>
            <a:r>
              <a:rPr lang="en" sz="1500">
                <a:solidFill>
                  <a:schemeClr val="dk2"/>
                </a:solidFill>
                <a:latin typeface="Cambria"/>
                <a:ea typeface="Cambria"/>
                <a:cs typeface="Cambria"/>
                <a:sym typeface="Cambria"/>
              </a:rPr>
              <a:t>If one of your tracks is </a:t>
            </a:r>
            <a:r>
              <a:rPr lang="en" sz="1500">
                <a:solidFill>
                  <a:schemeClr val="dk2"/>
                </a:solidFill>
                <a:latin typeface="Cambria"/>
                <a:ea typeface="Cambria"/>
                <a:cs typeface="Cambria"/>
                <a:sym typeface="Cambria"/>
              </a:rPr>
              <a:t>louder</a:t>
            </a:r>
            <a:r>
              <a:rPr lang="en" sz="1500">
                <a:solidFill>
                  <a:schemeClr val="dk2"/>
                </a:solidFill>
                <a:latin typeface="Cambria"/>
                <a:ea typeface="Cambria"/>
                <a:cs typeface="Cambria"/>
                <a:sym typeface="Cambria"/>
              </a:rPr>
              <a:t> or softer than the others, you can adjust the volume on </a:t>
            </a:r>
            <a:r>
              <a:rPr lang="en" sz="1500">
                <a:solidFill>
                  <a:schemeClr val="dk2"/>
                </a:solidFill>
                <a:latin typeface="Cambria"/>
                <a:ea typeface="Cambria"/>
                <a:cs typeface="Cambria"/>
                <a:sym typeface="Cambria"/>
              </a:rPr>
              <a:t>each</a:t>
            </a:r>
            <a:r>
              <a:rPr lang="en" sz="1500">
                <a:solidFill>
                  <a:schemeClr val="dk2"/>
                </a:solidFill>
                <a:latin typeface="Cambria"/>
                <a:ea typeface="Cambria"/>
                <a:cs typeface="Cambria"/>
                <a:sym typeface="Cambria"/>
              </a:rPr>
              <a:t> track.</a:t>
            </a:r>
            <a:endParaRPr sz="1500">
              <a:solidFill>
                <a:schemeClr val="dk2"/>
              </a:solidFill>
              <a:latin typeface="Cambria"/>
              <a:ea typeface="Cambria"/>
              <a:cs typeface="Cambria"/>
              <a:sym typeface="Cambria"/>
            </a:endParaRPr>
          </a:p>
          <a:p>
            <a:pPr indent="0" lvl="0" marL="0" rtl="0" algn="l">
              <a:spcBef>
                <a:spcPts val="0"/>
              </a:spcBef>
              <a:spcAft>
                <a:spcPts val="0"/>
              </a:spcAft>
              <a:buNone/>
            </a:pPr>
            <a:r>
              <a:t/>
            </a:r>
            <a:endParaRPr sz="1500">
              <a:solidFill>
                <a:schemeClr val="dk2"/>
              </a:solidFill>
              <a:latin typeface="Cambria"/>
              <a:ea typeface="Cambria"/>
              <a:cs typeface="Cambria"/>
              <a:sym typeface="Cambria"/>
            </a:endParaRPr>
          </a:p>
          <a:p>
            <a:pPr indent="0" lvl="0" marL="0" rtl="0" algn="l">
              <a:spcBef>
                <a:spcPts val="0"/>
              </a:spcBef>
              <a:spcAft>
                <a:spcPts val="0"/>
              </a:spcAft>
              <a:buNone/>
            </a:pPr>
            <a:r>
              <a:rPr b="1" lang="en" sz="1500">
                <a:solidFill>
                  <a:schemeClr val="dk2"/>
                </a:solidFill>
                <a:latin typeface="Cambria"/>
                <a:ea typeface="Cambria"/>
                <a:cs typeface="Cambria"/>
                <a:sym typeface="Cambria"/>
              </a:rPr>
              <a:t>Tip:</a:t>
            </a:r>
            <a:r>
              <a:rPr lang="en" sz="1500">
                <a:solidFill>
                  <a:schemeClr val="dk2"/>
                </a:solidFill>
                <a:latin typeface="Cambria"/>
                <a:ea typeface="Cambria"/>
                <a:cs typeface="Cambria"/>
                <a:sym typeface="Cambria"/>
              </a:rPr>
              <a:t> to hear one track without the others, you can</a:t>
            </a:r>
            <a:r>
              <a:rPr b="1" lang="en" sz="1500">
                <a:solidFill>
                  <a:schemeClr val="dk2"/>
                </a:solidFill>
                <a:latin typeface="Cambria"/>
                <a:ea typeface="Cambria"/>
                <a:cs typeface="Cambria"/>
                <a:sym typeface="Cambria"/>
              </a:rPr>
              <a:t> mute</a:t>
            </a:r>
            <a:r>
              <a:rPr lang="en" sz="1500">
                <a:solidFill>
                  <a:schemeClr val="dk2"/>
                </a:solidFill>
                <a:latin typeface="Cambria"/>
                <a:ea typeface="Cambria"/>
                <a:cs typeface="Cambria"/>
                <a:sym typeface="Cambria"/>
              </a:rPr>
              <a:t> the other </a:t>
            </a:r>
            <a:r>
              <a:rPr lang="en" sz="1500">
                <a:solidFill>
                  <a:schemeClr val="dk2"/>
                </a:solidFill>
                <a:latin typeface="Cambria"/>
                <a:ea typeface="Cambria"/>
                <a:cs typeface="Cambria"/>
                <a:sym typeface="Cambria"/>
              </a:rPr>
              <a:t>tracks or click </a:t>
            </a:r>
            <a:r>
              <a:rPr b="1" lang="en" sz="1500">
                <a:solidFill>
                  <a:schemeClr val="dk2"/>
                </a:solidFill>
                <a:latin typeface="Cambria"/>
                <a:ea typeface="Cambria"/>
                <a:cs typeface="Cambria"/>
                <a:sym typeface="Cambria"/>
              </a:rPr>
              <a:t>“solo”</a:t>
            </a:r>
            <a:endParaRPr b="1" sz="1500">
              <a:solidFill>
                <a:schemeClr val="dk2"/>
              </a:solidFill>
              <a:latin typeface="Cambria"/>
              <a:ea typeface="Cambria"/>
              <a:cs typeface="Cambria"/>
              <a:sym typeface="Cambria"/>
            </a:endParaRPr>
          </a:p>
        </p:txBody>
      </p:sp>
      <p:pic>
        <p:nvPicPr>
          <p:cNvPr id="374" name="Google Shape;374;p69"/>
          <p:cNvPicPr preferRelativeResize="0"/>
          <p:nvPr/>
        </p:nvPicPr>
        <p:blipFill>
          <a:blip r:embed="rId4">
            <a:alphaModFix/>
          </a:blip>
          <a:stretch>
            <a:fillRect/>
          </a:stretch>
        </p:blipFill>
        <p:spPr>
          <a:xfrm>
            <a:off x="624824" y="1583600"/>
            <a:ext cx="4221151" cy="1765050"/>
          </a:xfrm>
          <a:prstGeom prst="rect">
            <a:avLst/>
          </a:prstGeom>
          <a:noFill/>
          <a:ln>
            <a:noFill/>
          </a:ln>
        </p:spPr>
      </p:pic>
      <p:cxnSp>
        <p:nvCxnSpPr>
          <p:cNvPr id="375" name="Google Shape;375;p69"/>
          <p:cNvCxnSpPr/>
          <p:nvPr/>
        </p:nvCxnSpPr>
        <p:spPr>
          <a:xfrm>
            <a:off x="2418301" y="1439575"/>
            <a:ext cx="528600" cy="537900"/>
          </a:xfrm>
          <a:prstGeom prst="straightConnector1">
            <a:avLst/>
          </a:prstGeom>
          <a:noFill/>
          <a:ln cap="flat" cmpd="sng" w="28575">
            <a:solidFill>
              <a:srgbClr val="000000"/>
            </a:solidFill>
            <a:prstDash val="solid"/>
            <a:round/>
            <a:headEnd len="med" w="med" type="none"/>
            <a:tailEnd len="med" w="med" type="none"/>
          </a:ln>
        </p:spPr>
      </p:cxnSp>
      <p:sp>
        <p:nvSpPr>
          <p:cNvPr id="376" name="Google Shape;376;p69"/>
          <p:cNvSpPr/>
          <p:nvPr/>
        </p:nvSpPr>
        <p:spPr>
          <a:xfrm>
            <a:off x="624825" y="2697375"/>
            <a:ext cx="484200" cy="133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70"/>
          <p:cNvSpPr txBox="1"/>
          <p:nvPr>
            <p:ph type="title"/>
          </p:nvPr>
        </p:nvSpPr>
        <p:spPr>
          <a:xfrm>
            <a:off x="311700" y="124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ED0E0E"/>
                </a:solidFill>
                <a:latin typeface="Cambria"/>
                <a:ea typeface="Cambria"/>
                <a:cs typeface="Cambria"/>
                <a:sym typeface="Cambria"/>
              </a:rPr>
              <a:t>Moving Tracks</a:t>
            </a:r>
            <a:endParaRPr b="1" sz="3600">
              <a:solidFill>
                <a:srgbClr val="ED0E0E"/>
              </a:solidFill>
              <a:latin typeface="Cambria"/>
              <a:ea typeface="Cambria"/>
              <a:cs typeface="Cambria"/>
              <a:sym typeface="Cambria"/>
            </a:endParaRPr>
          </a:p>
        </p:txBody>
      </p:sp>
      <p:pic>
        <p:nvPicPr>
          <p:cNvPr id="383" name="Google Shape;383;p70"/>
          <p:cNvPicPr preferRelativeResize="0"/>
          <p:nvPr/>
        </p:nvPicPr>
        <p:blipFill>
          <a:blip r:embed="rId3">
            <a:alphaModFix/>
          </a:blip>
          <a:stretch>
            <a:fillRect/>
          </a:stretch>
        </p:blipFill>
        <p:spPr>
          <a:xfrm>
            <a:off x="145925" y="4425624"/>
            <a:ext cx="3686446" cy="572700"/>
          </a:xfrm>
          <a:prstGeom prst="rect">
            <a:avLst/>
          </a:prstGeom>
          <a:noFill/>
          <a:ln>
            <a:noFill/>
          </a:ln>
        </p:spPr>
      </p:pic>
      <p:sp>
        <p:nvSpPr>
          <p:cNvPr id="384" name="Google Shape;384;p70"/>
          <p:cNvSpPr txBox="1"/>
          <p:nvPr>
            <p:ph idx="1" type="body"/>
          </p:nvPr>
        </p:nvSpPr>
        <p:spPr>
          <a:xfrm>
            <a:off x="311700" y="697125"/>
            <a:ext cx="8520600" cy="38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Cambria"/>
                <a:ea typeface="Cambria"/>
                <a:cs typeface="Cambria"/>
                <a:sym typeface="Cambria"/>
              </a:rPr>
              <a:t>To move entire tracks or audio around in Audacity, you can click and drag them by hovering your mouse over the top of the clip. </a:t>
            </a:r>
            <a:endParaRPr sz="1900">
              <a:latin typeface="Cambria"/>
              <a:ea typeface="Cambria"/>
              <a:cs typeface="Cambria"/>
              <a:sym typeface="Cambria"/>
            </a:endParaRPr>
          </a:p>
          <a:p>
            <a:pPr indent="0" lvl="0" marL="457200" rtl="0" algn="l">
              <a:spcBef>
                <a:spcPts val="0"/>
              </a:spcBef>
              <a:spcAft>
                <a:spcPts val="0"/>
              </a:spcAft>
              <a:buNone/>
            </a:pPr>
            <a:r>
              <a:t/>
            </a:r>
            <a:endParaRPr sz="1900">
              <a:latin typeface="Cambria"/>
              <a:ea typeface="Cambria"/>
              <a:cs typeface="Cambria"/>
              <a:sym typeface="Cambria"/>
            </a:endParaRPr>
          </a:p>
          <a:p>
            <a:pPr indent="0" lvl="0" marL="4972050" rtl="0" algn="l">
              <a:spcBef>
                <a:spcPts val="0"/>
              </a:spcBef>
              <a:spcAft>
                <a:spcPts val="0"/>
              </a:spcAft>
              <a:buNone/>
            </a:pPr>
            <a:r>
              <a:t/>
            </a:r>
            <a:endParaRPr sz="1900">
              <a:latin typeface="Cambria"/>
              <a:ea typeface="Cambria"/>
              <a:cs typeface="Cambria"/>
              <a:sym typeface="Cambria"/>
            </a:endParaRPr>
          </a:p>
          <a:p>
            <a:pPr indent="0" lvl="0" marL="5429250" rtl="0" algn="l">
              <a:spcBef>
                <a:spcPts val="0"/>
              </a:spcBef>
              <a:spcAft>
                <a:spcPts val="0"/>
              </a:spcAft>
              <a:buNone/>
            </a:pPr>
            <a:r>
              <a:rPr lang="en" sz="1800">
                <a:latin typeface="Cambria"/>
                <a:ea typeface="Cambria"/>
                <a:cs typeface="Cambria"/>
                <a:sym typeface="Cambria"/>
              </a:rPr>
              <a:t>Once you have selected the clip, click whatever clip or track you want to move and drag it into position.</a:t>
            </a:r>
            <a:endParaRPr sz="1800">
              <a:latin typeface="Cambria"/>
              <a:ea typeface="Cambria"/>
              <a:cs typeface="Cambria"/>
              <a:sym typeface="Cambria"/>
            </a:endParaRPr>
          </a:p>
          <a:p>
            <a:pPr indent="0" lvl="0" marL="0" rtl="0" algn="l">
              <a:spcBef>
                <a:spcPts val="0"/>
              </a:spcBef>
              <a:spcAft>
                <a:spcPts val="0"/>
              </a:spcAft>
              <a:buNone/>
            </a:pPr>
            <a:r>
              <a:t/>
            </a:r>
            <a:endParaRPr sz="1900">
              <a:latin typeface="Cambria"/>
              <a:ea typeface="Cambria"/>
              <a:cs typeface="Cambria"/>
              <a:sym typeface="Cambria"/>
            </a:endParaRPr>
          </a:p>
        </p:txBody>
      </p:sp>
      <p:sp>
        <p:nvSpPr>
          <p:cNvPr id="385" name="Google Shape;385;p70"/>
          <p:cNvSpPr txBox="1"/>
          <p:nvPr/>
        </p:nvSpPr>
        <p:spPr>
          <a:xfrm>
            <a:off x="5983800" y="457732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pic>
        <p:nvPicPr>
          <p:cNvPr id="386" name="Google Shape;386;p70"/>
          <p:cNvPicPr preferRelativeResize="0"/>
          <p:nvPr/>
        </p:nvPicPr>
        <p:blipFill>
          <a:blip r:embed="rId4">
            <a:alphaModFix/>
          </a:blip>
          <a:stretch>
            <a:fillRect/>
          </a:stretch>
        </p:blipFill>
        <p:spPr>
          <a:xfrm>
            <a:off x="759675" y="1722025"/>
            <a:ext cx="4416301" cy="2449400"/>
          </a:xfrm>
          <a:prstGeom prst="rect">
            <a:avLst/>
          </a:prstGeom>
          <a:noFill/>
          <a:ln cap="flat" cmpd="sng" w="9525">
            <a:solidFill>
              <a:srgbClr val="1D1C1D"/>
            </a:solidFill>
            <a:prstDash val="solid"/>
            <a:round/>
            <a:headEnd len="sm" w="sm" type="none"/>
            <a:tailEnd len="sm" w="sm" type="none"/>
          </a:ln>
        </p:spPr>
      </p:pic>
      <p:sp>
        <p:nvSpPr>
          <p:cNvPr id="387" name="Google Shape;387;p7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1" name="Shape 391"/>
        <p:cNvGrpSpPr/>
        <p:nvPr/>
      </p:nvGrpSpPr>
      <p:grpSpPr>
        <a:xfrm>
          <a:off x="0" y="0"/>
          <a:ext cx="0" cy="0"/>
          <a:chOff x="0" y="0"/>
          <a:chExt cx="0" cy="0"/>
        </a:xfrm>
      </p:grpSpPr>
      <p:sp>
        <p:nvSpPr>
          <p:cNvPr id="392" name="Google Shape;392;p71"/>
          <p:cNvSpPr txBox="1"/>
          <p:nvPr>
            <p:ph type="title"/>
          </p:nvPr>
        </p:nvSpPr>
        <p:spPr>
          <a:xfrm>
            <a:off x="392950" y="16733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Basics: Audacity &amp; Editing  Audio  </a:t>
            </a:r>
            <a:endParaRPr/>
          </a:p>
        </p:txBody>
      </p:sp>
      <p:sp>
        <p:nvSpPr>
          <p:cNvPr id="393" name="Google Shape;393;p7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72"/>
          <p:cNvSpPr txBox="1"/>
          <p:nvPr>
            <p:ph type="title"/>
          </p:nvPr>
        </p:nvSpPr>
        <p:spPr>
          <a:xfrm>
            <a:off x="333900" y="145163"/>
            <a:ext cx="777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ED0E0E"/>
                </a:solidFill>
                <a:latin typeface="Cambria"/>
                <a:ea typeface="Cambria"/>
                <a:cs typeface="Cambria"/>
                <a:sym typeface="Cambria"/>
              </a:rPr>
              <a:t>The Audacity Toolbar</a:t>
            </a:r>
            <a:endParaRPr b="1" sz="3600">
              <a:solidFill>
                <a:srgbClr val="ED0E0E"/>
              </a:solidFill>
              <a:latin typeface="Cambria"/>
              <a:ea typeface="Cambria"/>
              <a:cs typeface="Cambria"/>
              <a:sym typeface="Cambria"/>
            </a:endParaRPr>
          </a:p>
        </p:txBody>
      </p:sp>
      <p:sp>
        <p:nvSpPr>
          <p:cNvPr id="399" name="Google Shape;399;p72"/>
          <p:cNvSpPr txBox="1"/>
          <p:nvPr>
            <p:ph idx="1" type="body"/>
          </p:nvPr>
        </p:nvSpPr>
        <p:spPr>
          <a:xfrm>
            <a:off x="221700" y="762575"/>
            <a:ext cx="6574500" cy="3745500"/>
          </a:xfrm>
          <a:prstGeom prst="rect">
            <a:avLst/>
          </a:prstGeom>
        </p:spPr>
        <p:txBody>
          <a:bodyPr anchorCtr="0" anchor="t" bIns="91425" lIns="91425" spcFirstLastPara="1" rIns="91425" wrap="square" tIns="91425">
            <a:noAutofit/>
          </a:bodyPr>
          <a:lstStyle/>
          <a:p>
            <a:pPr indent="-285750" lvl="0" marL="400050" rtl="0" algn="l">
              <a:lnSpc>
                <a:spcPct val="100000"/>
              </a:lnSpc>
              <a:spcBef>
                <a:spcPts val="0"/>
              </a:spcBef>
              <a:spcAft>
                <a:spcPts val="0"/>
              </a:spcAft>
              <a:buSzPts val="1800"/>
              <a:buFont typeface="Cambria"/>
              <a:buChar char="●"/>
            </a:pPr>
            <a:r>
              <a:rPr lang="en">
                <a:latin typeface="Cambria"/>
                <a:ea typeface="Cambria"/>
                <a:cs typeface="Cambria"/>
                <a:sym typeface="Cambria"/>
              </a:rPr>
              <a:t>      </a:t>
            </a:r>
            <a:r>
              <a:rPr lang="en">
                <a:latin typeface="Cambria"/>
                <a:ea typeface="Cambria"/>
                <a:cs typeface="Cambria"/>
                <a:sym typeface="Cambria"/>
              </a:rPr>
              <a:t>The </a:t>
            </a:r>
            <a:r>
              <a:rPr b="1" lang="en">
                <a:latin typeface="Cambria"/>
                <a:ea typeface="Cambria"/>
                <a:cs typeface="Cambria"/>
                <a:sym typeface="Cambria"/>
              </a:rPr>
              <a:t>selection tool</a:t>
            </a:r>
            <a:r>
              <a:rPr lang="en">
                <a:latin typeface="Cambria"/>
                <a:ea typeface="Cambria"/>
                <a:cs typeface="Cambria"/>
                <a:sym typeface="Cambria"/>
              </a:rPr>
              <a:t> will be selected automatically when you open Audacity. </a:t>
            </a:r>
            <a:endParaRPr>
              <a:latin typeface="Cambria"/>
              <a:ea typeface="Cambria"/>
              <a:cs typeface="Cambria"/>
              <a:sym typeface="Cambria"/>
            </a:endParaRPr>
          </a:p>
          <a:p>
            <a:pPr indent="-285750" lvl="0" marL="400050" rtl="0" algn="l">
              <a:lnSpc>
                <a:spcPct val="100000"/>
              </a:lnSpc>
              <a:spcBef>
                <a:spcPts val="0"/>
              </a:spcBef>
              <a:spcAft>
                <a:spcPts val="0"/>
              </a:spcAft>
              <a:buSzPts val="1800"/>
              <a:buFont typeface="Cambria"/>
              <a:buChar char="●"/>
            </a:pPr>
            <a:r>
              <a:rPr lang="en">
                <a:latin typeface="Cambria"/>
                <a:ea typeface="Cambria"/>
                <a:cs typeface="Cambria"/>
                <a:sym typeface="Cambria"/>
              </a:rPr>
              <a:t>      The most useful tool is the </a:t>
            </a:r>
            <a:r>
              <a:rPr b="1" lang="en">
                <a:latin typeface="Cambria"/>
                <a:ea typeface="Cambria"/>
                <a:cs typeface="Cambria"/>
                <a:sym typeface="Cambria"/>
              </a:rPr>
              <a:t>multitool</a:t>
            </a:r>
            <a:r>
              <a:rPr lang="en">
                <a:latin typeface="Cambria"/>
                <a:ea typeface="Cambria"/>
                <a:cs typeface="Cambria"/>
                <a:sym typeface="Cambria"/>
              </a:rPr>
              <a:t>, which allows you to use all the functions of the other tools without switching to them. </a:t>
            </a:r>
            <a:endParaRPr>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The selection tool function is the default.</a:t>
            </a:r>
            <a:endParaRPr sz="1800">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Hover over the waveform borders to use the envelope tool function.</a:t>
            </a:r>
            <a:endParaRPr sz="1800">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Use your trackpad to zoom.</a:t>
            </a:r>
            <a:endParaRPr sz="1800">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Zoom in and left click to use the draw tool function.</a:t>
            </a:r>
            <a:endParaRPr sz="1800">
              <a:latin typeface="Cambria"/>
              <a:ea typeface="Cambria"/>
              <a:cs typeface="Cambria"/>
              <a:sym typeface="Cambria"/>
            </a:endParaRPr>
          </a:p>
          <a:p>
            <a:pPr indent="0" lvl="0" marL="0" rtl="0" algn="l">
              <a:lnSpc>
                <a:spcPct val="100000"/>
              </a:lnSpc>
              <a:spcBef>
                <a:spcPts val="0"/>
              </a:spcBef>
              <a:spcAft>
                <a:spcPts val="0"/>
              </a:spcAft>
              <a:buNone/>
            </a:pPr>
            <a:r>
              <a:t/>
            </a:r>
            <a:endParaRPr>
              <a:latin typeface="Cambria"/>
              <a:ea typeface="Cambria"/>
              <a:cs typeface="Cambria"/>
              <a:sym typeface="Cambria"/>
            </a:endParaRPr>
          </a:p>
        </p:txBody>
      </p:sp>
      <p:pic>
        <p:nvPicPr>
          <p:cNvPr id="400" name="Google Shape;400;p72"/>
          <p:cNvPicPr preferRelativeResize="0"/>
          <p:nvPr/>
        </p:nvPicPr>
        <p:blipFill>
          <a:blip r:embed="rId3">
            <a:alphaModFix/>
          </a:blip>
          <a:stretch>
            <a:fillRect/>
          </a:stretch>
        </p:blipFill>
        <p:spPr>
          <a:xfrm>
            <a:off x="145925" y="4425624"/>
            <a:ext cx="3686446" cy="572700"/>
          </a:xfrm>
          <a:prstGeom prst="rect">
            <a:avLst/>
          </a:prstGeom>
          <a:noFill/>
          <a:ln>
            <a:noFill/>
          </a:ln>
        </p:spPr>
      </p:pic>
      <p:sp>
        <p:nvSpPr>
          <p:cNvPr id="401" name="Google Shape;401;p72"/>
          <p:cNvSpPr txBox="1"/>
          <p:nvPr/>
        </p:nvSpPr>
        <p:spPr>
          <a:xfrm>
            <a:off x="5983800" y="45527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pic>
        <p:nvPicPr>
          <p:cNvPr id="402" name="Google Shape;402;p72"/>
          <p:cNvPicPr preferRelativeResize="0"/>
          <p:nvPr/>
        </p:nvPicPr>
        <p:blipFill>
          <a:blip r:embed="rId4">
            <a:alphaModFix/>
          </a:blip>
          <a:stretch>
            <a:fillRect/>
          </a:stretch>
        </p:blipFill>
        <p:spPr>
          <a:xfrm>
            <a:off x="6796200" y="843775"/>
            <a:ext cx="1847850" cy="1104900"/>
          </a:xfrm>
          <a:prstGeom prst="rect">
            <a:avLst/>
          </a:prstGeom>
          <a:noFill/>
          <a:ln>
            <a:noFill/>
          </a:ln>
        </p:spPr>
      </p:pic>
      <p:pic>
        <p:nvPicPr>
          <p:cNvPr id="403" name="Google Shape;403;p72"/>
          <p:cNvPicPr preferRelativeResize="0"/>
          <p:nvPr/>
        </p:nvPicPr>
        <p:blipFill>
          <a:blip r:embed="rId5">
            <a:alphaModFix/>
          </a:blip>
          <a:stretch>
            <a:fillRect/>
          </a:stretch>
        </p:blipFill>
        <p:spPr>
          <a:xfrm>
            <a:off x="638700" y="943875"/>
            <a:ext cx="257175" cy="257175"/>
          </a:xfrm>
          <a:prstGeom prst="rect">
            <a:avLst/>
          </a:prstGeom>
          <a:noFill/>
          <a:ln>
            <a:noFill/>
          </a:ln>
        </p:spPr>
      </p:pic>
      <p:pic>
        <p:nvPicPr>
          <p:cNvPr id="404" name="Google Shape;404;p72"/>
          <p:cNvPicPr preferRelativeResize="0"/>
          <p:nvPr/>
        </p:nvPicPr>
        <p:blipFill>
          <a:blip r:embed="rId6">
            <a:alphaModFix/>
          </a:blip>
          <a:stretch>
            <a:fillRect/>
          </a:stretch>
        </p:blipFill>
        <p:spPr>
          <a:xfrm>
            <a:off x="638693" y="1427079"/>
            <a:ext cx="257175" cy="257175"/>
          </a:xfrm>
          <a:prstGeom prst="rect">
            <a:avLst/>
          </a:prstGeom>
          <a:noFill/>
          <a:ln>
            <a:noFill/>
          </a:ln>
        </p:spPr>
      </p:pic>
      <p:sp>
        <p:nvSpPr>
          <p:cNvPr id="405" name="Google Shape;405;p7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3"/>
          <p:cNvSpPr txBox="1"/>
          <p:nvPr>
            <p:ph type="title"/>
          </p:nvPr>
        </p:nvSpPr>
        <p:spPr>
          <a:xfrm>
            <a:off x="333900" y="145163"/>
            <a:ext cx="777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ED0E0E"/>
                </a:solidFill>
                <a:latin typeface="Cambria"/>
                <a:ea typeface="Cambria"/>
                <a:cs typeface="Cambria"/>
                <a:sym typeface="Cambria"/>
              </a:rPr>
              <a:t>The Audacity Toolbar (Cont’d.)</a:t>
            </a:r>
            <a:endParaRPr b="1" sz="3600">
              <a:solidFill>
                <a:srgbClr val="ED0E0E"/>
              </a:solidFill>
              <a:latin typeface="Cambria"/>
              <a:ea typeface="Cambria"/>
              <a:cs typeface="Cambria"/>
              <a:sym typeface="Cambria"/>
            </a:endParaRPr>
          </a:p>
        </p:txBody>
      </p:sp>
      <p:sp>
        <p:nvSpPr>
          <p:cNvPr id="411" name="Google Shape;411;p73"/>
          <p:cNvSpPr txBox="1"/>
          <p:nvPr>
            <p:ph idx="1" type="body"/>
          </p:nvPr>
        </p:nvSpPr>
        <p:spPr>
          <a:xfrm>
            <a:off x="221700" y="762575"/>
            <a:ext cx="6574500" cy="3745500"/>
          </a:xfrm>
          <a:prstGeom prst="rect">
            <a:avLst/>
          </a:prstGeom>
        </p:spPr>
        <p:txBody>
          <a:bodyPr anchorCtr="0" anchor="t" bIns="91425" lIns="91425" spcFirstLastPara="1" rIns="91425" wrap="square" tIns="91425">
            <a:noAutofit/>
          </a:bodyPr>
          <a:lstStyle/>
          <a:p>
            <a:pPr indent="-285750" lvl="0" marL="400050" rtl="0" algn="l">
              <a:lnSpc>
                <a:spcPct val="100000"/>
              </a:lnSpc>
              <a:spcBef>
                <a:spcPts val="0"/>
              </a:spcBef>
              <a:spcAft>
                <a:spcPts val="0"/>
              </a:spcAft>
              <a:buSzPts val="1800"/>
              <a:buFont typeface="Cambria"/>
              <a:buChar char="●"/>
            </a:pPr>
            <a:r>
              <a:rPr lang="en">
                <a:latin typeface="Cambria"/>
                <a:ea typeface="Cambria"/>
                <a:cs typeface="Cambria"/>
                <a:sym typeface="Cambria"/>
              </a:rPr>
              <a:t>      The </a:t>
            </a:r>
            <a:r>
              <a:rPr b="1" lang="en">
                <a:latin typeface="Cambria"/>
                <a:ea typeface="Cambria"/>
                <a:cs typeface="Cambria"/>
                <a:sym typeface="Cambria"/>
              </a:rPr>
              <a:t>envelope tool </a:t>
            </a:r>
            <a:r>
              <a:rPr lang="en">
                <a:latin typeface="Cambria"/>
                <a:ea typeface="Cambria"/>
                <a:cs typeface="Cambria"/>
                <a:sym typeface="Cambria"/>
              </a:rPr>
              <a:t>allows you to smooth changes in volume by using control points at the top and bottom of the waveform.</a:t>
            </a:r>
            <a:endParaRPr>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Clicking on the blue border will create control points, which you can then move around to adjust the waveform envelope.</a:t>
            </a:r>
            <a:endParaRPr sz="1800">
              <a:latin typeface="Cambria"/>
              <a:ea typeface="Cambria"/>
              <a:cs typeface="Cambria"/>
              <a:sym typeface="Cambria"/>
            </a:endParaRPr>
          </a:p>
          <a:p>
            <a:pPr indent="-285750" lvl="0" marL="400050" rtl="0" algn="l">
              <a:lnSpc>
                <a:spcPct val="100000"/>
              </a:lnSpc>
              <a:spcBef>
                <a:spcPts val="0"/>
              </a:spcBef>
              <a:spcAft>
                <a:spcPts val="0"/>
              </a:spcAft>
              <a:buSzPts val="1800"/>
              <a:buFont typeface="Cambria"/>
              <a:buChar char="●"/>
            </a:pPr>
            <a:r>
              <a:rPr lang="en">
                <a:latin typeface="Cambria"/>
                <a:ea typeface="Cambria"/>
                <a:cs typeface="Cambria"/>
                <a:sym typeface="Cambria"/>
              </a:rPr>
              <a:t>      The </a:t>
            </a:r>
            <a:r>
              <a:rPr b="1" lang="en">
                <a:latin typeface="Cambria"/>
                <a:ea typeface="Cambria"/>
                <a:cs typeface="Cambria"/>
                <a:sym typeface="Cambria"/>
              </a:rPr>
              <a:t>zoom tool</a:t>
            </a:r>
            <a:r>
              <a:rPr lang="en">
                <a:latin typeface="Cambria"/>
                <a:ea typeface="Cambria"/>
                <a:cs typeface="Cambria"/>
                <a:sym typeface="Cambria"/>
              </a:rPr>
              <a:t> lets you zoom in and out of the waveform in order to make adjustments.</a:t>
            </a:r>
            <a:endParaRPr>
              <a:latin typeface="Cambria"/>
              <a:ea typeface="Cambria"/>
              <a:cs typeface="Cambria"/>
              <a:sym typeface="Cambria"/>
            </a:endParaRPr>
          </a:p>
          <a:p>
            <a:pPr indent="-285750" lvl="0" marL="400050" rtl="0" algn="l">
              <a:lnSpc>
                <a:spcPct val="100000"/>
              </a:lnSpc>
              <a:spcBef>
                <a:spcPts val="0"/>
              </a:spcBef>
              <a:spcAft>
                <a:spcPts val="0"/>
              </a:spcAft>
              <a:buSzPts val="1800"/>
              <a:buFont typeface="Cambria"/>
              <a:buChar char="●"/>
            </a:pPr>
            <a:r>
              <a:rPr lang="en">
                <a:latin typeface="Cambria"/>
                <a:ea typeface="Cambria"/>
                <a:cs typeface="Cambria"/>
                <a:sym typeface="Cambria"/>
              </a:rPr>
              <a:t>      The </a:t>
            </a:r>
            <a:r>
              <a:rPr b="1" lang="en">
                <a:latin typeface="Cambria"/>
                <a:ea typeface="Cambria"/>
                <a:cs typeface="Cambria"/>
                <a:sym typeface="Cambria"/>
              </a:rPr>
              <a:t>draw tool</a:t>
            </a:r>
            <a:r>
              <a:rPr lang="en">
                <a:latin typeface="Cambria"/>
                <a:ea typeface="Cambria"/>
                <a:cs typeface="Cambria"/>
                <a:sym typeface="Cambria"/>
              </a:rPr>
              <a:t> allows you to manually redraw the waveform to change the volume or correct background noise.</a:t>
            </a:r>
            <a:endParaRPr>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You can only use the draw tool if you’ve zoomed into the waveform.</a:t>
            </a:r>
            <a:endParaRPr sz="1800">
              <a:latin typeface="Cambria"/>
              <a:ea typeface="Cambria"/>
              <a:cs typeface="Cambria"/>
              <a:sym typeface="Cambria"/>
            </a:endParaRPr>
          </a:p>
        </p:txBody>
      </p:sp>
      <p:pic>
        <p:nvPicPr>
          <p:cNvPr id="412" name="Google Shape;412;p73"/>
          <p:cNvPicPr preferRelativeResize="0"/>
          <p:nvPr/>
        </p:nvPicPr>
        <p:blipFill>
          <a:blip r:embed="rId3">
            <a:alphaModFix/>
          </a:blip>
          <a:stretch>
            <a:fillRect/>
          </a:stretch>
        </p:blipFill>
        <p:spPr>
          <a:xfrm>
            <a:off x="145925" y="4425624"/>
            <a:ext cx="3686446" cy="572700"/>
          </a:xfrm>
          <a:prstGeom prst="rect">
            <a:avLst/>
          </a:prstGeom>
          <a:noFill/>
          <a:ln>
            <a:noFill/>
          </a:ln>
        </p:spPr>
      </p:pic>
      <p:sp>
        <p:nvSpPr>
          <p:cNvPr id="413" name="Google Shape;413;p73"/>
          <p:cNvSpPr txBox="1"/>
          <p:nvPr/>
        </p:nvSpPr>
        <p:spPr>
          <a:xfrm>
            <a:off x="5983800" y="45527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pic>
        <p:nvPicPr>
          <p:cNvPr id="414" name="Google Shape;414;p73"/>
          <p:cNvPicPr preferRelativeResize="0"/>
          <p:nvPr/>
        </p:nvPicPr>
        <p:blipFill>
          <a:blip r:embed="rId4">
            <a:alphaModFix/>
          </a:blip>
          <a:stretch>
            <a:fillRect/>
          </a:stretch>
        </p:blipFill>
        <p:spPr>
          <a:xfrm>
            <a:off x="6796200" y="843775"/>
            <a:ext cx="1847850" cy="1104900"/>
          </a:xfrm>
          <a:prstGeom prst="rect">
            <a:avLst/>
          </a:prstGeom>
          <a:noFill/>
          <a:ln>
            <a:noFill/>
          </a:ln>
        </p:spPr>
      </p:pic>
      <p:pic>
        <p:nvPicPr>
          <p:cNvPr id="415" name="Google Shape;415;p73"/>
          <p:cNvPicPr preferRelativeResize="0"/>
          <p:nvPr/>
        </p:nvPicPr>
        <p:blipFill>
          <a:blip r:embed="rId5">
            <a:alphaModFix/>
          </a:blip>
          <a:stretch>
            <a:fillRect/>
          </a:stretch>
        </p:blipFill>
        <p:spPr>
          <a:xfrm>
            <a:off x="647575" y="908550"/>
            <a:ext cx="257175" cy="257175"/>
          </a:xfrm>
          <a:prstGeom prst="rect">
            <a:avLst/>
          </a:prstGeom>
          <a:noFill/>
          <a:ln>
            <a:noFill/>
          </a:ln>
        </p:spPr>
      </p:pic>
      <p:pic>
        <p:nvPicPr>
          <p:cNvPr id="416" name="Google Shape;416;p73"/>
          <p:cNvPicPr preferRelativeResize="0"/>
          <p:nvPr/>
        </p:nvPicPr>
        <p:blipFill>
          <a:blip r:embed="rId6">
            <a:alphaModFix/>
          </a:blip>
          <a:stretch>
            <a:fillRect/>
          </a:stretch>
        </p:blipFill>
        <p:spPr>
          <a:xfrm>
            <a:off x="647575" y="2506725"/>
            <a:ext cx="257175" cy="257175"/>
          </a:xfrm>
          <a:prstGeom prst="rect">
            <a:avLst/>
          </a:prstGeom>
          <a:noFill/>
          <a:ln>
            <a:noFill/>
          </a:ln>
        </p:spPr>
      </p:pic>
      <p:pic>
        <p:nvPicPr>
          <p:cNvPr id="417" name="Google Shape;417;p73"/>
          <p:cNvPicPr preferRelativeResize="0"/>
          <p:nvPr/>
        </p:nvPicPr>
        <p:blipFill>
          <a:blip r:embed="rId7">
            <a:alphaModFix/>
          </a:blip>
          <a:stretch>
            <a:fillRect/>
          </a:stretch>
        </p:blipFill>
        <p:spPr>
          <a:xfrm>
            <a:off x="647575" y="3098425"/>
            <a:ext cx="257175" cy="257175"/>
          </a:xfrm>
          <a:prstGeom prst="rect">
            <a:avLst/>
          </a:prstGeom>
          <a:noFill/>
          <a:ln>
            <a:noFill/>
          </a:ln>
        </p:spPr>
      </p:pic>
      <p:sp>
        <p:nvSpPr>
          <p:cNvPr id="418" name="Google Shape;418;p7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4"/>
          <p:cNvSpPr txBox="1"/>
          <p:nvPr>
            <p:ph type="title"/>
          </p:nvPr>
        </p:nvSpPr>
        <p:spPr>
          <a:xfrm>
            <a:off x="333900" y="145163"/>
            <a:ext cx="777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ED0E0E"/>
                </a:solidFill>
                <a:latin typeface="Cambria"/>
                <a:ea typeface="Cambria"/>
                <a:cs typeface="Cambria"/>
                <a:sym typeface="Cambria"/>
              </a:rPr>
              <a:t>Removing</a:t>
            </a:r>
            <a:r>
              <a:rPr b="1" lang="en" sz="3600">
                <a:solidFill>
                  <a:srgbClr val="ED0E0E"/>
                </a:solidFill>
                <a:latin typeface="Cambria"/>
                <a:ea typeface="Cambria"/>
                <a:cs typeface="Cambria"/>
                <a:sym typeface="Cambria"/>
              </a:rPr>
              <a:t> Parts of Tracks</a:t>
            </a:r>
            <a:endParaRPr b="1" sz="3600">
              <a:solidFill>
                <a:srgbClr val="ED0E0E"/>
              </a:solidFill>
              <a:latin typeface="Cambria"/>
              <a:ea typeface="Cambria"/>
              <a:cs typeface="Cambria"/>
              <a:sym typeface="Cambria"/>
            </a:endParaRPr>
          </a:p>
        </p:txBody>
      </p:sp>
      <p:sp>
        <p:nvSpPr>
          <p:cNvPr id="424" name="Google Shape;424;p74"/>
          <p:cNvSpPr txBox="1"/>
          <p:nvPr>
            <p:ph idx="1" type="body"/>
          </p:nvPr>
        </p:nvSpPr>
        <p:spPr>
          <a:xfrm>
            <a:off x="397200" y="762575"/>
            <a:ext cx="8349600" cy="374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900">
                <a:solidFill>
                  <a:srgbClr val="666666"/>
                </a:solidFill>
                <a:latin typeface="Cambria"/>
                <a:ea typeface="Cambria"/>
                <a:cs typeface="Cambria"/>
                <a:sym typeface="Cambria"/>
              </a:rPr>
              <a:t>Once you have recorded audio in Audacity, you can easily edit it. Here is how to remove sections using the </a:t>
            </a:r>
            <a:r>
              <a:rPr b="1" lang="en" sz="1900">
                <a:solidFill>
                  <a:srgbClr val="666666"/>
                </a:solidFill>
                <a:latin typeface="Cambria"/>
                <a:ea typeface="Cambria"/>
                <a:cs typeface="Cambria"/>
                <a:sym typeface="Cambria"/>
              </a:rPr>
              <a:t>Selection Tool (F1)</a:t>
            </a:r>
            <a:r>
              <a:rPr lang="en" sz="1900">
                <a:solidFill>
                  <a:srgbClr val="666666"/>
                </a:solidFill>
                <a:latin typeface="Cambria"/>
                <a:ea typeface="Cambria"/>
                <a:cs typeface="Cambria"/>
                <a:sym typeface="Cambria"/>
              </a:rPr>
              <a:t>:</a:t>
            </a:r>
            <a:endParaRPr sz="19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1900">
              <a:solidFill>
                <a:srgbClr val="666666"/>
              </a:solidFill>
              <a:latin typeface="Cambria"/>
              <a:ea typeface="Cambria"/>
              <a:cs typeface="Cambria"/>
              <a:sym typeface="Cambria"/>
            </a:endParaRPr>
          </a:p>
          <a:p>
            <a:pPr indent="0" lvl="0" marL="4857750" marR="0" rtl="0" algn="l">
              <a:lnSpc>
                <a:spcPct val="115000"/>
              </a:lnSpc>
              <a:spcBef>
                <a:spcPts val="0"/>
              </a:spcBef>
              <a:spcAft>
                <a:spcPts val="0"/>
              </a:spcAft>
              <a:buNone/>
            </a:pPr>
            <a:r>
              <a:t/>
            </a:r>
            <a:endParaRPr sz="1600">
              <a:solidFill>
                <a:srgbClr val="666666"/>
              </a:solidFill>
              <a:latin typeface="Cambria"/>
              <a:ea typeface="Cambria"/>
              <a:cs typeface="Cambria"/>
              <a:sym typeface="Cambria"/>
            </a:endParaRPr>
          </a:p>
        </p:txBody>
      </p:sp>
      <p:pic>
        <p:nvPicPr>
          <p:cNvPr id="425" name="Google Shape;425;p74"/>
          <p:cNvPicPr preferRelativeResize="0"/>
          <p:nvPr/>
        </p:nvPicPr>
        <p:blipFill>
          <a:blip r:embed="rId3">
            <a:alphaModFix/>
          </a:blip>
          <a:stretch>
            <a:fillRect/>
          </a:stretch>
        </p:blipFill>
        <p:spPr>
          <a:xfrm>
            <a:off x="145925" y="4425624"/>
            <a:ext cx="3686446" cy="572700"/>
          </a:xfrm>
          <a:prstGeom prst="rect">
            <a:avLst/>
          </a:prstGeom>
          <a:noFill/>
          <a:ln>
            <a:noFill/>
          </a:ln>
        </p:spPr>
      </p:pic>
      <p:sp>
        <p:nvSpPr>
          <p:cNvPr id="426" name="Google Shape;426;p74"/>
          <p:cNvSpPr txBox="1"/>
          <p:nvPr/>
        </p:nvSpPr>
        <p:spPr>
          <a:xfrm>
            <a:off x="5983800" y="45527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sp>
        <p:nvSpPr>
          <p:cNvPr id="427" name="Google Shape;427;p74"/>
          <p:cNvSpPr txBox="1"/>
          <p:nvPr/>
        </p:nvSpPr>
        <p:spPr>
          <a:xfrm>
            <a:off x="5565150" y="1606325"/>
            <a:ext cx="33306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Cambria"/>
                <a:ea typeface="Cambria"/>
                <a:cs typeface="Cambria"/>
                <a:sym typeface="Cambria"/>
              </a:rPr>
              <a:t>Click and drag with your cursor to select the portion your wish to remove.</a:t>
            </a:r>
            <a:endParaRPr sz="1500">
              <a:solidFill>
                <a:schemeClr val="dk2"/>
              </a:solidFill>
              <a:latin typeface="Cambria"/>
              <a:ea typeface="Cambria"/>
              <a:cs typeface="Cambria"/>
              <a:sym typeface="Cambria"/>
            </a:endParaRPr>
          </a:p>
          <a:p>
            <a:pPr indent="0" lvl="0" marL="0" rtl="0" algn="l">
              <a:spcBef>
                <a:spcPts val="0"/>
              </a:spcBef>
              <a:spcAft>
                <a:spcPts val="0"/>
              </a:spcAft>
              <a:buNone/>
            </a:pPr>
            <a:r>
              <a:t/>
            </a:r>
            <a:endParaRPr sz="1500">
              <a:solidFill>
                <a:schemeClr val="dk2"/>
              </a:solidFill>
              <a:latin typeface="Cambria"/>
              <a:ea typeface="Cambria"/>
              <a:cs typeface="Cambria"/>
              <a:sym typeface="Cambria"/>
            </a:endParaRPr>
          </a:p>
          <a:p>
            <a:pPr indent="0" lvl="0" marL="0" rtl="0" algn="l">
              <a:spcBef>
                <a:spcPts val="0"/>
              </a:spcBef>
              <a:spcAft>
                <a:spcPts val="0"/>
              </a:spcAft>
              <a:buNone/>
            </a:pPr>
            <a:r>
              <a:rPr lang="en" sz="1500">
                <a:solidFill>
                  <a:schemeClr val="dk2"/>
                </a:solidFill>
                <a:latin typeface="Cambria"/>
                <a:ea typeface="Cambria"/>
                <a:cs typeface="Cambria"/>
                <a:sym typeface="Cambria"/>
              </a:rPr>
              <a:t>Then, hit backspace or delete on your keyboard. </a:t>
            </a:r>
            <a:endParaRPr sz="1500">
              <a:solidFill>
                <a:schemeClr val="dk2"/>
              </a:solidFill>
              <a:latin typeface="Cambria"/>
              <a:ea typeface="Cambria"/>
              <a:cs typeface="Cambria"/>
              <a:sym typeface="Cambria"/>
            </a:endParaRPr>
          </a:p>
          <a:p>
            <a:pPr indent="0" lvl="0" marL="0" rtl="0" algn="l">
              <a:spcBef>
                <a:spcPts val="0"/>
              </a:spcBef>
              <a:spcAft>
                <a:spcPts val="0"/>
              </a:spcAft>
              <a:buNone/>
            </a:pPr>
            <a:r>
              <a:t/>
            </a:r>
            <a:endParaRPr sz="1500">
              <a:solidFill>
                <a:schemeClr val="dk2"/>
              </a:solidFill>
              <a:latin typeface="Cambria"/>
              <a:ea typeface="Cambria"/>
              <a:cs typeface="Cambria"/>
              <a:sym typeface="Cambria"/>
            </a:endParaRPr>
          </a:p>
          <a:p>
            <a:pPr indent="0" lvl="0" marL="0" rtl="0" algn="l">
              <a:spcBef>
                <a:spcPts val="0"/>
              </a:spcBef>
              <a:spcAft>
                <a:spcPts val="0"/>
              </a:spcAft>
              <a:buNone/>
            </a:pPr>
            <a:r>
              <a:rPr b="1" lang="en" sz="1500">
                <a:solidFill>
                  <a:schemeClr val="dk2"/>
                </a:solidFill>
                <a:latin typeface="Cambria"/>
                <a:ea typeface="Cambria"/>
                <a:cs typeface="Cambria"/>
                <a:sym typeface="Cambria"/>
              </a:rPr>
              <a:t>Tip: </a:t>
            </a:r>
            <a:r>
              <a:rPr lang="en" sz="1500">
                <a:solidFill>
                  <a:schemeClr val="dk2"/>
                </a:solidFill>
                <a:latin typeface="Cambria"/>
                <a:ea typeface="Cambria"/>
                <a:cs typeface="Cambria"/>
                <a:sym typeface="Cambria"/>
              </a:rPr>
              <a:t>you can zoom in and out with the </a:t>
            </a:r>
            <a:r>
              <a:rPr b="1" lang="en" sz="1500">
                <a:solidFill>
                  <a:schemeClr val="dk2"/>
                </a:solidFill>
                <a:latin typeface="Cambria"/>
                <a:ea typeface="Cambria"/>
                <a:cs typeface="Cambria"/>
                <a:sym typeface="Cambria"/>
              </a:rPr>
              <a:t>Zoom Tool (F4) </a:t>
            </a:r>
            <a:r>
              <a:rPr lang="en" sz="1500">
                <a:solidFill>
                  <a:schemeClr val="dk2"/>
                </a:solidFill>
                <a:latin typeface="Cambria"/>
                <a:ea typeface="Cambria"/>
                <a:cs typeface="Cambria"/>
                <a:sym typeface="Cambria"/>
              </a:rPr>
              <a:t>to better see what you’re trying to delete. </a:t>
            </a:r>
            <a:r>
              <a:rPr lang="en" sz="1500">
                <a:latin typeface="Proxima Nova"/>
                <a:ea typeface="Proxima Nova"/>
                <a:cs typeface="Proxima Nova"/>
                <a:sym typeface="Proxima Nova"/>
              </a:rPr>
              <a:t> </a:t>
            </a:r>
            <a:endParaRPr sz="1500">
              <a:latin typeface="Proxima Nova"/>
              <a:ea typeface="Proxima Nova"/>
              <a:cs typeface="Proxima Nova"/>
              <a:sym typeface="Proxima Nova"/>
            </a:endParaRPr>
          </a:p>
        </p:txBody>
      </p:sp>
      <p:pic>
        <p:nvPicPr>
          <p:cNvPr id="428" name="Google Shape;428;p74"/>
          <p:cNvPicPr preferRelativeResize="0"/>
          <p:nvPr/>
        </p:nvPicPr>
        <p:blipFill>
          <a:blip r:embed="rId4">
            <a:alphaModFix/>
          </a:blip>
          <a:stretch>
            <a:fillRect/>
          </a:stretch>
        </p:blipFill>
        <p:spPr>
          <a:xfrm>
            <a:off x="776750" y="1724475"/>
            <a:ext cx="4416301" cy="2449400"/>
          </a:xfrm>
          <a:prstGeom prst="rect">
            <a:avLst/>
          </a:prstGeom>
          <a:noFill/>
          <a:ln cap="flat" cmpd="sng" w="9525">
            <a:solidFill>
              <a:srgbClr val="1D1C1D"/>
            </a:solidFill>
            <a:prstDash val="solid"/>
            <a:round/>
            <a:headEnd len="sm" w="sm" type="none"/>
            <a:tailEnd len="sm" w="sm" type="none"/>
          </a:ln>
        </p:spPr>
      </p:pic>
      <p:sp>
        <p:nvSpPr>
          <p:cNvPr id="429" name="Google Shape;429;p7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5"/>
          <p:cNvSpPr txBox="1"/>
          <p:nvPr>
            <p:ph type="title"/>
          </p:nvPr>
        </p:nvSpPr>
        <p:spPr>
          <a:xfrm>
            <a:off x="333900" y="145163"/>
            <a:ext cx="777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ED0E0E"/>
                </a:solidFill>
                <a:latin typeface="Cambria"/>
                <a:ea typeface="Cambria"/>
                <a:cs typeface="Cambria"/>
                <a:sym typeface="Cambria"/>
              </a:rPr>
              <a:t>Fading In/Out</a:t>
            </a:r>
            <a:endParaRPr b="1" sz="3600">
              <a:solidFill>
                <a:srgbClr val="ED0E0E"/>
              </a:solidFill>
              <a:latin typeface="Cambria"/>
              <a:ea typeface="Cambria"/>
              <a:cs typeface="Cambria"/>
              <a:sym typeface="Cambria"/>
            </a:endParaRPr>
          </a:p>
        </p:txBody>
      </p:sp>
      <p:sp>
        <p:nvSpPr>
          <p:cNvPr id="435" name="Google Shape;435;p75"/>
          <p:cNvSpPr txBox="1"/>
          <p:nvPr>
            <p:ph idx="1" type="body"/>
          </p:nvPr>
        </p:nvSpPr>
        <p:spPr>
          <a:xfrm>
            <a:off x="397200" y="717875"/>
            <a:ext cx="8349600" cy="374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900">
                <a:solidFill>
                  <a:srgbClr val="666666"/>
                </a:solidFill>
                <a:latin typeface="Cambria"/>
                <a:ea typeface="Cambria"/>
                <a:cs typeface="Cambria"/>
                <a:sym typeface="Cambria"/>
              </a:rPr>
              <a:t>To fade music in and out on Audacity, use the </a:t>
            </a:r>
            <a:r>
              <a:rPr b="1" lang="en" sz="1900">
                <a:solidFill>
                  <a:srgbClr val="666666"/>
                </a:solidFill>
                <a:latin typeface="Cambria"/>
                <a:ea typeface="Cambria"/>
                <a:cs typeface="Cambria"/>
                <a:sym typeface="Cambria"/>
              </a:rPr>
              <a:t>Envelope Tool (F2)</a:t>
            </a:r>
            <a:r>
              <a:rPr lang="en" sz="1900">
                <a:solidFill>
                  <a:srgbClr val="666666"/>
                </a:solidFill>
                <a:latin typeface="Cambria"/>
                <a:ea typeface="Cambria"/>
                <a:cs typeface="Cambria"/>
                <a:sym typeface="Cambria"/>
              </a:rPr>
              <a:t>.  Two yellow bars will show up on each track.</a:t>
            </a:r>
            <a:endParaRPr sz="19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None/>
            </a:pPr>
            <a:r>
              <a:rPr lang="en" sz="1500">
                <a:solidFill>
                  <a:srgbClr val="666666"/>
                </a:solidFill>
                <a:latin typeface="Cambria"/>
                <a:ea typeface="Cambria"/>
                <a:cs typeface="Cambria"/>
                <a:sym typeface="Cambria"/>
              </a:rPr>
              <a:t>Click to add </a:t>
            </a:r>
            <a:r>
              <a:rPr b="1" lang="en" sz="1500">
                <a:solidFill>
                  <a:srgbClr val="666666"/>
                </a:solidFill>
                <a:latin typeface="Cambria"/>
                <a:ea typeface="Cambria"/>
                <a:cs typeface="Cambria"/>
                <a:sym typeface="Cambria"/>
              </a:rPr>
              <a:t>control points</a:t>
            </a:r>
            <a:r>
              <a:rPr lang="en" sz="1500">
                <a:solidFill>
                  <a:srgbClr val="666666"/>
                </a:solidFill>
                <a:latin typeface="Cambria"/>
                <a:ea typeface="Cambria"/>
                <a:cs typeface="Cambria"/>
                <a:sym typeface="Cambria"/>
              </a:rPr>
              <a:t> (little white dots) on the track you want to fade in.</a:t>
            </a:r>
            <a:endParaRPr sz="15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None/>
            </a:pPr>
            <a:r>
              <a:t/>
            </a:r>
            <a:endParaRPr sz="15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None/>
            </a:pPr>
            <a:r>
              <a:rPr lang="en" sz="1500">
                <a:solidFill>
                  <a:srgbClr val="666666"/>
                </a:solidFill>
                <a:latin typeface="Cambria"/>
                <a:ea typeface="Cambria"/>
                <a:cs typeface="Cambria"/>
                <a:sym typeface="Cambria"/>
              </a:rPr>
              <a:t>Drag and move the nodes to up and down and side to side to change the volume and how gradual the volume fade is.  </a:t>
            </a:r>
            <a:endParaRPr sz="15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None/>
            </a:pPr>
            <a:r>
              <a:t/>
            </a:r>
            <a:endParaRPr sz="15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None/>
            </a:pPr>
            <a:r>
              <a:rPr lang="en" sz="1500">
                <a:solidFill>
                  <a:srgbClr val="666666"/>
                </a:solidFill>
                <a:latin typeface="Cambria"/>
                <a:ea typeface="Cambria"/>
                <a:cs typeface="Cambria"/>
                <a:sym typeface="Cambria"/>
              </a:rPr>
              <a:t>Add and adjust nodes at the end of the track to fade the music back in.</a:t>
            </a:r>
            <a:endParaRPr sz="15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1600">
              <a:solidFill>
                <a:srgbClr val="666666"/>
              </a:solidFill>
              <a:latin typeface="Cambria"/>
              <a:ea typeface="Cambria"/>
              <a:cs typeface="Cambria"/>
              <a:sym typeface="Cambria"/>
            </a:endParaRPr>
          </a:p>
        </p:txBody>
      </p:sp>
      <p:pic>
        <p:nvPicPr>
          <p:cNvPr id="436" name="Google Shape;436;p75"/>
          <p:cNvPicPr preferRelativeResize="0"/>
          <p:nvPr/>
        </p:nvPicPr>
        <p:blipFill>
          <a:blip r:embed="rId3">
            <a:alphaModFix/>
          </a:blip>
          <a:stretch>
            <a:fillRect/>
          </a:stretch>
        </p:blipFill>
        <p:spPr>
          <a:xfrm>
            <a:off x="145925" y="4425624"/>
            <a:ext cx="3686446" cy="572700"/>
          </a:xfrm>
          <a:prstGeom prst="rect">
            <a:avLst/>
          </a:prstGeom>
          <a:noFill/>
          <a:ln>
            <a:noFill/>
          </a:ln>
        </p:spPr>
      </p:pic>
      <p:sp>
        <p:nvSpPr>
          <p:cNvPr id="437" name="Google Shape;437;p75"/>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pic>
        <p:nvPicPr>
          <p:cNvPr id="438" name="Google Shape;438;p75"/>
          <p:cNvPicPr preferRelativeResize="0"/>
          <p:nvPr/>
        </p:nvPicPr>
        <p:blipFill>
          <a:blip r:embed="rId4">
            <a:alphaModFix/>
          </a:blip>
          <a:stretch>
            <a:fillRect/>
          </a:stretch>
        </p:blipFill>
        <p:spPr>
          <a:xfrm>
            <a:off x="655850" y="1657525"/>
            <a:ext cx="4588800" cy="2668251"/>
          </a:xfrm>
          <a:prstGeom prst="rect">
            <a:avLst/>
          </a:prstGeom>
          <a:noFill/>
          <a:ln>
            <a:noFill/>
          </a:ln>
        </p:spPr>
      </p:pic>
      <p:sp>
        <p:nvSpPr>
          <p:cNvPr id="439" name="Google Shape;439;p7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6"/>
          <p:cNvSpPr txBox="1"/>
          <p:nvPr>
            <p:ph type="title"/>
          </p:nvPr>
        </p:nvSpPr>
        <p:spPr>
          <a:xfrm>
            <a:off x="311700" y="124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ED0E0E"/>
                </a:solidFill>
                <a:latin typeface="Cambria"/>
                <a:ea typeface="Cambria"/>
                <a:cs typeface="Cambria"/>
                <a:sym typeface="Cambria"/>
              </a:rPr>
              <a:t>Splitting Tracks</a:t>
            </a:r>
            <a:endParaRPr b="1" sz="3600">
              <a:solidFill>
                <a:srgbClr val="ED0E0E"/>
              </a:solidFill>
              <a:latin typeface="Cambria"/>
              <a:ea typeface="Cambria"/>
              <a:cs typeface="Cambria"/>
              <a:sym typeface="Cambria"/>
            </a:endParaRPr>
          </a:p>
        </p:txBody>
      </p:sp>
      <p:pic>
        <p:nvPicPr>
          <p:cNvPr id="445" name="Google Shape;445;p76"/>
          <p:cNvPicPr preferRelativeResize="0"/>
          <p:nvPr/>
        </p:nvPicPr>
        <p:blipFill>
          <a:blip r:embed="rId3">
            <a:alphaModFix/>
          </a:blip>
          <a:stretch>
            <a:fillRect/>
          </a:stretch>
        </p:blipFill>
        <p:spPr>
          <a:xfrm>
            <a:off x="145925" y="4425624"/>
            <a:ext cx="3686446" cy="572700"/>
          </a:xfrm>
          <a:prstGeom prst="rect">
            <a:avLst/>
          </a:prstGeom>
          <a:noFill/>
          <a:ln>
            <a:noFill/>
          </a:ln>
        </p:spPr>
      </p:pic>
      <p:sp>
        <p:nvSpPr>
          <p:cNvPr id="446" name="Google Shape;446;p76"/>
          <p:cNvSpPr txBox="1"/>
          <p:nvPr>
            <p:ph idx="1" type="body"/>
          </p:nvPr>
        </p:nvSpPr>
        <p:spPr>
          <a:xfrm>
            <a:off x="311700" y="697125"/>
            <a:ext cx="8720100" cy="38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Cambria"/>
                <a:ea typeface="Cambria"/>
                <a:cs typeface="Cambria"/>
                <a:sym typeface="Cambria"/>
              </a:rPr>
              <a:t>To split a track in Audacity, follow these steps to make shorter clips:</a:t>
            </a:r>
            <a:endParaRPr sz="1900">
              <a:latin typeface="Cambria"/>
              <a:ea typeface="Cambria"/>
              <a:cs typeface="Cambria"/>
              <a:sym typeface="Cambria"/>
            </a:endParaRPr>
          </a:p>
          <a:p>
            <a:pPr indent="0" lvl="0" marL="457200" rtl="0" algn="l">
              <a:spcBef>
                <a:spcPts val="0"/>
              </a:spcBef>
              <a:spcAft>
                <a:spcPts val="0"/>
              </a:spcAft>
              <a:buNone/>
            </a:pPr>
            <a:r>
              <a:t/>
            </a:r>
            <a:endParaRPr sz="1900">
              <a:latin typeface="Cambria"/>
              <a:ea typeface="Cambria"/>
              <a:cs typeface="Cambria"/>
              <a:sym typeface="Cambria"/>
            </a:endParaRPr>
          </a:p>
          <a:p>
            <a:pPr indent="-349250" lvl="0" marL="5086350" rtl="0" algn="l">
              <a:spcBef>
                <a:spcPts val="0"/>
              </a:spcBef>
              <a:spcAft>
                <a:spcPts val="0"/>
              </a:spcAft>
              <a:buClr>
                <a:schemeClr val="lt1"/>
              </a:buClr>
              <a:buSzPts val="1900"/>
              <a:buFont typeface="Cambria"/>
              <a:buChar char="●"/>
            </a:pPr>
            <a:r>
              <a:rPr lang="en" sz="1900">
                <a:latin typeface="Cambria"/>
                <a:ea typeface="Cambria"/>
                <a:cs typeface="Cambria"/>
                <a:sym typeface="Cambria"/>
              </a:rPr>
              <a:t>With the </a:t>
            </a:r>
            <a:r>
              <a:rPr b="1" lang="en" sz="1900">
                <a:latin typeface="Cambria"/>
                <a:ea typeface="Cambria"/>
                <a:cs typeface="Cambria"/>
                <a:sym typeface="Cambria"/>
              </a:rPr>
              <a:t>Selection Tool (F1)</a:t>
            </a:r>
            <a:r>
              <a:rPr lang="en" sz="1900">
                <a:latin typeface="Cambria"/>
                <a:ea typeface="Cambria"/>
                <a:cs typeface="Cambria"/>
                <a:sym typeface="Cambria"/>
              </a:rPr>
              <a:t>, place your cursor over the section where you want to split your track.</a:t>
            </a:r>
            <a:endParaRPr sz="1900">
              <a:latin typeface="Cambria"/>
              <a:ea typeface="Cambria"/>
              <a:cs typeface="Cambria"/>
              <a:sym typeface="Cambria"/>
            </a:endParaRPr>
          </a:p>
          <a:p>
            <a:pPr indent="0" lvl="0" marL="457200" rtl="0" algn="l">
              <a:spcBef>
                <a:spcPts val="0"/>
              </a:spcBef>
              <a:spcAft>
                <a:spcPts val="0"/>
              </a:spcAft>
              <a:buNone/>
            </a:pPr>
            <a:r>
              <a:t/>
            </a:r>
            <a:endParaRPr sz="1900">
              <a:latin typeface="Cambria"/>
              <a:ea typeface="Cambria"/>
              <a:cs typeface="Cambria"/>
              <a:sym typeface="Cambria"/>
            </a:endParaRPr>
          </a:p>
          <a:p>
            <a:pPr indent="-349250" lvl="0" marL="5086350" rtl="0" algn="l">
              <a:spcBef>
                <a:spcPts val="0"/>
              </a:spcBef>
              <a:spcAft>
                <a:spcPts val="0"/>
              </a:spcAft>
              <a:buClr>
                <a:schemeClr val="lt1"/>
              </a:buClr>
              <a:buSzPts val="1900"/>
              <a:buFont typeface="Cambria"/>
              <a:buChar char="●"/>
            </a:pPr>
            <a:r>
              <a:rPr lang="en" sz="1900">
                <a:latin typeface="Cambria"/>
                <a:ea typeface="Cambria"/>
                <a:cs typeface="Cambria"/>
                <a:sym typeface="Cambria"/>
              </a:rPr>
              <a:t>Navigate</a:t>
            </a:r>
            <a:r>
              <a:rPr lang="en" sz="1900">
                <a:latin typeface="Cambria"/>
                <a:ea typeface="Cambria"/>
                <a:cs typeface="Cambria"/>
                <a:sym typeface="Cambria"/>
              </a:rPr>
              <a:t> to the </a:t>
            </a:r>
            <a:r>
              <a:rPr b="1" lang="en" sz="1900">
                <a:latin typeface="Cambria"/>
                <a:ea typeface="Cambria"/>
                <a:cs typeface="Cambria"/>
                <a:sym typeface="Cambria"/>
              </a:rPr>
              <a:t>Edit</a:t>
            </a:r>
            <a:r>
              <a:rPr lang="en" sz="1900">
                <a:latin typeface="Cambria"/>
                <a:ea typeface="Cambria"/>
                <a:cs typeface="Cambria"/>
                <a:sym typeface="Cambria"/>
              </a:rPr>
              <a:t> section, click under “</a:t>
            </a:r>
            <a:r>
              <a:rPr b="1" lang="en" sz="1900">
                <a:latin typeface="Cambria"/>
                <a:ea typeface="Cambria"/>
                <a:cs typeface="Cambria"/>
                <a:sym typeface="Cambria"/>
              </a:rPr>
              <a:t>Clip Boundaries</a:t>
            </a:r>
            <a:r>
              <a:rPr lang="en" sz="1900">
                <a:latin typeface="Cambria"/>
                <a:ea typeface="Cambria"/>
                <a:cs typeface="Cambria"/>
                <a:sym typeface="Cambria"/>
              </a:rPr>
              <a:t>” and select “</a:t>
            </a:r>
            <a:r>
              <a:rPr b="1" lang="en" sz="1900">
                <a:latin typeface="Cambria"/>
                <a:ea typeface="Cambria"/>
                <a:cs typeface="Cambria"/>
                <a:sym typeface="Cambria"/>
              </a:rPr>
              <a:t>Split</a:t>
            </a:r>
            <a:r>
              <a:rPr lang="en" sz="1900">
                <a:latin typeface="Cambria"/>
                <a:ea typeface="Cambria"/>
                <a:cs typeface="Cambria"/>
                <a:sym typeface="Cambria"/>
              </a:rPr>
              <a:t>”, or press </a:t>
            </a:r>
            <a:r>
              <a:rPr b="1" lang="en" sz="1900">
                <a:latin typeface="Cambria"/>
                <a:ea typeface="Cambria"/>
                <a:cs typeface="Cambria"/>
                <a:sym typeface="Cambria"/>
              </a:rPr>
              <a:t>Ctrl+I</a:t>
            </a:r>
            <a:r>
              <a:rPr lang="en" sz="1900">
                <a:latin typeface="Cambria"/>
                <a:ea typeface="Cambria"/>
                <a:cs typeface="Cambria"/>
                <a:sym typeface="Cambria"/>
              </a:rPr>
              <a:t>.</a:t>
            </a:r>
            <a:endParaRPr sz="1900">
              <a:latin typeface="Cambria"/>
              <a:ea typeface="Cambria"/>
              <a:cs typeface="Cambria"/>
              <a:sym typeface="Cambria"/>
            </a:endParaRPr>
          </a:p>
          <a:p>
            <a:pPr indent="-228600" lvl="0" marL="4800600" rtl="0" algn="l">
              <a:spcBef>
                <a:spcPts val="0"/>
              </a:spcBef>
              <a:spcAft>
                <a:spcPts val="0"/>
              </a:spcAft>
              <a:buNone/>
            </a:pPr>
            <a:r>
              <a:t/>
            </a:r>
            <a:endParaRPr sz="2000">
              <a:latin typeface="Cambria"/>
              <a:ea typeface="Cambria"/>
              <a:cs typeface="Cambria"/>
              <a:sym typeface="Cambria"/>
            </a:endParaRPr>
          </a:p>
        </p:txBody>
      </p:sp>
      <p:sp>
        <p:nvSpPr>
          <p:cNvPr id="447" name="Google Shape;447;p76"/>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pic>
        <p:nvPicPr>
          <p:cNvPr id="448" name="Google Shape;448;p76"/>
          <p:cNvPicPr preferRelativeResize="0"/>
          <p:nvPr/>
        </p:nvPicPr>
        <p:blipFill>
          <a:blip r:embed="rId4">
            <a:alphaModFix/>
          </a:blip>
          <a:stretch>
            <a:fillRect/>
          </a:stretch>
        </p:blipFill>
        <p:spPr>
          <a:xfrm>
            <a:off x="552500" y="1329700"/>
            <a:ext cx="4415706" cy="2836049"/>
          </a:xfrm>
          <a:prstGeom prst="rect">
            <a:avLst/>
          </a:prstGeom>
          <a:noFill/>
          <a:ln>
            <a:noFill/>
          </a:ln>
        </p:spPr>
      </p:pic>
      <p:sp>
        <p:nvSpPr>
          <p:cNvPr id="449" name="Google Shape;449;p7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7"/>
          <p:cNvSpPr txBox="1"/>
          <p:nvPr>
            <p:ph type="title"/>
          </p:nvPr>
        </p:nvSpPr>
        <p:spPr>
          <a:xfrm>
            <a:off x="333900" y="145163"/>
            <a:ext cx="777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ED0E0E"/>
                </a:solidFill>
                <a:latin typeface="Cambria"/>
                <a:ea typeface="Cambria"/>
                <a:cs typeface="Cambria"/>
                <a:sym typeface="Cambria"/>
              </a:rPr>
              <a:t>Adding </a:t>
            </a:r>
            <a:r>
              <a:rPr b="1" lang="en" sz="3600">
                <a:solidFill>
                  <a:srgbClr val="ED0E0E"/>
                </a:solidFill>
                <a:latin typeface="Cambria"/>
                <a:ea typeface="Cambria"/>
                <a:cs typeface="Cambria"/>
                <a:sym typeface="Cambria"/>
              </a:rPr>
              <a:t>Tracks</a:t>
            </a:r>
            <a:endParaRPr b="1" sz="3600">
              <a:solidFill>
                <a:srgbClr val="ED0E0E"/>
              </a:solidFill>
              <a:latin typeface="Cambria"/>
              <a:ea typeface="Cambria"/>
              <a:cs typeface="Cambria"/>
              <a:sym typeface="Cambria"/>
            </a:endParaRPr>
          </a:p>
        </p:txBody>
      </p:sp>
      <p:sp>
        <p:nvSpPr>
          <p:cNvPr id="455" name="Google Shape;455;p77"/>
          <p:cNvSpPr txBox="1"/>
          <p:nvPr>
            <p:ph idx="1" type="body"/>
          </p:nvPr>
        </p:nvSpPr>
        <p:spPr>
          <a:xfrm>
            <a:off x="397200" y="717875"/>
            <a:ext cx="8349600" cy="374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900">
                <a:solidFill>
                  <a:srgbClr val="666666"/>
                </a:solidFill>
                <a:latin typeface="Cambria"/>
                <a:ea typeface="Cambria"/>
                <a:cs typeface="Cambria"/>
                <a:sym typeface="Cambria"/>
              </a:rPr>
              <a:t>To create additional tracks in Audacity for a </a:t>
            </a:r>
            <a:r>
              <a:rPr b="1" lang="en" sz="1900">
                <a:solidFill>
                  <a:srgbClr val="666666"/>
                </a:solidFill>
                <a:latin typeface="Cambria"/>
                <a:ea typeface="Cambria"/>
                <a:cs typeface="Cambria"/>
                <a:sym typeface="Cambria"/>
              </a:rPr>
              <a:t>new recording</a:t>
            </a:r>
            <a:r>
              <a:rPr lang="en" sz="1900">
                <a:solidFill>
                  <a:srgbClr val="666666"/>
                </a:solidFill>
                <a:latin typeface="Cambria"/>
                <a:ea typeface="Cambria"/>
                <a:cs typeface="Cambria"/>
                <a:sym typeface="Cambria"/>
              </a:rPr>
              <a:t>, hit the record button and it will start a new track. Another option is:</a:t>
            </a:r>
            <a:endParaRPr sz="19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None/>
            </a:pPr>
            <a:r>
              <a:t/>
            </a:r>
            <a:endParaRPr sz="19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None/>
            </a:pPr>
            <a:r>
              <a:t/>
            </a:r>
            <a:endParaRPr sz="17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None/>
            </a:pPr>
            <a:r>
              <a:rPr lang="en" sz="1700">
                <a:solidFill>
                  <a:srgbClr val="666666"/>
                </a:solidFill>
                <a:latin typeface="Cambria"/>
                <a:ea typeface="Cambria"/>
                <a:cs typeface="Cambria"/>
                <a:sym typeface="Cambria"/>
              </a:rPr>
              <a:t>Navigate to the “Tracks” menu option and select “Add New.” This will open a list of options. Select the “</a:t>
            </a:r>
            <a:r>
              <a:rPr lang="en" sz="1700">
                <a:solidFill>
                  <a:srgbClr val="666666"/>
                </a:solidFill>
                <a:latin typeface="Cambria"/>
                <a:ea typeface="Cambria"/>
                <a:cs typeface="Cambria"/>
                <a:sym typeface="Cambria"/>
              </a:rPr>
              <a:t>Mono</a:t>
            </a:r>
            <a:r>
              <a:rPr lang="en" sz="1700">
                <a:solidFill>
                  <a:srgbClr val="666666"/>
                </a:solidFill>
                <a:latin typeface="Cambria"/>
                <a:ea typeface="Cambria"/>
                <a:cs typeface="Cambria"/>
                <a:sym typeface="Cambria"/>
              </a:rPr>
              <a:t> Track” option. You can also add a new mono track by pressing </a:t>
            </a:r>
            <a:r>
              <a:rPr b="1" lang="en" sz="1700">
                <a:solidFill>
                  <a:srgbClr val="666666"/>
                </a:solidFill>
                <a:latin typeface="Cambria"/>
                <a:ea typeface="Cambria"/>
                <a:cs typeface="Cambria"/>
                <a:sym typeface="Cambria"/>
              </a:rPr>
              <a:t>Ctrl+Shift+N</a:t>
            </a:r>
            <a:r>
              <a:rPr lang="en" sz="1700">
                <a:solidFill>
                  <a:srgbClr val="666666"/>
                </a:solidFill>
                <a:latin typeface="Cambria"/>
                <a:ea typeface="Cambria"/>
                <a:cs typeface="Cambria"/>
                <a:sym typeface="Cambria"/>
              </a:rPr>
              <a:t>.</a:t>
            </a:r>
            <a:endParaRPr sz="17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None/>
            </a:pPr>
            <a:r>
              <a:t/>
            </a:r>
            <a:endParaRPr sz="19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None/>
            </a:pPr>
            <a:r>
              <a:t/>
            </a:r>
            <a:endParaRPr sz="19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1900">
              <a:solidFill>
                <a:srgbClr val="666666"/>
              </a:solidFill>
              <a:latin typeface="Cambria"/>
              <a:ea typeface="Cambria"/>
              <a:cs typeface="Cambria"/>
              <a:sym typeface="Cambria"/>
            </a:endParaRPr>
          </a:p>
        </p:txBody>
      </p:sp>
      <p:pic>
        <p:nvPicPr>
          <p:cNvPr id="456" name="Google Shape;456;p77"/>
          <p:cNvPicPr preferRelativeResize="0"/>
          <p:nvPr/>
        </p:nvPicPr>
        <p:blipFill>
          <a:blip r:embed="rId3">
            <a:alphaModFix/>
          </a:blip>
          <a:stretch>
            <a:fillRect/>
          </a:stretch>
        </p:blipFill>
        <p:spPr>
          <a:xfrm>
            <a:off x="145925" y="4425624"/>
            <a:ext cx="3686446" cy="572700"/>
          </a:xfrm>
          <a:prstGeom prst="rect">
            <a:avLst/>
          </a:prstGeom>
          <a:noFill/>
          <a:ln>
            <a:noFill/>
          </a:ln>
        </p:spPr>
      </p:pic>
      <p:sp>
        <p:nvSpPr>
          <p:cNvPr id="457" name="Google Shape;457;p77"/>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pic>
        <p:nvPicPr>
          <p:cNvPr id="458" name="Google Shape;458;p77"/>
          <p:cNvPicPr preferRelativeResize="0"/>
          <p:nvPr/>
        </p:nvPicPr>
        <p:blipFill>
          <a:blip r:embed="rId4">
            <a:alphaModFix/>
          </a:blip>
          <a:stretch>
            <a:fillRect/>
          </a:stretch>
        </p:blipFill>
        <p:spPr>
          <a:xfrm>
            <a:off x="706150" y="1636500"/>
            <a:ext cx="4305516" cy="2493325"/>
          </a:xfrm>
          <a:prstGeom prst="rect">
            <a:avLst/>
          </a:prstGeom>
          <a:noFill/>
          <a:ln>
            <a:noFill/>
          </a:ln>
        </p:spPr>
      </p:pic>
      <p:sp>
        <p:nvSpPr>
          <p:cNvPr id="459" name="Google Shape;459;p7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3" name="Shape 213"/>
        <p:cNvGrpSpPr/>
        <p:nvPr/>
      </p:nvGrpSpPr>
      <p:grpSpPr>
        <a:xfrm>
          <a:off x="0" y="0"/>
          <a:ext cx="0" cy="0"/>
          <a:chOff x="0" y="0"/>
          <a:chExt cx="0" cy="0"/>
        </a:xfrm>
      </p:grpSpPr>
      <p:sp>
        <p:nvSpPr>
          <p:cNvPr id="214" name="Google Shape;214;p51"/>
          <p:cNvSpPr txBox="1"/>
          <p:nvPr>
            <p:ph type="title"/>
          </p:nvPr>
        </p:nvSpPr>
        <p:spPr>
          <a:xfrm>
            <a:off x="270225" y="1850975"/>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400"/>
              <a:t>Podcast </a:t>
            </a:r>
            <a:r>
              <a:rPr lang="en" sz="6400"/>
              <a:t>Anatomy </a:t>
            </a:r>
            <a:endParaRPr sz="6400"/>
          </a:p>
        </p:txBody>
      </p:sp>
      <p:sp>
        <p:nvSpPr>
          <p:cNvPr id="215" name="Google Shape;215;p5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8"/>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a:t>
            </a:r>
            <a:endParaRPr>
              <a:solidFill>
                <a:srgbClr val="ED0E0E"/>
              </a:solidFill>
            </a:endParaRPr>
          </a:p>
        </p:txBody>
      </p:sp>
      <p:sp>
        <p:nvSpPr>
          <p:cNvPr id="465" name="Google Shape;465;p78"/>
          <p:cNvSpPr txBox="1"/>
          <p:nvPr>
            <p:ph idx="1" type="body"/>
          </p:nvPr>
        </p:nvSpPr>
        <p:spPr>
          <a:xfrm>
            <a:off x="311700" y="962725"/>
            <a:ext cx="8520600" cy="3337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Visit </a:t>
            </a:r>
            <a:r>
              <a:rPr lang="en" sz="2200" u="sng">
                <a:solidFill>
                  <a:schemeClr val="hlink"/>
                </a:solidFill>
                <a:hlinkClick r:id="rId3"/>
              </a:rPr>
              <a:t>freemusicarchive.org</a:t>
            </a:r>
            <a:r>
              <a:rPr lang="en" sz="2200"/>
              <a:t> OR </a:t>
            </a:r>
            <a:endParaRPr sz="2200"/>
          </a:p>
          <a:p>
            <a:pPr indent="0" lvl="0" marL="457200" rtl="0" algn="l">
              <a:spcBef>
                <a:spcPts val="0"/>
              </a:spcBef>
              <a:spcAft>
                <a:spcPts val="0"/>
              </a:spcAft>
              <a:buNone/>
            </a:pPr>
            <a:r>
              <a:rPr lang="en" sz="2200" u="sng">
                <a:solidFill>
                  <a:schemeClr val="hlink"/>
                </a:solidFill>
                <a:hlinkClick r:id="rId4"/>
              </a:rPr>
              <a:t>studio.youtube.com</a:t>
            </a:r>
            <a:r>
              <a:rPr lang="en" sz="2200"/>
              <a:t> and click on the ‘Audio Library’ tab</a:t>
            </a:r>
            <a:endParaRPr sz="2200"/>
          </a:p>
          <a:p>
            <a:pPr indent="0" lvl="0" marL="0" rtl="0" algn="l">
              <a:spcBef>
                <a:spcPts val="0"/>
              </a:spcBef>
              <a:spcAft>
                <a:spcPts val="0"/>
              </a:spcAft>
              <a:buNone/>
            </a:pPr>
            <a:r>
              <a:rPr lang="en" sz="2200"/>
              <a:t>	(you have to be signed into Google for this one)</a:t>
            </a:r>
            <a:endParaRPr sz="2200"/>
          </a:p>
          <a:p>
            <a:pPr indent="0" lvl="0" marL="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Download something you want to play </a:t>
            </a:r>
            <a:r>
              <a:rPr lang="en" sz="2200"/>
              <a:t>around</a:t>
            </a:r>
            <a:r>
              <a:rPr lang="en" sz="2200"/>
              <a:t> with and try to:</a:t>
            </a:r>
            <a:endParaRPr sz="2200"/>
          </a:p>
          <a:p>
            <a:pPr indent="-368300" lvl="1" marL="914400" rtl="0" algn="l">
              <a:spcBef>
                <a:spcPts val="0"/>
              </a:spcBef>
              <a:spcAft>
                <a:spcPts val="0"/>
              </a:spcAft>
              <a:buSzPts val="2200"/>
              <a:buChar char="○"/>
            </a:pPr>
            <a:r>
              <a:rPr b="1" lang="en" sz="2200"/>
              <a:t>Remove </a:t>
            </a:r>
            <a:r>
              <a:rPr lang="en" sz="2200"/>
              <a:t>some of your track</a:t>
            </a:r>
            <a:endParaRPr sz="2200"/>
          </a:p>
          <a:p>
            <a:pPr indent="-368300" lvl="1" marL="914400" rtl="0" algn="l">
              <a:spcBef>
                <a:spcPts val="0"/>
              </a:spcBef>
              <a:spcAft>
                <a:spcPts val="0"/>
              </a:spcAft>
              <a:buSzPts val="2200"/>
              <a:buChar char="○"/>
            </a:pPr>
            <a:r>
              <a:rPr lang="en" sz="2200"/>
              <a:t>Choose a part to </a:t>
            </a:r>
            <a:r>
              <a:rPr b="1" lang="en" sz="2200"/>
              <a:t>fade in</a:t>
            </a:r>
            <a:r>
              <a:rPr lang="en" sz="2200"/>
              <a:t> or </a:t>
            </a:r>
            <a:r>
              <a:rPr b="1" lang="en" sz="2200"/>
              <a:t>fade out</a:t>
            </a:r>
            <a:endParaRPr b="1" sz="2200"/>
          </a:p>
          <a:p>
            <a:pPr indent="-368300" lvl="1" marL="914400" rtl="0" algn="l">
              <a:spcBef>
                <a:spcPts val="0"/>
              </a:spcBef>
              <a:spcAft>
                <a:spcPts val="0"/>
              </a:spcAft>
              <a:buSzPts val="2200"/>
              <a:buChar char="○"/>
            </a:pPr>
            <a:r>
              <a:rPr b="1" lang="en" sz="2200"/>
              <a:t>Split the track</a:t>
            </a:r>
            <a:r>
              <a:rPr lang="en" sz="2200"/>
              <a:t> into multiple</a:t>
            </a:r>
            <a:endParaRPr sz="2200"/>
          </a:p>
          <a:p>
            <a:pPr indent="-368300" lvl="1" marL="914400" rtl="0" algn="l">
              <a:spcBef>
                <a:spcPts val="0"/>
              </a:spcBef>
              <a:spcAft>
                <a:spcPts val="0"/>
              </a:spcAft>
              <a:buSzPts val="2200"/>
              <a:buChar char="○"/>
            </a:pPr>
            <a:r>
              <a:rPr b="1" lang="en" sz="2200"/>
              <a:t>Add a new track</a:t>
            </a:r>
            <a:r>
              <a:rPr lang="en" sz="2200"/>
              <a:t> to your project</a:t>
            </a:r>
            <a:endParaRPr sz="2200"/>
          </a:p>
        </p:txBody>
      </p:sp>
      <p:sp>
        <p:nvSpPr>
          <p:cNvPr id="466" name="Google Shape;466;p7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0" name="Shape 470"/>
        <p:cNvGrpSpPr/>
        <p:nvPr/>
      </p:nvGrpSpPr>
      <p:grpSpPr>
        <a:xfrm>
          <a:off x="0" y="0"/>
          <a:ext cx="0" cy="0"/>
          <a:chOff x="0" y="0"/>
          <a:chExt cx="0" cy="0"/>
        </a:xfrm>
      </p:grpSpPr>
      <p:sp>
        <p:nvSpPr>
          <p:cNvPr id="471" name="Google Shape;471;p79"/>
          <p:cNvSpPr txBox="1"/>
          <p:nvPr>
            <p:ph type="title"/>
          </p:nvPr>
        </p:nvSpPr>
        <p:spPr>
          <a:xfrm>
            <a:off x="379125" y="1949875"/>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Saving, Exporting, and Sharing  </a:t>
            </a:r>
            <a:endParaRPr/>
          </a:p>
        </p:txBody>
      </p:sp>
      <p:sp>
        <p:nvSpPr>
          <p:cNvPr id="472" name="Google Shape;472;p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80"/>
          <p:cNvSpPr txBox="1"/>
          <p:nvPr>
            <p:ph type="title"/>
          </p:nvPr>
        </p:nvSpPr>
        <p:spPr>
          <a:xfrm>
            <a:off x="349775" y="289838"/>
            <a:ext cx="777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ED0E0E"/>
                </a:solidFill>
                <a:latin typeface="Cambria"/>
                <a:ea typeface="Cambria"/>
                <a:cs typeface="Cambria"/>
                <a:sym typeface="Cambria"/>
              </a:rPr>
              <a:t>Saving</a:t>
            </a:r>
            <a:endParaRPr b="1" sz="3600">
              <a:solidFill>
                <a:srgbClr val="ED0E0E"/>
              </a:solidFill>
              <a:latin typeface="Cambria"/>
              <a:ea typeface="Cambria"/>
              <a:cs typeface="Cambria"/>
              <a:sym typeface="Cambria"/>
            </a:endParaRPr>
          </a:p>
        </p:txBody>
      </p:sp>
      <p:pic>
        <p:nvPicPr>
          <p:cNvPr id="478" name="Google Shape;478;p80"/>
          <p:cNvPicPr preferRelativeResize="0"/>
          <p:nvPr/>
        </p:nvPicPr>
        <p:blipFill>
          <a:blip r:embed="rId3">
            <a:alphaModFix/>
          </a:blip>
          <a:stretch>
            <a:fillRect/>
          </a:stretch>
        </p:blipFill>
        <p:spPr>
          <a:xfrm>
            <a:off x="145925" y="4425624"/>
            <a:ext cx="3686446" cy="572700"/>
          </a:xfrm>
          <a:prstGeom prst="rect">
            <a:avLst/>
          </a:prstGeom>
          <a:noFill/>
          <a:ln>
            <a:noFill/>
          </a:ln>
        </p:spPr>
      </p:pic>
      <p:sp>
        <p:nvSpPr>
          <p:cNvPr id="479" name="Google Shape;479;p80"/>
          <p:cNvSpPr txBox="1"/>
          <p:nvPr>
            <p:ph idx="1" type="body"/>
          </p:nvPr>
        </p:nvSpPr>
        <p:spPr>
          <a:xfrm>
            <a:off x="349775" y="1008750"/>
            <a:ext cx="8723700" cy="3126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i="1" lang="en" sz="2200" u="sng">
                <a:solidFill>
                  <a:srgbClr val="666666"/>
                </a:solidFill>
                <a:latin typeface="Cambria"/>
                <a:ea typeface="Cambria"/>
                <a:cs typeface="Cambria"/>
                <a:sym typeface="Cambria"/>
              </a:rPr>
              <a:t>Audacity does not auto-save!</a:t>
            </a:r>
            <a:r>
              <a:rPr i="1" lang="en" sz="2200">
                <a:solidFill>
                  <a:srgbClr val="666666"/>
                </a:solidFill>
                <a:latin typeface="Cambria"/>
                <a:ea typeface="Cambria"/>
                <a:cs typeface="Cambria"/>
                <a:sym typeface="Cambria"/>
              </a:rPr>
              <a:t> </a:t>
            </a:r>
            <a:r>
              <a:rPr lang="en" sz="2200">
                <a:solidFill>
                  <a:srgbClr val="666666"/>
                </a:solidFill>
                <a:latin typeface="Cambria"/>
                <a:ea typeface="Cambria"/>
                <a:cs typeface="Cambria"/>
                <a:sym typeface="Cambria"/>
              </a:rPr>
              <a:t>Save your recording, early and often!</a:t>
            </a:r>
            <a:endParaRPr sz="2200">
              <a:solidFill>
                <a:srgbClr val="666666"/>
              </a:solidFill>
              <a:latin typeface="Cambria"/>
              <a:ea typeface="Cambria"/>
              <a:cs typeface="Cambria"/>
              <a:sym typeface="Cambria"/>
            </a:endParaRPr>
          </a:p>
          <a:p>
            <a:pPr indent="0" lvl="0" marL="0" marR="0" rtl="0" algn="l">
              <a:lnSpc>
                <a:spcPct val="115000"/>
              </a:lnSpc>
              <a:spcBef>
                <a:spcPts val="1000"/>
              </a:spcBef>
              <a:spcAft>
                <a:spcPts val="0"/>
              </a:spcAft>
              <a:buNone/>
            </a:pPr>
            <a:r>
              <a:rPr lang="en" sz="2200">
                <a:solidFill>
                  <a:srgbClr val="666666"/>
                </a:solidFill>
                <a:latin typeface="Cambria"/>
                <a:ea typeface="Cambria"/>
                <a:cs typeface="Cambria"/>
                <a:sym typeface="Cambria"/>
              </a:rPr>
              <a:t>Try and save after each major edit/input of a recording, just to be safe.</a:t>
            </a:r>
            <a:endParaRPr sz="2200">
              <a:solidFill>
                <a:srgbClr val="666666"/>
              </a:solidFill>
              <a:latin typeface="Cambria"/>
              <a:ea typeface="Cambria"/>
              <a:cs typeface="Cambria"/>
              <a:sym typeface="Cambria"/>
            </a:endParaRPr>
          </a:p>
          <a:p>
            <a:pPr indent="0" lvl="0" marL="0" marR="0" rtl="0" algn="l">
              <a:lnSpc>
                <a:spcPct val="115000"/>
              </a:lnSpc>
              <a:spcBef>
                <a:spcPts val="1000"/>
              </a:spcBef>
              <a:spcAft>
                <a:spcPts val="0"/>
              </a:spcAft>
              <a:buNone/>
            </a:pPr>
            <a:r>
              <a:rPr lang="en" sz="2200">
                <a:solidFill>
                  <a:srgbClr val="666666"/>
                </a:solidFill>
                <a:latin typeface="Cambria"/>
                <a:ea typeface="Cambria"/>
                <a:cs typeface="Cambria"/>
                <a:sym typeface="Cambria"/>
              </a:rPr>
              <a:t>Save in multiple places. Always have backup. </a:t>
            </a:r>
            <a:endParaRPr sz="2200">
              <a:solidFill>
                <a:srgbClr val="666666"/>
              </a:solidFill>
              <a:latin typeface="Cambria"/>
              <a:ea typeface="Cambria"/>
              <a:cs typeface="Cambria"/>
              <a:sym typeface="Cambria"/>
            </a:endParaRPr>
          </a:p>
          <a:p>
            <a:pPr indent="0" lvl="0" marL="457200" marR="0" rtl="0" algn="l">
              <a:lnSpc>
                <a:spcPct val="115000"/>
              </a:lnSpc>
              <a:spcBef>
                <a:spcPts val="1000"/>
              </a:spcBef>
              <a:spcAft>
                <a:spcPts val="0"/>
              </a:spcAft>
              <a:buNone/>
            </a:pPr>
            <a:r>
              <a:rPr b="1" lang="en" sz="2200">
                <a:solidFill>
                  <a:srgbClr val="666666"/>
                </a:solidFill>
                <a:latin typeface="Cambria"/>
                <a:ea typeface="Cambria"/>
                <a:cs typeface="Cambria"/>
                <a:sym typeface="Cambria"/>
              </a:rPr>
              <a:t>File &gt; Save Project &gt; Save Project As&gt; “Name of your podcast”</a:t>
            </a:r>
            <a:endParaRPr sz="2200">
              <a:solidFill>
                <a:srgbClr val="666666"/>
              </a:solidFill>
              <a:latin typeface="Cambria"/>
              <a:ea typeface="Cambria"/>
              <a:cs typeface="Cambria"/>
              <a:sym typeface="Cambria"/>
            </a:endParaRPr>
          </a:p>
          <a:p>
            <a:pPr indent="0" lvl="0" marL="457200" marR="0" rtl="0" algn="l">
              <a:lnSpc>
                <a:spcPct val="115000"/>
              </a:lnSpc>
              <a:spcBef>
                <a:spcPts val="1000"/>
              </a:spcBef>
              <a:spcAft>
                <a:spcPts val="0"/>
              </a:spcAft>
              <a:buNone/>
            </a:pPr>
            <a:r>
              <a:rPr lang="en" sz="2200">
                <a:solidFill>
                  <a:srgbClr val="666666"/>
                </a:solidFill>
                <a:latin typeface="Cambria"/>
                <a:ea typeface="Cambria"/>
                <a:cs typeface="Cambria"/>
                <a:sym typeface="Cambria"/>
              </a:rPr>
              <a:t>And once your project is saved...</a:t>
            </a:r>
            <a:endParaRPr sz="2200">
              <a:solidFill>
                <a:srgbClr val="666666"/>
              </a:solidFill>
              <a:latin typeface="Cambria"/>
              <a:ea typeface="Cambria"/>
              <a:cs typeface="Cambria"/>
              <a:sym typeface="Cambria"/>
            </a:endParaRPr>
          </a:p>
          <a:p>
            <a:pPr indent="0" lvl="0" marL="457200" marR="0" rtl="0" algn="l">
              <a:lnSpc>
                <a:spcPct val="115000"/>
              </a:lnSpc>
              <a:spcBef>
                <a:spcPts val="1000"/>
              </a:spcBef>
              <a:spcAft>
                <a:spcPts val="1000"/>
              </a:spcAft>
              <a:buNone/>
            </a:pPr>
            <a:r>
              <a:rPr b="1" lang="en" sz="2200">
                <a:solidFill>
                  <a:srgbClr val="666666"/>
                </a:solidFill>
                <a:latin typeface="Cambria"/>
                <a:ea typeface="Cambria"/>
                <a:cs typeface="Cambria"/>
                <a:sym typeface="Cambria"/>
              </a:rPr>
              <a:t>File &gt; </a:t>
            </a:r>
            <a:r>
              <a:rPr b="1" lang="en" sz="2200">
                <a:solidFill>
                  <a:srgbClr val="666666"/>
                </a:solidFill>
                <a:latin typeface="Cambria"/>
                <a:ea typeface="Cambria"/>
                <a:cs typeface="Cambria"/>
                <a:sym typeface="Cambria"/>
              </a:rPr>
              <a:t>Save Project &gt; Save Project &gt;</a:t>
            </a:r>
            <a:r>
              <a:rPr b="1" lang="en" sz="2200">
                <a:solidFill>
                  <a:srgbClr val="666666"/>
                </a:solidFill>
                <a:latin typeface="Cambria"/>
                <a:ea typeface="Cambria"/>
                <a:cs typeface="Cambria"/>
                <a:sym typeface="Cambria"/>
              </a:rPr>
              <a:t> [saves the updates to your file]</a:t>
            </a:r>
            <a:endParaRPr b="1" sz="2200">
              <a:solidFill>
                <a:srgbClr val="666666"/>
              </a:solidFill>
              <a:latin typeface="Cambria"/>
              <a:ea typeface="Cambria"/>
              <a:cs typeface="Cambria"/>
              <a:sym typeface="Cambria"/>
            </a:endParaRPr>
          </a:p>
        </p:txBody>
      </p:sp>
      <p:sp>
        <p:nvSpPr>
          <p:cNvPr id="480" name="Google Shape;480;p80"/>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sp>
        <p:nvSpPr>
          <p:cNvPr id="481" name="Google Shape;481;p8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81"/>
          <p:cNvSpPr txBox="1"/>
          <p:nvPr>
            <p:ph type="title"/>
          </p:nvPr>
        </p:nvSpPr>
        <p:spPr>
          <a:xfrm>
            <a:off x="311700" y="124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ED0E0E"/>
                </a:solidFill>
                <a:latin typeface="Cambria"/>
                <a:ea typeface="Cambria"/>
                <a:cs typeface="Cambria"/>
                <a:sym typeface="Cambria"/>
              </a:rPr>
              <a:t>About File</a:t>
            </a:r>
            <a:r>
              <a:rPr b="1" lang="en" sz="3600">
                <a:solidFill>
                  <a:srgbClr val="ED0E0E"/>
                </a:solidFill>
                <a:latin typeface="Cambria"/>
                <a:ea typeface="Cambria"/>
                <a:cs typeface="Cambria"/>
                <a:sym typeface="Cambria"/>
              </a:rPr>
              <a:t> Formats</a:t>
            </a:r>
            <a:endParaRPr b="1" sz="3600">
              <a:solidFill>
                <a:srgbClr val="ED0E0E"/>
              </a:solidFill>
              <a:latin typeface="Cambria"/>
              <a:ea typeface="Cambria"/>
              <a:cs typeface="Cambria"/>
              <a:sym typeface="Cambria"/>
            </a:endParaRPr>
          </a:p>
        </p:txBody>
      </p:sp>
      <p:pic>
        <p:nvPicPr>
          <p:cNvPr id="487" name="Google Shape;487;p81"/>
          <p:cNvPicPr preferRelativeResize="0"/>
          <p:nvPr/>
        </p:nvPicPr>
        <p:blipFill>
          <a:blip r:embed="rId3">
            <a:alphaModFix/>
          </a:blip>
          <a:stretch>
            <a:fillRect/>
          </a:stretch>
        </p:blipFill>
        <p:spPr>
          <a:xfrm>
            <a:off x="145925" y="4425624"/>
            <a:ext cx="3686446" cy="572700"/>
          </a:xfrm>
          <a:prstGeom prst="rect">
            <a:avLst/>
          </a:prstGeom>
          <a:noFill/>
          <a:ln>
            <a:noFill/>
          </a:ln>
        </p:spPr>
      </p:pic>
      <p:sp>
        <p:nvSpPr>
          <p:cNvPr id="488" name="Google Shape;488;p81"/>
          <p:cNvSpPr txBox="1"/>
          <p:nvPr>
            <p:ph idx="1" type="body"/>
          </p:nvPr>
        </p:nvSpPr>
        <p:spPr>
          <a:xfrm>
            <a:off x="311700" y="1001925"/>
            <a:ext cx="8520600" cy="3384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mbria"/>
              <a:buChar char="●"/>
            </a:pPr>
            <a:r>
              <a:rPr b="1" lang="en" sz="2000">
                <a:latin typeface="Cambria"/>
                <a:ea typeface="Cambria"/>
                <a:cs typeface="Cambria"/>
                <a:sym typeface="Cambria"/>
              </a:rPr>
              <a:t>Lossless</a:t>
            </a:r>
            <a:r>
              <a:rPr b="1" lang="en" sz="2000">
                <a:latin typeface="Cambria"/>
                <a:ea typeface="Cambria"/>
                <a:cs typeface="Cambria"/>
                <a:sym typeface="Cambria"/>
              </a:rPr>
              <a:t> Audio File Formats: </a:t>
            </a:r>
            <a:r>
              <a:rPr lang="en" sz="2000">
                <a:latin typeface="Cambria"/>
                <a:ea typeface="Cambria"/>
                <a:cs typeface="Cambria"/>
                <a:sym typeface="Cambria"/>
              </a:rPr>
              <a:t>better than or equal to </a:t>
            </a:r>
            <a:r>
              <a:rPr lang="en" sz="2000">
                <a:latin typeface="Cambria"/>
                <a:ea typeface="Cambria"/>
                <a:cs typeface="Cambria"/>
                <a:sym typeface="Cambria"/>
              </a:rPr>
              <a:t>CD-quality </a:t>
            </a:r>
            <a:endParaRPr sz="2000">
              <a:latin typeface="Cambria"/>
              <a:ea typeface="Cambria"/>
              <a:cs typeface="Cambria"/>
              <a:sym typeface="Cambria"/>
            </a:endParaRPr>
          </a:p>
          <a:p>
            <a:pPr indent="-355600" lvl="1" marL="914400" rtl="0" algn="l">
              <a:spcBef>
                <a:spcPts val="0"/>
              </a:spcBef>
              <a:spcAft>
                <a:spcPts val="0"/>
              </a:spcAft>
              <a:buSzPts val="2000"/>
              <a:buFont typeface="Cambria"/>
              <a:buChar char="○"/>
            </a:pPr>
            <a:r>
              <a:rPr b="1" lang="en" sz="2000">
                <a:latin typeface="Cambria"/>
                <a:ea typeface="Cambria"/>
                <a:cs typeface="Cambria"/>
                <a:sym typeface="Cambria"/>
              </a:rPr>
              <a:t>WAV</a:t>
            </a:r>
            <a:r>
              <a:rPr b="1" lang="en" sz="2000">
                <a:latin typeface="Cambria"/>
                <a:ea typeface="Cambria"/>
                <a:cs typeface="Cambria"/>
                <a:sym typeface="Cambria"/>
              </a:rPr>
              <a:t>: </a:t>
            </a:r>
            <a:r>
              <a:rPr lang="en" sz="2000">
                <a:latin typeface="Cambria"/>
                <a:ea typeface="Cambria"/>
                <a:cs typeface="Cambria"/>
                <a:sym typeface="Cambria"/>
              </a:rPr>
              <a:t>uncompressed file, meaning huge file size. The best for editing raw audio files in Audacity.</a:t>
            </a:r>
            <a:endParaRPr sz="2000">
              <a:latin typeface="Cambria"/>
              <a:ea typeface="Cambria"/>
              <a:cs typeface="Cambria"/>
              <a:sym typeface="Cambria"/>
            </a:endParaRPr>
          </a:p>
          <a:p>
            <a:pPr indent="-355600" lvl="1" marL="914400" rtl="0" algn="l">
              <a:spcBef>
                <a:spcPts val="0"/>
              </a:spcBef>
              <a:spcAft>
                <a:spcPts val="0"/>
              </a:spcAft>
              <a:buSzPts val="2000"/>
              <a:buFont typeface="Cambria"/>
              <a:buChar char="○"/>
            </a:pPr>
            <a:r>
              <a:rPr b="1" lang="en" sz="2000">
                <a:latin typeface="Cambria"/>
                <a:ea typeface="Cambria"/>
                <a:cs typeface="Cambria"/>
                <a:sym typeface="Cambria"/>
              </a:rPr>
              <a:t>AIFF</a:t>
            </a:r>
            <a:r>
              <a:rPr lang="en" sz="2000">
                <a:latin typeface="Cambria"/>
                <a:ea typeface="Cambria"/>
                <a:cs typeface="Cambria"/>
                <a:sym typeface="Cambria"/>
              </a:rPr>
              <a:t>: Apple’s alternative to WAV. Uncompressed, not widely used</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b="1" lang="en" sz="2000">
                <a:latin typeface="Cambria"/>
                <a:ea typeface="Cambria"/>
                <a:cs typeface="Cambria"/>
                <a:sym typeface="Cambria"/>
              </a:rPr>
              <a:t>*MP3/MP4</a:t>
            </a:r>
            <a:r>
              <a:rPr b="1" lang="en" sz="2000">
                <a:latin typeface="Cambria"/>
                <a:ea typeface="Cambria"/>
                <a:cs typeface="Cambria"/>
                <a:sym typeface="Cambria"/>
              </a:rPr>
              <a:t>: </a:t>
            </a:r>
            <a:r>
              <a:rPr lang="en" sz="2000">
                <a:latin typeface="Cambria"/>
                <a:ea typeface="Cambria"/>
                <a:cs typeface="Cambria"/>
                <a:sym typeface="Cambria"/>
              </a:rPr>
              <a:t>compressed audio file, ensures small file size. Best for exporting and distributing from Audacity. </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b="1" lang="en" sz="2000">
                <a:latin typeface="Cambria"/>
                <a:ea typeface="Cambria"/>
                <a:cs typeface="Cambria"/>
                <a:sym typeface="Cambria"/>
              </a:rPr>
              <a:t>Ogg Vorbis</a:t>
            </a:r>
            <a:r>
              <a:rPr lang="en" sz="2000">
                <a:latin typeface="Cambria"/>
                <a:ea typeface="Cambria"/>
                <a:cs typeface="Cambria"/>
                <a:sym typeface="Cambria"/>
              </a:rPr>
              <a:t>: Open-source alternative to MP3. Used in Spotify streaming</a:t>
            </a:r>
            <a:endParaRPr sz="2000">
              <a:latin typeface="Cambria"/>
              <a:ea typeface="Cambria"/>
              <a:cs typeface="Cambria"/>
              <a:sym typeface="Cambria"/>
            </a:endParaRPr>
          </a:p>
          <a:p>
            <a:pPr indent="0" lvl="0" marL="0" rtl="0" algn="r">
              <a:spcBef>
                <a:spcPts val="1600"/>
              </a:spcBef>
              <a:spcAft>
                <a:spcPts val="1600"/>
              </a:spcAft>
              <a:buNone/>
            </a:pPr>
            <a:r>
              <a:rPr i="1" lang="en" sz="1700">
                <a:latin typeface="Cambria"/>
                <a:ea typeface="Cambria"/>
                <a:cs typeface="Cambria"/>
                <a:sym typeface="Cambria"/>
              </a:rPr>
              <a:t>*</a:t>
            </a:r>
            <a:r>
              <a:rPr i="1" lang="en" sz="1500">
                <a:latin typeface="Cambria"/>
                <a:ea typeface="Cambria"/>
                <a:cs typeface="Cambria"/>
                <a:sym typeface="Cambria"/>
              </a:rPr>
              <a:t>Note: The DITI typically recommends you save files as mp3 (sometimes mp4, if you use a PC). </a:t>
            </a:r>
            <a:endParaRPr i="1" sz="1500">
              <a:latin typeface="Cambria"/>
              <a:ea typeface="Cambria"/>
              <a:cs typeface="Cambria"/>
              <a:sym typeface="Cambria"/>
            </a:endParaRPr>
          </a:p>
        </p:txBody>
      </p:sp>
      <p:sp>
        <p:nvSpPr>
          <p:cNvPr id="489" name="Google Shape;489;p81"/>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sp>
        <p:nvSpPr>
          <p:cNvPr id="490" name="Google Shape;490;p8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2"/>
          <p:cNvSpPr txBox="1"/>
          <p:nvPr>
            <p:ph type="title"/>
          </p:nvPr>
        </p:nvSpPr>
        <p:spPr>
          <a:xfrm>
            <a:off x="420300" y="289850"/>
            <a:ext cx="770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ED0E0E"/>
                </a:solidFill>
                <a:latin typeface="Cambria"/>
                <a:ea typeface="Cambria"/>
                <a:cs typeface="Cambria"/>
                <a:sym typeface="Cambria"/>
              </a:rPr>
              <a:t>Exporting and Sharing</a:t>
            </a:r>
            <a:endParaRPr b="1" sz="3600">
              <a:solidFill>
                <a:srgbClr val="ED0E0E"/>
              </a:solidFill>
              <a:latin typeface="Cambria"/>
              <a:ea typeface="Cambria"/>
              <a:cs typeface="Cambria"/>
              <a:sym typeface="Cambria"/>
            </a:endParaRPr>
          </a:p>
        </p:txBody>
      </p:sp>
      <p:pic>
        <p:nvPicPr>
          <p:cNvPr id="496" name="Google Shape;496;p82"/>
          <p:cNvPicPr preferRelativeResize="0"/>
          <p:nvPr/>
        </p:nvPicPr>
        <p:blipFill>
          <a:blip r:embed="rId3">
            <a:alphaModFix/>
          </a:blip>
          <a:stretch>
            <a:fillRect/>
          </a:stretch>
        </p:blipFill>
        <p:spPr>
          <a:xfrm>
            <a:off x="145925" y="4425624"/>
            <a:ext cx="3686446" cy="572700"/>
          </a:xfrm>
          <a:prstGeom prst="rect">
            <a:avLst/>
          </a:prstGeom>
          <a:noFill/>
          <a:ln>
            <a:noFill/>
          </a:ln>
        </p:spPr>
      </p:pic>
      <p:sp>
        <p:nvSpPr>
          <p:cNvPr id="497" name="Google Shape;497;p82"/>
          <p:cNvSpPr txBox="1"/>
          <p:nvPr>
            <p:ph idx="1" type="body"/>
          </p:nvPr>
        </p:nvSpPr>
        <p:spPr>
          <a:xfrm>
            <a:off x="496500" y="1084950"/>
            <a:ext cx="7904400" cy="3126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000">
                <a:solidFill>
                  <a:srgbClr val="666666"/>
                </a:solidFill>
                <a:latin typeface="Cambria"/>
                <a:ea typeface="Cambria"/>
                <a:cs typeface="Cambria"/>
                <a:sym typeface="Cambria"/>
              </a:rPr>
              <a:t>Finished with your recording? </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15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rPr lang="en" sz="2000">
                <a:solidFill>
                  <a:srgbClr val="666666"/>
                </a:solidFill>
                <a:latin typeface="Cambria"/>
                <a:ea typeface="Cambria"/>
                <a:cs typeface="Cambria"/>
                <a:sym typeface="Cambria"/>
              </a:rPr>
              <a:t>Make sure you </a:t>
            </a:r>
            <a:r>
              <a:rPr b="1" lang="en" sz="2000">
                <a:solidFill>
                  <a:srgbClr val="666666"/>
                </a:solidFill>
                <a:latin typeface="Cambria"/>
                <a:ea typeface="Cambria"/>
                <a:cs typeface="Cambria"/>
                <a:sym typeface="Cambria"/>
              </a:rPr>
              <a:t>export your project as an </a:t>
            </a:r>
            <a:r>
              <a:rPr b="1" lang="en" sz="2000" u="sng">
                <a:solidFill>
                  <a:srgbClr val="666666"/>
                </a:solidFill>
                <a:latin typeface="Cambria"/>
                <a:ea typeface="Cambria"/>
                <a:cs typeface="Cambria"/>
                <a:sym typeface="Cambria"/>
              </a:rPr>
              <a:t>MP3</a:t>
            </a:r>
            <a:r>
              <a:rPr lang="en" sz="2000">
                <a:solidFill>
                  <a:srgbClr val="666666"/>
                </a:solidFill>
                <a:latin typeface="Cambria"/>
                <a:ea typeface="Cambria"/>
                <a:cs typeface="Cambria"/>
                <a:sym typeface="Cambria"/>
              </a:rPr>
              <a:t> before you send or share it! This will ensure that other people are able to listen to it</a:t>
            </a:r>
            <a:r>
              <a:rPr lang="en" sz="2000">
                <a:solidFill>
                  <a:srgbClr val="666666"/>
                </a:solidFill>
                <a:latin typeface="Cambria"/>
                <a:ea typeface="Cambria"/>
                <a:cs typeface="Cambria"/>
                <a:sym typeface="Cambria"/>
              </a:rPr>
              <a:t>; anyone who does not have Audacity downloaded will not be able to open your project file otherwise.</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16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rPr b="1" lang="en" sz="2000">
                <a:solidFill>
                  <a:srgbClr val="666666"/>
                </a:solidFill>
                <a:latin typeface="Cambria"/>
                <a:ea typeface="Cambria"/>
                <a:cs typeface="Cambria"/>
                <a:sym typeface="Cambria"/>
              </a:rPr>
              <a:t>File &gt; Export &gt; Export as MP3</a:t>
            </a:r>
            <a:endParaRPr b="1"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rPr b="1" lang="en" sz="2000">
                <a:solidFill>
                  <a:srgbClr val="666666"/>
                </a:solidFill>
                <a:latin typeface="Cambria"/>
                <a:ea typeface="Cambria"/>
                <a:cs typeface="Cambria"/>
                <a:sym typeface="Cambria"/>
              </a:rPr>
              <a:t>	</a:t>
            </a:r>
            <a:r>
              <a:rPr lang="en" sz="2000">
                <a:solidFill>
                  <a:srgbClr val="666666"/>
                </a:solidFill>
                <a:latin typeface="Cambria"/>
                <a:ea typeface="Cambria"/>
                <a:cs typeface="Cambria"/>
                <a:sym typeface="Cambria"/>
              </a:rPr>
              <a:t>Select “best quality”</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2000">
              <a:solidFill>
                <a:srgbClr val="666666"/>
              </a:solidFill>
              <a:latin typeface="Cambria"/>
              <a:ea typeface="Cambria"/>
              <a:cs typeface="Cambria"/>
              <a:sym typeface="Cambria"/>
            </a:endParaRPr>
          </a:p>
        </p:txBody>
      </p:sp>
      <p:sp>
        <p:nvSpPr>
          <p:cNvPr id="498" name="Google Shape;498;p82"/>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sp>
        <p:nvSpPr>
          <p:cNvPr id="499" name="Google Shape;499;p8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3"/>
          <p:cNvSpPr txBox="1"/>
          <p:nvPr>
            <p:ph type="title"/>
          </p:nvPr>
        </p:nvSpPr>
        <p:spPr>
          <a:xfrm>
            <a:off x="420300" y="289850"/>
            <a:ext cx="770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ED0E0E"/>
                </a:solidFill>
                <a:latin typeface="Cambria"/>
                <a:ea typeface="Cambria"/>
                <a:cs typeface="Cambria"/>
                <a:sym typeface="Cambria"/>
              </a:rPr>
              <a:t>Exporting </a:t>
            </a:r>
            <a:r>
              <a:rPr b="1" lang="en" sz="3600">
                <a:solidFill>
                  <a:srgbClr val="ED0E0E"/>
                </a:solidFill>
                <a:latin typeface="Cambria"/>
                <a:ea typeface="Cambria"/>
                <a:cs typeface="Cambria"/>
                <a:sym typeface="Cambria"/>
              </a:rPr>
              <a:t>Metadata Tagging</a:t>
            </a:r>
            <a:endParaRPr b="1" sz="3600">
              <a:solidFill>
                <a:srgbClr val="ED0E0E"/>
              </a:solidFill>
              <a:latin typeface="Cambria"/>
              <a:ea typeface="Cambria"/>
              <a:cs typeface="Cambria"/>
              <a:sym typeface="Cambria"/>
            </a:endParaRPr>
          </a:p>
        </p:txBody>
      </p:sp>
      <p:pic>
        <p:nvPicPr>
          <p:cNvPr id="505" name="Google Shape;505;p83"/>
          <p:cNvPicPr preferRelativeResize="0"/>
          <p:nvPr/>
        </p:nvPicPr>
        <p:blipFill>
          <a:blip r:embed="rId3">
            <a:alphaModFix/>
          </a:blip>
          <a:stretch>
            <a:fillRect/>
          </a:stretch>
        </p:blipFill>
        <p:spPr>
          <a:xfrm>
            <a:off x="145925" y="4425624"/>
            <a:ext cx="3686446" cy="572700"/>
          </a:xfrm>
          <a:prstGeom prst="rect">
            <a:avLst/>
          </a:prstGeom>
          <a:noFill/>
          <a:ln>
            <a:noFill/>
          </a:ln>
        </p:spPr>
      </p:pic>
      <p:sp>
        <p:nvSpPr>
          <p:cNvPr id="506" name="Google Shape;506;p83"/>
          <p:cNvSpPr txBox="1"/>
          <p:nvPr>
            <p:ph idx="1" type="body"/>
          </p:nvPr>
        </p:nvSpPr>
        <p:spPr>
          <a:xfrm>
            <a:off x="496500" y="932550"/>
            <a:ext cx="5622600" cy="3262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2000">
                <a:solidFill>
                  <a:srgbClr val="666666"/>
                </a:solidFill>
                <a:latin typeface="Cambria"/>
                <a:ea typeface="Cambria"/>
                <a:cs typeface="Cambria"/>
                <a:sym typeface="Cambria"/>
              </a:rPr>
              <a:t>When you export your file, Audacity will prompt you to add metadata tags to identify it.</a:t>
            </a:r>
            <a:r>
              <a:rPr lang="en" sz="2000">
                <a:solidFill>
                  <a:srgbClr val="666666"/>
                </a:solidFill>
                <a:latin typeface="Cambria"/>
                <a:ea typeface="Cambria"/>
                <a:cs typeface="Cambria"/>
                <a:sym typeface="Cambria"/>
              </a:rPr>
              <a:t> </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1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rPr lang="en" sz="2000">
                <a:solidFill>
                  <a:srgbClr val="666666"/>
                </a:solidFill>
                <a:latin typeface="Cambria"/>
                <a:ea typeface="Cambria"/>
                <a:cs typeface="Cambria"/>
                <a:sym typeface="Cambria"/>
              </a:rPr>
              <a:t>In order to add artwork, you should import your file to an Apple Music library, right click on it and click “Get info.” You will see the metadata tags you entered in Audacity, and will be able to upload artwork for your podcast.</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16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b="1"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rPr b="1" lang="en" sz="2000">
                <a:solidFill>
                  <a:srgbClr val="666666"/>
                </a:solidFill>
                <a:latin typeface="Cambria"/>
                <a:ea typeface="Cambria"/>
                <a:cs typeface="Cambria"/>
                <a:sym typeface="Cambria"/>
              </a:rPr>
              <a:t>	</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None/>
            </a:pPr>
            <a:r>
              <a:t/>
            </a:r>
            <a:endParaRPr sz="2000">
              <a:solidFill>
                <a:srgbClr val="666666"/>
              </a:solidFill>
              <a:latin typeface="Cambria"/>
              <a:ea typeface="Cambria"/>
              <a:cs typeface="Cambria"/>
              <a:sym typeface="Cambria"/>
            </a:endParaRPr>
          </a:p>
        </p:txBody>
      </p:sp>
      <p:sp>
        <p:nvSpPr>
          <p:cNvPr id="507" name="Google Shape;507;p83"/>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pic>
        <p:nvPicPr>
          <p:cNvPr id="508" name="Google Shape;508;p83"/>
          <p:cNvPicPr preferRelativeResize="0"/>
          <p:nvPr/>
        </p:nvPicPr>
        <p:blipFill rotWithShape="1">
          <a:blip r:embed="rId4">
            <a:alphaModFix/>
          </a:blip>
          <a:srcRect b="1009" l="797" r="806" t="1009"/>
          <a:stretch/>
        </p:blipFill>
        <p:spPr>
          <a:xfrm>
            <a:off x="6518125" y="361700"/>
            <a:ext cx="2304750" cy="1823475"/>
          </a:xfrm>
          <a:prstGeom prst="rect">
            <a:avLst/>
          </a:prstGeom>
          <a:noFill/>
          <a:ln>
            <a:noFill/>
          </a:ln>
        </p:spPr>
      </p:pic>
      <p:pic>
        <p:nvPicPr>
          <p:cNvPr id="509" name="Google Shape;509;p83"/>
          <p:cNvPicPr preferRelativeResize="0"/>
          <p:nvPr/>
        </p:nvPicPr>
        <p:blipFill>
          <a:blip r:embed="rId5">
            <a:alphaModFix/>
          </a:blip>
          <a:stretch>
            <a:fillRect/>
          </a:stretch>
        </p:blipFill>
        <p:spPr>
          <a:xfrm>
            <a:off x="6518125" y="2202650"/>
            <a:ext cx="2304750" cy="2146763"/>
          </a:xfrm>
          <a:prstGeom prst="rect">
            <a:avLst/>
          </a:prstGeom>
          <a:noFill/>
          <a:ln>
            <a:noFill/>
          </a:ln>
        </p:spPr>
      </p:pic>
      <p:sp>
        <p:nvSpPr>
          <p:cNvPr id="510" name="Google Shape;510;p8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4"/>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D0E0E"/>
                </a:solidFill>
              </a:rPr>
              <a:t>Thank you!	</a:t>
            </a:r>
            <a:endParaRPr>
              <a:solidFill>
                <a:srgbClr val="ED0E0E"/>
              </a:solidFill>
            </a:endParaRPr>
          </a:p>
        </p:txBody>
      </p:sp>
      <p:sp>
        <p:nvSpPr>
          <p:cNvPr id="516" name="Google Shape;516;p84"/>
          <p:cNvSpPr txBox="1"/>
          <p:nvPr>
            <p:ph idx="1" type="body"/>
          </p:nvPr>
        </p:nvSpPr>
        <p:spPr>
          <a:xfrm>
            <a:off x="407250" y="2136925"/>
            <a:ext cx="8520600" cy="200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t>We love feedback! Please fill our 2-minute survey: </a:t>
            </a:r>
            <a:r>
              <a:rPr b="1" lang="en" sz="2000" u="sng">
                <a:solidFill>
                  <a:schemeClr val="hlink"/>
                </a:solidFill>
                <a:hlinkClick r:id="rId3"/>
              </a:rPr>
              <a:t>bit.ly/diti-feedback</a:t>
            </a:r>
            <a:r>
              <a:rPr b="1" lang="en" sz="2000"/>
              <a:t>   </a:t>
            </a:r>
            <a:endParaRPr b="1" sz="2000">
              <a:solidFill>
                <a:srgbClr val="666666"/>
              </a:solidFill>
            </a:endParaRPr>
          </a:p>
          <a:p>
            <a:pPr indent="0" lvl="0" marL="0" rtl="0" algn="l">
              <a:lnSpc>
                <a:spcPct val="100000"/>
              </a:lnSpc>
              <a:spcBef>
                <a:spcPts val="0"/>
              </a:spcBef>
              <a:spcAft>
                <a:spcPts val="0"/>
              </a:spcAft>
              <a:buNone/>
            </a:pPr>
            <a:r>
              <a:rPr lang="en" sz="2000">
                <a:solidFill>
                  <a:srgbClr val="666666"/>
                </a:solidFill>
              </a:rPr>
              <a:t>Office Hours sign-up: </a:t>
            </a:r>
            <a:r>
              <a:rPr b="1" lang="en" sz="2000" u="sng">
                <a:solidFill>
                  <a:schemeClr val="hlink"/>
                </a:solidFill>
                <a:hlinkClick r:id="rId4"/>
              </a:rPr>
              <a:t>calendly.com/diti-nu/</a:t>
            </a:r>
            <a:endParaRPr sz="2000">
              <a:solidFill>
                <a:srgbClr val="666666"/>
              </a:solidFill>
            </a:endParaRPr>
          </a:p>
          <a:p>
            <a:pPr indent="0" lvl="0" marL="0" rtl="0" algn="l">
              <a:lnSpc>
                <a:spcPct val="100000"/>
              </a:lnSpc>
              <a:spcBef>
                <a:spcPts val="1600"/>
              </a:spcBef>
              <a:spcAft>
                <a:spcPts val="0"/>
              </a:spcAft>
              <a:buNone/>
            </a:pPr>
            <a:r>
              <a:rPr lang="en" sz="2000">
                <a:solidFill>
                  <a:srgbClr val="666666"/>
                </a:solidFill>
              </a:rPr>
              <a:t>Contact us at: </a:t>
            </a:r>
            <a:r>
              <a:rPr b="1" lang="en" sz="2000" u="sng">
                <a:solidFill>
                  <a:schemeClr val="hlink"/>
                </a:solidFill>
                <a:hlinkClick r:id="rId5"/>
              </a:rPr>
              <a:t>nulab.info@gmail.com</a:t>
            </a:r>
            <a:r>
              <a:rPr b="1" lang="en" sz="2000">
                <a:solidFill>
                  <a:srgbClr val="666666"/>
                </a:solidFill>
              </a:rPr>
              <a:t> </a:t>
            </a:r>
            <a:endParaRPr b="1" sz="2000">
              <a:solidFill>
                <a:srgbClr val="666666"/>
              </a:solidFill>
            </a:endParaRPr>
          </a:p>
          <a:p>
            <a:pPr indent="0" lvl="0" marL="0" marR="0" rtl="0" algn="l">
              <a:lnSpc>
                <a:spcPct val="100000"/>
              </a:lnSpc>
              <a:spcBef>
                <a:spcPts val="1600"/>
              </a:spcBef>
              <a:spcAft>
                <a:spcPts val="0"/>
              </a:spcAft>
              <a:buNone/>
            </a:pPr>
            <a:r>
              <a:rPr lang="en" sz="2000">
                <a:solidFill>
                  <a:srgbClr val="666666"/>
                </a:solidFill>
              </a:rPr>
              <a:t>Slides and handouts available at</a:t>
            </a:r>
            <a:r>
              <a:rPr b="1" lang="en" sz="2000">
                <a:solidFill>
                  <a:srgbClr val="666666"/>
                </a:solidFill>
              </a:rPr>
              <a:t>: </a:t>
            </a:r>
            <a:endParaRPr sz="2000">
              <a:solidFill>
                <a:srgbClr val="666666"/>
              </a:solidFill>
            </a:endParaRPr>
          </a:p>
        </p:txBody>
      </p:sp>
      <p:sp>
        <p:nvSpPr>
          <p:cNvPr id="517" name="Google Shape;517;p84"/>
          <p:cNvSpPr txBox="1"/>
          <p:nvPr/>
        </p:nvSpPr>
        <p:spPr>
          <a:xfrm>
            <a:off x="4609800" y="810325"/>
            <a:ext cx="4298100" cy="13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666666"/>
                </a:solidFill>
                <a:latin typeface="Cambria"/>
                <a:ea typeface="Cambria"/>
                <a:cs typeface="Cambria"/>
                <a:sym typeface="Cambria"/>
              </a:rPr>
              <a:t>Kasya O’Connor Grant</a:t>
            </a:r>
            <a:endParaRPr b="1" sz="2000">
              <a:solidFill>
                <a:srgbClr val="666666"/>
              </a:solidFill>
              <a:latin typeface="Cambria"/>
              <a:ea typeface="Cambria"/>
              <a:cs typeface="Cambria"/>
              <a:sym typeface="Cambria"/>
            </a:endParaRPr>
          </a:p>
          <a:p>
            <a:pPr indent="0" lvl="0" marL="0" rtl="0" algn="l">
              <a:spcBef>
                <a:spcPts val="0"/>
              </a:spcBef>
              <a:spcAft>
                <a:spcPts val="0"/>
              </a:spcAft>
              <a:buNone/>
            </a:pPr>
            <a:r>
              <a:rPr lang="en" sz="2000">
                <a:solidFill>
                  <a:srgbClr val="666666"/>
                </a:solidFill>
                <a:latin typeface="Cambria"/>
                <a:ea typeface="Cambria"/>
                <a:cs typeface="Cambria"/>
                <a:sym typeface="Cambria"/>
              </a:rPr>
              <a:t>Digital Integration Teaching Initiative</a:t>
            </a:r>
            <a:endParaRPr sz="2000">
              <a:solidFill>
                <a:srgbClr val="666666"/>
              </a:solidFill>
              <a:latin typeface="Cambria"/>
              <a:ea typeface="Cambria"/>
              <a:cs typeface="Cambria"/>
              <a:sym typeface="Cambria"/>
            </a:endParaRPr>
          </a:p>
          <a:p>
            <a:pPr indent="0" lvl="0" marL="0" rtl="0" algn="l">
              <a:spcBef>
                <a:spcPts val="0"/>
              </a:spcBef>
              <a:spcAft>
                <a:spcPts val="0"/>
              </a:spcAft>
              <a:buNone/>
            </a:pPr>
            <a:r>
              <a:rPr lang="en" sz="2000">
                <a:solidFill>
                  <a:srgbClr val="666666"/>
                </a:solidFill>
                <a:latin typeface="Cambria"/>
                <a:ea typeface="Cambria"/>
                <a:cs typeface="Cambria"/>
                <a:sym typeface="Cambria"/>
              </a:rPr>
              <a:t>Research Fellow</a:t>
            </a:r>
            <a:endParaRPr sz="2000">
              <a:solidFill>
                <a:srgbClr val="666666"/>
              </a:solidFill>
              <a:latin typeface="Cambria"/>
              <a:ea typeface="Cambria"/>
              <a:cs typeface="Cambria"/>
              <a:sym typeface="Cambria"/>
            </a:endParaRPr>
          </a:p>
        </p:txBody>
      </p:sp>
      <p:sp>
        <p:nvSpPr>
          <p:cNvPr id="518" name="Google Shape;518;p84"/>
          <p:cNvSpPr txBox="1"/>
          <p:nvPr/>
        </p:nvSpPr>
        <p:spPr>
          <a:xfrm>
            <a:off x="407250" y="810325"/>
            <a:ext cx="4298100" cy="13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2"/>
                </a:solidFill>
                <a:latin typeface="Cambria"/>
                <a:ea typeface="Cambria"/>
                <a:cs typeface="Cambria"/>
                <a:sym typeface="Cambria"/>
              </a:rPr>
              <a:t>Hunter Moskowitz</a:t>
            </a:r>
            <a:endParaRPr b="1" sz="2000">
              <a:solidFill>
                <a:schemeClr val="dk2"/>
              </a:solidFill>
              <a:latin typeface="Cambria"/>
              <a:ea typeface="Cambria"/>
              <a:cs typeface="Cambria"/>
              <a:sym typeface="Cambria"/>
            </a:endParaRPr>
          </a:p>
          <a:p>
            <a:pPr indent="0" lvl="0" marL="0" rtl="0" algn="l">
              <a:spcBef>
                <a:spcPts val="0"/>
              </a:spcBef>
              <a:spcAft>
                <a:spcPts val="0"/>
              </a:spcAft>
              <a:buNone/>
            </a:pPr>
            <a:r>
              <a:rPr lang="en" sz="2000">
                <a:solidFill>
                  <a:schemeClr val="dk2"/>
                </a:solidFill>
                <a:latin typeface="Cambria"/>
                <a:ea typeface="Cambria"/>
                <a:cs typeface="Cambria"/>
                <a:sym typeface="Cambria"/>
              </a:rPr>
              <a:t>Digital Integration Teaching Initiative</a:t>
            </a:r>
            <a:endParaRPr sz="2000">
              <a:solidFill>
                <a:schemeClr val="dk2"/>
              </a:solidFill>
              <a:latin typeface="Cambria"/>
              <a:ea typeface="Cambria"/>
              <a:cs typeface="Cambria"/>
              <a:sym typeface="Cambria"/>
            </a:endParaRPr>
          </a:p>
          <a:p>
            <a:pPr indent="0" lvl="0" marL="0" rtl="0" algn="l">
              <a:spcBef>
                <a:spcPts val="0"/>
              </a:spcBef>
              <a:spcAft>
                <a:spcPts val="0"/>
              </a:spcAft>
              <a:buNone/>
            </a:pPr>
            <a:r>
              <a:rPr lang="en" sz="2000">
                <a:solidFill>
                  <a:schemeClr val="dk2"/>
                </a:solidFill>
                <a:latin typeface="Cambria"/>
                <a:ea typeface="Cambria"/>
                <a:cs typeface="Cambria"/>
                <a:sym typeface="Cambria"/>
              </a:rPr>
              <a:t>Research Fellow</a:t>
            </a:r>
            <a:endParaRPr sz="2000">
              <a:solidFill>
                <a:schemeClr val="dk2"/>
              </a:solidFill>
              <a:latin typeface="Cambria"/>
              <a:ea typeface="Cambria"/>
              <a:cs typeface="Cambria"/>
              <a:sym typeface="Cambria"/>
            </a:endParaRPr>
          </a:p>
        </p:txBody>
      </p:sp>
      <p:sp>
        <p:nvSpPr>
          <p:cNvPr id="519" name="Google Shape;519;p8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52"/>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Podcasts</a:t>
            </a:r>
            <a:endParaRPr/>
          </a:p>
        </p:txBody>
      </p:sp>
      <p:sp>
        <p:nvSpPr>
          <p:cNvPr id="221" name="Google Shape;221;p52"/>
          <p:cNvSpPr txBox="1"/>
          <p:nvPr>
            <p:ph idx="1" type="body"/>
          </p:nvPr>
        </p:nvSpPr>
        <p:spPr>
          <a:xfrm>
            <a:off x="311700" y="10159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300"/>
              <a:t>Podcasts typically begin with an </a:t>
            </a:r>
            <a:r>
              <a:rPr b="1" lang="en" sz="2300"/>
              <a:t>opening segment</a:t>
            </a:r>
            <a:r>
              <a:rPr lang="en" sz="2300"/>
              <a:t> of 10–30 seconds of music and audio wherein the creator identifies the </a:t>
            </a:r>
            <a:r>
              <a:rPr b="1" lang="en" sz="2300"/>
              <a:t>podcast title</a:t>
            </a:r>
            <a:r>
              <a:rPr lang="en" sz="2300"/>
              <a:t>, </a:t>
            </a:r>
            <a:r>
              <a:rPr b="1" lang="en" sz="2300"/>
              <a:t>host</a:t>
            </a:r>
            <a:r>
              <a:rPr lang="en" sz="2300"/>
              <a:t>, and </a:t>
            </a:r>
            <a:r>
              <a:rPr b="1" lang="en" sz="2300"/>
              <a:t>episode topic</a:t>
            </a:r>
            <a:r>
              <a:rPr lang="en" sz="2300"/>
              <a:t>—this creates a trademark/signature and indicates to the listener that the podcast is about to begin.  </a:t>
            </a:r>
            <a:r>
              <a:rPr b="1" lang="en" sz="2300"/>
              <a:t>Be as creative as you want!</a:t>
            </a:r>
            <a:endParaRPr sz="1900"/>
          </a:p>
        </p:txBody>
      </p:sp>
      <p:sp>
        <p:nvSpPr>
          <p:cNvPr id="222" name="Google Shape;222;p5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53"/>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Podcast Anatomy</a:t>
            </a:r>
            <a:r>
              <a:rPr lang="en" sz="3400"/>
              <a:t>: Intro/Opening Segment</a:t>
            </a:r>
            <a:endParaRPr i="1"/>
          </a:p>
        </p:txBody>
      </p:sp>
      <p:sp>
        <p:nvSpPr>
          <p:cNvPr id="228" name="Google Shape;228;p53"/>
          <p:cNvSpPr txBox="1"/>
          <p:nvPr>
            <p:ph idx="1" type="body"/>
          </p:nvPr>
        </p:nvSpPr>
        <p:spPr>
          <a:xfrm>
            <a:off x="311700" y="1028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Intros/Opening segments are listeners’ </a:t>
            </a:r>
            <a:r>
              <a:rPr b="1" lang="en" sz="2100"/>
              <a:t>first impressions </a:t>
            </a:r>
            <a:r>
              <a:rPr lang="en" sz="2100"/>
              <a:t>of a podcast. From the opening segment alone, listeners make assumptions about the podcast’s </a:t>
            </a:r>
            <a:r>
              <a:rPr b="1" lang="en" sz="2100"/>
              <a:t>Audience, Genre, Style</a:t>
            </a:r>
            <a:r>
              <a:rPr lang="en" sz="2100"/>
              <a:t>, and overall </a:t>
            </a:r>
            <a:r>
              <a:rPr b="1" lang="en" sz="2100"/>
              <a:t>Structure. </a:t>
            </a:r>
            <a:endParaRPr b="1" sz="2100"/>
          </a:p>
          <a:p>
            <a:pPr indent="0" lvl="0" marL="0" rtl="0" algn="l">
              <a:spcBef>
                <a:spcPts val="0"/>
              </a:spcBef>
              <a:spcAft>
                <a:spcPts val="0"/>
              </a:spcAft>
              <a:buNone/>
            </a:pPr>
            <a:r>
              <a:t/>
            </a:r>
            <a:endParaRPr b="1" sz="1700"/>
          </a:p>
          <a:p>
            <a:pPr indent="0" lvl="0" marL="0" rtl="0" algn="l">
              <a:spcBef>
                <a:spcPts val="0"/>
              </a:spcBef>
              <a:spcAft>
                <a:spcPts val="0"/>
              </a:spcAft>
              <a:buNone/>
            </a:pPr>
            <a:r>
              <a:rPr lang="en" sz="1700"/>
              <a:t>This means that within a short span of time, </a:t>
            </a:r>
            <a:r>
              <a:rPr lang="en" sz="1700"/>
              <a:t>the podcast’s opening segment </a:t>
            </a:r>
            <a:r>
              <a:rPr lang="en" sz="1700"/>
              <a:t>must accomplish several goals like: </a:t>
            </a:r>
            <a:endParaRPr sz="1700"/>
          </a:p>
          <a:p>
            <a:pPr indent="-336550" lvl="0" marL="457200" rtl="0" algn="l">
              <a:spcBef>
                <a:spcPts val="0"/>
              </a:spcBef>
              <a:spcAft>
                <a:spcPts val="0"/>
              </a:spcAft>
              <a:buSzPts val="1700"/>
              <a:buChar char="●"/>
            </a:pPr>
            <a:r>
              <a:rPr lang="en" sz="1700"/>
              <a:t>Grabbing attention: several successful podcasts set the tone using </a:t>
            </a:r>
            <a:r>
              <a:rPr b="1" lang="en" sz="1700"/>
              <a:t>Media</a:t>
            </a:r>
            <a:r>
              <a:rPr lang="en" sz="1700"/>
              <a:t> (e.g., theme song music, sound effects, archival audio clips) </a:t>
            </a:r>
            <a:endParaRPr sz="1700"/>
          </a:p>
          <a:p>
            <a:pPr indent="-336550" lvl="0" marL="457200" rtl="0" algn="l">
              <a:spcBef>
                <a:spcPts val="0"/>
              </a:spcBef>
              <a:spcAft>
                <a:spcPts val="0"/>
              </a:spcAft>
              <a:buSzPts val="1700"/>
              <a:buChar char="●"/>
            </a:pPr>
            <a:r>
              <a:rPr lang="en" sz="1700"/>
              <a:t>Identifying an audience: Acknowledging/naming people who might be interested</a:t>
            </a:r>
            <a:endParaRPr sz="1700"/>
          </a:p>
          <a:p>
            <a:pPr indent="-336550" lvl="0" marL="457200" rtl="0" algn="l">
              <a:spcBef>
                <a:spcPts val="0"/>
              </a:spcBef>
              <a:spcAft>
                <a:spcPts val="0"/>
              </a:spcAft>
              <a:buSzPts val="1700"/>
              <a:buChar char="●"/>
            </a:pPr>
            <a:r>
              <a:rPr lang="en" sz="1700"/>
              <a:t>Establishing listener expectations: Explaining the goal and theme of the podcast</a:t>
            </a:r>
            <a:endParaRPr sz="2200"/>
          </a:p>
        </p:txBody>
      </p:sp>
      <p:sp>
        <p:nvSpPr>
          <p:cNvPr id="229" name="Google Shape;229;p5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54"/>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D0E0E"/>
                </a:solidFill>
              </a:rPr>
              <a:t>Podcast Anatomy: The Body</a:t>
            </a:r>
            <a:endParaRPr>
              <a:solidFill>
                <a:srgbClr val="ED0E0E"/>
              </a:solidFill>
            </a:endParaRPr>
          </a:p>
        </p:txBody>
      </p:sp>
      <p:sp>
        <p:nvSpPr>
          <p:cNvPr id="235" name="Google Shape;235;p54"/>
          <p:cNvSpPr txBox="1"/>
          <p:nvPr>
            <p:ph idx="1" type="body"/>
          </p:nvPr>
        </p:nvSpPr>
        <p:spPr>
          <a:xfrm>
            <a:off x="311700" y="962725"/>
            <a:ext cx="8520600" cy="33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Your podcast should have an </a:t>
            </a:r>
            <a:r>
              <a:rPr b="1" lang="en" sz="1800"/>
              <a:t>argument</a:t>
            </a:r>
            <a:r>
              <a:rPr lang="en" sz="1800"/>
              <a:t> or </a:t>
            </a:r>
            <a:r>
              <a:rPr b="1" lang="en" sz="1800"/>
              <a:t>perspective</a:t>
            </a:r>
            <a:r>
              <a:rPr lang="en" sz="1800"/>
              <a:t>, not just a recitation of facts. T</a:t>
            </a:r>
            <a:r>
              <a:rPr lang="en" sz="1800"/>
              <a:t>ry to keep your tone </a:t>
            </a:r>
            <a:r>
              <a:rPr b="1" lang="en" sz="1800"/>
              <a:t>persuasive</a:t>
            </a:r>
            <a:r>
              <a:rPr lang="en" sz="1800"/>
              <a:t> and </a:t>
            </a:r>
            <a:r>
              <a:rPr b="1" lang="en" sz="1800"/>
              <a:t>conversational</a:t>
            </a:r>
            <a:r>
              <a:rPr lang="en" sz="1800"/>
              <a:t>. </a:t>
            </a:r>
            <a:r>
              <a:rPr lang="en" sz="1800"/>
              <a:t>Like any good piece of reporting, your podcast should be </a:t>
            </a:r>
            <a:r>
              <a:rPr b="1" lang="en" sz="1800"/>
              <a:t>organized</a:t>
            </a:r>
            <a:r>
              <a:rPr lang="en" sz="1800"/>
              <a:t> and rehearsed ahead of time.  </a:t>
            </a:r>
            <a:br>
              <a:rPr lang="en" sz="1800"/>
            </a:br>
            <a:br>
              <a:rPr lang="en" sz="1800"/>
            </a:br>
            <a:r>
              <a:rPr lang="en" sz="1800"/>
              <a:t>Do your research and have your script written </a:t>
            </a:r>
            <a:r>
              <a:rPr b="1" lang="en" sz="1800"/>
              <a:t>before</a:t>
            </a:r>
            <a:r>
              <a:rPr lang="en" sz="1800"/>
              <a:t> you start recording; know how your show is laid out and how much time you have.</a:t>
            </a:r>
            <a:endParaRPr sz="1800"/>
          </a:p>
          <a:p>
            <a:pPr indent="-342900" lvl="0" marL="457200" rtl="0" algn="l">
              <a:spcBef>
                <a:spcPts val="0"/>
              </a:spcBef>
              <a:spcAft>
                <a:spcPts val="0"/>
              </a:spcAft>
              <a:buSzPts val="1800"/>
              <a:buChar char="●"/>
            </a:pPr>
            <a:r>
              <a:rPr lang="en" sz="1800"/>
              <a:t>Write out large numbers and/or complicated words/names out phonetically (twenty-two thousand and thirty-four vs. 22,034)</a:t>
            </a:r>
            <a:endParaRPr sz="1800"/>
          </a:p>
          <a:p>
            <a:pPr indent="-342900" lvl="0" marL="457200" rtl="0" algn="l">
              <a:spcBef>
                <a:spcPts val="0"/>
              </a:spcBef>
              <a:spcAft>
                <a:spcPts val="0"/>
              </a:spcAft>
              <a:buSzPts val="1800"/>
              <a:buChar char="●"/>
            </a:pPr>
            <a:r>
              <a:rPr lang="en" sz="1800"/>
              <a:t>Mark out spaces in the script for pauses, sound clips/effects, transitions between topics, etc.</a:t>
            </a:r>
            <a:endParaRPr sz="1800"/>
          </a:p>
          <a:p>
            <a:pPr indent="0" lvl="0" marL="0" rtl="0" algn="l">
              <a:spcBef>
                <a:spcPts val="0"/>
              </a:spcBef>
              <a:spcAft>
                <a:spcPts val="1600"/>
              </a:spcAft>
              <a:buNone/>
            </a:pPr>
            <a:r>
              <a:t/>
            </a:r>
            <a:endParaRPr sz="1800"/>
          </a:p>
        </p:txBody>
      </p:sp>
      <p:sp>
        <p:nvSpPr>
          <p:cNvPr id="236" name="Google Shape;236;p5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55"/>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Podcast Anatomy: The Outro</a:t>
            </a:r>
            <a:endParaRPr/>
          </a:p>
        </p:txBody>
      </p:sp>
      <p:sp>
        <p:nvSpPr>
          <p:cNvPr id="242" name="Google Shape;242;p55"/>
          <p:cNvSpPr txBox="1"/>
          <p:nvPr>
            <p:ph idx="1" type="body"/>
          </p:nvPr>
        </p:nvSpPr>
        <p:spPr>
          <a:xfrm>
            <a:off x="311700" y="874950"/>
            <a:ext cx="8520600" cy="32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Podcasts typically end with a </a:t>
            </a:r>
            <a:r>
              <a:rPr b="1" lang="en" sz="1800"/>
              <a:t>closing segment</a:t>
            </a:r>
            <a:r>
              <a:rPr lang="en" sz="1800"/>
              <a:t> of 10–30 seconds of music and audio acknowledging the creator names the </a:t>
            </a:r>
            <a:r>
              <a:rPr b="1" lang="en" sz="1800"/>
              <a:t>creator(s)</a:t>
            </a:r>
            <a:r>
              <a:rPr lang="en" sz="1800"/>
              <a:t>, </a:t>
            </a:r>
            <a:r>
              <a:rPr b="1" lang="en" sz="1800"/>
              <a:t>institutional affiliation</a:t>
            </a:r>
            <a:r>
              <a:rPr lang="en" sz="1800"/>
              <a:t>, and </a:t>
            </a:r>
            <a:r>
              <a:rPr b="1" lang="en" sz="1800"/>
              <a:t>audio/production credits</a:t>
            </a:r>
            <a:r>
              <a:rPr b="1" lang="en" sz="1800"/>
              <a:t>, </a:t>
            </a:r>
            <a:r>
              <a:rPr lang="en" sz="1800"/>
              <a:t>and </a:t>
            </a:r>
            <a:r>
              <a:rPr b="1" lang="en" sz="1800"/>
              <a:t>acknowledgments </a:t>
            </a:r>
            <a:r>
              <a:rPr lang="en" sz="1800"/>
              <a:t>including people whose work or advice has significantly influenced or contributed to the episode.</a:t>
            </a:r>
            <a:endParaRPr sz="1800"/>
          </a:p>
          <a:p>
            <a:pPr indent="0" lvl="0" marL="0" rtl="0" algn="l">
              <a:spcBef>
                <a:spcPts val="1600"/>
              </a:spcBef>
              <a:spcAft>
                <a:spcPts val="0"/>
              </a:spcAft>
              <a:buNone/>
            </a:pPr>
            <a:r>
              <a:rPr lang="en" sz="1800"/>
              <a:t>An outro script for your class might sound something like “This podcast was made by [student name]...opening music created by [artist name], sound effects taken from [repository name]... with special thanks to [name] for their contribution.” It may also include outro music.  </a:t>
            </a:r>
            <a:endParaRPr sz="1800"/>
          </a:p>
          <a:p>
            <a:pPr indent="0" lvl="0" marL="0" rtl="0" algn="l">
              <a:spcBef>
                <a:spcPts val="1600"/>
              </a:spcBef>
              <a:spcAft>
                <a:spcPts val="1600"/>
              </a:spcAft>
              <a:buNone/>
            </a:pPr>
            <a:r>
              <a:rPr lang="en" sz="1800"/>
              <a:t>As in your opening segment, you can use music and sound effects to make your closing segment dynamic and interesting.</a:t>
            </a:r>
            <a:endParaRPr sz="1800"/>
          </a:p>
        </p:txBody>
      </p:sp>
      <p:sp>
        <p:nvSpPr>
          <p:cNvPr id="243" name="Google Shape;243;p5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7" name="Shape 247"/>
        <p:cNvGrpSpPr/>
        <p:nvPr/>
      </p:nvGrpSpPr>
      <p:grpSpPr>
        <a:xfrm>
          <a:off x="0" y="0"/>
          <a:ext cx="0" cy="0"/>
          <a:chOff x="0" y="0"/>
          <a:chExt cx="0" cy="0"/>
        </a:xfrm>
      </p:grpSpPr>
      <p:sp>
        <p:nvSpPr>
          <p:cNvPr id="248" name="Google Shape;248;p56"/>
          <p:cNvSpPr txBox="1"/>
          <p:nvPr>
            <p:ph type="title"/>
          </p:nvPr>
        </p:nvSpPr>
        <p:spPr>
          <a:xfrm>
            <a:off x="311700" y="2099550"/>
            <a:ext cx="8114400" cy="244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400"/>
              <a:t>Best Practices for </a:t>
            </a:r>
            <a:r>
              <a:rPr lang="en" sz="6400"/>
              <a:t>Podcasting </a:t>
            </a:r>
            <a:endParaRPr sz="6400"/>
          </a:p>
        </p:txBody>
      </p:sp>
      <p:sp>
        <p:nvSpPr>
          <p:cNvPr id="249" name="Google Shape;249;p5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7"/>
          <p:cNvSpPr txBox="1"/>
          <p:nvPr>
            <p:ph type="title"/>
          </p:nvPr>
        </p:nvSpPr>
        <p:spPr>
          <a:xfrm>
            <a:off x="311700" y="13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Best Practices</a:t>
            </a:r>
            <a:endParaRPr/>
          </a:p>
        </p:txBody>
      </p:sp>
      <p:sp>
        <p:nvSpPr>
          <p:cNvPr id="255" name="Google Shape;255;p57"/>
          <p:cNvSpPr txBox="1"/>
          <p:nvPr>
            <p:ph idx="1" type="body"/>
          </p:nvPr>
        </p:nvSpPr>
        <p:spPr>
          <a:xfrm>
            <a:off x="387900" y="711150"/>
            <a:ext cx="8175300" cy="3666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b="1" lang="en" sz="1900"/>
              <a:t>Test your mic</a:t>
            </a:r>
            <a:r>
              <a:rPr lang="en" sz="1900"/>
              <a:t> and technology before you start.</a:t>
            </a:r>
            <a:endParaRPr sz="1900"/>
          </a:p>
          <a:p>
            <a:pPr indent="-349250" lvl="1" marL="914400" rtl="0" algn="l">
              <a:lnSpc>
                <a:spcPct val="115000"/>
              </a:lnSpc>
              <a:spcBef>
                <a:spcPts val="0"/>
              </a:spcBef>
              <a:spcAft>
                <a:spcPts val="0"/>
              </a:spcAft>
              <a:buSzPts val="1900"/>
              <a:buChar char="○"/>
            </a:pPr>
            <a:r>
              <a:rPr lang="en" sz="1900"/>
              <a:t>Record some test audio and play it back before you begin. </a:t>
            </a:r>
            <a:endParaRPr sz="1900"/>
          </a:p>
          <a:p>
            <a:pPr indent="-349250" lvl="0" marL="457200" rtl="0" algn="l">
              <a:lnSpc>
                <a:spcPct val="115000"/>
              </a:lnSpc>
              <a:spcBef>
                <a:spcPts val="0"/>
              </a:spcBef>
              <a:spcAft>
                <a:spcPts val="0"/>
              </a:spcAft>
              <a:buSzPts val="1900"/>
              <a:buChar char="●"/>
            </a:pPr>
            <a:r>
              <a:rPr b="1" lang="en" sz="1900"/>
              <a:t>Have a plan</a:t>
            </a:r>
            <a:r>
              <a:rPr lang="en" sz="1900"/>
              <a:t> for the conversation and transitions. </a:t>
            </a:r>
            <a:endParaRPr sz="1900"/>
          </a:p>
          <a:p>
            <a:pPr indent="-349250" lvl="1" marL="914400" rtl="0" algn="l">
              <a:lnSpc>
                <a:spcPct val="115000"/>
              </a:lnSpc>
              <a:spcBef>
                <a:spcPts val="0"/>
              </a:spcBef>
              <a:spcAft>
                <a:spcPts val="0"/>
              </a:spcAft>
              <a:buSzPts val="1900"/>
              <a:buChar char="○"/>
            </a:pPr>
            <a:r>
              <a:rPr lang="en" sz="1900"/>
              <a:t>Give yourself a script. As you record, mark out spaces for transitions in the recording (topic-to-topic, parts of the episode). </a:t>
            </a:r>
            <a:endParaRPr sz="1900"/>
          </a:p>
          <a:p>
            <a:pPr indent="-349250" lvl="0" marL="457200" rtl="0" algn="l">
              <a:lnSpc>
                <a:spcPct val="115000"/>
              </a:lnSpc>
              <a:spcBef>
                <a:spcPts val="0"/>
              </a:spcBef>
              <a:spcAft>
                <a:spcPts val="0"/>
              </a:spcAft>
              <a:buSzPts val="1900"/>
              <a:buChar char="●"/>
            </a:pPr>
            <a:r>
              <a:rPr b="1" lang="en" sz="1900"/>
              <a:t>Don’t panic</a:t>
            </a:r>
            <a:r>
              <a:rPr lang="en" sz="1900"/>
              <a:t> over filler words (e.g., um, uh, yeah, like). </a:t>
            </a:r>
            <a:r>
              <a:rPr lang="en" sz="1900"/>
              <a:t>E</a:t>
            </a:r>
            <a:r>
              <a:rPr lang="en" sz="1900"/>
              <a:t>dit these out later. </a:t>
            </a:r>
            <a:endParaRPr sz="1900"/>
          </a:p>
          <a:p>
            <a:pPr indent="-349250" lvl="0" marL="457200" rtl="0" algn="l">
              <a:lnSpc>
                <a:spcPct val="115000"/>
              </a:lnSpc>
              <a:spcBef>
                <a:spcPts val="0"/>
              </a:spcBef>
              <a:spcAft>
                <a:spcPts val="0"/>
              </a:spcAft>
              <a:buSzPts val="1900"/>
              <a:buChar char="●"/>
            </a:pPr>
            <a:r>
              <a:rPr b="1" lang="en" sz="1900"/>
              <a:t>Prepare phonetic pronunciations</a:t>
            </a:r>
            <a:r>
              <a:rPr lang="en" sz="1900"/>
              <a:t> for names, long numbers, and complicated terminology.  </a:t>
            </a:r>
            <a:r>
              <a:rPr b="1" lang="en" sz="1900"/>
              <a:t>This is </a:t>
            </a:r>
            <a:r>
              <a:rPr b="1" i="1" lang="en" sz="1900"/>
              <a:t>particularly</a:t>
            </a:r>
            <a:r>
              <a:rPr b="1" i="1" lang="en" sz="1900"/>
              <a:t> </a:t>
            </a:r>
            <a:r>
              <a:rPr b="1" lang="en" sz="1900"/>
              <a:t>important for recording in a language that you may be less </a:t>
            </a:r>
            <a:r>
              <a:rPr b="1" lang="en" sz="1900"/>
              <a:t>familiar</a:t>
            </a:r>
            <a:r>
              <a:rPr b="1" lang="en" sz="1900"/>
              <a:t> with.</a:t>
            </a:r>
            <a:endParaRPr b="1" sz="1900"/>
          </a:p>
          <a:p>
            <a:pPr indent="-349250" lvl="0" marL="457200" rtl="0" algn="l">
              <a:lnSpc>
                <a:spcPct val="115000"/>
              </a:lnSpc>
              <a:spcBef>
                <a:spcPts val="0"/>
              </a:spcBef>
              <a:spcAft>
                <a:spcPts val="0"/>
              </a:spcAft>
              <a:buSzPts val="1900"/>
              <a:buChar char="●"/>
            </a:pPr>
            <a:r>
              <a:rPr lang="en" sz="1900"/>
              <a:t>Include </a:t>
            </a:r>
            <a:r>
              <a:rPr b="1" lang="en" sz="1900"/>
              <a:t>t</a:t>
            </a:r>
            <a:r>
              <a:rPr b="1" lang="en" sz="1900"/>
              <a:t>ranscripts</a:t>
            </a:r>
            <a:r>
              <a:rPr lang="en" sz="1900"/>
              <a:t> </a:t>
            </a:r>
            <a:r>
              <a:rPr b="1" lang="en" sz="1900"/>
              <a:t>for accessibility</a:t>
            </a:r>
            <a:r>
              <a:rPr lang="en" sz="1900"/>
              <a:t> (use software like Otter AI). </a:t>
            </a:r>
            <a:endParaRPr sz="1900"/>
          </a:p>
          <a:p>
            <a:pPr indent="-349250" lvl="0" marL="457200" rtl="0" algn="l">
              <a:lnSpc>
                <a:spcPct val="115000"/>
              </a:lnSpc>
              <a:spcBef>
                <a:spcPts val="0"/>
              </a:spcBef>
              <a:spcAft>
                <a:spcPts val="0"/>
              </a:spcAft>
              <a:buSzPts val="1900"/>
              <a:buChar char="●"/>
            </a:pPr>
            <a:r>
              <a:rPr lang="en" sz="1900"/>
              <a:t>Use </a:t>
            </a:r>
            <a:r>
              <a:rPr b="1" lang="en" sz="1900"/>
              <a:t>open access media/music </a:t>
            </a:r>
            <a:r>
              <a:rPr lang="en" sz="1900"/>
              <a:t>(</a:t>
            </a:r>
            <a:r>
              <a:rPr lang="en" sz="1900" u="sng">
                <a:solidFill>
                  <a:schemeClr val="hlink"/>
                </a:solidFill>
                <a:hlinkClick r:id="rId3"/>
              </a:rPr>
              <a:t>Free Music Archive</a:t>
            </a:r>
            <a:r>
              <a:rPr lang="en" sz="1900"/>
              <a:t>, </a:t>
            </a:r>
            <a:r>
              <a:rPr lang="en" sz="1900" u="sng">
                <a:solidFill>
                  <a:schemeClr val="hlink"/>
                </a:solidFill>
                <a:hlinkClick r:id="rId4"/>
              </a:rPr>
              <a:t>YouTube</a:t>
            </a:r>
            <a:r>
              <a:rPr lang="en" sz="1900"/>
              <a:t>) </a:t>
            </a:r>
            <a:endParaRPr sz="1900"/>
          </a:p>
        </p:txBody>
      </p:sp>
      <p:sp>
        <p:nvSpPr>
          <p:cNvPr id="256" name="Google Shape;256;p5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TI Slides">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TI Slides">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