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2"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Lst>
  <p:sldSz cy="5143500" cx="9144000"/>
  <p:notesSz cx="6858000" cy="9144000"/>
  <p:embeddedFontLst>
    <p:embeddedFont>
      <p:font typeface="Proxima Nova"/>
      <p:regular r:id="rId45"/>
      <p:bold r:id="rId46"/>
      <p:italic r:id="rId47"/>
      <p:boldItalic r:id="rId48"/>
    </p:embeddedFont>
    <p:embeddedFont>
      <p:font typeface="Roboto"/>
      <p:regular r:id="rId49"/>
      <p:bold r:id="rId50"/>
      <p:italic r:id="rId51"/>
      <p:boldItalic r:id="rId52"/>
    </p:embeddedFont>
    <p:embeddedFont>
      <p:font typeface="Alfa Slab One"/>
      <p:regular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4" roundtripDataSignature="AMtx7miyDgZ8bp0k41BSc5Utwi9nJmNl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font" Target="fonts/ProximaNova-bold.fntdata"/><Relationship Id="rId45"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font" Target="fonts/ProximaNova-boldItalic.fntdata"/><Relationship Id="rId47" Type="http://schemas.openxmlformats.org/officeDocument/2006/relationships/font" Target="fonts/ProximaNova-italic.fntdata"/><Relationship Id="rId49" Type="http://schemas.openxmlformats.org/officeDocument/2006/relationships/font" Target="fonts/Roboto-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italic.fntdata"/><Relationship Id="rId50" Type="http://schemas.openxmlformats.org/officeDocument/2006/relationships/font" Target="fonts/Roboto-bold.fntdata"/><Relationship Id="rId53" Type="http://schemas.openxmlformats.org/officeDocument/2006/relationships/font" Target="fonts/AlfaSlabOne-regular.fntdata"/><Relationship Id="rId52" Type="http://schemas.openxmlformats.org/officeDocument/2006/relationships/font" Target="fonts/Roboto-boldItalic.fntdata"/><Relationship Id="rId11" Type="http://schemas.openxmlformats.org/officeDocument/2006/relationships/slide" Target="slides/slide3.xml"/><Relationship Id="rId10" Type="http://schemas.openxmlformats.org/officeDocument/2006/relationships/slide" Target="slides/slide2.xml"/><Relationship Id="rId54" Type="http://customschemas.google.com/relationships/presentationmetadata" Target="meta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reemusicarchive.org/" TargetMode="External"/><Relationship Id="rId3" Type="http://schemas.openxmlformats.org/officeDocument/2006/relationships/hyperlink" Target="https://www.youtube.com/audiolibrary/music"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reemusicarchive.org/"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odcast.co/create/tips-for-better-podcast-interview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Carpets, Curtains, Bedding, and Wooden furniture (like full bookshelves) are great for sound absorption.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Typically, you can save some audio that’s too loud. It’s more difficult to save audio that’s too quiet. But the best practice is to find a position that feels comfortable for you! Practice recording a phrase at different distances and play it back to help find the right position.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Recording Considerations:</a:t>
            </a:r>
            <a:endParaRPr/>
          </a:p>
          <a:p>
            <a:pPr indent="0" lvl="0" marL="0" rtl="0" algn="l">
              <a:lnSpc>
                <a:spcPct val="100000"/>
              </a:lnSpc>
              <a:spcBef>
                <a:spcPts val="0"/>
              </a:spcBef>
              <a:spcAft>
                <a:spcPts val="0"/>
              </a:spcAft>
              <a:buSzPts val="1100"/>
              <a:buNone/>
            </a:pPr>
            <a:r>
              <a:rPr lang="en"/>
              <a:t>-Options for transcription in case you accidentally saved recording to cloud or forgot to turn on Live Transcription:</a:t>
            </a:r>
            <a:endParaRPr/>
          </a:p>
          <a:p>
            <a:pPr indent="0" lvl="0" marL="0" rtl="0" algn="l">
              <a:lnSpc>
                <a:spcPct val="100000"/>
              </a:lnSpc>
              <a:spcBef>
                <a:spcPts val="0"/>
              </a:spcBef>
              <a:spcAft>
                <a:spcPts val="0"/>
              </a:spcAft>
              <a:buSzPts val="1100"/>
              <a:buNone/>
            </a:pPr>
            <a:r>
              <a:rPr lang="en"/>
              <a:t>	-Automatic transcription and downloading via web portal for Cloud Recordings</a:t>
            </a:r>
            <a:endParaRPr/>
          </a:p>
          <a:p>
            <a:pPr indent="0" lvl="0" marL="0" rtl="0" algn="l">
              <a:lnSpc>
                <a:spcPct val="100000"/>
              </a:lnSpc>
              <a:spcBef>
                <a:spcPts val="0"/>
              </a:spcBef>
              <a:spcAft>
                <a:spcPts val="0"/>
              </a:spcAft>
              <a:buSzPts val="1100"/>
              <a:buNone/>
            </a:pPr>
            <a:r>
              <a:rPr lang="en"/>
              <a:t>	-Free transcription of thirty-minute segments in OtterAI</a:t>
            </a:r>
            <a:endParaRPr/>
          </a:p>
          <a:p>
            <a:pPr indent="0" lvl="0" marL="0" rtl="0" algn="l">
              <a:lnSpc>
                <a:spcPct val="100000"/>
              </a:lnSpc>
              <a:spcBef>
                <a:spcPts val="0"/>
              </a:spcBef>
              <a:spcAft>
                <a:spcPts val="0"/>
              </a:spcAft>
              <a:buSzPts val="1100"/>
              <a:buNone/>
            </a:pPr>
            <a:r>
              <a:rPr lang="en"/>
              <a:t>Some softball questions:</a:t>
            </a:r>
            <a:endParaRPr/>
          </a:p>
          <a:p>
            <a:pPr indent="-298450" lvl="0" marL="457200" rtl="0" algn="l">
              <a:lnSpc>
                <a:spcPct val="100000"/>
              </a:lnSpc>
              <a:spcBef>
                <a:spcPts val="0"/>
              </a:spcBef>
              <a:spcAft>
                <a:spcPts val="0"/>
              </a:spcAft>
              <a:buSzPts val="1100"/>
              <a:buChar char="-"/>
            </a:pPr>
            <a:r>
              <a:rPr lang="en"/>
              <a:t>How was your week? What were the highlights?</a:t>
            </a:r>
            <a:endParaRPr/>
          </a:p>
          <a:p>
            <a:pPr indent="-298450" lvl="0" marL="457200" rtl="0" algn="l">
              <a:lnSpc>
                <a:spcPct val="100000"/>
              </a:lnSpc>
              <a:spcBef>
                <a:spcPts val="0"/>
              </a:spcBef>
              <a:spcAft>
                <a:spcPts val="0"/>
              </a:spcAft>
              <a:buSzPts val="1100"/>
              <a:buChar char="-"/>
            </a:pPr>
            <a:r>
              <a:rPr lang="en"/>
              <a:t>Any weekend plans? </a:t>
            </a:r>
            <a:endParaRPr/>
          </a:p>
          <a:p>
            <a:pPr indent="-298450" lvl="0" marL="457200" rtl="0" algn="l">
              <a:lnSpc>
                <a:spcPct val="100000"/>
              </a:lnSpc>
              <a:spcBef>
                <a:spcPts val="0"/>
              </a:spcBef>
              <a:spcAft>
                <a:spcPts val="0"/>
              </a:spcAft>
              <a:buSzPts val="1100"/>
              <a:buChar char="-"/>
            </a:pPr>
            <a:r>
              <a:rPr lang="en"/>
              <a:t>What did you have for breakfast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They should already have it downloaded, but just in case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8" name="Google Shape;33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rPr lang="en" sz="1200">
                <a:solidFill>
                  <a:srgbClr val="666666"/>
                </a:solidFill>
                <a:latin typeface="Cambria"/>
                <a:ea typeface="Cambria"/>
                <a:cs typeface="Cambria"/>
                <a:sym typeface="Cambria"/>
              </a:rPr>
              <a:t>After you finish recording, listen to the audio </a:t>
            </a:r>
            <a:r>
              <a:rPr b="1" lang="en" sz="1200">
                <a:solidFill>
                  <a:srgbClr val="666666"/>
                </a:solidFill>
                <a:latin typeface="Cambria"/>
                <a:ea typeface="Cambria"/>
                <a:cs typeface="Cambria"/>
                <a:sym typeface="Cambria"/>
              </a:rPr>
              <a:t>with</a:t>
            </a:r>
            <a:r>
              <a:rPr lang="en" sz="1200">
                <a:solidFill>
                  <a:srgbClr val="666666"/>
                </a:solidFill>
                <a:latin typeface="Cambria"/>
                <a:ea typeface="Cambria"/>
                <a:cs typeface="Cambria"/>
                <a:sym typeface="Cambria"/>
              </a:rPr>
              <a:t> and </a:t>
            </a:r>
            <a:r>
              <a:rPr b="1" lang="en" sz="1200">
                <a:solidFill>
                  <a:srgbClr val="666666"/>
                </a:solidFill>
                <a:latin typeface="Cambria"/>
                <a:ea typeface="Cambria"/>
                <a:cs typeface="Cambria"/>
                <a:sym typeface="Cambria"/>
              </a:rPr>
              <a:t>without</a:t>
            </a:r>
            <a:r>
              <a:rPr lang="en" sz="1200">
                <a:solidFill>
                  <a:srgbClr val="666666"/>
                </a:solidFill>
                <a:latin typeface="Cambria"/>
                <a:ea typeface="Cambria"/>
                <a:cs typeface="Cambria"/>
                <a:sym typeface="Cambria"/>
              </a:rPr>
              <a:t> headphones so that you can properly render the sound. Audio sounds different in an open spaces than it sounds inside your headphones. </a:t>
            </a:r>
            <a:endParaRPr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200">
                <a:solidFill>
                  <a:srgbClr val="666666"/>
                </a:solidFill>
                <a:latin typeface="Cambria"/>
                <a:ea typeface="Cambria"/>
                <a:cs typeface="Cambria"/>
                <a:sym typeface="Cambria"/>
              </a:rPr>
              <a:t>Don’t be afraid to stop and start over if you mess up! You’ll save more time in the long run. You can pause between questions and give yourself a few seconds of silence to supplement your editing process.</a:t>
            </a:r>
            <a:endParaRPr sz="1200">
              <a:solidFill>
                <a:srgbClr val="666666"/>
              </a:solidFill>
              <a:latin typeface="Cambria"/>
              <a:ea typeface="Cambria"/>
              <a:cs typeface="Cambria"/>
              <a:sym typeface="Cambria"/>
            </a:endParaRPr>
          </a:p>
          <a:p>
            <a:pPr indent="0" lvl="0" marL="0" rtl="0" algn="l">
              <a:lnSpc>
                <a:spcPct val="115000"/>
              </a:lnSpc>
              <a:spcBef>
                <a:spcPts val="1600"/>
              </a:spcBef>
              <a:spcAft>
                <a:spcPts val="1600"/>
              </a:spcAft>
              <a:buSzPts val="1100"/>
              <a:buNone/>
            </a:pPr>
            <a:r>
              <a:t/>
            </a:r>
            <a:endParaRPr sz="1200">
              <a:solidFill>
                <a:srgbClr val="666666"/>
              </a:solidFill>
              <a:latin typeface="Cambria"/>
              <a:ea typeface="Cambria"/>
              <a:cs typeface="Cambria"/>
              <a:sym typeface="Cambri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6" name="Google Shape;36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You do want to be in the upper range of the green, ideally almost yellow however. Anything less will be extremely quiet compared with other audio you listen to on your computer.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Clr>
                <a:srgbClr val="666666"/>
              </a:buClr>
              <a:buSzPts val="1900"/>
              <a:buFont typeface="Cambria"/>
              <a:buChar char="●"/>
            </a:pPr>
            <a:r>
              <a:rPr lang="en" sz="1900" u="sng">
                <a:solidFill>
                  <a:srgbClr val="4285F4"/>
                </a:solidFill>
                <a:latin typeface="Cambria"/>
                <a:ea typeface="Cambria"/>
                <a:cs typeface="Cambria"/>
                <a:sym typeface="Cambria"/>
                <a:hlinkClick r:id="rId2">
                  <a:extLst>
                    <a:ext uri="{A12FA001-AC4F-418D-AE19-62706E023703}">
                      <ahyp:hlinkClr val="tx"/>
                    </a:ext>
                  </a:extLst>
                </a:hlinkClick>
              </a:rPr>
              <a:t>Free Music Archive</a:t>
            </a:r>
            <a:r>
              <a:rPr lang="en" sz="1900">
                <a:solidFill>
                  <a:srgbClr val="666666"/>
                </a:solidFill>
                <a:latin typeface="Cambria"/>
                <a:ea typeface="Cambria"/>
                <a:cs typeface="Cambria"/>
                <a:sym typeface="Cambria"/>
              </a:rPr>
              <a:t>, </a:t>
            </a:r>
            <a:r>
              <a:rPr lang="en" sz="1900" u="sng">
                <a:solidFill>
                  <a:srgbClr val="4285F4"/>
                </a:solidFill>
                <a:latin typeface="Cambria"/>
                <a:ea typeface="Cambria"/>
                <a:cs typeface="Cambria"/>
                <a:sym typeface="Cambria"/>
                <a:hlinkClick r:id="rId3">
                  <a:extLst>
                    <a:ext uri="{A12FA001-AC4F-418D-AE19-62706E023703}">
                      <ahyp:hlinkClr val="tx"/>
                    </a:ext>
                  </a:extLst>
                </a:hlinkClick>
              </a:rPr>
              <a:t>YouTube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 name="Google Shape;39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Demo this with audacity, as the nodes can be little finicky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10-15 min demo</a:t>
            </a:r>
            <a:endParaRPr/>
          </a:p>
          <a:p>
            <a:pPr indent="-349250" lvl="0" marL="457200" rtl="0" algn="l">
              <a:lnSpc>
                <a:spcPct val="115000"/>
              </a:lnSpc>
              <a:spcBef>
                <a:spcPts val="0"/>
              </a:spcBef>
              <a:spcAft>
                <a:spcPts val="0"/>
              </a:spcAft>
              <a:buClr>
                <a:srgbClr val="666666"/>
              </a:buClr>
              <a:buSzPts val="1900"/>
              <a:buFont typeface="Cambria"/>
              <a:buChar char="●"/>
            </a:pPr>
            <a:r>
              <a:rPr lang="en" sz="1900" u="sng">
                <a:solidFill>
                  <a:srgbClr val="4285F4"/>
                </a:solidFill>
                <a:latin typeface="Cambria"/>
                <a:ea typeface="Cambria"/>
                <a:cs typeface="Cambria"/>
                <a:sym typeface="Cambria"/>
                <a:hlinkClick r:id="rId2">
                  <a:extLst>
                    <a:ext uri="{A12FA001-AC4F-418D-AE19-62706E023703}">
                      <ahyp:hlinkClr val="tx"/>
                    </a:ext>
                  </a:extLst>
                </a:hlinkClick>
              </a:rPr>
              <a:t>Free Music Archive</a:t>
            </a:r>
            <a:r>
              <a:rPr lang="en" sz="1900">
                <a:solidFill>
                  <a:srgbClr val="666666"/>
                </a:solidFill>
                <a:latin typeface="Cambria"/>
                <a:ea typeface="Cambria"/>
                <a:cs typeface="Cambria"/>
                <a:sym typeface="Cambria"/>
              </a:rPr>
              <a:t> (freemusicarchive.org), studio.youtube.com (must be signed in to access)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3" name="Google Shape;483;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solidFill>
                  <a:srgbClr val="666666"/>
                </a:solidFill>
                <a:latin typeface="Cambria"/>
                <a:ea typeface="Cambria"/>
                <a:cs typeface="Cambria"/>
                <a:sym typeface="Cambria"/>
              </a:rPr>
              <a:t>*Consider the emotions and perceptions sounds evoke in listeners when choosing music and sound effects for your intro (spooky violins, dramatic horns, happy guitars, etc.)</a:t>
            </a:r>
            <a:endParaRPr sz="1200">
              <a:latin typeface="Cambria"/>
              <a:ea typeface="Cambria"/>
              <a:cs typeface="Cambria"/>
              <a:sym typeface="Cambr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050">
                <a:solidFill>
                  <a:srgbClr val="3C4043"/>
                </a:solidFill>
                <a:highlight>
                  <a:srgbClr val="FFFFFF"/>
                </a:highlight>
                <a:latin typeface="Roboto"/>
                <a:ea typeface="Roboto"/>
                <a:cs typeface="Roboto"/>
                <a:sym typeface="Roboto"/>
              </a:rPr>
              <a:t>interviewing-specific podcasting - CT</a:t>
            </a:r>
            <a:endParaRPr sz="1050">
              <a:solidFill>
                <a:srgbClr val="3C4043"/>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050">
                <a:solidFill>
                  <a:srgbClr val="1A73E8"/>
                </a:solidFill>
                <a:uFill>
                  <a:noFill/>
                </a:uFill>
                <a:latin typeface="Roboto"/>
                <a:ea typeface="Roboto"/>
                <a:cs typeface="Roboto"/>
                <a:sym typeface="Roboto"/>
                <a:hlinkClick r:id="rId2">
                  <a:extLst>
                    <a:ext uri="{A12FA001-AC4F-418D-AE19-62706E023703}">
                      <ahyp:hlinkClr val="tx"/>
                    </a:ext>
                  </a:extLst>
                </a:hlinkClick>
              </a:rPr>
              <a:t>https://www.podcast.co/create/tips-for-better-podcast-interviews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-Enabling Live Transcription or Closed Captions in Zoom prior to the interview. This can be done through the Zoom web portal.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38"/>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12" name="Google Shape;12;p38"/>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b="1"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3" name="Google Shape;13;p38"/>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 name="Google Shape;14;p38"/>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71"/>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9" name="Google Shape;49;p71"/>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81000" lvl="0" marL="457200" algn="ctr">
              <a:lnSpc>
                <a:spcPct val="115000"/>
              </a:lnSpc>
              <a:spcBef>
                <a:spcPts val="0"/>
              </a:spcBef>
              <a:spcAft>
                <a:spcPts val="0"/>
              </a:spcAft>
              <a:buSzPts val="2400"/>
              <a:buChar char="●"/>
              <a:defRPr/>
            </a:lvl1pPr>
            <a:lvl2pPr indent="-355600" lvl="1" marL="914400" algn="ctr">
              <a:lnSpc>
                <a:spcPct val="115000"/>
              </a:lnSpc>
              <a:spcBef>
                <a:spcPts val="1600"/>
              </a:spcBef>
              <a:spcAft>
                <a:spcPts val="0"/>
              </a:spcAft>
              <a:buSzPts val="2000"/>
              <a:buChar char="○"/>
              <a:defRPr/>
            </a:lvl2pPr>
            <a:lvl3pPr indent="-342900" lvl="2" marL="1371600" algn="ctr">
              <a:lnSpc>
                <a:spcPct val="115000"/>
              </a:lnSpc>
              <a:spcBef>
                <a:spcPts val="1600"/>
              </a:spcBef>
              <a:spcAft>
                <a:spcPts val="0"/>
              </a:spcAft>
              <a:buSzPts val="18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4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1" name="Google Shape;61;p4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55600" lvl="1" marL="914400" algn="l">
              <a:lnSpc>
                <a:spcPct val="115000"/>
              </a:lnSpc>
              <a:spcBef>
                <a:spcPts val="1600"/>
              </a:spcBef>
              <a:spcAft>
                <a:spcPts val="0"/>
              </a:spcAft>
              <a:buSzPts val="2000"/>
              <a:buChar char="○"/>
              <a:defRPr/>
            </a:lvl2pPr>
            <a:lvl3pPr indent="-342900" lvl="2" marL="1371600" algn="l">
              <a:lnSpc>
                <a:spcPct val="115000"/>
              </a:lnSpc>
              <a:spcBef>
                <a:spcPts val="1600"/>
              </a:spcBef>
              <a:spcAft>
                <a:spcPts val="0"/>
              </a:spcAft>
              <a:buSzPts val="18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40"/>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sp>
        <p:nvSpPr>
          <p:cNvPr id="64" name="Google Shape;64;p41"/>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65" name="Google Shape;65;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cxnSp>
        <p:nvCxnSpPr>
          <p:cNvPr id="67" name="Google Shape;67;p54"/>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68" name="Google Shape;68;p54"/>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b="1"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69" name="Google Shape;69;p54"/>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0" name="Google Shape;70;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54"/>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5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4" name="Google Shape;74;p5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5" name="Google Shape;75;p5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5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9" name="Google Shape;79;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57"/>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57"/>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3" name="Google Shape;83;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sp>
        <p:nvSpPr>
          <p:cNvPr id="85" name="Google Shape;85;p58"/>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6" name="Google Shape;86;p58"/>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5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5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0" name="Google Shape;90;p59"/>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91" name="Google Shape;91;p59"/>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2" name="Google Shape;92;p5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55600" lvl="1" marL="914400" algn="l">
              <a:lnSpc>
                <a:spcPct val="115000"/>
              </a:lnSpc>
              <a:spcBef>
                <a:spcPts val="1600"/>
              </a:spcBef>
              <a:spcAft>
                <a:spcPts val="0"/>
              </a:spcAft>
              <a:buClr>
                <a:schemeClr val="lt1"/>
              </a:buClr>
              <a:buSzPts val="2000"/>
              <a:buChar char="○"/>
              <a:defRPr>
                <a:solidFill>
                  <a:schemeClr val="lt1"/>
                </a:solidFill>
              </a:defRPr>
            </a:lvl2pPr>
            <a:lvl3pPr indent="-342900" lvl="2" marL="1371600" algn="l">
              <a:lnSpc>
                <a:spcPct val="115000"/>
              </a:lnSpc>
              <a:spcBef>
                <a:spcPts val="1600"/>
              </a:spcBef>
              <a:spcAft>
                <a:spcPts val="0"/>
              </a:spcAft>
              <a:buClr>
                <a:schemeClr val="lt1"/>
              </a:buClr>
              <a:buSzPts val="18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93" name="Google Shape;93;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63"/>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17" name="Google Shape;17;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6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96" name="Google Shape;96;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61"/>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99" name="Google Shape;99;p61"/>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81000" lvl="0" marL="457200" algn="ctr">
              <a:lnSpc>
                <a:spcPct val="115000"/>
              </a:lnSpc>
              <a:spcBef>
                <a:spcPts val="0"/>
              </a:spcBef>
              <a:spcAft>
                <a:spcPts val="0"/>
              </a:spcAft>
              <a:buSzPts val="2400"/>
              <a:buChar char="●"/>
              <a:defRPr/>
            </a:lvl1pPr>
            <a:lvl2pPr indent="-355600" lvl="1" marL="914400" algn="ctr">
              <a:lnSpc>
                <a:spcPct val="115000"/>
              </a:lnSpc>
              <a:spcBef>
                <a:spcPts val="1600"/>
              </a:spcBef>
              <a:spcAft>
                <a:spcPts val="0"/>
              </a:spcAft>
              <a:buSzPts val="2000"/>
              <a:buChar char="○"/>
              <a:defRPr/>
            </a:lvl2pPr>
            <a:lvl3pPr indent="-342900" lvl="2" marL="1371600" algn="ctr">
              <a:lnSpc>
                <a:spcPct val="115000"/>
              </a:lnSpc>
              <a:spcBef>
                <a:spcPts val="1600"/>
              </a:spcBef>
              <a:spcAft>
                <a:spcPts val="0"/>
              </a:spcAft>
              <a:buSzPts val="18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0" name="Google Shape;100;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9" name="Google Shape;109;p4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0" name="Google Shape;110;p43"/>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1" name="Shape 111"/>
        <p:cNvGrpSpPr/>
        <p:nvPr/>
      </p:nvGrpSpPr>
      <p:grpSpPr>
        <a:xfrm>
          <a:off x="0" y="0"/>
          <a:ext cx="0" cy="0"/>
          <a:chOff x="0" y="0"/>
          <a:chExt cx="0" cy="0"/>
        </a:xfrm>
      </p:grpSpPr>
      <p:sp>
        <p:nvSpPr>
          <p:cNvPr id="112" name="Google Shape;112;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3" name="Google Shape;113;p4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4" name="Google Shape;114;p4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5" name="Google Shape;115;p44"/>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6" name="Shape 116"/>
        <p:cNvGrpSpPr/>
        <p:nvPr/>
      </p:nvGrpSpPr>
      <p:grpSpPr>
        <a:xfrm>
          <a:off x="0" y="0"/>
          <a:ext cx="0" cy="0"/>
          <a:chOff x="0" y="0"/>
          <a:chExt cx="0" cy="0"/>
        </a:xfrm>
      </p:grpSpPr>
      <p:cxnSp>
        <p:nvCxnSpPr>
          <p:cNvPr id="117" name="Google Shape;117;p45"/>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8" name="Google Shape;118;p45"/>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19" name="Google Shape;119;p45"/>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0" name="Google Shape;120;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1" name="Shape 121"/>
        <p:cNvGrpSpPr/>
        <p:nvPr/>
      </p:nvGrpSpPr>
      <p:grpSpPr>
        <a:xfrm>
          <a:off x="0" y="0"/>
          <a:ext cx="0" cy="0"/>
          <a:chOff x="0" y="0"/>
          <a:chExt cx="0" cy="0"/>
        </a:xfrm>
      </p:grpSpPr>
      <p:sp>
        <p:nvSpPr>
          <p:cNvPr id="122" name="Google Shape;122;p46"/>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123" name="Google Shape;123;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6" name="Google Shape;126;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7" name="Shape 127"/>
        <p:cNvGrpSpPr/>
        <p:nvPr/>
      </p:nvGrpSpPr>
      <p:grpSpPr>
        <a:xfrm>
          <a:off x="0" y="0"/>
          <a:ext cx="0" cy="0"/>
          <a:chOff x="0" y="0"/>
          <a:chExt cx="0" cy="0"/>
        </a:xfrm>
      </p:grpSpPr>
      <p:sp>
        <p:nvSpPr>
          <p:cNvPr id="128" name="Google Shape;128;p48"/>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9" name="Google Shape;129;p48"/>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0" name="Google Shape;130;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1" name="Shape 131"/>
        <p:cNvGrpSpPr/>
        <p:nvPr/>
      </p:nvGrpSpPr>
      <p:grpSpPr>
        <a:xfrm>
          <a:off x="0" y="0"/>
          <a:ext cx="0" cy="0"/>
          <a:chOff x="0" y="0"/>
          <a:chExt cx="0" cy="0"/>
        </a:xfrm>
      </p:grpSpPr>
      <p:sp>
        <p:nvSpPr>
          <p:cNvPr id="132" name="Google Shape;132;p49"/>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33" name="Google Shape;133;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6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 name="Google Shape;20;p64"/>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55600" lvl="1" marL="914400" algn="l">
              <a:lnSpc>
                <a:spcPct val="115000"/>
              </a:lnSpc>
              <a:spcBef>
                <a:spcPts val="1600"/>
              </a:spcBef>
              <a:spcAft>
                <a:spcPts val="0"/>
              </a:spcAft>
              <a:buSzPts val="2000"/>
              <a:buChar char="○"/>
              <a:defRPr/>
            </a:lvl2pPr>
            <a:lvl3pPr indent="-342900" lvl="2" marL="1371600" algn="l">
              <a:lnSpc>
                <a:spcPct val="115000"/>
              </a:lnSpc>
              <a:spcBef>
                <a:spcPts val="1600"/>
              </a:spcBef>
              <a:spcAft>
                <a:spcPts val="0"/>
              </a:spcAft>
              <a:buSzPts val="18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4" name="Shape 134"/>
        <p:cNvGrpSpPr/>
        <p:nvPr/>
      </p:nvGrpSpPr>
      <p:grpSpPr>
        <a:xfrm>
          <a:off x="0" y="0"/>
          <a:ext cx="0" cy="0"/>
          <a:chOff x="0" y="0"/>
          <a:chExt cx="0" cy="0"/>
        </a:xfrm>
      </p:grpSpPr>
      <p:sp>
        <p:nvSpPr>
          <p:cNvPr id="135" name="Google Shape;135;p50"/>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 name="Google Shape;136;p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37" name="Google Shape;137;p50"/>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38" name="Google Shape;138;p50"/>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39" name="Google Shape;139;p5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40" name="Google Shape;140;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1" name="Shape 141"/>
        <p:cNvGrpSpPr/>
        <p:nvPr/>
      </p:nvGrpSpPr>
      <p:grpSpPr>
        <a:xfrm>
          <a:off x="0" y="0"/>
          <a:ext cx="0" cy="0"/>
          <a:chOff x="0" y="0"/>
          <a:chExt cx="0" cy="0"/>
        </a:xfrm>
      </p:grpSpPr>
      <p:sp>
        <p:nvSpPr>
          <p:cNvPr id="142" name="Google Shape;142;p5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143" name="Google Shape;143;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52"/>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146" name="Google Shape;146;p52"/>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47" name="Google Shape;147;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8" name="Shape 148"/>
        <p:cNvGrpSpPr/>
        <p:nvPr/>
      </p:nvGrpSpPr>
      <p:grpSpPr>
        <a:xfrm>
          <a:off x="0" y="0"/>
          <a:ext cx="0" cy="0"/>
          <a:chOff x="0" y="0"/>
          <a:chExt cx="0" cy="0"/>
        </a:xfrm>
      </p:grpSpPr>
      <p:sp>
        <p:nvSpPr>
          <p:cNvPr id="149" name="Google Shape;149;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4" name="Shape 154"/>
        <p:cNvGrpSpPr/>
        <p:nvPr/>
      </p:nvGrpSpPr>
      <p:grpSpPr>
        <a:xfrm>
          <a:off x="0" y="0"/>
          <a:ext cx="0" cy="0"/>
          <a:chOff x="0" y="0"/>
          <a:chExt cx="0" cy="0"/>
        </a:xfrm>
      </p:grpSpPr>
      <p:sp>
        <p:nvSpPr>
          <p:cNvPr id="155" name="Google Shape;155;p7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6" name="Google Shape;156;p7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7" name="Google Shape;157;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8" name="Shape 158"/>
        <p:cNvGrpSpPr/>
        <p:nvPr/>
      </p:nvGrpSpPr>
      <p:grpSpPr>
        <a:xfrm>
          <a:off x="0" y="0"/>
          <a:ext cx="0" cy="0"/>
          <a:chOff x="0" y="0"/>
          <a:chExt cx="0" cy="0"/>
        </a:xfrm>
      </p:grpSpPr>
      <p:sp>
        <p:nvSpPr>
          <p:cNvPr id="159" name="Google Shape;159;p7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60" name="Google Shape;160;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1" name="Shape 161"/>
        <p:cNvGrpSpPr/>
        <p:nvPr/>
      </p:nvGrpSpPr>
      <p:grpSpPr>
        <a:xfrm>
          <a:off x="0" y="0"/>
          <a:ext cx="0" cy="0"/>
          <a:chOff x="0" y="0"/>
          <a:chExt cx="0" cy="0"/>
        </a:xfrm>
      </p:grpSpPr>
      <p:sp>
        <p:nvSpPr>
          <p:cNvPr id="162" name="Google Shape;162;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3" name="Google Shape;163;p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4" name="Google Shape;164;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5" name="Shape 165"/>
        <p:cNvGrpSpPr/>
        <p:nvPr/>
      </p:nvGrpSpPr>
      <p:grpSpPr>
        <a:xfrm>
          <a:off x="0" y="0"/>
          <a:ext cx="0" cy="0"/>
          <a:chOff x="0" y="0"/>
          <a:chExt cx="0" cy="0"/>
        </a:xfrm>
      </p:grpSpPr>
      <p:sp>
        <p:nvSpPr>
          <p:cNvPr id="166" name="Google Shape;166;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7" name="Google Shape;167;p7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8" name="Google Shape;168;p7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69" name="Google Shape;169;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0" name="Shape 170"/>
        <p:cNvGrpSpPr/>
        <p:nvPr/>
      </p:nvGrpSpPr>
      <p:grpSpPr>
        <a:xfrm>
          <a:off x="0" y="0"/>
          <a:ext cx="0" cy="0"/>
          <a:chOff x="0" y="0"/>
          <a:chExt cx="0" cy="0"/>
        </a:xfrm>
      </p:grpSpPr>
      <p:sp>
        <p:nvSpPr>
          <p:cNvPr id="171" name="Google Shape;171;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2" name="Google Shape;172;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3" name="Shape 173"/>
        <p:cNvGrpSpPr/>
        <p:nvPr/>
      </p:nvGrpSpPr>
      <p:grpSpPr>
        <a:xfrm>
          <a:off x="0" y="0"/>
          <a:ext cx="0" cy="0"/>
          <a:chOff x="0" y="0"/>
          <a:chExt cx="0" cy="0"/>
        </a:xfrm>
      </p:grpSpPr>
      <p:sp>
        <p:nvSpPr>
          <p:cNvPr id="174" name="Google Shape;174;p7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5" name="Google Shape;175;p7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76" name="Google Shape;176;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6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6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7" name="Shape 177"/>
        <p:cNvGrpSpPr/>
        <p:nvPr/>
      </p:nvGrpSpPr>
      <p:grpSpPr>
        <a:xfrm>
          <a:off x="0" y="0"/>
          <a:ext cx="0" cy="0"/>
          <a:chOff x="0" y="0"/>
          <a:chExt cx="0" cy="0"/>
        </a:xfrm>
      </p:grpSpPr>
      <p:sp>
        <p:nvSpPr>
          <p:cNvPr id="178" name="Google Shape;178;p8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79" name="Google Shape;179;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0" name="Shape 180"/>
        <p:cNvGrpSpPr/>
        <p:nvPr/>
      </p:nvGrpSpPr>
      <p:grpSpPr>
        <a:xfrm>
          <a:off x="0" y="0"/>
          <a:ext cx="0" cy="0"/>
          <a:chOff x="0" y="0"/>
          <a:chExt cx="0" cy="0"/>
        </a:xfrm>
      </p:grpSpPr>
      <p:sp>
        <p:nvSpPr>
          <p:cNvPr id="181" name="Google Shape;181;p8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8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83" name="Google Shape;183;p8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84" name="Google Shape;184;p8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5" name="Google Shape;185;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86" name="Shape 186"/>
        <p:cNvGrpSpPr/>
        <p:nvPr/>
      </p:nvGrpSpPr>
      <p:grpSpPr>
        <a:xfrm>
          <a:off x="0" y="0"/>
          <a:ext cx="0" cy="0"/>
          <a:chOff x="0" y="0"/>
          <a:chExt cx="0" cy="0"/>
        </a:xfrm>
      </p:grpSpPr>
      <p:sp>
        <p:nvSpPr>
          <p:cNvPr id="187" name="Google Shape;187;p8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88" name="Google Shape;188;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89" name="Shape 189"/>
        <p:cNvGrpSpPr/>
        <p:nvPr/>
      </p:nvGrpSpPr>
      <p:grpSpPr>
        <a:xfrm>
          <a:off x="0" y="0"/>
          <a:ext cx="0" cy="0"/>
          <a:chOff x="0" y="0"/>
          <a:chExt cx="0" cy="0"/>
        </a:xfrm>
      </p:grpSpPr>
      <p:sp>
        <p:nvSpPr>
          <p:cNvPr id="190" name="Google Shape;190;p8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91" name="Google Shape;191;p8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92" name="Google Shape;192;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3" name="Shape 193"/>
        <p:cNvGrpSpPr/>
        <p:nvPr/>
      </p:nvGrpSpPr>
      <p:grpSpPr>
        <a:xfrm>
          <a:off x="0" y="0"/>
          <a:ext cx="0" cy="0"/>
          <a:chOff x="0" y="0"/>
          <a:chExt cx="0" cy="0"/>
        </a:xfrm>
      </p:grpSpPr>
      <p:sp>
        <p:nvSpPr>
          <p:cNvPr id="194" name="Google Shape;194;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67"/>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67"/>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4" name="Shape 34"/>
        <p:cNvGrpSpPr/>
        <p:nvPr/>
      </p:nvGrpSpPr>
      <p:grpSpPr>
        <a:xfrm>
          <a:off x="0" y="0"/>
          <a:ext cx="0" cy="0"/>
          <a:chOff x="0" y="0"/>
          <a:chExt cx="0" cy="0"/>
        </a:xfrm>
      </p:grpSpPr>
      <p:sp>
        <p:nvSpPr>
          <p:cNvPr id="35" name="Google Shape;35;p68"/>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6" name="Google Shape;36;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6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6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69"/>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1" name="Google Shape;41;p69"/>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2" name="Google Shape;42;p6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55600" lvl="1" marL="914400" algn="l">
              <a:lnSpc>
                <a:spcPct val="115000"/>
              </a:lnSpc>
              <a:spcBef>
                <a:spcPts val="1600"/>
              </a:spcBef>
              <a:spcAft>
                <a:spcPts val="0"/>
              </a:spcAft>
              <a:buClr>
                <a:schemeClr val="lt1"/>
              </a:buClr>
              <a:buSzPts val="2000"/>
              <a:buChar char="○"/>
              <a:defRPr>
                <a:solidFill>
                  <a:schemeClr val="lt1"/>
                </a:solidFill>
              </a:defRPr>
            </a:lvl2pPr>
            <a:lvl3pPr indent="-342900" lvl="2" marL="1371600" algn="l">
              <a:lnSpc>
                <a:spcPct val="115000"/>
              </a:lnSpc>
              <a:spcBef>
                <a:spcPts val="1600"/>
              </a:spcBef>
              <a:spcAft>
                <a:spcPts val="0"/>
              </a:spcAft>
              <a:buClr>
                <a:schemeClr val="lt1"/>
              </a:buClr>
              <a:buSzPts val="18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3" name="Google Shape;43;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7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6" name="Google Shape;46;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3.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5.xml"/><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3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D0E0E"/>
              </a:buClr>
              <a:buSzPts val="3600"/>
              <a:buFont typeface="Cambria"/>
              <a:buNone/>
              <a:defRPr b="1" i="0" sz="3600" u="none" cap="none" strike="noStrike">
                <a:solidFill>
                  <a:srgbClr val="ED0E0E"/>
                </a:solidFill>
                <a:latin typeface="Cambria"/>
                <a:ea typeface="Cambria"/>
                <a:cs typeface="Cambria"/>
                <a:sym typeface="Cambria"/>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37"/>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2"/>
              </a:buClr>
              <a:buSzPts val="2400"/>
              <a:buFont typeface="Cambria"/>
              <a:buChar char="●"/>
              <a:defRPr b="0" i="0" sz="2400" u="none" cap="none" strike="noStrike">
                <a:solidFill>
                  <a:schemeClr val="dk2"/>
                </a:solidFill>
                <a:latin typeface="Cambria"/>
                <a:ea typeface="Cambria"/>
                <a:cs typeface="Cambria"/>
                <a:sym typeface="Cambria"/>
              </a:defRPr>
            </a:lvl1pPr>
            <a:lvl2pPr indent="-355600" lvl="1" marL="914400" marR="0" rtl="0" algn="l">
              <a:lnSpc>
                <a:spcPct val="115000"/>
              </a:lnSpc>
              <a:spcBef>
                <a:spcPts val="1600"/>
              </a:spcBef>
              <a:spcAft>
                <a:spcPts val="0"/>
              </a:spcAft>
              <a:buClr>
                <a:schemeClr val="dk2"/>
              </a:buClr>
              <a:buSzPts val="2000"/>
              <a:buFont typeface="Cambria"/>
              <a:buChar char="○"/>
              <a:defRPr b="0" i="0" sz="2000" u="none" cap="none" strike="noStrike">
                <a:solidFill>
                  <a:schemeClr val="dk2"/>
                </a:solidFill>
                <a:latin typeface="Cambria"/>
                <a:ea typeface="Cambria"/>
                <a:cs typeface="Cambria"/>
                <a:sym typeface="Cambria"/>
              </a:defRPr>
            </a:lvl2pPr>
            <a:lvl3pPr indent="-342900" lvl="2" marL="1371600" marR="0" rtl="0" algn="l">
              <a:lnSpc>
                <a:spcPct val="115000"/>
              </a:lnSpc>
              <a:spcBef>
                <a:spcPts val="1600"/>
              </a:spcBef>
              <a:spcAft>
                <a:spcPts val="0"/>
              </a:spcAft>
              <a:buClr>
                <a:schemeClr val="dk2"/>
              </a:buClr>
              <a:buSzPts val="1800"/>
              <a:buFont typeface="Cambria"/>
              <a:buChar char="■"/>
              <a:defRPr b="0" i="0" sz="1800" u="none" cap="none" strike="noStrike">
                <a:solidFill>
                  <a:schemeClr val="dk2"/>
                </a:solidFill>
                <a:latin typeface="Cambria"/>
                <a:ea typeface="Cambria"/>
                <a:cs typeface="Cambria"/>
                <a:sym typeface="Cambria"/>
              </a:defRPr>
            </a:lvl3pPr>
            <a:lvl4pPr indent="-317500" lvl="3" marL="18288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4pPr>
            <a:lvl5pPr indent="-317500" lvl="4" marL="22860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5pPr>
            <a:lvl6pPr indent="-317500" lvl="5" marL="27432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6pPr>
            <a:lvl7pPr indent="-317500" lvl="6" marL="32004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7pPr>
            <a:lvl8pPr indent="-317500" lvl="7" marL="36576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8pPr>
            <a:lvl9pPr indent="-317500" lvl="8" marL="4114800" marR="0" rtl="0" algn="l">
              <a:lnSpc>
                <a:spcPct val="115000"/>
              </a:lnSpc>
              <a:spcBef>
                <a:spcPts val="1600"/>
              </a:spcBef>
              <a:spcAft>
                <a:spcPts val="160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9pPr>
          </a:lstStyle>
          <a:p/>
        </p:txBody>
      </p:sp>
      <p:sp>
        <p:nvSpPr>
          <p:cNvPr id="8" name="Google Shape;8;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37"/>
          <p:cNvPicPr preferRelativeResize="0"/>
          <p:nvPr/>
        </p:nvPicPr>
        <p:blipFill rotWithShape="1">
          <a:blip r:embed="rId1">
            <a:alphaModFix/>
          </a:blip>
          <a:srcRect b="0" l="0" r="0" t="0"/>
          <a:stretch/>
        </p:blipFill>
        <p:spPr>
          <a:xfrm>
            <a:off x="0" y="4573674"/>
            <a:ext cx="3686446" cy="5727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3" name="Shape 53"/>
        <p:cNvGrpSpPr/>
        <p:nvPr/>
      </p:nvGrpSpPr>
      <p:grpSpPr>
        <a:xfrm>
          <a:off x="0" y="0"/>
          <a:ext cx="0" cy="0"/>
          <a:chOff x="0" y="0"/>
          <a:chExt cx="0" cy="0"/>
        </a:xfrm>
      </p:grpSpPr>
      <p:sp>
        <p:nvSpPr>
          <p:cNvPr id="54" name="Google Shape;54;p3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D0E0E"/>
              </a:buClr>
              <a:buSzPts val="3600"/>
              <a:buFont typeface="Cambria"/>
              <a:buNone/>
              <a:defRPr b="1" i="0" sz="3600" u="none" cap="none" strike="noStrike">
                <a:solidFill>
                  <a:srgbClr val="ED0E0E"/>
                </a:solidFill>
                <a:latin typeface="Cambria"/>
                <a:ea typeface="Cambria"/>
                <a:cs typeface="Cambria"/>
                <a:sym typeface="Cambria"/>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55" name="Google Shape;55;p39"/>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2"/>
              </a:buClr>
              <a:buSzPts val="2400"/>
              <a:buFont typeface="Cambria"/>
              <a:buChar char="●"/>
              <a:defRPr b="0" i="0" sz="2400" u="none" cap="none" strike="noStrike">
                <a:solidFill>
                  <a:schemeClr val="dk2"/>
                </a:solidFill>
                <a:latin typeface="Cambria"/>
                <a:ea typeface="Cambria"/>
                <a:cs typeface="Cambria"/>
                <a:sym typeface="Cambria"/>
              </a:defRPr>
            </a:lvl1pPr>
            <a:lvl2pPr indent="-355600" lvl="1" marL="914400" marR="0" rtl="0" algn="l">
              <a:lnSpc>
                <a:spcPct val="115000"/>
              </a:lnSpc>
              <a:spcBef>
                <a:spcPts val="1600"/>
              </a:spcBef>
              <a:spcAft>
                <a:spcPts val="0"/>
              </a:spcAft>
              <a:buClr>
                <a:schemeClr val="dk2"/>
              </a:buClr>
              <a:buSzPts val="2000"/>
              <a:buFont typeface="Cambria"/>
              <a:buChar char="○"/>
              <a:defRPr b="0" i="0" sz="2000" u="none" cap="none" strike="noStrike">
                <a:solidFill>
                  <a:schemeClr val="dk2"/>
                </a:solidFill>
                <a:latin typeface="Cambria"/>
                <a:ea typeface="Cambria"/>
                <a:cs typeface="Cambria"/>
                <a:sym typeface="Cambria"/>
              </a:defRPr>
            </a:lvl2pPr>
            <a:lvl3pPr indent="-342900" lvl="2" marL="1371600" marR="0" rtl="0" algn="l">
              <a:lnSpc>
                <a:spcPct val="115000"/>
              </a:lnSpc>
              <a:spcBef>
                <a:spcPts val="1600"/>
              </a:spcBef>
              <a:spcAft>
                <a:spcPts val="0"/>
              </a:spcAft>
              <a:buClr>
                <a:schemeClr val="dk2"/>
              </a:buClr>
              <a:buSzPts val="1800"/>
              <a:buFont typeface="Cambria"/>
              <a:buChar char="■"/>
              <a:defRPr b="0" i="0" sz="1800" u="none" cap="none" strike="noStrike">
                <a:solidFill>
                  <a:schemeClr val="dk2"/>
                </a:solidFill>
                <a:latin typeface="Cambria"/>
                <a:ea typeface="Cambria"/>
                <a:cs typeface="Cambria"/>
                <a:sym typeface="Cambria"/>
              </a:defRPr>
            </a:lvl3pPr>
            <a:lvl4pPr indent="-317500" lvl="3" marL="18288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4pPr>
            <a:lvl5pPr indent="-317500" lvl="4" marL="22860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5pPr>
            <a:lvl6pPr indent="-317500" lvl="5" marL="27432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6pPr>
            <a:lvl7pPr indent="-317500" lvl="6" marL="32004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7pPr>
            <a:lvl8pPr indent="-317500" lvl="7" marL="36576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8pPr>
            <a:lvl9pPr indent="-317500" lvl="8" marL="4114800" marR="0" rtl="0" algn="l">
              <a:lnSpc>
                <a:spcPct val="115000"/>
              </a:lnSpc>
              <a:spcBef>
                <a:spcPts val="1600"/>
              </a:spcBef>
              <a:spcAft>
                <a:spcPts val="160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9pPr>
          </a:lstStyle>
          <a:p/>
        </p:txBody>
      </p:sp>
      <p:sp>
        <p:nvSpPr>
          <p:cNvPr id="56" name="Google Shape;56;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39"/>
          <p:cNvPicPr preferRelativeResize="0"/>
          <p:nvPr/>
        </p:nvPicPr>
        <p:blipFill rotWithShape="1">
          <a:blip r:embed="rId1">
            <a:alphaModFix/>
          </a:blip>
          <a:srcRect b="0" l="0" r="0" t="0"/>
          <a:stretch/>
        </p:blipFill>
        <p:spPr>
          <a:xfrm>
            <a:off x="0" y="4573674"/>
            <a:ext cx="3686446" cy="572700"/>
          </a:xfrm>
          <a:prstGeom prst="rect">
            <a:avLst/>
          </a:prstGeom>
          <a:noFill/>
          <a:ln>
            <a:noFill/>
          </a:ln>
        </p:spPr>
      </p:pic>
      <p:sp>
        <p:nvSpPr>
          <p:cNvPr id="58" name="Google Shape;58;p39"/>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103" name="Shape 103"/>
        <p:cNvGrpSpPr/>
        <p:nvPr/>
      </p:nvGrpSpPr>
      <p:grpSpPr>
        <a:xfrm>
          <a:off x="0" y="0"/>
          <a:ext cx="0" cy="0"/>
          <a:chOff x="0" y="0"/>
          <a:chExt cx="0" cy="0"/>
        </a:xfrm>
      </p:grpSpPr>
      <p:sp>
        <p:nvSpPr>
          <p:cNvPr id="104" name="Google Shape;104;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105" name="Google Shape;105;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106" name="Google Shape;10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50" name="Shape 150"/>
        <p:cNvGrpSpPr/>
        <p:nvPr/>
      </p:nvGrpSpPr>
      <p:grpSpPr>
        <a:xfrm>
          <a:off x="0" y="0"/>
          <a:ext cx="0" cy="0"/>
          <a:chOff x="0" y="0"/>
          <a:chExt cx="0" cy="0"/>
        </a:xfrm>
      </p:grpSpPr>
      <p:sp>
        <p:nvSpPr>
          <p:cNvPr id="151" name="Google Shape;151;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52" name="Google Shape;152;p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53" name="Google Shape;153;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www.audacityteam.org/" TargetMode="External"/><Relationship Id="rId6"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5.xml"/><Relationship Id="rId3" Type="http://schemas.openxmlformats.org/officeDocument/2006/relationships/hyperlink" Target="https://manual.audacityteam.org/" TargetMode="Externa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github.com/NULabNortheastern/digitalassignmentshowcase/tree/main/audio-editing_podcasting/sp23-ward-grmn3101-audacit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hyperlink" Target="http://freemusicarchive.org" TargetMode="External"/><Relationship Id="rId4" Type="http://schemas.openxmlformats.org/officeDocument/2006/relationships/hyperlink" Target="http://studio.youtub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24.png"/><Relationship Id="rId5"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hyperlink" Target="https://bit.ly/diti-feedback" TargetMode="External"/><Relationship Id="rId4" Type="http://schemas.openxmlformats.org/officeDocument/2006/relationships/hyperlink" Target="https://calendly.com/diti-nu/" TargetMode="External"/><Relationship Id="rId5" Type="http://schemas.openxmlformats.org/officeDocument/2006/relationships/hyperlink" Target="mailto:nulab.info@gmail.com" TargetMode="External"/><Relationship Id="rId6" Type="http://schemas.openxmlformats.org/officeDocument/2006/relationships/hyperlink" Target="https://github.com/NULabNortheastern/digitalassignmentshowcase/tree/main/audio-editing_podcasting/sp23-ward-grmn3101-audacit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freemusicarchive.org/" TargetMode="External"/><Relationship Id="rId4" Type="http://schemas.openxmlformats.org/officeDocument/2006/relationships/hyperlink" Target="https://studio.youtube.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
          <p:cNvSpPr txBox="1"/>
          <p:nvPr>
            <p:ph type="ctrTitle"/>
          </p:nvPr>
        </p:nvSpPr>
        <p:spPr>
          <a:xfrm>
            <a:off x="452150" y="524050"/>
            <a:ext cx="8227500" cy="172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sz="4000">
                <a:solidFill>
                  <a:srgbClr val="ED0E0E"/>
                </a:solidFill>
              </a:rPr>
              <a:t>	Introduction to R</a:t>
            </a:r>
            <a:r>
              <a:rPr lang="en" sz="4000"/>
              <a:t>ecording and Editing Audio with Audacity</a:t>
            </a:r>
            <a:endParaRPr sz="4000">
              <a:solidFill>
                <a:srgbClr val="ED0E0E"/>
              </a:solidFill>
            </a:endParaRPr>
          </a:p>
        </p:txBody>
      </p:sp>
      <p:sp>
        <p:nvSpPr>
          <p:cNvPr id="200" name="Google Shape;200;p1"/>
          <p:cNvSpPr txBox="1"/>
          <p:nvPr>
            <p:ph idx="1" type="subTitle"/>
          </p:nvPr>
        </p:nvSpPr>
        <p:spPr>
          <a:xfrm>
            <a:off x="1054500" y="2537825"/>
            <a:ext cx="6730200" cy="1722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en" sz="2000"/>
              <a:t>Taught By: Hunter Moskowitz</a:t>
            </a:r>
            <a:endParaRPr sz="2000"/>
          </a:p>
          <a:p>
            <a:pPr indent="0" lvl="0" marL="0" rtl="0" algn="ctr">
              <a:lnSpc>
                <a:spcPct val="115000"/>
              </a:lnSpc>
              <a:spcBef>
                <a:spcPts val="0"/>
              </a:spcBef>
              <a:spcAft>
                <a:spcPts val="0"/>
              </a:spcAft>
              <a:buSzPts val="2400"/>
              <a:buNone/>
            </a:pPr>
            <a:r>
              <a:rPr lang="en" sz="2000"/>
              <a:t>GRMN3101 Advanced German 1</a:t>
            </a:r>
            <a:endParaRPr sz="2000"/>
          </a:p>
          <a:p>
            <a:pPr indent="0" lvl="0" marL="0" rtl="0" algn="ctr">
              <a:lnSpc>
                <a:spcPct val="115000"/>
              </a:lnSpc>
              <a:spcBef>
                <a:spcPts val="0"/>
              </a:spcBef>
              <a:spcAft>
                <a:spcPts val="0"/>
              </a:spcAft>
              <a:buSzPts val="2400"/>
              <a:buNone/>
            </a:pPr>
            <a:r>
              <a:rPr lang="en" sz="2000"/>
              <a:t>Prof. Sandra Ward</a:t>
            </a:r>
            <a:endParaRPr sz="2000"/>
          </a:p>
          <a:p>
            <a:pPr indent="0" lvl="0" marL="0" rtl="0" algn="ctr">
              <a:lnSpc>
                <a:spcPct val="115000"/>
              </a:lnSpc>
              <a:spcBef>
                <a:spcPts val="0"/>
              </a:spcBef>
              <a:spcAft>
                <a:spcPts val="0"/>
              </a:spcAft>
              <a:buSzPts val="2400"/>
              <a:buNone/>
            </a:pPr>
            <a:r>
              <a:rPr lang="en" sz="2000"/>
              <a:t>Spring 2024</a:t>
            </a:r>
            <a:endParaRPr sz="2000"/>
          </a:p>
          <a:p>
            <a:pPr indent="0" lvl="0" marL="0" rtl="0" algn="ctr">
              <a:lnSpc>
                <a:spcPct val="100000"/>
              </a:lnSpc>
              <a:spcBef>
                <a:spcPts val="0"/>
              </a:spcBef>
              <a:spcAft>
                <a:spcPts val="0"/>
              </a:spcAft>
              <a:buSzPts val="2400"/>
              <a:buNone/>
            </a:pPr>
            <a:r>
              <a:t/>
            </a:r>
            <a:endParaRPr/>
          </a:p>
          <a:p>
            <a:pPr indent="0" lvl="0" marL="0" rtl="0" algn="ctr">
              <a:lnSpc>
                <a:spcPct val="100000"/>
              </a:lnSpc>
              <a:spcBef>
                <a:spcPts val="0"/>
              </a:spcBef>
              <a:spcAft>
                <a:spcPts val="0"/>
              </a:spcAft>
              <a:buSzPts val="2400"/>
              <a:buNone/>
            </a:pPr>
            <a:r>
              <a:t/>
            </a:r>
            <a:endParaRPr>
              <a:latin typeface="Cambria"/>
              <a:ea typeface="Cambria"/>
              <a:cs typeface="Cambria"/>
              <a:sym typeface="Cambria"/>
            </a:endParaRPr>
          </a:p>
          <a:p>
            <a:pPr indent="0" lvl="0" marL="0" rtl="0" algn="r">
              <a:lnSpc>
                <a:spcPct val="100000"/>
              </a:lnSpc>
              <a:spcBef>
                <a:spcPts val="0"/>
              </a:spcBef>
              <a:spcAft>
                <a:spcPts val="0"/>
              </a:spcAft>
              <a:buSzPts val="2400"/>
              <a:buNone/>
            </a:pPr>
            <a:r>
              <a:t/>
            </a:r>
            <a:endParaRPr sz="2400">
              <a:latin typeface="Calibri"/>
              <a:ea typeface="Calibri"/>
              <a:cs typeface="Calibri"/>
              <a:sym typeface="Calibri"/>
            </a:endParaRPr>
          </a:p>
        </p:txBody>
      </p:sp>
      <p:sp>
        <p:nvSpPr>
          <p:cNvPr id="201" name="Google Shape;201;p1"/>
          <p:cNvSpPr/>
          <p:nvPr/>
        </p:nvSpPr>
        <p:spPr>
          <a:xfrm>
            <a:off x="6056300" y="4551600"/>
            <a:ext cx="3087600" cy="5922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202" name="Google Shape;202;p1"/>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0"/>
          <p:cNvSpPr txBox="1"/>
          <p:nvPr>
            <p:ph type="title"/>
          </p:nvPr>
        </p:nvSpPr>
        <p:spPr>
          <a:xfrm>
            <a:off x="311700" y="85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Environmental Considerations</a:t>
            </a:r>
            <a:endParaRPr/>
          </a:p>
        </p:txBody>
      </p:sp>
      <p:sp>
        <p:nvSpPr>
          <p:cNvPr id="262" name="Google Shape;262;p10"/>
          <p:cNvSpPr txBox="1"/>
          <p:nvPr>
            <p:ph idx="1" type="body"/>
          </p:nvPr>
        </p:nvSpPr>
        <p:spPr>
          <a:xfrm>
            <a:off x="311700" y="752200"/>
            <a:ext cx="8520600" cy="39942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Ideally, find a room with good sound absorption to prevent the “echo effect”</a:t>
            </a:r>
            <a:endParaRPr sz="1700"/>
          </a:p>
          <a:p>
            <a:pPr indent="-336550" lvl="1" marL="914400" rtl="0" algn="l">
              <a:lnSpc>
                <a:spcPct val="115000"/>
              </a:lnSpc>
              <a:spcBef>
                <a:spcPts val="0"/>
              </a:spcBef>
              <a:spcAft>
                <a:spcPts val="0"/>
              </a:spcAft>
              <a:buSzPts val="1700"/>
              <a:buChar char="○"/>
            </a:pPr>
            <a:r>
              <a:rPr b="1" lang="en" sz="1700"/>
              <a:t>Yes: </a:t>
            </a:r>
            <a:r>
              <a:rPr lang="en" sz="1700"/>
              <a:t>carpet, cushions, bookshelves, clothes (bedrooms, closets)</a:t>
            </a:r>
            <a:endParaRPr sz="1700"/>
          </a:p>
          <a:p>
            <a:pPr indent="-336550" lvl="1" marL="914400" rtl="0" algn="l">
              <a:lnSpc>
                <a:spcPct val="115000"/>
              </a:lnSpc>
              <a:spcBef>
                <a:spcPts val="0"/>
              </a:spcBef>
              <a:spcAft>
                <a:spcPts val="0"/>
              </a:spcAft>
              <a:buSzPts val="1700"/>
              <a:buChar char="○"/>
            </a:pPr>
            <a:r>
              <a:rPr b="1" lang="en" sz="1700"/>
              <a:t>No: </a:t>
            </a:r>
            <a:r>
              <a:rPr lang="en" sz="1700"/>
              <a:t>larger spaces with hard, smooth surfaces (kitchens, bathrooms)</a:t>
            </a:r>
            <a:endParaRPr sz="1700"/>
          </a:p>
          <a:p>
            <a:pPr indent="-336550" lvl="1" marL="914400" rtl="0" algn="l">
              <a:lnSpc>
                <a:spcPct val="115000"/>
              </a:lnSpc>
              <a:spcBef>
                <a:spcPts val="0"/>
              </a:spcBef>
              <a:spcAft>
                <a:spcPts val="0"/>
              </a:spcAft>
              <a:buSzPts val="1700"/>
              <a:buChar char="○"/>
            </a:pPr>
            <a:r>
              <a:rPr b="1" lang="en" sz="1700"/>
              <a:t>Consider: </a:t>
            </a:r>
            <a:r>
              <a:rPr lang="en" sz="1700"/>
              <a:t>Does the room have an echo? Hard floors/countertops/stainless steel surfaces?</a:t>
            </a:r>
            <a:endParaRPr sz="1700"/>
          </a:p>
          <a:p>
            <a:pPr indent="-336550" lvl="0" marL="457200" rtl="0" algn="l">
              <a:lnSpc>
                <a:spcPct val="115000"/>
              </a:lnSpc>
              <a:spcBef>
                <a:spcPts val="0"/>
              </a:spcBef>
              <a:spcAft>
                <a:spcPts val="0"/>
              </a:spcAft>
              <a:buSzPts val="1700"/>
              <a:buChar char="●"/>
            </a:pPr>
            <a:r>
              <a:rPr lang="en" sz="1700"/>
              <a:t>Put some </a:t>
            </a:r>
            <a:r>
              <a:rPr b="1" lang="en" sz="1700"/>
              <a:t>distance</a:t>
            </a:r>
            <a:r>
              <a:rPr lang="en" sz="1700"/>
              <a:t> between yourself and the microphone (depending on your equipment). </a:t>
            </a:r>
            <a:endParaRPr sz="1700"/>
          </a:p>
          <a:p>
            <a:pPr indent="-336550" lvl="1" marL="914400" rtl="0" algn="l">
              <a:lnSpc>
                <a:spcPct val="115000"/>
              </a:lnSpc>
              <a:spcBef>
                <a:spcPts val="0"/>
              </a:spcBef>
              <a:spcAft>
                <a:spcPts val="0"/>
              </a:spcAft>
              <a:buSzPts val="1700"/>
              <a:buChar char="○"/>
            </a:pPr>
            <a:r>
              <a:rPr lang="en" sz="1700"/>
              <a:t>Being too close</a:t>
            </a:r>
            <a:r>
              <a:rPr b="1" i="1" lang="en" sz="1700"/>
              <a:t> </a:t>
            </a:r>
            <a:r>
              <a:rPr lang="en" sz="1700"/>
              <a:t>can make the audio too loud or garble sound as you speak. If you are positioned too far away the audio will be too quiet or too muffled to salvage.  </a:t>
            </a:r>
            <a:endParaRPr sz="1700"/>
          </a:p>
          <a:p>
            <a:pPr indent="-336550" lvl="0" marL="457200" rtl="0" algn="l">
              <a:lnSpc>
                <a:spcPct val="115000"/>
              </a:lnSpc>
              <a:spcBef>
                <a:spcPts val="0"/>
              </a:spcBef>
              <a:spcAft>
                <a:spcPts val="0"/>
              </a:spcAft>
              <a:buSzPts val="1700"/>
              <a:buChar char="●"/>
            </a:pPr>
            <a:r>
              <a:rPr lang="en" sz="1700"/>
              <a:t>Stay hydrated! </a:t>
            </a:r>
            <a:endParaRPr sz="1700"/>
          </a:p>
          <a:p>
            <a:pPr indent="-336550" lvl="1" marL="914400" rtl="0" algn="l">
              <a:lnSpc>
                <a:spcPct val="115000"/>
              </a:lnSpc>
              <a:spcBef>
                <a:spcPts val="0"/>
              </a:spcBef>
              <a:spcAft>
                <a:spcPts val="0"/>
              </a:spcAft>
              <a:buSzPts val="1700"/>
              <a:buChar char="○"/>
            </a:pPr>
            <a:r>
              <a:rPr lang="en" sz="1700"/>
              <a:t>Keep a drink nearby (water, juice, etc.) to soothe your throat and keep it relaxed.</a:t>
            </a:r>
            <a:endParaRPr sz="1700"/>
          </a:p>
        </p:txBody>
      </p:sp>
      <p:sp>
        <p:nvSpPr>
          <p:cNvPr id="263" name="Google Shape;263;p10"/>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7" name="Shape 267"/>
        <p:cNvGrpSpPr/>
        <p:nvPr/>
      </p:nvGrpSpPr>
      <p:grpSpPr>
        <a:xfrm>
          <a:off x="0" y="0"/>
          <a:ext cx="0" cy="0"/>
          <a:chOff x="0" y="0"/>
          <a:chExt cx="0" cy="0"/>
        </a:xfrm>
      </p:grpSpPr>
      <p:sp>
        <p:nvSpPr>
          <p:cNvPr id="268" name="Google Shape;268;p11"/>
          <p:cNvSpPr txBox="1"/>
          <p:nvPr>
            <p:ph type="title"/>
          </p:nvPr>
        </p:nvSpPr>
        <p:spPr>
          <a:xfrm>
            <a:off x="311700" y="182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400"/>
              <a:t>Recording Considerations for Interviews</a:t>
            </a:r>
            <a:endParaRPr sz="3400"/>
          </a:p>
        </p:txBody>
      </p:sp>
      <p:sp>
        <p:nvSpPr>
          <p:cNvPr id="269" name="Google Shape;269;p11"/>
          <p:cNvSpPr txBox="1"/>
          <p:nvPr>
            <p:ph idx="1" type="body"/>
          </p:nvPr>
        </p:nvSpPr>
        <p:spPr>
          <a:xfrm>
            <a:off x="311700" y="755275"/>
            <a:ext cx="8520600" cy="3758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sz="1800"/>
              <a:t>Remote Recording</a:t>
            </a:r>
            <a:r>
              <a:rPr lang="en" sz="1800"/>
              <a:t> (via Skype, Zoom). </a:t>
            </a:r>
            <a:endParaRPr sz="1800"/>
          </a:p>
          <a:p>
            <a:pPr indent="-342900" lvl="1" marL="914400" rtl="0" algn="l">
              <a:lnSpc>
                <a:spcPct val="115000"/>
              </a:lnSpc>
              <a:spcBef>
                <a:spcPts val="0"/>
              </a:spcBef>
              <a:spcAft>
                <a:spcPts val="0"/>
              </a:spcAft>
              <a:buSzPts val="1800"/>
              <a:buChar char="○"/>
            </a:pPr>
            <a:r>
              <a:rPr lang="en" sz="1800"/>
              <a:t>If you record via Zoom, </a:t>
            </a:r>
            <a:r>
              <a:rPr b="1" lang="en" sz="1800"/>
              <a:t>save your recording to your computer </a:t>
            </a:r>
            <a:r>
              <a:rPr lang="en" sz="1800"/>
              <a:t>not the cloud. </a:t>
            </a:r>
            <a:endParaRPr sz="1800"/>
          </a:p>
          <a:p>
            <a:pPr indent="-342900" lvl="0" marL="457200" rtl="0" algn="l">
              <a:lnSpc>
                <a:spcPct val="115000"/>
              </a:lnSpc>
              <a:spcBef>
                <a:spcPts val="0"/>
              </a:spcBef>
              <a:spcAft>
                <a:spcPts val="0"/>
              </a:spcAft>
              <a:buSzPts val="1800"/>
              <a:buChar char="●"/>
            </a:pPr>
            <a:r>
              <a:rPr b="1" lang="en" sz="1800"/>
              <a:t>Ease in to recording</a:t>
            </a:r>
            <a:r>
              <a:rPr lang="en" sz="1800"/>
              <a:t> with low-stakes conversation</a:t>
            </a:r>
            <a:endParaRPr sz="1800"/>
          </a:p>
          <a:p>
            <a:pPr indent="-342900" lvl="1" marL="914400" rtl="0" algn="l">
              <a:lnSpc>
                <a:spcPct val="115000"/>
              </a:lnSpc>
              <a:spcBef>
                <a:spcPts val="0"/>
              </a:spcBef>
              <a:spcAft>
                <a:spcPts val="0"/>
              </a:spcAft>
              <a:buSzPts val="1800"/>
              <a:buChar char="○"/>
            </a:pPr>
            <a:r>
              <a:rPr lang="en" sz="1800"/>
              <a:t>Interviews are like playing catch. Start with questions that allow everyone to get comfortable. Be yourself! </a:t>
            </a:r>
            <a:endParaRPr sz="1800"/>
          </a:p>
          <a:p>
            <a:pPr indent="-342900" lvl="0" marL="457200" rtl="0" algn="l">
              <a:lnSpc>
                <a:spcPct val="115000"/>
              </a:lnSpc>
              <a:spcBef>
                <a:spcPts val="0"/>
              </a:spcBef>
              <a:spcAft>
                <a:spcPts val="0"/>
              </a:spcAft>
              <a:buSzPts val="1800"/>
              <a:buChar char="●"/>
            </a:pPr>
            <a:r>
              <a:rPr b="1" lang="en" sz="1800"/>
              <a:t>Don’t rush,</a:t>
            </a:r>
            <a:r>
              <a:rPr lang="en" sz="1800"/>
              <a:t> and know you can start over</a:t>
            </a:r>
            <a:endParaRPr sz="1800"/>
          </a:p>
          <a:p>
            <a:pPr indent="-342900" lvl="1" marL="914400" rtl="0" algn="l">
              <a:lnSpc>
                <a:spcPct val="115000"/>
              </a:lnSpc>
              <a:spcBef>
                <a:spcPts val="0"/>
              </a:spcBef>
              <a:spcAft>
                <a:spcPts val="0"/>
              </a:spcAft>
              <a:buSzPts val="1800"/>
              <a:buChar char="○"/>
            </a:pPr>
            <a:r>
              <a:rPr lang="en" sz="1800"/>
              <a:t>You don’t need to get everything in a single take, and you won’t use all the audio that you record. So don’t be afraid to pause frequently and remember you can start over (or cut something altogether!) </a:t>
            </a:r>
            <a:endParaRPr sz="1800"/>
          </a:p>
          <a:p>
            <a:pPr indent="0" lvl="0" marL="0" rtl="0" algn="l">
              <a:lnSpc>
                <a:spcPct val="115000"/>
              </a:lnSpc>
              <a:spcBef>
                <a:spcPts val="1600"/>
              </a:spcBef>
              <a:spcAft>
                <a:spcPts val="1600"/>
              </a:spcAft>
              <a:buSzPts val="2400"/>
              <a:buNone/>
            </a:pPr>
            <a:r>
              <a:t/>
            </a:r>
            <a:endParaRPr sz="1800"/>
          </a:p>
        </p:txBody>
      </p:sp>
      <p:sp>
        <p:nvSpPr>
          <p:cNvPr id="270" name="Google Shape;270;p11"/>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4" name="Shape 274"/>
        <p:cNvGrpSpPr/>
        <p:nvPr/>
      </p:nvGrpSpPr>
      <p:grpSpPr>
        <a:xfrm>
          <a:off x="0" y="0"/>
          <a:ext cx="0" cy="0"/>
          <a:chOff x="0" y="0"/>
          <a:chExt cx="0" cy="0"/>
        </a:xfrm>
      </p:grpSpPr>
      <p:sp>
        <p:nvSpPr>
          <p:cNvPr id="275" name="Google Shape;275;p12"/>
          <p:cNvSpPr txBox="1"/>
          <p:nvPr>
            <p:ph type="title"/>
          </p:nvPr>
        </p:nvSpPr>
        <p:spPr>
          <a:xfrm>
            <a:off x="284050" y="1809500"/>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en" sz="6400"/>
              <a:t>Making Podcasts: Audacity</a:t>
            </a:r>
            <a:endParaRPr sz="6400"/>
          </a:p>
        </p:txBody>
      </p:sp>
      <p:sp>
        <p:nvSpPr>
          <p:cNvPr id="276" name="Google Shape;276;p12"/>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3"/>
          <p:cNvSpPr txBox="1"/>
          <p:nvPr>
            <p:ph type="title"/>
          </p:nvPr>
        </p:nvSpPr>
        <p:spPr>
          <a:xfrm>
            <a:off x="349775" y="289838"/>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What is Audacity? </a:t>
            </a:r>
            <a:endParaRPr b="1" sz="3600">
              <a:solidFill>
                <a:srgbClr val="ED0E0E"/>
              </a:solidFill>
              <a:latin typeface="Cambria"/>
              <a:ea typeface="Cambria"/>
              <a:cs typeface="Cambria"/>
              <a:sym typeface="Cambria"/>
            </a:endParaRPr>
          </a:p>
        </p:txBody>
      </p:sp>
      <p:pic>
        <p:nvPicPr>
          <p:cNvPr id="282" name="Google Shape;282;p13"/>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283" name="Google Shape;283;p13"/>
          <p:cNvSpPr txBox="1"/>
          <p:nvPr>
            <p:ph idx="1" type="body"/>
          </p:nvPr>
        </p:nvSpPr>
        <p:spPr>
          <a:xfrm>
            <a:off x="420300" y="1008750"/>
            <a:ext cx="8723700" cy="31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200">
                <a:solidFill>
                  <a:srgbClr val="666666"/>
                </a:solidFill>
                <a:latin typeface="Cambria"/>
                <a:ea typeface="Cambria"/>
                <a:cs typeface="Cambria"/>
                <a:sym typeface="Cambria"/>
              </a:rPr>
              <a:t>Audacity is a free, easy-to-use, </a:t>
            </a:r>
            <a:r>
              <a:rPr b="1" lang="en" sz="2200">
                <a:solidFill>
                  <a:srgbClr val="666666"/>
                </a:solidFill>
                <a:latin typeface="Cambria"/>
                <a:ea typeface="Cambria"/>
                <a:cs typeface="Cambria"/>
                <a:sym typeface="Cambria"/>
              </a:rPr>
              <a:t>multi-track</a:t>
            </a:r>
            <a:r>
              <a:rPr lang="en" sz="2200">
                <a:solidFill>
                  <a:srgbClr val="666666"/>
                </a:solidFill>
                <a:latin typeface="Cambria"/>
                <a:ea typeface="Cambria"/>
                <a:cs typeface="Cambria"/>
                <a:sym typeface="Cambria"/>
              </a:rPr>
              <a:t> audio editor and one of the more popular free audio editors used for creating podcasts.</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r">
              <a:lnSpc>
                <a:spcPct val="115000"/>
              </a:lnSpc>
              <a:spcBef>
                <a:spcPts val="0"/>
              </a:spcBef>
              <a:spcAft>
                <a:spcPts val="0"/>
              </a:spcAft>
              <a:buSzPts val="1800"/>
              <a:buNone/>
            </a:pPr>
            <a:r>
              <a:rPr lang="en">
                <a:solidFill>
                  <a:srgbClr val="666666"/>
                </a:solidFill>
                <a:latin typeface="Cambria"/>
                <a:ea typeface="Cambria"/>
                <a:cs typeface="Cambria"/>
                <a:sym typeface="Cambria"/>
              </a:rPr>
              <a:t>(</a:t>
            </a:r>
            <a:r>
              <a:rPr b="1" lang="en">
                <a:solidFill>
                  <a:srgbClr val="666666"/>
                </a:solidFill>
                <a:latin typeface="Cambria"/>
                <a:ea typeface="Cambria"/>
                <a:cs typeface="Cambria"/>
                <a:sym typeface="Cambria"/>
              </a:rPr>
              <a:t>Multi-track</a:t>
            </a:r>
            <a:r>
              <a:rPr lang="en">
                <a:solidFill>
                  <a:srgbClr val="666666"/>
                </a:solidFill>
                <a:latin typeface="Cambria"/>
                <a:ea typeface="Cambria"/>
                <a:cs typeface="Cambria"/>
                <a:sym typeface="Cambria"/>
              </a:rPr>
              <a:t>: the ability to have different layers of audio in one clip.)</a:t>
            </a:r>
            <a:endParaRPr sz="2200">
              <a:solidFill>
                <a:srgbClr val="000000"/>
              </a:solidFill>
              <a:latin typeface="Calibri"/>
              <a:ea typeface="Calibri"/>
              <a:cs typeface="Calibri"/>
              <a:sym typeface="Calibri"/>
            </a:endParaRPr>
          </a:p>
        </p:txBody>
      </p:sp>
      <p:pic>
        <p:nvPicPr>
          <p:cNvPr id="284" name="Google Shape;284;p13"/>
          <p:cNvPicPr preferRelativeResize="0"/>
          <p:nvPr/>
        </p:nvPicPr>
        <p:blipFill rotWithShape="1">
          <a:blip r:embed="rId4">
            <a:alphaModFix/>
          </a:blip>
          <a:srcRect b="0" l="0" r="0" t="0"/>
          <a:stretch/>
        </p:blipFill>
        <p:spPr>
          <a:xfrm>
            <a:off x="797388" y="2025038"/>
            <a:ext cx="3171825" cy="1781175"/>
          </a:xfrm>
          <a:prstGeom prst="rect">
            <a:avLst/>
          </a:prstGeom>
          <a:noFill/>
          <a:ln>
            <a:noFill/>
          </a:ln>
        </p:spPr>
      </p:pic>
      <p:pic>
        <p:nvPicPr>
          <p:cNvPr id="285" name="Google Shape;285;p13"/>
          <p:cNvPicPr preferRelativeResize="0"/>
          <p:nvPr/>
        </p:nvPicPr>
        <p:blipFill rotWithShape="1">
          <a:blip r:embed="rId5">
            <a:alphaModFix/>
          </a:blip>
          <a:srcRect b="0" l="0" r="0" t="0"/>
          <a:stretch/>
        </p:blipFill>
        <p:spPr>
          <a:xfrm>
            <a:off x="4572000" y="1909379"/>
            <a:ext cx="3395098" cy="2012521"/>
          </a:xfrm>
          <a:prstGeom prst="rect">
            <a:avLst/>
          </a:prstGeom>
          <a:noFill/>
          <a:ln>
            <a:noFill/>
          </a:ln>
        </p:spPr>
      </p:pic>
      <p:sp>
        <p:nvSpPr>
          <p:cNvPr id="286" name="Google Shape;286;p13"/>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4"/>
          <p:cNvSpPr txBox="1"/>
          <p:nvPr>
            <p:ph type="title"/>
          </p:nvPr>
        </p:nvSpPr>
        <p:spPr>
          <a:xfrm>
            <a:off x="349775" y="61238"/>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Downloading Audacity </a:t>
            </a:r>
            <a:endParaRPr b="1" sz="3600">
              <a:solidFill>
                <a:srgbClr val="ED0E0E"/>
              </a:solidFill>
              <a:latin typeface="Cambria"/>
              <a:ea typeface="Cambria"/>
              <a:cs typeface="Cambria"/>
              <a:sym typeface="Cambria"/>
            </a:endParaRPr>
          </a:p>
        </p:txBody>
      </p:sp>
      <p:pic>
        <p:nvPicPr>
          <p:cNvPr id="292" name="Google Shape;292;p14"/>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pic>
        <p:nvPicPr>
          <p:cNvPr id="293" name="Google Shape;293;p14"/>
          <p:cNvPicPr preferRelativeResize="0"/>
          <p:nvPr/>
        </p:nvPicPr>
        <p:blipFill rotWithShape="1">
          <a:blip r:embed="rId4">
            <a:alphaModFix/>
          </a:blip>
          <a:srcRect b="0" l="0" r="0" t="0"/>
          <a:stretch/>
        </p:blipFill>
        <p:spPr>
          <a:xfrm>
            <a:off x="0" y="1460456"/>
            <a:ext cx="9144000" cy="1882088"/>
          </a:xfrm>
          <a:prstGeom prst="rect">
            <a:avLst/>
          </a:prstGeom>
          <a:noFill/>
          <a:ln>
            <a:noFill/>
          </a:ln>
        </p:spPr>
      </p:pic>
      <p:sp>
        <p:nvSpPr>
          <p:cNvPr id="294" name="Google Shape;294;p14"/>
          <p:cNvSpPr txBox="1"/>
          <p:nvPr>
            <p:ph idx="1" type="body"/>
          </p:nvPr>
        </p:nvSpPr>
        <p:spPr>
          <a:xfrm>
            <a:off x="420300" y="932550"/>
            <a:ext cx="8150700" cy="355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u="sng">
                <a:solidFill>
                  <a:schemeClr val="hlink"/>
                </a:solidFill>
                <a:latin typeface="Cambria"/>
                <a:ea typeface="Cambria"/>
                <a:cs typeface="Cambria"/>
                <a:sym typeface="Cambria"/>
                <a:hlinkClick r:id="rId5"/>
              </a:rPr>
              <a:t>https://www.audacityteam.org/</a:t>
            </a:r>
            <a:r>
              <a:rPr lang="en">
                <a:solidFill>
                  <a:srgbClr val="000000"/>
                </a:solidFill>
                <a:latin typeface="Cambria"/>
                <a:ea typeface="Cambria"/>
                <a:cs typeface="Cambria"/>
                <a:sym typeface="Cambria"/>
              </a:rPr>
              <a:t>   </a:t>
            </a:r>
            <a:r>
              <a:rPr lang="en">
                <a:solidFill>
                  <a:srgbClr val="666666"/>
                </a:solidFill>
                <a:latin typeface="Cambria"/>
                <a:ea typeface="Cambria"/>
                <a:cs typeface="Cambria"/>
                <a:sym typeface="Cambria"/>
              </a:rPr>
              <a:t>--- Audacity is platform-agnostic!  </a:t>
            </a:r>
            <a:endParaRPr>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lang="en">
                <a:solidFill>
                  <a:srgbClr val="666666"/>
                </a:solidFill>
                <a:latin typeface="Cambria"/>
                <a:ea typeface="Cambria"/>
                <a:cs typeface="Cambria"/>
                <a:sym typeface="Cambria"/>
              </a:rPr>
              <a:t>Choose if you want it for Windows, Mac, or Linux. </a:t>
            </a:r>
            <a:endParaRPr>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a:solidFill>
                <a:srgbClr val="000000"/>
              </a:solidFill>
              <a:latin typeface="Calibri"/>
              <a:ea typeface="Calibri"/>
              <a:cs typeface="Calibri"/>
              <a:sym typeface="Calibri"/>
            </a:endParaRPr>
          </a:p>
          <a:p>
            <a:pPr indent="0" lvl="0" marL="0" marR="0" rtl="0" algn="l">
              <a:lnSpc>
                <a:spcPct val="115000"/>
              </a:lnSpc>
              <a:spcBef>
                <a:spcPts val="0"/>
              </a:spcBef>
              <a:spcAft>
                <a:spcPts val="0"/>
              </a:spcAft>
              <a:buSzPts val="1800"/>
              <a:buNone/>
            </a:pPr>
            <a:r>
              <a:t/>
            </a:r>
            <a:endParaRPr>
              <a:solidFill>
                <a:srgbClr val="000000"/>
              </a:solidFill>
              <a:latin typeface="Calibri"/>
              <a:ea typeface="Calibri"/>
              <a:cs typeface="Calibri"/>
              <a:sym typeface="Calibri"/>
            </a:endParaRPr>
          </a:p>
          <a:p>
            <a:pPr indent="0" lvl="0" marL="0" marR="0" rtl="0" algn="l">
              <a:lnSpc>
                <a:spcPct val="115000"/>
              </a:lnSpc>
              <a:spcBef>
                <a:spcPts val="0"/>
              </a:spcBef>
              <a:spcAft>
                <a:spcPts val="0"/>
              </a:spcAft>
              <a:buSzPts val="1800"/>
              <a:buNone/>
            </a:pPr>
            <a:r>
              <a:t/>
            </a:r>
            <a:endParaRPr>
              <a:solidFill>
                <a:srgbClr val="000000"/>
              </a:solidFill>
              <a:latin typeface="Calibri"/>
              <a:ea typeface="Calibri"/>
              <a:cs typeface="Calibri"/>
              <a:sym typeface="Calibri"/>
            </a:endParaRPr>
          </a:p>
          <a:p>
            <a:pPr indent="0" lvl="0" marL="0" marR="0" rtl="0" algn="l">
              <a:lnSpc>
                <a:spcPct val="115000"/>
              </a:lnSpc>
              <a:spcBef>
                <a:spcPts val="0"/>
              </a:spcBef>
              <a:spcAft>
                <a:spcPts val="0"/>
              </a:spcAft>
              <a:buSzPts val="1800"/>
              <a:buNone/>
            </a:pPr>
            <a:r>
              <a:t/>
            </a:r>
            <a:endParaRPr>
              <a:solidFill>
                <a:srgbClr val="000000"/>
              </a:solidFill>
              <a:latin typeface="Calibri"/>
              <a:ea typeface="Calibri"/>
              <a:cs typeface="Calibri"/>
              <a:sym typeface="Calibri"/>
            </a:endParaRPr>
          </a:p>
          <a:p>
            <a:pPr indent="0" lvl="0" marL="0" marR="0" rtl="0" algn="l">
              <a:lnSpc>
                <a:spcPct val="115000"/>
              </a:lnSpc>
              <a:spcBef>
                <a:spcPts val="0"/>
              </a:spcBef>
              <a:spcAft>
                <a:spcPts val="0"/>
              </a:spcAft>
              <a:buSzPts val="1800"/>
              <a:buNone/>
            </a:pPr>
            <a:r>
              <a:t/>
            </a:r>
            <a:endParaRPr>
              <a:solidFill>
                <a:srgbClr val="000000"/>
              </a:solidFill>
              <a:latin typeface="Calibri"/>
              <a:ea typeface="Calibri"/>
              <a:cs typeface="Calibri"/>
              <a:sym typeface="Calibri"/>
            </a:endParaRPr>
          </a:p>
          <a:p>
            <a:pPr indent="0" lvl="0" marL="0" marR="0" rtl="0" algn="l">
              <a:lnSpc>
                <a:spcPct val="115000"/>
              </a:lnSpc>
              <a:spcBef>
                <a:spcPts val="0"/>
              </a:spcBef>
              <a:spcAft>
                <a:spcPts val="0"/>
              </a:spcAft>
              <a:buSzPts val="1800"/>
              <a:buNone/>
            </a:pPr>
            <a:r>
              <a:t/>
            </a:r>
            <a:endParaRPr>
              <a:solidFill>
                <a:srgbClr val="000000"/>
              </a:solidFill>
              <a:latin typeface="Calibri"/>
              <a:ea typeface="Calibri"/>
              <a:cs typeface="Calibri"/>
              <a:sym typeface="Calibri"/>
            </a:endParaRPr>
          </a:p>
          <a:p>
            <a:pPr indent="0" lvl="0" marL="0" marR="0" rtl="0" algn="l">
              <a:lnSpc>
                <a:spcPct val="115000"/>
              </a:lnSpc>
              <a:spcBef>
                <a:spcPts val="0"/>
              </a:spcBef>
              <a:spcAft>
                <a:spcPts val="0"/>
              </a:spcAft>
              <a:buSzPts val="1800"/>
              <a:buNone/>
            </a:pPr>
            <a:r>
              <a:t/>
            </a:r>
            <a:endParaRPr>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lang="en">
                <a:solidFill>
                  <a:srgbClr val="666666"/>
                </a:solidFill>
                <a:latin typeface="Cambria"/>
                <a:ea typeface="Cambria"/>
                <a:cs typeface="Cambria"/>
                <a:sym typeface="Cambria"/>
              </a:rPr>
              <a:t>For PC users: download </a:t>
            </a:r>
            <a:r>
              <a:rPr b="1" lang="en">
                <a:solidFill>
                  <a:srgbClr val="666666"/>
                </a:solidFill>
                <a:latin typeface="Cambria"/>
                <a:ea typeface="Cambria"/>
                <a:cs typeface="Cambria"/>
                <a:sym typeface="Cambria"/>
              </a:rPr>
              <a:t>Windows Installer</a:t>
            </a:r>
            <a:endParaRPr b="1">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lang="en">
                <a:solidFill>
                  <a:srgbClr val="666666"/>
                </a:solidFill>
                <a:latin typeface="Cambria"/>
                <a:ea typeface="Cambria"/>
                <a:cs typeface="Cambria"/>
                <a:sym typeface="Cambria"/>
              </a:rPr>
              <a:t>For Mac users: download </a:t>
            </a:r>
            <a:r>
              <a:rPr b="1" lang="en">
                <a:solidFill>
                  <a:srgbClr val="666666"/>
                </a:solidFill>
                <a:latin typeface="Cambria"/>
                <a:ea typeface="Cambria"/>
                <a:cs typeface="Cambria"/>
                <a:sym typeface="Cambria"/>
              </a:rPr>
              <a:t>MacOS.dmg </a:t>
            </a:r>
            <a:endParaRPr b="1">
              <a:solidFill>
                <a:srgbClr val="666666"/>
              </a:solidFill>
              <a:latin typeface="Cambria"/>
              <a:ea typeface="Cambria"/>
              <a:cs typeface="Cambria"/>
              <a:sym typeface="Cambria"/>
            </a:endParaRPr>
          </a:p>
        </p:txBody>
      </p:sp>
      <p:pic>
        <p:nvPicPr>
          <p:cNvPr id="295" name="Google Shape;295;p14"/>
          <p:cNvPicPr preferRelativeResize="0"/>
          <p:nvPr/>
        </p:nvPicPr>
        <p:blipFill rotWithShape="1">
          <a:blip r:embed="rId6">
            <a:alphaModFix/>
          </a:blip>
          <a:srcRect b="0" l="0" r="0" t="0"/>
          <a:stretch/>
        </p:blipFill>
        <p:spPr>
          <a:xfrm>
            <a:off x="5022926" y="3077397"/>
            <a:ext cx="3984151" cy="2017375"/>
          </a:xfrm>
          <a:prstGeom prst="rect">
            <a:avLst/>
          </a:prstGeom>
          <a:noFill/>
          <a:ln>
            <a:noFill/>
          </a:ln>
        </p:spPr>
      </p:pic>
      <p:sp>
        <p:nvSpPr>
          <p:cNvPr id="296" name="Google Shape;296;p14"/>
          <p:cNvSpPr/>
          <p:nvPr/>
        </p:nvSpPr>
        <p:spPr>
          <a:xfrm>
            <a:off x="5022925" y="4179100"/>
            <a:ext cx="9216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4"/>
          <p:cNvSpPr/>
          <p:nvPr/>
        </p:nvSpPr>
        <p:spPr>
          <a:xfrm>
            <a:off x="5022925" y="4481525"/>
            <a:ext cx="9216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5"/>
          <p:cNvSpPr txBox="1"/>
          <p:nvPr>
            <p:ph type="title"/>
          </p:nvPr>
        </p:nvSpPr>
        <p:spPr>
          <a:xfrm>
            <a:off x="353625" y="17951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Anatomy of Audacity </a:t>
            </a:r>
            <a:endParaRPr b="1" sz="3600">
              <a:solidFill>
                <a:srgbClr val="ED0E0E"/>
              </a:solidFill>
              <a:latin typeface="Cambria"/>
              <a:ea typeface="Cambria"/>
              <a:cs typeface="Cambria"/>
              <a:sym typeface="Cambria"/>
            </a:endParaRPr>
          </a:p>
        </p:txBody>
      </p:sp>
      <p:sp>
        <p:nvSpPr>
          <p:cNvPr id="304" name="Google Shape;304;p15"/>
          <p:cNvSpPr txBox="1"/>
          <p:nvPr/>
        </p:nvSpPr>
        <p:spPr>
          <a:xfrm>
            <a:off x="353625" y="1178725"/>
            <a:ext cx="1682400" cy="34719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Main buttons (L-R): pause, play, stop, fast-forward/</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backward, record</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Microphone, volume, input, and output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Recordings (audio tracks) will display in this window  here.</a:t>
            </a:r>
            <a:endParaRPr b="0" i="0" sz="1400" u="none" cap="none" strike="noStrike">
              <a:solidFill>
                <a:srgbClr val="000000"/>
              </a:solidFill>
              <a:latin typeface="Cambria"/>
              <a:ea typeface="Cambria"/>
              <a:cs typeface="Cambria"/>
              <a:sym typeface="Cambria"/>
            </a:endParaRPr>
          </a:p>
        </p:txBody>
      </p:sp>
      <p:cxnSp>
        <p:nvCxnSpPr>
          <p:cNvPr id="305" name="Google Shape;305;p15"/>
          <p:cNvCxnSpPr/>
          <p:nvPr/>
        </p:nvCxnSpPr>
        <p:spPr>
          <a:xfrm flipH="1" rot="10800000">
            <a:off x="2035975" y="1435875"/>
            <a:ext cx="375000" cy="192900"/>
          </a:xfrm>
          <a:prstGeom prst="straightConnector1">
            <a:avLst/>
          </a:prstGeom>
          <a:noFill/>
          <a:ln cap="flat" cmpd="sng" w="28575">
            <a:solidFill>
              <a:srgbClr val="000000"/>
            </a:solidFill>
            <a:prstDash val="solid"/>
            <a:round/>
            <a:headEnd len="sm" w="sm" type="none"/>
            <a:tailEnd len="sm" w="sm" type="none"/>
          </a:ln>
        </p:spPr>
      </p:cxnSp>
      <p:cxnSp>
        <p:nvCxnSpPr>
          <p:cNvPr id="306" name="Google Shape;306;p15"/>
          <p:cNvCxnSpPr>
            <a:stCxn id="304" idx="3"/>
          </p:cNvCxnSpPr>
          <p:nvPr/>
        </p:nvCxnSpPr>
        <p:spPr>
          <a:xfrm flipH="1" rot="10800000">
            <a:off x="2036025" y="2068075"/>
            <a:ext cx="385800" cy="846600"/>
          </a:xfrm>
          <a:prstGeom prst="straightConnector1">
            <a:avLst/>
          </a:prstGeom>
          <a:noFill/>
          <a:ln cap="flat" cmpd="sng" w="28575">
            <a:solidFill>
              <a:srgbClr val="000000"/>
            </a:solidFill>
            <a:prstDash val="solid"/>
            <a:round/>
            <a:headEnd len="sm" w="sm" type="none"/>
            <a:tailEnd len="sm" w="sm" type="none"/>
          </a:ln>
        </p:spPr>
      </p:cxnSp>
      <p:cxnSp>
        <p:nvCxnSpPr>
          <p:cNvPr id="307" name="Google Shape;307;p15"/>
          <p:cNvCxnSpPr/>
          <p:nvPr/>
        </p:nvCxnSpPr>
        <p:spPr>
          <a:xfrm flipH="1" rot="10800000">
            <a:off x="2035975" y="3729000"/>
            <a:ext cx="364200" cy="42900"/>
          </a:xfrm>
          <a:prstGeom prst="straightConnector1">
            <a:avLst/>
          </a:prstGeom>
          <a:noFill/>
          <a:ln cap="flat" cmpd="sng" w="28575">
            <a:solidFill>
              <a:srgbClr val="000000"/>
            </a:solidFill>
            <a:prstDash val="solid"/>
            <a:round/>
            <a:headEnd len="sm" w="sm" type="none"/>
            <a:tailEnd len="sm" w="sm" type="none"/>
          </a:ln>
        </p:spPr>
      </p:cxnSp>
      <p:sp>
        <p:nvSpPr>
          <p:cNvPr id="308" name="Google Shape;308;p15"/>
          <p:cNvSpPr txBox="1"/>
          <p:nvPr/>
        </p:nvSpPr>
        <p:spPr>
          <a:xfrm>
            <a:off x="7640250" y="1146575"/>
            <a:ext cx="1371600" cy="37854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Editing, saving, effects, transporting or exporting the recording.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Output Volume Level Monitor: shows the loudness of each track in real-time</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Tip: try for -12 to -6db</a:t>
            </a:r>
            <a:endParaRPr b="0" i="1"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Other Audacity tools</a:t>
            </a:r>
            <a:endParaRPr b="0" i="0" sz="1400" u="none" cap="none" strike="noStrike">
              <a:solidFill>
                <a:srgbClr val="000000"/>
              </a:solidFill>
              <a:latin typeface="Cambria"/>
              <a:ea typeface="Cambria"/>
              <a:cs typeface="Cambria"/>
              <a:sym typeface="Cambria"/>
            </a:endParaRPr>
          </a:p>
        </p:txBody>
      </p:sp>
      <p:cxnSp>
        <p:nvCxnSpPr>
          <p:cNvPr id="309" name="Google Shape;309;p15"/>
          <p:cNvCxnSpPr/>
          <p:nvPr/>
        </p:nvCxnSpPr>
        <p:spPr>
          <a:xfrm rot="10800000">
            <a:off x="7404525" y="1146575"/>
            <a:ext cx="225000" cy="428700"/>
          </a:xfrm>
          <a:prstGeom prst="straightConnector1">
            <a:avLst/>
          </a:prstGeom>
          <a:noFill/>
          <a:ln cap="flat" cmpd="sng" w="28575">
            <a:solidFill>
              <a:srgbClr val="000000"/>
            </a:solidFill>
            <a:prstDash val="solid"/>
            <a:round/>
            <a:headEnd len="sm" w="sm" type="none"/>
            <a:tailEnd len="sm" w="sm" type="none"/>
          </a:ln>
        </p:spPr>
      </p:cxnSp>
      <p:cxnSp>
        <p:nvCxnSpPr>
          <p:cNvPr id="310" name="Google Shape;310;p15"/>
          <p:cNvCxnSpPr/>
          <p:nvPr/>
        </p:nvCxnSpPr>
        <p:spPr>
          <a:xfrm rot="10800000">
            <a:off x="4914175" y="1446575"/>
            <a:ext cx="2730000" cy="2703000"/>
          </a:xfrm>
          <a:prstGeom prst="straightConnector1">
            <a:avLst/>
          </a:prstGeom>
          <a:noFill/>
          <a:ln cap="flat" cmpd="sng" w="28575">
            <a:solidFill>
              <a:srgbClr val="000000"/>
            </a:solidFill>
            <a:prstDash val="solid"/>
            <a:round/>
            <a:headEnd len="sm" w="sm" type="none"/>
            <a:tailEnd len="sm" w="sm" type="none"/>
          </a:ln>
        </p:spPr>
      </p:cxnSp>
      <p:cxnSp>
        <p:nvCxnSpPr>
          <p:cNvPr id="311" name="Google Shape;311;p15"/>
          <p:cNvCxnSpPr>
            <a:endCxn id="308" idx="1"/>
          </p:cNvCxnSpPr>
          <p:nvPr/>
        </p:nvCxnSpPr>
        <p:spPr>
          <a:xfrm>
            <a:off x="7174650" y="1446575"/>
            <a:ext cx="465600" cy="1592700"/>
          </a:xfrm>
          <a:prstGeom prst="straightConnector1">
            <a:avLst/>
          </a:prstGeom>
          <a:noFill/>
          <a:ln cap="flat" cmpd="sng" w="28575">
            <a:solidFill>
              <a:srgbClr val="000000"/>
            </a:solidFill>
            <a:prstDash val="solid"/>
            <a:round/>
            <a:headEnd len="sm" w="sm" type="none"/>
            <a:tailEnd len="sm" w="sm" type="none"/>
          </a:ln>
        </p:spPr>
      </p:cxnSp>
      <p:sp>
        <p:nvSpPr>
          <p:cNvPr id="312" name="Google Shape;312;p15"/>
          <p:cNvSpPr txBox="1"/>
          <p:nvPr/>
        </p:nvSpPr>
        <p:spPr>
          <a:xfrm>
            <a:off x="3250475" y="4767725"/>
            <a:ext cx="316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Proxima Nova"/>
                <a:ea typeface="Proxima Nova"/>
                <a:cs typeface="Proxima Nova"/>
                <a:sym typeface="Proxima Nova"/>
                <a:hlinkClick r:id="rId3"/>
              </a:rPr>
              <a:t>https://manual.audacityteam.org/</a:t>
            </a:r>
            <a:r>
              <a:rPr b="0" i="0" lang="en" sz="1400" u="none" cap="none" strike="noStrike">
                <a:solidFill>
                  <a:srgbClr val="000000"/>
                </a:solidFill>
                <a:latin typeface="Proxima Nova"/>
                <a:ea typeface="Proxima Nova"/>
                <a:cs typeface="Proxima Nova"/>
                <a:sym typeface="Proxima Nova"/>
              </a:rPr>
              <a:t> </a:t>
            </a:r>
            <a:endParaRPr b="0" i="0" sz="1400" u="none" cap="none" strike="noStrike">
              <a:solidFill>
                <a:srgbClr val="000000"/>
              </a:solidFill>
              <a:latin typeface="Proxima Nova"/>
              <a:ea typeface="Proxima Nova"/>
              <a:cs typeface="Proxima Nova"/>
              <a:sym typeface="Proxima Nova"/>
            </a:endParaRPr>
          </a:p>
        </p:txBody>
      </p:sp>
      <p:pic>
        <p:nvPicPr>
          <p:cNvPr id="313" name="Google Shape;313;p15"/>
          <p:cNvPicPr preferRelativeResize="0"/>
          <p:nvPr/>
        </p:nvPicPr>
        <p:blipFill rotWithShape="1">
          <a:blip r:embed="rId4">
            <a:alphaModFix/>
          </a:blip>
          <a:srcRect b="0" l="0" r="0" t="0"/>
          <a:stretch/>
        </p:blipFill>
        <p:spPr>
          <a:xfrm>
            <a:off x="2191650" y="1205987"/>
            <a:ext cx="5292974" cy="3031572"/>
          </a:xfrm>
          <a:prstGeom prst="rect">
            <a:avLst/>
          </a:prstGeom>
          <a:noFill/>
          <a:ln>
            <a:noFill/>
          </a:ln>
        </p:spPr>
      </p:pic>
      <p:sp>
        <p:nvSpPr>
          <p:cNvPr id="314" name="Google Shape;314;p15"/>
          <p:cNvSpPr/>
          <p:nvPr/>
        </p:nvSpPr>
        <p:spPr>
          <a:xfrm>
            <a:off x="2312138" y="1146575"/>
            <a:ext cx="5052000" cy="130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5"/>
          <p:cNvSpPr/>
          <p:nvPr/>
        </p:nvSpPr>
        <p:spPr>
          <a:xfrm>
            <a:off x="2209475" y="1376175"/>
            <a:ext cx="912300" cy="192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5"/>
          <p:cNvSpPr/>
          <p:nvPr/>
        </p:nvSpPr>
        <p:spPr>
          <a:xfrm>
            <a:off x="5463475" y="1374725"/>
            <a:ext cx="1711200" cy="130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5"/>
          <p:cNvSpPr/>
          <p:nvPr/>
        </p:nvSpPr>
        <p:spPr>
          <a:xfrm flipH="1" rot="10800000">
            <a:off x="2191650" y="1575400"/>
            <a:ext cx="2209500" cy="12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5"/>
          <p:cNvSpPr/>
          <p:nvPr/>
        </p:nvSpPr>
        <p:spPr>
          <a:xfrm flipH="1" rot="10800000">
            <a:off x="4471446" y="1579600"/>
            <a:ext cx="1020900" cy="11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5"/>
          <p:cNvSpPr/>
          <p:nvPr/>
        </p:nvSpPr>
        <p:spPr>
          <a:xfrm flipH="1" rot="10800000">
            <a:off x="2191650" y="1769475"/>
            <a:ext cx="5197200" cy="2148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5"/>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6"/>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Key Terms</a:t>
            </a:r>
            <a:endParaRPr b="1" sz="3600">
              <a:solidFill>
                <a:srgbClr val="ED0E0E"/>
              </a:solidFill>
              <a:latin typeface="Cambria"/>
              <a:ea typeface="Cambria"/>
              <a:cs typeface="Cambria"/>
              <a:sym typeface="Cambria"/>
            </a:endParaRPr>
          </a:p>
        </p:txBody>
      </p:sp>
      <p:pic>
        <p:nvPicPr>
          <p:cNvPr id="326" name="Google Shape;326;p16"/>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327" name="Google Shape;327;p16"/>
          <p:cNvSpPr txBox="1"/>
          <p:nvPr>
            <p:ph idx="1" type="body"/>
          </p:nvPr>
        </p:nvSpPr>
        <p:spPr>
          <a:xfrm>
            <a:off x="311700" y="697125"/>
            <a:ext cx="8520600" cy="3880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Track: </a:t>
            </a:r>
            <a:r>
              <a:rPr lang="en" sz="2000">
                <a:latin typeface="Cambria"/>
                <a:ea typeface="Cambria"/>
                <a:cs typeface="Cambria"/>
                <a:sym typeface="Cambria"/>
              </a:rPr>
              <a:t>a single audio channel or stream.</a:t>
            </a:r>
            <a:endParaRPr sz="2000">
              <a:latin typeface="Cambria"/>
              <a:ea typeface="Cambria"/>
              <a:cs typeface="Cambria"/>
              <a:sym typeface="Cambria"/>
            </a:endParaRPr>
          </a:p>
          <a:p>
            <a:pPr indent="-355600" lvl="1" marL="9144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Multi-track</a:t>
            </a:r>
            <a:r>
              <a:rPr lang="en" sz="2000">
                <a:latin typeface="Cambria"/>
                <a:ea typeface="Cambria"/>
                <a:cs typeface="Cambria"/>
                <a:sym typeface="Cambria"/>
              </a:rPr>
              <a:t>: an audio recording or chanel with more than one track or recording of sound.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Clipping</a:t>
            </a:r>
            <a:r>
              <a:rPr lang="en" sz="2000">
                <a:latin typeface="Cambria"/>
                <a:ea typeface="Cambria"/>
                <a:cs typeface="Cambria"/>
                <a:sym typeface="Cambria"/>
              </a:rPr>
              <a:t>: splitting audio into separate sections—that is, making “clips”</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Waveform: </a:t>
            </a:r>
            <a:r>
              <a:rPr lang="en" sz="2000">
                <a:latin typeface="Cambria"/>
                <a:ea typeface="Cambria"/>
                <a:cs typeface="Cambria"/>
                <a:sym typeface="Cambria"/>
              </a:rPr>
              <a:t>the curve within a track showing the duration and volume of individual sounds</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Mixing</a:t>
            </a:r>
            <a:r>
              <a:rPr lang="en" sz="2000">
                <a:latin typeface="Cambria"/>
                <a:ea typeface="Cambria"/>
                <a:cs typeface="Cambria"/>
                <a:sym typeface="Cambria"/>
              </a:rPr>
              <a:t>: the process of audio production, or mixing tracks of recordings, music, and other desired media.</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MP3 File:</a:t>
            </a:r>
            <a:r>
              <a:rPr lang="en" sz="2000">
                <a:latin typeface="Cambria"/>
                <a:ea typeface="Cambria"/>
                <a:cs typeface="Cambria"/>
                <a:sym typeface="Cambria"/>
              </a:rPr>
              <a:t> the most generally used audio file format. Others include .wav and .mp4.</a:t>
            </a:r>
            <a:endParaRPr sz="2000">
              <a:latin typeface="Cambria"/>
              <a:ea typeface="Cambria"/>
              <a:cs typeface="Cambria"/>
              <a:sym typeface="Cambria"/>
            </a:endParaRPr>
          </a:p>
        </p:txBody>
      </p:sp>
      <p:sp>
        <p:nvSpPr>
          <p:cNvPr id="328" name="Google Shape;328;p16"/>
          <p:cNvSpPr txBox="1"/>
          <p:nvPr/>
        </p:nvSpPr>
        <p:spPr>
          <a:xfrm>
            <a:off x="5983800" y="454112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329" name="Google Shape;329;p16"/>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3" name="Shape 333"/>
        <p:cNvGrpSpPr/>
        <p:nvPr/>
      </p:nvGrpSpPr>
      <p:grpSpPr>
        <a:xfrm>
          <a:off x="0" y="0"/>
          <a:ext cx="0" cy="0"/>
          <a:chOff x="0" y="0"/>
          <a:chExt cx="0" cy="0"/>
        </a:xfrm>
      </p:grpSpPr>
      <p:sp>
        <p:nvSpPr>
          <p:cNvPr id="334" name="Google Shape;334;p17"/>
          <p:cNvSpPr txBox="1"/>
          <p:nvPr>
            <p:ph type="title"/>
          </p:nvPr>
        </p:nvSpPr>
        <p:spPr>
          <a:xfrm>
            <a:off x="379125" y="1853100"/>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en"/>
              <a:t>Basics: Audacity &amp; Recording  Audio  </a:t>
            </a:r>
            <a:endParaRPr/>
          </a:p>
        </p:txBody>
      </p:sp>
      <p:sp>
        <p:nvSpPr>
          <p:cNvPr id="335" name="Google Shape;335;p17"/>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400"/>
              <a:t>Getting Started: Tips for Recording Audio</a:t>
            </a:r>
            <a:endParaRPr sz="3400"/>
          </a:p>
        </p:txBody>
      </p:sp>
      <p:sp>
        <p:nvSpPr>
          <p:cNvPr id="341" name="Google Shape;341;p18"/>
          <p:cNvSpPr txBox="1"/>
          <p:nvPr>
            <p:ph idx="1" type="body"/>
          </p:nvPr>
        </p:nvSpPr>
        <p:spPr>
          <a:xfrm>
            <a:off x="311700" y="1015950"/>
            <a:ext cx="8182500" cy="36180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Know where your microphone is located and keep it clear of papers/other objects</a:t>
            </a:r>
            <a:endParaRPr sz="2000"/>
          </a:p>
          <a:p>
            <a:pPr indent="-355600" lvl="0" marL="457200" rtl="0" algn="l">
              <a:lnSpc>
                <a:spcPct val="115000"/>
              </a:lnSpc>
              <a:spcBef>
                <a:spcPts val="0"/>
              </a:spcBef>
              <a:spcAft>
                <a:spcPts val="0"/>
              </a:spcAft>
              <a:buSzPts val="2000"/>
              <a:buChar char="●"/>
            </a:pPr>
            <a:r>
              <a:rPr lang="en" sz="2000"/>
              <a:t>Use headphones when recording and editing</a:t>
            </a:r>
            <a:endParaRPr sz="2000"/>
          </a:p>
          <a:p>
            <a:pPr indent="-355600" lvl="1" marL="914400" rtl="0" algn="l">
              <a:lnSpc>
                <a:spcPct val="115000"/>
              </a:lnSpc>
              <a:spcBef>
                <a:spcPts val="0"/>
              </a:spcBef>
              <a:spcAft>
                <a:spcPts val="0"/>
              </a:spcAft>
              <a:buSzPts val="2000"/>
              <a:buChar char="○"/>
            </a:pPr>
            <a:r>
              <a:rPr lang="en"/>
              <a:t>After you finish editing, listen to the file without headphones to see where the audio is too loud/quiet when played in a space. </a:t>
            </a:r>
            <a:endParaRPr/>
          </a:p>
          <a:p>
            <a:pPr indent="-355600" lvl="0" marL="457200" rtl="0" algn="l">
              <a:lnSpc>
                <a:spcPct val="115000"/>
              </a:lnSpc>
              <a:spcBef>
                <a:spcPts val="0"/>
              </a:spcBef>
              <a:spcAft>
                <a:spcPts val="0"/>
              </a:spcAft>
              <a:buSzPts val="2000"/>
              <a:buChar char="●"/>
            </a:pPr>
            <a:r>
              <a:rPr lang="en" sz="2000"/>
              <a:t>Take ambient noise into consideration </a:t>
            </a:r>
            <a:endParaRPr sz="2000"/>
          </a:p>
          <a:p>
            <a:pPr indent="-355600" lvl="1" marL="914400" rtl="0" algn="l">
              <a:lnSpc>
                <a:spcPct val="115000"/>
              </a:lnSpc>
              <a:spcBef>
                <a:spcPts val="0"/>
              </a:spcBef>
              <a:spcAft>
                <a:spcPts val="0"/>
              </a:spcAft>
              <a:buSzPts val="2000"/>
              <a:buChar char="○"/>
            </a:pPr>
            <a:r>
              <a:rPr lang="en"/>
              <a:t>A/C units, refrigerators, traffic, pets, roommates, loud clothing, etc.</a:t>
            </a:r>
            <a:endParaRPr/>
          </a:p>
          <a:p>
            <a:pPr indent="-355600" lvl="0" marL="457200" rtl="0" algn="l">
              <a:lnSpc>
                <a:spcPct val="115000"/>
              </a:lnSpc>
              <a:spcBef>
                <a:spcPts val="0"/>
              </a:spcBef>
              <a:spcAft>
                <a:spcPts val="0"/>
              </a:spcAft>
              <a:buSzPts val="2000"/>
              <a:buChar char="●"/>
            </a:pPr>
            <a:r>
              <a:rPr b="1" lang="en" sz="2000"/>
              <a:t>Save frequently. </a:t>
            </a:r>
            <a:r>
              <a:rPr lang="en" sz="2000"/>
              <a:t>Audacity does not autosave.</a:t>
            </a:r>
            <a:endParaRPr sz="2300"/>
          </a:p>
        </p:txBody>
      </p:sp>
      <p:sp>
        <p:nvSpPr>
          <p:cNvPr id="342" name="Google Shape;342;p18"/>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Recording Audio cont’d.</a:t>
            </a:r>
            <a:endParaRPr/>
          </a:p>
        </p:txBody>
      </p:sp>
      <p:sp>
        <p:nvSpPr>
          <p:cNvPr id="348" name="Google Shape;348;p19"/>
          <p:cNvSpPr txBox="1"/>
          <p:nvPr>
            <p:ph idx="1" type="body"/>
          </p:nvPr>
        </p:nvSpPr>
        <p:spPr>
          <a:xfrm>
            <a:off x="311700" y="1015950"/>
            <a:ext cx="8328300" cy="3610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Record test audio and adjust mic volume if necessary</a:t>
            </a:r>
            <a:endParaRPr sz="2000"/>
          </a:p>
          <a:p>
            <a:pPr indent="-355600" lvl="0" marL="457200" rtl="0" algn="l">
              <a:lnSpc>
                <a:spcPct val="115000"/>
              </a:lnSpc>
              <a:spcBef>
                <a:spcPts val="0"/>
              </a:spcBef>
              <a:spcAft>
                <a:spcPts val="0"/>
              </a:spcAft>
              <a:buSzPts val="2000"/>
              <a:buChar char="●"/>
            </a:pPr>
            <a:r>
              <a:rPr lang="en" sz="2000"/>
              <a:t>Record a few seconds of silence at the start and end of each track</a:t>
            </a:r>
            <a:endParaRPr sz="2000"/>
          </a:p>
          <a:p>
            <a:pPr indent="-355600" lvl="0" marL="457200" rtl="0" algn="l">
              <a:lnSpc>
                <a:spcPct val="115000"/>
              </a:lnSpc>
              <a:spcBef>
                <a:spcPts val="0"/>
              </a:spcBef>
              <a:spcAft>
                <a:spcPts val="0"/>
              </a:spcAft>
              <a:buSzPts val="2000"/>
              <a:buChar char="●"/>
            </a:pPr>
            <a:r>
              <a:rPr lang="en" sz="2000"/>
              <a:t>Begin way in advance, and do several takes</a:t>
            </a:r>
            <a:endParaRPr sz="2000"/>
          </a:p>
          <a:p>
            <a:pPr indent="-355600" lvl="1" marL="914400" rtl="0" algn="l">
              <a:lnSpc>
                <a:spcPct val="115000"/>
              </a:lnSpc>
              <a:spcBef>
                <a:spcPts val="0"/>
              </a:spcBef>
              <a:spcAft>
                <a:spcPts val="0"/>
              </a:spcAft>
              <a:buSzPts val="2000"/>
              <a:buChar char="○"/>
            </a:pPr>
            <a:r>
              <a:rPr lang="en"/>
              <a:t>Editing often takes much longer than the recording itself!</a:t>
            </a:r>
            <a:endParaRPr/>
          </a:p>
          <a:p>
            <a:pPr indent="-355600" lvl="0" marL="457200" rtl="0" algn="l">
              <a:lnSpc>
                <a:spcPct val="115000"/>
              </a:lnSpc>
              <a:spcBef>
                <a:spcPts val="0"/>
              </a:spcBef>
              <a:spcAft>
                <a:spcPts val="0"/>
              </a:spcAft>
              <a:buSzPts val="2000"/>
              <a:buChar char="●"/>
            </a:pPr>
            <a:r>
              <a:rPr lang="en" sz="2000"/>
              <a:t>Speak slowly, clearly, and conversationally</a:t>
            </a:r>
            <a:endParaRPr sz="2000"/>
          </a:p>
          <a:p>
            <a:pPr indent="-355600" lvl="1" marL="914400" rtl="0" algn="l">
              <a:lnSpc>
                <a:spcPct val="115000"/>
              </a:lnSpc>
              <a:spcBef>
                <a:spcPts val="0"/>
              </a:spcBef>
              <a:spcAft>
                <a:spcPts val="0"/>
              </a:spcAft>
              <a:buSzPts val="2000"/>
              <a:buChar char="○"/>
            </a:pPr>
            <a:r>
              <a:rPr lang="en"/>
              <a:t>If you use too many “filler words” (um, like, so) you can always edit them out later. Stop recording and start again at the top of the sentence to avoid jarring sound cuts in post-production</a:t>
            </a:r>
            <a:endParaRPr sz="2200"/>
          </a:p>
        </p:txBody>
      </p:sp>
      <p:sp>
        <p:nvSpPr>
          <p:cNvPr id="349" name="Google Shape;349;p19"/>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Objectives</a:t>
            </a:r>
            <a:endParaRPr/>
          </a:p>
        </p:txBody>
      </p:sp>
      <p:sp>
        <p:nvSpPr>
          <p:cNvPr id="208" name="Google Shape;208;p2"/>
          <p:cNvSpPr txBox="1"/>
          <p:nvPr>
            <p:ph idx="1" type="body"/>
          </p:nvPr>
        </p:nvSpPr>
        <p:spPr>
          <a:xfrm>
            <a:off x="311700" y="993475"/>
            <a:ext cx="8520600" cy="36978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Understand podcast anatomy</a:t>
            </a:r>
            <a:endParaRPr sz="1800"/>
          </a:p>
          <a:p>
            <a:pPr indent="-342900" lvl="0" marL="457200" rtl="0" algn="l">
              <a:lnSpc>
                <a:spcPct val="115000"/>
              </a:lnSpc>
              <a:spcBef>
                <a:spcPts val="0"/>
              </a:spcBef>
              <a:spcAft>
                <a:spcPts val="0"/>
              </a:spcAft>
              <a:buSzPts val="1800"/>
              <a:buChar char="●"/>
            </a:pPr>
            <a:r>
              <a:rPr lang="en" sz="1800"/>
              <a:t>Learn best practices for audio recording</a:t>
            </a:r>
            <a:endParaRPr sz="1800"/>
          </a:p>
          <a:p>
            <a:pPr indent="-342900" lvl="0" marL="457200" rtl="0" algn="l">
              <a:lnSpc>
                <a:spcPct val="115000"/>
              </a:lnSpc>
              <a:spcBef>
                <a:spcPts val="0"/>
              </a:spcBef>
              <a:spcAft>
                <a:spcPts val="0"/>
              </a:spcAft>
              <a:buSzPts val="1800"/>
              <a:buChar char="●"/>
            </a:pPr>
            <a:r>
              <a:rPr lang="en" sz="1800"/>
              <a:t>Learn about and explore Audacity as a podcast editing tool</a:t>
            </a:r>
            <a:endParaRPr sz="1800"/>
          </a:p>
          <a:p>
            <a:pPr indent="-342900" lvl="0" marL="457200" rtl="0" algn="l">
              <a:lnSpc>
                <a:spcPct val="115000"/>
              </a:lnSpc>
              <a:spcBef>
                <a:spcPts val="0"/>
              </a:spcBef>
              <a:spcAft>
                <a:spcPts val="0"/>
              </a:spcAft>
              <a:buSzPts val="1800"/>
              <a:buChar char="●"/>
            </a:pPr>
            <a:r>
              <a:rPr lang="en" sz="1800"/>
              <a:t>Learn how to:</a:t>
            </a:r>
            <a:endParaRPr sz="1800"/>
          </a:p>
          <a:p>
            <a:pPr indent="-336550" lvl="1" marL="914400" rtl="0" algn="l">
              <a:lnSpc>
                <a:spcPct val="115000"/>
              </a:lnSpc>
              <a:spcBef>
                <a:spcPts val="0"/>
              </a:spcBef>
              <a:spcAft>
                <a:spcPts val="0"/>
              </a:spcAft>
              <a:buSzPts val="1700"/>
              <a:buChar char="○"/>
            </a:pPr>
            <a:r>
              <a:rPr lang="en" sz="1700"/>
              <a:t>Record audio</a:t>
            </a:r>
            <a:endParaRPr sz="1700"/>
          </a:p>
          <a:p>
            <a:pPr indent="-336550" lvl="1" marL="914400" rtl="0" algn="l">
              <a:lnSpc>
                <a:spcPct val="115000"/>
              </a:lnSpc>
              <a:spcBef>
                <a:spcPts val="0"/>
              </a:spcBef>
              <a:spcAft>
                <a:spcPts val="0"/>
              </a:spcAft>
              <a:buSzPts val="1700"/>
              <a:buChar char="○"/>
            </a:pPr>
            <a:r>
              <a:rPr lang="en" sz="1700"/>
              <a:t>Clip audio</a:t>
            </a:r>
            <a:endParaRPr sz="1700"/>
          </a:p>
          <a:p>
            <a:pPr indent="-336550" lvl="1" marL="914400" rtl="0" algn="l">
              <a:lnSpc>
                <a:spcPct val="115000"/>
              </a:lnSpc>
              <a:spcBef>
                <a:spcPts val="0"/>
              </a:spcBef>
              <a:spcAft>
                <a:spcPts val="0"/>
              </a:spcAft>
              <a:buSzPts val="1700"/>
              <a:buChar char="○"/>
            </a:pPr>
            <a:r>
              <a:rPr lang="en" sz="1700"/>
              <a:t>Add/move/delete tracks</a:t>
            </a:r>
            <a:endParaRPr sz="1700"/>
          </a:p>
          <a:p>
            <a:pPr indent="-336550" lvl="1" marL="914400" rtl="0" algn="l">
              <a:lnSpc>
                <a:spcPct val="115000"/>
              </a:lnSpc>
              <a:spcBef>
                <a:spcPts val="0"/>
              </a:spcBef>
              <a:spcAft>
                <a:spcPts val="0"/>
              </a:spcAft>
              <a:buSzPts val="1700"/>
              <a:buChar char="○"/>
            </a:pPr>
            <a:r>
              <a:rPr lang="en" sz="1700"/>
              <a:t>Add sound effects and/or background music</a:t>
            </a:r>
            <a:endParaRPr sz="1700"/>
          </a:p>
          <a:p>
            <a:pPr indent="-336550" lvl="1" marL="914400" rtl="0" algn="l">
              <a:lnSpc>
                <a:spcPct val="115000"/>
              </a:lnSpc>
              <a:spcBef>
                <a:spcPts val="0"/>
              </a:spcBef>
              <a:spcAft>
                <a:spcPts val="0"/>
              </a:spcAft>
              <a:buSzPts val="1700"/>
              <a:buChar char="○"/>
            </a:pPr>
            <a:r>
              <a:rPr lang="en" sz="1700"/>
              <a:t>Save and export projects</a:t>
            </a:r>
            <a:endParaRPr sz="1700"/>
          </a:p>
          <a:p>
            <a:pPr indent="0" lvl="0" marL="0" rtl="0" algn="l">
              <a:lnSpc>
                <a:spcPct val="115000"/>
              </a:lnSpc>
              <a:spcBef>
                <a:spcPts val="1600"/>
              </a:spcBef>
              <a:spcAft>
                <a:spcPts val="0"/>
              </a:spcAft>
              <a:buSzPts val="2400"/>
              <a:buNone/>
            </a:pPr>
            <a:r>
              <a:rPr lang="en" sz="1800"/>
              <a:t>Slides and handouts available at:</a:t>
            </a:r>
            <a:r>
              <a:rPr b="1" lang="en" sz="1800" u="sng"/>
              <a:t> </a:t>
            </a:r>
            <a:r>
              <a:rPr b="1" lang="en" sz="1700" u="sng">
                <a:solidFill>
                  <a:srgbClr val="2A5BD7"/>
                </a:solidFill>
                <a:highlight>
                  <a:srgbClr val="FFFFFF"/>
                </a:highlight>
                <a:latin typeface="Arial"/>
                <a:ea typeface="Arial"/>
                <a:cs typeface="Arial"/>
                <a:sym typeface="Arial"/>
                <a:hlinkClick r:id="rId3">
                  <a:extLst>
                    <a:ext uri="{A12FA001-AC4F-418D-AE19-62706E023703}">
                      <ahyp:hlinkClr val="tx"/>
                    </a:ext>
                  </a:extLst>
                </a:hlinkClick>
              </a:rPr>
              <a:t>bit.ly/fa23-ward-audacity</a:t>
            </a:r>
            <a:endParaRPr b="1" sz="1700" u="sng">
              <a:solidFill>
                <a:srgbClr val="2A5BD7"/>
              </a:solidFill>
              <a:highlight>
                <a:srgbClr val="FFFFFF"/>
              </a:highlight>
              <a:latin typeface="Arial"/>
              <a:ea typeface="Arial"/>
              <a:cs typeface="Arial"/>
              <a:sym typeface="Arial"/>
            </a:endParaRPr>
          </a:p>
          <a:p>
            <a:pPr indent="0" lvl="0" marL="0" rtl="0" algn="l">
              <a:lnSpc>
                <a:spcPct val="115000"/>
              </a:lnSpc>
              <a:spcBef>
                <a:spcPts val="1600"/>
              </a:spcBef>
              <a:spcAft>
                <a:spcPts val="1600"/>
              </a:spcAft>
              <a:buSzPts val="2400"/>
              <a:buNone/>
            </a:pPr>
            <a:r>
              <a:t/>
            </a:r>
            <a:endParaRPr b="1" sz="1800">
              <a:highlight>
                <a:srgbClr val="FFFF00"/>
              </a:highlight>
            </a:endParaRPr>
          </a:p>
        </p:txBody>
      </p:sp>
      <p:sp>
        <p:nvSpPr>
          <p:cNvPr id="209" name="Google Shape;209;p2"/>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0"/>
          <p:cNvSpPr txBox="1"/>
          <p:nvPr>
            <p:ph type="title"/>
          </p:nvPr>
        </p:nvSpPr>
        <p:spPr>
          <a:xfrm>
            <a:off x="360475"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Recording</a:t>
            </a:r>
            <a:r>
              <a:rPr lang="en">
                <a:solidFill>
                  <a:srgbClr val="FF0000"/>
                </a:solidFill>
                <a:latin typeface="Arial"/>
                <a:ea typeface="Arial"/>
                <a:cs typeface="Arial"/>
                <a:sym typeface="Arial"/>
              </a:rPr>
              <a:t> </a:t>
            </a:r>
            <a:endParaRPr>
              <a:solidFill>
                <a:srgbClr val="FF0000"/>
              </a:solidFill>
              <a:latin typeface="Arial"/>
              <a:ea typeface="Arial"/>
              <a:cs typeface="Arial"/>
              <a:sym typeface="Arial"/>
            </a:endParaRPr>
          </a:p>
        </p:txBody>
      </p:sp>
      <p:pic>
        <p:nvPicPr>
          <p:cNvPr id="355" name="Google Shape;355;p20"/>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356" name="Google Shape;356;p20"/>
          <p:cNvSpPr txBox="1"/>
          <p:nvPr>
            <p:ph idx="1" type="body"/>
          </p:nvPr>
        </p:nvSpPr>
        <p:spPr>
          <a:xfrm>
            <a:off x="420300" y="717875"/>
            <a:ext cx="8723700" cy="312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latin typeface="Cambria"/>
                <a:ea typeface="Cambria"/>
                <a:cs typeface="Cambria"/>
                <a:sym typeface="Cambria"/>
              </a:rPr>
              <a:t>Make sure your </a:t>
            </a:r>
            <a:r>
              <a:rPr b="1" lang="en" sz="1700">
                <a:latin typeface="Cambria"/>
                <a:ea typeface="Cambria"/>
                <a:cs typeface="Cambria"/>
                <a:sym typeface="Cambria"/>
              </a:rPr>
              <a:t>microphone </a:t>
            </a:r>
            <a:r>
              <a:rPr lang="en" sz="1700">
                <a:latin typeface="Cambria"/>
                <a:ea typeface="Cambria"/>
                <a:cs typeface="Cambria"/>
                <a:sym typeface="Cambria"/>
              </a:rPr>
              <a:t>is working by checking to see that it’s selected in the microphone section of the screen. Each computer will have different microphones, so check your sound settings for your model.</a:t>
            </a:r>
            <a:endParaRPr sz="1700">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1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To </a:t>
            </a:r>
            <a:r>
              <a:rPr b="1" lang="en" sz="1700">
                <a:solidFill>
                  <a:srgbClr val="666666"/>
                </a:solidFill>
                <a:latin typeface="Cambria"/>
                <a:ea typeface="Cambria"/>
                <a:cs typeface="Cambria"/>
                <a:sym typeface="Cambria"/>
              </a:rPr>
              <a:t>record</a:t>
            </a:r>
            <a:r>
              <a:rPr lang="en" sz="1700">
                <a:solidFill>
                  <a:srgbClr val="666666"/>
                </a:solidFill>
                <a:latin typeface="Cambria"/>
                <a:ea typeface="Cambria"/>
                <a:cs typeface="Cambria"/>
                <a:sym typeface="Cambria"/>
              </a:rPr>
              <a:t>, click the button with the </a:t>
            </a:r>
            <a:r>
              <a:rPr b="1" lang="en" sz="1700">
                <a:solidFill>
                  <a:srgbClr val="666666"/>
                </a:solidFill>
                <a:latin typeface="Cambria"/>
                <a:ea typeface="Cambria"/>
                <a:cs typeface="Cambria"/>
                <a:sym typeface="Cambria"/>
              </a:rPr>
              <a:t>red circle.</a:t>
            </a:r>
            <a:endParaRPr sz="17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457200" lvl="0" marL="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Hit the </a:t>
            </a:r>
            <a:r>
              <a:rPr b="1" lang="en" sz="1700">
                <a:solidFill>
                  <a:srgbClr val="666666"/>
                </a:solidFill>
                <a:latin typeface="Cambria"/>
                <a:ea typeface="Cambria"/>
                <a:cs typeface="Cambria"/>
                <a:sym typeface="Cambria"/>
              </a:rPr>
              <a:t>pause </a:t>
            </a:r>
            <a:r>
              <a:rPr lang="en" sz="1700">
                <a:solidFill>
                  <a:srgbClr val="666666"/>
                </a:solidFill>
                <a:latin typeface="Cambria"/>
                <a:ea typeface="Cambria"/>
                <a:cs typeface="Cambria"/>
                <a:sym typeface="Cambria"/>
              </a:rPr>
              <a:t>button to pause a recording.</a:t>
            </a:r>
            <a:endParaRPr sz="1700">
              <a:solidFill>
                <a:srgbClr val="666666"/>
              </a:solidFill>
              <a:latin typeface="Cambria"/>
              <a:ea typeface="Cambria"/>
              <a:cs typeface="Cambria"/>
              <a:sym typeface="Cambria"/>
            </a:endParaRPr>
          </a:p>
          <a:p>
            <a:pPr indent="457200" lvl="0" marL="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Hit the </a:t>
            </a:r>
            <a:r>
              <a:rPr b="1" lang="en" sz="1700">
                <a:solidFill>
                  <a:srgbClr val="666666"/>
                </a:solidFill>
                <a:latin typeface="Cambria"/>
                <a:ea typeface="Cambria"/>
                <a:cs typeface="Cambria"/>
                <a:sym typeface="Cambria"/>
              </a:rPr>
              <a:t>stop </a:t>
            </a:r>
            <a:r>
              <a:rPr lang="en" sz="1700">
                <a:solidFill>
                  <a:srgbClr val="666666"/>
                </a:solidFill>
                <a:latin typeface="Cambria"/>
                <a:ea typeface="Cambria"/>
                <a:cs typeface="Cambria"/>
                <a:sym typeface="Cambria"/>
              </a:rPr>
              <a:t>button to stop recording. </a:t>
            </a:r>
            <a:endParaRPr sz="17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Use </a:t>
            </a:r>
            <a:r>
              <a:rPr b="1" lang="en" sz="1700">
                <a:solidFill>
                  <a:srgbClr val="666666"/>
                </a:solidFill>
                <a:latin typeface="Cambria"/>
                <a:ea typeface="Cambria"/>
                <a:cs typeface="Cambria"/>
                <a:sym typeface="Cambria"/>
              </a:rPr>
              <a:t>Re-play</a:t>
            </a:r>
            <a:r>
              <a:rPr lang="en" sz="1700">
                <a:solidFill>
                  <a:srgbClr val="666666"/>
                </a:solidFill>
                <a:latin typeface="Cambria"/>
                <a:ea typeface="Cambria"/>
                <a:cs typeface="Cambria"/>
                <a:sym typeface="Cambria"/>
              </a:rPr>
              <a:t> to verify that the recording is the quality/ volume that you want. </a:t>
            </a:r>
            <a:endParaRPr sz="1700">
              <a:solidFill>
                <a:srgbClr val="666666"/>
              </a:solidFill>
              <a:latin typeface="Cambria"/>
              <a:ea typeface="Cambria"/>
              <a:cs typeface="Cambria"/>
              <a:sym typeface="Cambria"/>
            </a:endParaRPr>
          </a:p>
        </p:txBody>
      </p:sp>
      <p:pic>
        <p:nvPicPr>
          <p:cNvPr id="357" name="Google Shape;357;p20"/>
          <p:cNvPicPr preferRelativeResize="0"/>
          <p:nvPr/>
        </p:nvPicPr>
        <p:blipFill rotWithShape="1">
          <a:blip r:embed="rId4">
            <a:alphaModFix/>
          </a:blip>
          <a:srcRect b="0" l="0" r="-7921" t="0"/>
          <a:stretch/>
        </p:blipFill>
        <p:spPr>
          <a:xfrm>
            <a:off x="420302" y="1680550"/>
            <a:ext cx="547325" cy="547325"/>
          </a:xfrm>
          <a:prstGeom prst="rect">
            <a:avLst/>
          </a:prstGeom>
          <a:noFill/>
          <a:ln>
            <a:noFill/>
          </a:ln>
        </p:spPr>
      </p:pic>
      <p:pic>
        <p:nvPicPr>
          <p:cNvPr id="358" name="Google Shape;358;p20"/>
          <p:cNvPicPr preferRelativeResize="0"/>
          <p:nvPr/>
        </p:nvPicPr>
        <p:blipFill rotWithShape="1">
          <a:blip r:embed="rId5">
            <a:alphaModFix/>
          </a:blip>
          <a:srcRect b="0" l="0" r="0" t="0"/>
          <a:stretch/>
        </p:blipFill>
        <p:spPr>
          <a:xfrm>
            <a:off x="4861796" y="1434600"/>
            <a:ext cx="3495675" cy="333375"/>
          </a:xfrm>
          <a:prstGeom prst="rect">
            <a:avLst/>
          </a:prstGeom>
          <a:noFill/>
          <a:ln>
            <a:noFill/>
          </a:ln>
        </p:spPr>
      </p:pic>
      <p:pic>
        <p:nvPicPr>
          <p:cNvPr id="359" name="Google Shape;359;p20"/>
          <p:cNvPicPr preferRelativeResize="0"/>
          <p:nvPr/>
        </p:nvPicPr>
        <p:blipFill rotWithShape="1">
          <a:blip r:embed="rId6">
            <a:alphaModFix/>
          </a:blip>
          <a:srcRect b="0" l="5960" r="12941" t="0"/>
          <a:stretch/>
        </p:blipFill>
        <p:spPr>
          <a:xfrm>
            <a:off x="460450" y="3616700"/>
            <a:ext cx="467025" cy="513450"/>
          </a:xfrm>
          <a:prstGeom prst="rect">
            <a:avLst/>
          </a:prstGeom>
          <a:noFill/>
          <a:ln>
            <a:noFill/>
          </a:ln>
        </p:spPr>
      </p:pic>
      <p:pic>
        <p:nvPicPr>
          <p:cNvPr id="360" name="Google Shape;360;p20"/>
          <p:cNvPicPr preferRelativeResize="0"/>
          <p:nvPr/>
        </p:nvPicPr>
        <p:blipFill rotWithShape="1">
          <a:blip r:embed="rId7">
            <a:alphaModFix/>
          </a:blip>
          <a:srcRect b="87963" l="469" r="95691" t="4328"/>
          <a:stretch/>
        </p:blipFill>
        <p:spPr>
          <a:xfrm>
            <a:off x="420300" y="2317463"/>
            <a:ext cx="507173" cy="572724"/>
          </a:xfrm>
          <a:prstGeom prst="rect">
            <a:avLst/>
          </a:prstGeom>
          <a:noFill/>
          <a:ln>
            <a:noFill/>
          </a:ln>
        </p:spPr>
      </p:pic>
      <p:pic>
        <p:nvPicPr>
          <p:cNvPr id="361" name="Google Shape;361;p20"/>
          <p:cNvPicPr preferRelativeResize="0"/>
          <p:nvPr/>
        </p:nvPicPr>
        <p:blipFill rotWithShape="1">
          <a:blip r:embed="rId7">
            <a:alphaModFix/>
          </a:blip>
          <a:srcRect b="88136" l="7170" r="88989" t="4496"/>
          <a:stretch/>
        </p:blipFill>
        <p:spPr>
          <a:xfrm>
            <a:off x="420300" y="2979775"/>
            <a:ext cx="507173" cy="547325"/>
          </a:xfrm>
          <a:prstGeom prst="rect">
            <a:avLst/>
          </a:prstGeom>
          <a:noFill/>
          <a:ln>
            <a:noFill/>
          </a:ln>
        </p:spPr>
      </p:pic>
      <p:sp>
        <p:nvSpPr>
          <p:cNvPr id="362" name="Google Shape;362;p20"/>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363" name="Google Shape;363;p20"/>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1"/>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Checking volume</a:t>
            </a:r>
            <a:endParaRPr b="1" sz="3600">
              <a:solidFill>
                <a:srgbClr val="ED0E0E"/>
              </a:solidFill>
              <a:latin typeface="Cambria"/>
              <a:ea typeface="Cambria"/>
              <a:cs typeface="Cambria"/>
              <a:sym typeface="Cambria"/>
            </a:endParaRPr>
          </a:p>
        </p:txBody>
      </p:sp>
      <p:sp>
        <p:nvSpPr>
          <p:cNvPr id="369" name="Google Shape;369;p21"/>
          <p:cNvSpPr txBox="1"/>
          <p:nvPr>
            <p:ph idx="1" type="body"/>
          </p:nvPr>
        </p:nvSpPr>
        <p:spPr>
          <a:xfrm>
            <a:off x="397200" y="699000"/>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Keep an eye on the </a:t>
            </a:r>
            <a:r>
              <a:rPr b="1" lang="en" sz="1900">
                <a:solidFill>
                  <a:srgbClr val="666666"/>
                </a:solidFill>
                <a:latin typeface="Cambria"/>
                <a:ea typeface="Cambria"/>
                <a:cs typeface="Cambria"/>
                <a:sym typeface="Cambria"/>
              </a:rPr>
              <a:t>monitor</a:t>
            </a:r>
            <a:r>
              <a:rPr lang="en" sz="1900">
                <a:solidFill>
                  <a:srgbClr val="666666"/>
                </a:solidFill>
                <a:latin typeface="Cambria"/>
                <a:ea typeface="Cambria"/>
                <a:cs typeface="Cambria"/>
                <a:sym typeface="Cambria"/>
              </a:rPr>
              <a:t> when recording and playing back your audio—try to keep it in the </a:t>
            </a:r>
            <a:r>
              <a:rPr b="1" lang="en" sz="1900">
                <a:solidFill>
                  <a:srgbClr val="666666"/>
                </a:solidFill>
                <a:latin typeface="Cambria"/>
                <a:ea typeface="Cambria"/>
                <a:cs typeface="Cambria"/>
                <a:sym typeface="Cambria"/>
              </a:rPr>
              <a:t>green</a:t>
            </a:r>
            <a:r>
              <a:rPr lang="en" sz="1900">
                <a:solidFill>
                  <a:srgbClr val="666666"/>
                </a:solidFill>
                <a:latin typeface="Cambria"/>
                <a:ea typeface="Cambria"/>
                <a:cs typeface="Cambria"/>
                <a:sym typeface="Cambria"/>
              </a:rPr>
              <a:t> (literally).  </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p:txBody>
      </p:sp>
      <p:pic>
        <p:nvPicPr>
          <p:cNvPr id="370" name="Google Shape;370;p21"/>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371" name="Google Shape;371;p21"/>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372" name="Google Shape;372;p21"/>
          <p:cNvSpPr txBox="1"/>
          <p:nvPr/>
        </p:nvSpPr>
        <p:spPr>
          <a:xfrm>
            <a:off x="5624100" y="1344250"/>
            <a:ext cx="34275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If your volume is too loud, the monitor levels will turn yellow and red. Tracks that are too loud will have a blown-out effect when played back.</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If one of your tracks is louder or softer than the others, you can adjust the volume on each track.</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2"/>
                </a:solidFill>
                <a:latin typeface="Cambria"/>
                <a:ea typeface="Cambria"/>
                <a:cs typeface="Cambria"/>
                <a:sym typeface="Cambria"/>
              </a:rPr>
              <a:t>Tip:</a:t>
            </a:r>
            <a:r>
              <a:rPr b="0" i="0" lang="en" sz="1500" u="none" cap="none" strike="noStrike">
                <a:solidFill>
                  <a:schemeClr val="dk2"/>
                </a:solidFill>
                <a:latin typeface="Cambria"/>
                <a:ea typeface="Cambria"/>
                <a:cs typeface="Cambria"/>
                <a:sym typeface="Cambria"/>
              </a:rPr>
              <a:t> to hear one track without the others, you can</a:t>
            </a:r>
            <a:r>
              <a:rPr b="1" i="0" lang="en" sz="1500" u="none" cap="none" strike="noStrike">
                <a:solidFill>
                  <a:schemeClr val="dk2"/>
                </a:solidFill>
                <a:latin typeface="Cambria"/>
                <a:ea typeface="Cambria"/>
                <a:cs typeface="Cambria"/>
                <a:sym typeface="Cambria"/>
              </a:rPr>
              <a:t> mute</a:t>
            </a:r>
            <a:r>
              <a:rPr b="0" i="0" lang="en" sz="1500" u="none" cap="none" strike="noStrike">
                <a:solidFill>
                  <a:schemeClr val="dk2"/>
                </a:solidFill>
                <a:latin typeface="Cambria"/>
                <a:ea typeface="Cambria"/>
                <a:cs typeface="Cambria"/>
                <a:sym typeface="Cambria"/>
              </a:rPr>
              <a:t> the other tracks or click </a:t>
            </a:r>
            <a:r>
              <a:rPr b="1" i="0" lang="en" sz="1500" u="none" cap="none" strike="noStrike">
                <a:solidFill>
                  <a:schemeClr val="dk2"/>
                </a:solidFill>
                <a:latin typeface="Cambria"/>
                <a:ea typeface="Cambria"/>
                <a:cs typeface="Cambria"/>
                <a:sym typeface="Cambria"/>
              </a:rPr>
              <a:t>“solo”</a:t>
            </a:r>
            <a:endParaRPr b="1" i="0" sz="1500" u="none" cap="none" strike="noStrike">
              <a:solidFill>
                <a:schemeClr val="dk2"/>
              </a:solidFill>
              <a:latin typeface="Cambria"/>
              <a:ea typeface="Cambria"/>
              <a:cs typeface="Cambria"/>
              <a:sym typeface="Cambria"/>
            </a:endParaRPr>
          </a:p>
        </p:txBody>
      </p:sp>
      <p:pic>
        <p:nvPicPr>
          <p:cNvPr id="373" name="Google Shape;373;p21"/>
          <p:cNvPicPr preferRelativeResize="0"/>
          <p:nvPr/>
        </p:nvPicPr>
        <p:blipFill rotWithShape="1">
          <a:blip r:embed="rId4">
            <a:alphaModFix/>
          </a:blip>
          <a:srcRect b="0" l="0" r="0" t="0"/>
          <a:stretch/>
        </p:blipFill>
        <p:spPr>
          <a:xfrm>
            <a:off x="624824" y="1583600"/>
            <a:ext cx="4221151" cy="1765050"/>
          </a:xfrm>
          <a:prstGeom prst="rect">
            <a:avLst/>
          </a:prstGeom>
          <a:noFill/>
          <a:ln>
            <a:noFill/>
          </a:ln>
        </p:spPr>
      </p:pic>
      <p:cxnSp>
        <p:nvCxnSpPr>
          <p:cNvPr id="374" name="Google Shape;374;p21"/>
          <p:cNvCxnSpPr/>
          <p:nvPr/>
        </p:nvCxnSpPr>
        <p:spPr>
          <a:xfrm>
            <a:off x="2418301" y="1439575"/>
            <a:ext cx="528600" cy="537900"/>
          </a:xfrm>
          <a:prstGeom prst="straightConnector1">
            <a:avLst/>
          </a:prstGeom>
          <a:noFill/>
          <a:ln cap="flat" cmpd="sng" w="28575">
            <a:solidFill>
              <a:srgbClr val="000000"/>
            </a:solidFill>
            <a:prstDash val="solid"/>
            <a:round/>
            <a:headEnd len="sm" w="sm" type="none"/>
            <a:tailEnd len="sm" w="sm" type="none"/>
          </a:ln>
        </p:spPr>
      </p:cxnSp>
      <p:sp>
        <p:nvSpPr>
          <p:cNvPr id="375" name="Google Shape;375;p21"/>
          <p:cNvSpPr/>
          <p:nvPr/>
        </p:nvSpPr>
        <p:spPr>
          <a:xfrm>
            <a:off x="624825" y="2697375"/>
            <a:ext cx="484200" cy="133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1"/>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2"/>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Moving Tracks</a:t>
            </a:r>
            <a:endParaRPr b="1" sz="3600">
              <a:solidFill>
                <a:srgbClr val="ED0E0E"/>
              </a:solidFill>
              <a:latin typeface="Cambria"/>
              <a:ea typeface="Cambria"/>
              <a:cs typeface="Cambria"/>
              <a:sym typeface="Cambria"/>
            </a:endParaRPr>
          </a:p>
        </p:txBody>
      </p:sp>
      <p:pic>
        <p:nvPicPr>
          <p:cNvPr id="382" name="Google Shape;382;p22"/>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383" name="Google Shape;383;p22"/>
          <p:cNvSpPr txBox="1"/>
          <p:nvPr>
            <p:ph idx="1" type="body"/>
          </p:nvPr>
        </p:nvSpPr>
        <p:spPr>
          <a:xfrm>
            <a:off x="311700" y="697125"/>
            <a:ext cx="8520600" cy="38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900">
                <a:latin typeface="Cambria"/>
                <a:ea typeface="Cambria"/>
                <a:cs typeface="Cambria"/>
                <a:sym typeface="Cambria"/>
              </a:rPr>
              <a:t>To move entire tracks or audio around in Audacity, you can click and drag them by hovering your mouse over the top of the clip. </a:t>
            </a:r>
            <a:endParaRPr sz="1900">
              <a:latin typeface="Cambria"/>
              <a:ea typeface="Cambria"/>
              <a:cs typeface="Cambria"/>
              <a:sym typeface="Cambria"/>
            </a:endParaRPr>
          </a:p>
          <a:p>
            <a:pPr indent="0" lvl="0" marL="457200" rtl="0" algn="l">
              <a:lnSpc>
                <a:spcPct val="115000"/>
              </a:lnSpc>
              <a:spcBef>
                <a:spcPts val="0"/>
              </a:spcBef>
              <a:spcAft>
                <a:spcPts val="0"/>
              </a:spcAft>
              <a:buSzPts val="1400"/>
              <a:buNone/>
            </a:pPr>
            <a:r>
              <a:t/>
            </a:r>
            <a:endParaRPr sz="1900">
              <a:latin typeface="Cambria"/>
              <a:ea typeface="Cambria"/>
              <a:cs typeface="Cambria"/>
              <a:sym typeface="Cambria"/>
            </a:endParaRPr>
          </a:p>
          <a:p>
            <a:pPr indent="0" lvl="0" marL="4972050" rtl="0" algn="l">
              <a:lnSpc>
                <a:spcPct val="115000"/>
              </a:lnSpc>
              <a:spcBef>
                <a:spcPts val="0"/>
              </a:spcBef>
              <a:spcAft>
                <a:spcPts val="0"/>
              </a:spcAft>
              <a:buSzPts val="1400"/>
              <a:buNone/>
            </a:pPr>
            <a:r>
              <a:t/>
            </a:r>
            <a:endParaRPr sz="1900">
              <a:latin typeface="Cambria"/>
              <a:ea typeface="Cambria"/>
              <a:cs typeface="Cambria"/>
              <a:sym typeface="Cambria"/>
            </a:endParaRPr>
          </a:p>
          <a:p>
            <a:pPr indent="0" lvl="0" marL="5429250" rtl="0" algn="l">
              <a:lnSpc>
                <a:spcPct val="115000"/>
              </a:lnSpc>
              <a:spcBef>
                <a:spcPts val="0"/>
              </a:spcBef>
              <a:spcAft>
                <a:spcPts val="0"/>
              </a:spcAft>
              <a:buSzPts val="1400"/>
              <a:buNone/>
            </a:pPr>
            <a:r>
              <a:rPr lang="en" sz="1800">
                <a:latin typeface="Cambria"/>
                <a:ea typeface="Cambria"/>
                <a:cs typeface="Cambria"/>
                <a:sym typeface="Cambria"/>
              </a:rPr>
              <a:t>Once you have selected the clip, click whatever clip or track you want to move and drag it into position.</a:t>
            </a:r>
            <a:endParaRPr sz="1800">
              <a:latin typeface="Cambria"/>
              <a:ea typeface="Cambria"/>
              <a:cs typeface="Cambria"/>
              <a:sym typeface="Cambria"/>
            </a:endParaRPr>
          </a:p>
          <a:p>
            <a:pPr indent="0" lvl="0" marL="0" rtl="0" algn="l">
              <a:lnSpc>
                <a:spcPct val="115000"/>
              </a:lnSpc>
              <a:spcBef>
                <a:spcPts val="0"/>
              </a:spcBef>
              <a:spcAft>
                <a:spcPts val="0"/>
              </a:spcAft>
              <a:buSzPts val="1400"/>
              <a:buNone/>
            </a:pPr>
            <a:r>
              <a:t/>
            </a:r>
            <a:endParaRPr sz="1900">
              <a:latin typeface="Cambria"/>
              <a:ea typeface="Cambria"/>
              <a:cs typeface="Cambria"/>
              <a:sym typeface="Cambria"/>
            </a:endParaRPr>
          </a:p>
        </p:txBody>
      </p:sp>
      <p:sp>
        <p:nvSpPr>
          <p:cNvPr id="384" name="Google Shape;384;p22"/>
          <p:cNvSpPr txBox="1"/>
          <p:nvPr/>
        </p:nvSpPr>
        <p:spPr>
          <a:xfrm>
            <a:off x="5983800" y="457732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pic>
        <p:nvPicPr>
          <p:cNvPr id="385" name="Google Shape;385;p22"/>
          <p:cNvPicPr preferRelativeResize="0"/>
          <p:nvPr/>
        </p:nvPicPr>
        <p:blipFill rotWithShape="1">
          <a:blip r:embed="rId4">
            <a:alphaModFix/>
          </a:blip>
          <a:srcRect b="0" l="0" r="0" t="0"/>
          <a:stretch/>
        </p:blipFill>
        <p:spPr>
          <a:xfrm>
            <a:off x="759675" y="1722025"/>
            <a:ext cx="4416301" cy="2449400"/>
          </a:xfrm>
          <a:prstGeom prst="rect">
            <a:avLst/>
          </a:prstGeom>
          <a:noFill/>
          <a:ln cap="flat" cmpd="sng" w="9525">
            <a:solidFill>
              <a:srgbClr val="1D1C1D"/>
            </a:solidFill>
            <a:prstDash val="solid"/>
            <a:round/>
            <a:headEnd len="sm" w="sm" type="none"/>
            <a:tailEnd len="sm" w="sm" type="none"/>
          </a:ln>
        </p:spPr>
      </p:pic>
      <p:sp>
        <p:nvSpPr>
          <p:cNvPr id="386" name="Google Shape;386;p22"/>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0" name="Shape 390"/>
        <p:cNvGrpSpPr/>
        <p:nvPr/>
      </p:nvGrpSpPr>
      <p:grpSpPr>
        <a:xfrm>
          <a:off x="0" y="0"/>
          <a:ext cx="0" cy="0"/>
          <a:chOff x="0" y="0"/>
          <a:chExt cx="0" cy="0"/>
        </a:xfrm>
      </p:grpSpPr>
      <p:sp>
        <p:nvSpPr>
          <p:cNvPr id="391" name="Google Shape;391;p23"/>
          <p:cNvSpPr txBox="1"/>
          <p:nvPr>
            <p:ph type="title"/>
          </p:nvPr>
        </p:nvSpPr>
        <p:spPr>
          <a:xfrm>
            <a:off x="392950" y="1673350"/>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en"/>
              <a:t>Basics: Audacity &amp; Editing  Audio  </a:t>
            </a:r>
            <a:endParaRPr/>
          </a:p>
        </p:txBody>
      </p:sp>
      <p:sp>
        <p:nvSpPr>
          <p:cNvPr id="392" name="Google Shape;392;p23"/>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24"/>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The Audacity Toolbar</a:t>
            </a:r>
            <a:endParaRPr b="1" sz="3600">
              <a:solidFill>
                <a:srgbClr val="ED0E0E"/>
              </a:solidFill>
              <a:latin typeface="Cambria"/>
              <a:ea typeface="Cambria"/>
              <a:cs typeface="Cambria"/>
              <a:sym typeface="Cambria"/>
            </a:endParaRPr>
          </a:p>
        </p:txBody>
      </p:sp>
      <p:sp>
        <p:nvSpPr>
          <p:cNvPr id="398" name="Google Shape;398;p24"/>
          <p:cNvSpPr txBox="1"/>
          <p:nvPr>
            <p:ph idx="1" type="body"/>
          </p:nvPr>
        </p:nvSpPr>
        <p:spPr>
          <a:xfrm>
            <a:off x="221700" y="762575"/>
            <a:ext cx="6574500" cy="3745500"/>
          </a:xfrm>
          <a:prstGeom prst="rect">
            <a:avLst/>
          </a:prstGeom>
          <a:noFill/>
          <a:ln>
            <a:noFill/>
          </a:ln>
        </p:spPr>
        <p:txBody>
          <a:bodyPr anchorCtr="0" anchor="t" bIns="91425" lIns="91425" spcFirstLastPara="1" rIns="91425" wrap="square" tIns="91425">
            <a:noAutofit/>
          </a:bodyPr>
          <a:lstStyle/>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      The </a:t>
            </a:r>
            <a:r>
              <a:rPr b="1" lang="en">
                <a:latin typeface="Cambria"/>
                <a:ea typeface="Cambria"/>
                <a:cs typeface="Cambria"/>
                <a:sym typeface="Cambria"/>
              </a:rPr>
              <a:t>selection tool</a:t>
            </a:r>
            <a:r>
              <a:rPr lang="en">
                <a:latin typeface="Cambria"/>
                <a:ea typeface="Cambria"/>
                <a:cs typeface="Cambria"/>
                <a:sym typeface="Cambria"/>
              </a:rPr>
              <a:t> will be selected automatically when you open Audacity. </a:t>
            </a:r>
            <a:endParaRPr>
              <a:latin typeface="Cambria"/>
              <a:ea typeface="Cambria"/>
              <a:cs typeface="Cambria"/>
              <a:sym typeface="Cambria"/>
            </a:endParaRPr>
          </a:p>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      The most useful tool is the </a:t>
            </a:r>
            <a:r>
              <a:rPr b="1" lang="en">
                <a:latin typeface="Cambria"/>
                <a:ea typeface="Cambria"/>
                <a:cs typeface="Cambria"/>
                <a:sym typeface="Cambria"/>
              </a:rPr>
              <a:t>multitool</a:t>
            </a:r>
            <a:r>
              <a:rPr lang="en">
                <a:latin typeface="Cambria"/>
                <a:ea typeface="Cambria"/>
                <a:cs typeface="Cambria"/>
                <a:sym typeface="Cambria"/>
              </a:rPr>
              <a:t>, which allows you to use all the functions of the other tools without switching to them. </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The selection tool function is the default.</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Hover over the waveform borders to use the envelope tool function.</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Use your trackpad to zoom.</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Zoom in and left click to use the draw tool function.</a:t>
            </a:r>
            <a:endParaRPr sz="1800">
              <a:latin typeface="Cambria"/>
              <a:ea typeface="Cambria"/>
              <a:cs typeface="Cambria"/>
              <a:sym typeface="Cambria"/>
            </a:endParaRPr>
          </a:p>
          <a:p>
            <a:pPr indent="0" lvl="0" marL="0" rtl="0" algn="l">
              <a:lnSpc>
                <a:spcPct val="100000"/>
              </a:lnSpc>
              <a:spcBef>
                <a:spcPts val="0"/>
              </a:spcBef>
              <a:spcAft>
                <a:spcPts val="0"/>
              </a:spcAft>
              <a:buSzPts val="1800"/>
              <a:buNone/>
            </a:pPr>
            <a:r>
              <a:t/>
            </a:r>
            <a:endParaRPr>
              <a:latin typeface="Cambria"/>
              <a:ea typeface="Cambria"/>
              <a:cs typeface="Cambria"/>
              <a:sym typeface="Cambria"/>
            </a:endParaRPr>
          </a:p>
        </p:txBody>
      </p:sp>
      <p:pic>
        <p:nvPicPr>
          <p:cNvPr id="399" name="Google Shape;399;p24"/>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00" name="Google Shape;400;p24"/>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pic>
        <p:nvPicPr>
          <p:cNvPr id="401" name="Google Shape;401;p24"/>
          <p:cNvPicPr preferRelativeResize="0"/>
          <p:nvPr/>
        </p:nvPicPr>
        <p:blipFill rotWithShape="1">
          <a:blip r:embed="rId4">
            <a:alphaModFix/>
          </a:blip>
          <a:srcRect b="0" l="0" r="0" t="0"/>
          <a:stretch/>
        </p:blipFill>
        <p:spPr>
          <a:xfrm>
            <a:off x="6796200" y="843775"/>
            <a:ext cx="1847850" cy="1104900"/>
          </a:xfrm>
          <a:prstGeom prst="rect">
            <a:avLst/>
          </a:prstGeom>
          <a:noFill/>
          <a:ln>
            <a:noFill/>
          </a:ln>
        </p:spPr>
      </p:pic>
      <p:pic>
        <p:nvPicPr>
          <p:cNvPr id="402" name="Google Shape;402;p24"/>
          <p:cNvPicPr preferRelativeResize="0"/>
          <p:nvPr/>
        </p:nvPicPr>
        <p:blipFill rotWithShape="1">
          <a:blip r:embed="rId5">
            <a:alphaModFix/>
          </a:blip>
          <a:srcRect b="0" l="0" r="0" t="0"/>
          <a:stretch/>
        </p:blipFill>
        <p:spPr>
          <a:xfrm>
            <a:off x="638700" y="943875"/>
            <a:ext cx="257175" cy="257175"/>
          </a:xfrm>
          <a:prstGeom prst="rect">
            <a:avLst/>
          </a:prstGeom>
          <a:noFill/>
          <a:ln>
            <a:noFill/>
          </a:ln>
        </p:spPr>
      </p:pic>
      <p:pic>
        <p:nvPicPr>
          <p:cNvPr id="403" name="Google Shape;403;p24"/>
          <p:cNvPicPr preferRelativeResize="0"/>
          <p:nvPr/>
        </p:nvPicPr>
        <p:blipFill rotWithShape="1">
          <a:blip r:embed="rId6">
            <a:alphaModFix/>
          </a:blip>
          <a:srcRect b="0" l="0" r="0" t="0"/>
          <a:stretch/>
        </p:blipFill>
        <p:spPr>
          <a:xfrm>
            <a:off x="638693" y="1427079"/>
            <a:ext cx="257175" cy="257175"/>
          </a:xfrm>
          <a:prstGeom prst="rect">
            <a:avLst/>
          </a:prstGeom>
          <a:noFill/>
          <a:ln>
            <a:noFill/>
          </a:ln>
        </p:spPr>
      </p:pic>
      <p:sp>
        <p:nvSpPr>
          <p:cNvPr id="404" name="Google Shape;404;p24"/>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25"/>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The Audacity Toolbar (Cont’d.)</a:t>
            </a:r>
            <a:endParaRPr b="1" sz="3600">
              <a:solidFill>
                <a:srgbClr val="ED0E0E"/>
              </a:solidFill>
              <a:latin typeface="Cambria"/>
              <a:ea typeface="Cambria"/>
              <a:cs typeface="Cambria"/>
              <a:sym typeface="Cambria"/>
            </a:endParaRPr>
          </a:p>
        </p:txBody>
      </p:sp>
      <p:sp>
        <p:nvSpPr>
          <p:cNvPr id="410" name="Google Shape;410;p25"/>
          <p:cNvSpPr txBox="1"/>
          <p:nvPr>
            <p:ph idx="1" type="body"/>
          </p:nvPr>
        </p:nvSpPr>
        <p:spPr>
          <a:xfrm>
            <a:off x="221700" y="762575"/>
            <a:ext cx="6574500" cy="3745500"/>
          </a:xfrm>
          <a:prstGeom prst="rect">
            <a:avLst/>
          </a:prstGeom>
          <a:noFill/>
          <a:ln>
            <a:noFill/>
          </a:ln>
        </p:spPr>
        <p:txBody>
          <a:bodyPr anchorCtr="0" anchor="t" bIns="91425" lIns="91425" spcFirstLastPara="1" rIns="91425" wrap="square" tIns="91425">
            <a:noAutofit/>
          </a:bodyPr>
          <a:lstStyle/>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      The </a:t>
            </a:r>
            <a:r>
              <a:rPr b="1" lang="en">
                <a:latin typeface="Cambria"/>
                <a:ea typeface="Cambria"/>
                <a:cs typeface="Cambria"/>
                <a:sym typeface="Cambria"/>
              </a:rPr>
              <a:t>envelope tool </a:t>
            </a:r>
            <a:r>
              <a:rPr lang="en">
                <a:latin typeface="Cambria"/>
                <a:ea typeface="Cambria"/>
                <a:cs typeface="Cambria"/>
                <a:sym typeface="Cambria"/>
              </a:rPr>
              <a:t>allows you to smooth changes in volume by using control points at the top and bottom of the waveform.</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Clicking on the blue border will create control points, which you can then move around to adjust the waveform envelope.</a:t>
            </a:r>
            <a:endParaRPr sz="1800">
              <a:latin typeface="Cambria"/>
              <a:ea typeface="Cambria"/>
              <a:cs typeface="Cambria"/>
              <a:sym typeface="Cambria"/>
            </a:endParaRPr>
          </a:p>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      The </a:t>
            </a:r>
            <a:r>
              <a:rPr b="1" lang="en">
                <a:latin typeface="Cambria"/>
                <a:ea typeface="Cambria"/>
                <a:cs typeface="Cambria"/>
                <a:sym typeface="Cambria"/>
              </a:rPr>
              <a:t>zoom tool</a:t>
            </a:r>
            <a:r>
              <a:rPr lang="en">
                <a:latin typeface="Cambria"/>
                <a:ea typeface="Cambria"/>
                <a:cs typeface="Cambria"/>
                <a:sym typeface="Cambria"/>
              </a:rPr>
              <a:t> lets you zoom in and out of the waveform in order to make adjustments.</a:t>
            </a:r>
            <a:endParaRPr>
              <a:latin typeface="Cambria"/>
              <a:ea typeface="Cambria"/>
              <a:cs typeface="Cambria"/>
              <a:sym typeface="Cambria"/>
            </a:endParaRPr>
          </a:p>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      The </a:t>
            </a:r>
            <a:r>
              <a:rPr b="1" lang="en">
                <a:latin typeface="Cambria"/>
                <a:ea typeface="Cambria"/>
                <a:cs typeface="Cambria"/>
                <a:sym typeface="Cambria"/>
              </a:rPr>
              <a:t>draw tool</a:t>
            </a:r>
            <a:r>
              <a:rPr lang="en">
                <a:latin typeface="Cambria"/>
                <a:ea typeface="Cambria"/>
                <a:cs typeface="Cambria"/>
                <a:sym typeface="Cambria"/>
              </a:rPr>
              <a:t> allows you to manually redraw the waveform to change the volume or correct background noise.</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You can only use the draw tool if you’ve zoomed into the waveform.</a:t>
            </a:r>
            <a:endParaRPr sz="1800">
              <a:latin typeface="Cambria"/>
              <a:ea typeface="Cambria"/>
              <a:cs typeface="Cambria"/>
              <a:sym typeface="Cambria"/>
            </a:endParaRPr>
          </a:p>
        </p:txBody>
      </p:sp>
      <p:pic>
        <p:nvPicPr>
          <p:cNvPr id="411" name="Google Shape;411;p25"/>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12" name="Google Shape;412;p25"/>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pic>
        <p:nvPicPr>
          <p:cNvPr id="413" name="Google Shape;413;p25"/>
          <p:cNvPicPr preferRelativeResize="0"/>
          <p:nvPr/>
        </p:nvPicPr>
        <p:blipFill rotWithShape="1">
          <a:blip r:embed="rId4">
            <a:alphaModFix/>
          </a:blip>
          <a:srcRect b="0" l="0" r="0" t="0"/>
          <a:stretch/>
        </p:blipFill>
        <p:spPr>
          <a:xfrm>
            <a:off x="6796200" y="843775"/>
            <a:ext cx="1847850" cy="1104900"/>
          </a:xfrm>
          <a:prstGeom prst="rect">
            <a:avLst/>
          </a:prstGeom>
          <a:noFill/>
          <a:ln>
            <a:noFill/>
          </a:ln>
        </p:spPr>
      </p:pic>
      <p:pic>
        <p:nvPicPr>
          <p:cNvPr id="414" name="Google Shape;414;p25"/>
          <p:cNvPicPr preferRelativeResize="0"/>
          <p:nvPr/>
        </p:nvPicPr>
        <p:blipFill rotWithShape="1">
          <a:blip r:embed="rId5">
            <a:alphaModFix/>
          </a:blip>
          <a:srcRect b="0" l="0" r="0" t="0"/>
          <a:stretch/>
        </p:blipFill>
        <p:spPr>
          <a:xfrm>
            <a:off x="647575" y="908550"/>
            <a:ext cx="257175" cy="257175"/>
          </a:xfrm>
          <a:prstGeom prst="rect">
            <a:avLst/>
          </a:prstGeom>
          <a:noFill/>
          <a:ln>
            <a:noFill/>
          </a:ln>
        </p:spPr>
      </p:pic>
      <p:pic>
        <p:nvPicPr>
          <p:cNvPr id="415" name="Google Shape;415;p25"/>
          <p:cNvPicPr preferRelativeResize="0"/>
          <p:nvPr/>
        </p:nvPicPr>
        <p:blipFill rotWithShape="1">
          <a:blip r:embed="rId6">
            <a:alphaModFix/>
          </a:blip>
          <a:srcRect b="0" l="0" r="0" t="0"/>
          <a:stretch/>
        </p:blipFill>
        <p:spPr>
          <a:xfrm>
            <a:off x="647575" y="2506725"/>
            <a:ext cx="257175" cy="257175"/>
          </a:xfrm>
          <a:prstGeom prst="rect">
            <a:avLst/>
          </a:prstGeom>
          <a:noFill/>
          <a:ln>
            <a:noFill/>
          </a:ln>
        </p:spPr>
      </p:pic>
      <p:pic>
        <p:nvPicPr>
          <p:cNvPr id="416" name="Google Shape;416;p25"/>
          <p:cNvPicPr preferRelativeResize="0"/>
          <p:nvPr/>
        </p:nvPicPr>
        <p:blipFill rotWithShape="1">
          <a:blip r:embed="rId7">
            <a:alphaModFix/>
          </a:blip>
          <a:srcRect b="0" l="0" r="0" t="0"/>
          <a:stretch/>
        </p:blipFill>
        <p:spPr>
          <a:xfrm>
            <a:off x="647575" y="3098425"/>
            <a:ext cx="257175" cy="257175"/>
          </a:xfrm>
          <a:prstGeom prst="rect">
            <a:avLst/>
          </a:prstGeom>
          <a:noFill/>
          <a:ln>
            <a:noFill/>
          </a:ln>
        </p:spPr>
      </p:pic>
      <p:sp>
        <p:nvSpPr>
          <p:cNvPr id="417" name="Google Shape;417;p25"/>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6"/>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Removing Parts of Tracks</a:t>
            </a:r>
            <a:endParaRPr b="1" sz="3600">
              <a:solidFill>
                <a:srgbClr val="ED0E0E"/>
              </a:solidFill>
              <a:latin typeface="Cambria"/>
              <a:ea typeface="Cambria"/>
              <a:cs typeface="Cambria"/>
              <a:sym typeface="Cambria"/>
            </a:endParaRPr>
          </a:p>
        </p:txBody>
      </p:sp>
      <p:sp>
        <p:nvSpPr>
          <p:cNvPr id="423" name="Google Shape;423;p26"/>
          <p:cNvSpPr txBox="1"/>
          <p:nvPr>
            <p:ph idx="1" type="body"/>
          </p:nvPr>
        </p:nvSpPr>
        <p:spPr>
          <a:xfrm>
            <a:off x="397200" y="762575"/>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Once you have recorded audio in Audacity, you can easily edit it. Here is how to remove sections using the </a:t>
            </a:r>
            <a:r>
              <a:rPr b="1" lang="en" sz="1900">
                <a:solidFill>
                  <a:srgbClr val="666666"/>
                </a:solidFill>
                <a:latin typeface="Cambria"/>
                <a:ea typeface="Cambria"/>
                <a:cs typeface="Cambria"/>
                <a:sym typeface="Cambria"/>
              </a:rPr>
              <a:t>Selection Tool (F1)</a:t>
            </a:r>
            <a:r>
              <a:rPr lang="en" sz="1900">
                <a:solidFill>
                  <a:srgbClr val="666666"/>
                </a:solidFill>
                <a:latin typeface="Cambria"/>
                <a:ea typeface="Cambria"/>
                <a:cs typeface="Cambria"/>
                <a:sym typeface="Cambria"/>
              </a:rPr>
              <a:t>:</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a:p>
            <a:pPr indent="0" lvl="0" marL="485775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p:txBody>
      </p:sp>
      <p:pic>
        <p:nvPicPr>
          <p:cNvPr id="424" name="Google Shape;424;p26"/>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25" name="Google Shape;425;p26"/>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26" name="Google Shape;426;p26"/>
          <p:cNvSpPr txBox="1"/>
          <p:nvPr/>
        </p:nvSpPr>
        <p:spPr>
          <a:xfrm>
            <a:off x="5565150" y="1606325"/>
            <a:ext cx="33306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Click and drag with your cursor to select the portion your wish to remove.</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Then, hit backspace or delete on your keyboard.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2"/>
                </a:solidFill>
                <a:latin typeface="Cambria"/>
                <a:ea typeface="Cambria"/>
                <a:cs typeface="Cambria"/>
                <a:sym typeface="Cambria"/>
              </a:rPr>
              <a:t>Tip: </a:t>
            </a:r>
            <a:r>
              <a:rPr b="0" i="0" lang="en" sz="1500" u="none" cap="none" strike="noStrike">
                <a:solidFill>
                  <a:schemeClr val="dk2"/>
                </a:solidFill>
                <a:latin typeface="Cambria"/>
                <a:ea typeface="Cambria"/>
                <a:cs typeface="Cambria"/>
                <a:sym typeface="Cambria"/>
              </a:rPr>
              <a:t>you can zoom in and out with the </a:t>
            </a:r>
            <a:r>
              <a:rPr b="1" i="0" lang="en" sz="1500" u="none" cap="none" strike="noStrike">
                <a:solidFill>
                  <a:schemeClr val="dk2"/>
                </a:solidFill>
                <a:latin typeface="Cambria"/>
                <a:ea typeface="Cambria"/>
                <a:cs typeface="Cambria"/>
                <a:sym typeface="Cambria"/>
              </a:rPr>
              <a:t>Zoom Tool (F4) </a:t>
            </a:r>
            <a:r>
              <a:rPr b="0" i="0" lang="en" sz="1500" u="none" cap="none" strike="noStrike">
                <a:solidFill>
                  <a:schemeClr val="dk2"/>
                </a:solidFill>
                <a:latin typeface="Cambria"/>
                <a:ea typeface="Cambria"/>
                <a:cs typeface="Cambria"/>
                <a:sym typeface="Cambria"/>
              </a:rPr>
              <a:t>to better see what you’re trying to delete. </a:t>
            </a:r>
            <a:r>
              <a:rPr b="0" i="0" lang="en" sz="1500" u="none" cap="none" strike="noStrike">
                <a:solidFill>
                  <a:srgbClr val="000000"/>
                </a:solidFill>
                <a:latin typeface="Proxima Nova"/>
                <a:ea typeface="Proxima Nova"/>
                <a:cs typeface="Proxima Nova"/>
                <a:sym typeface="Proxima Nova"/>
              </a:rPr>
              <a:t> </a:t>
            </a:r>
            <a:endParaRPr b="0" i="0" sz="1500" u="none" cap="none" strike="noStrike">
              <a:solidFill>
                <a:srgbClr val="000000"/>
              </a:solidFill>
              <a:latin typeface="Proxima Nova"/>
              <a:ea typeface="Proxima Nova"/>
              <a:cs typeface="Proxima Nova"/>
              <a:sym typeface="Proxima Nova"/>
            </a:endParaRPr>
          </a:p>
        </p:txBody>
      </p:sp>
      <p:pic>
        <p:nvPicPr>
          <p:cNvPr id="427" name="Google Shape;427;p26"/>
          <p:cNvPicPr preferRelativeResize="0"/>
          <p:nvPr/>
        </p:nvPicPr>
        <p:blipFill rotWithShape="1">
          <a:blip r:embed="rId4">
            <a:alphaModFix/>
          </a:blip>
          <a:srcRect b="0" l="0" r="0" t="0"/>
          <a:stretch/>
        </p:blipFill>
        <p:spPr>
          <a:xfrm>
            <a:off x="776750" y="1724475"/>
            <a:ext cx="4416301" cy="2449400"/>
          </a:xfrm>
          <a:prstGeom prst="rect">
            <a:avLst/>
          </a:prstGeom>
          <a:noFill/>
          <a:ln cap="flat" cmpd="sng" w="9525">
            <a:solidFill>
              <a:srgbClr val="1D1C1D"/>
            </a:solidFill>
            <a:prstDash val="solid"/>
            <a:round/>
            <a:headEnd len="sm" w="sm" type="none"/>
            <a:tailEnd len="sm" w="sm" type="none"/>
          </a:ln>
        </p:spPr>
      </p:pic>
      <p:sp>
        <p:nvSpPr>
          <p:cNvPr id="428" name="Google Shape;428;p26"/>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7"/>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Fading In/Out</a:t>
            </a:r>
            <a:endParaRPr b="1" sz="3600">
              <a:solidFill>
                <a:srgbClr val="ED0E0E"/>
              </a:solidFill>
              <a:latin typeface="Cambria"/>
              <a:ea typeface="Cambria"/>
              <a:cs typeface="Cambria"/>
              <a:sym typeface="Cambria"/>
            </a:endParaRPr>
          </a:p>
        </p:txBody>
      </p:sp>
      <p:sp>
        <p:nvSpPr>
          <p:cNvPr id="434" name="Google Shape;434;p27"/>
          <p:cNvSpPr txBox="1"/>
          <p:nvPr>
            <p:ph idx="1" type="body"/>
          </p:nvPr>
        </p:nvSpPr>
        <p:spPr>
          <a:xfrm>
            <a:off x="397200" y="717875"/>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To fade music in and out on Audacity, use the </a:t>
            </a:r>
            <a:r>
              <a:rPr b="1" lang="en" sz="1900">
                <a:solidFill>
                  <a:srgbClr val="666666"/>
                </a:solidFill>
                <a:latin typeface="Cambria"/>
                <a:ea typeface="Cambria"/>
                <a:cs typeface="Cambria"/>
                <a:sym typeface="Cambria"/>
              </a:rPr>
              <a:t>Envelope Tool (F2)</a:t>
            </a:r>
            <a:r>
              <a:rPr lang="en" sz="1900">
                <a:solidFill>
                  <a:srgbClr val="666666"/>
                </a:solidFill>
                <a:latin typeface="Cambria"/>
                <a:ea typeface="Cambria"/>
                <a:cs typeface="Cambria"/>
                <a:sym typeface="Cambria"/>
              </a:rPr>
              <a:t>.  Two yellow bars will show up on each track.</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500">
                <a:solidFill>
                  <a:srgbClr val="666666"/>
                </a:solidFill>
                <a:latin typeface="Cambria"/>
                <a:ea typeface="Cambria"/>
                <a:cs typeface="Cambria"/>
                <a:sym typeface="Cambria"/>
              </a:rPr>
              <a:t>Click to add </a:t>
            </a:r>
            <a:r>
              <a:rPr b="1" lang="en" sz="1500">
                <a:solidFill>
                  <a:srgbClr val="666666"/>
                </a:solidFill>
                <a:latin typeface="Cambria"/>
                <a:ea typeface="Cambria"/>
                <a:cs typeface="Cambria"/>
                <a:sym typeface="Cambria"/>
              </a:rPr>
              <a:t>control points</a:t>
            </a:r>
            <a:r>
              <a:rPr lang="en" sz="1500">
                <a:solidFill>
                  <a:srgbClr val="666666"/>
                </a:solidFill>
                <a:latin typeface="Cambria"/>
                <a:ea typeface="Cambria"/>
                <a:cs typeface="Cambria"/>
                <a:sym typeface="Cambria"/>
              </a:rPr>
              <a:t> (little white dots) on the track you want to fade in.</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500">
                <a:solidFill>
                  <a:srgbClr val="666666"/>
                </a:solidFill>
                <a:latin typeface="Cambria"/>
                <a:ea typeface="Cambria"/>
                <a:cs typeface="Cambria"/>
                <a:sym typeface="Cambria"/>
              </a:rPr>
              <a:t>Drag and move the nodes to up and down and side to side to change the volume and how gradual the volume fade is.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500">
                <a:solidFill>
                  <a:srgbClr val="666666"/>
                </a:solidFill>
                <a:latin typeface="Cambria"/>
                <a:ea typeface="Cambria"/>
                <a:cs typeface="Cambria"/>
                <a:sym typeface="Cambria"/>
              </a:rPr>
              <a:t>Add and adjust nodes at the end of the track to fade the music back in.</a:t>
            </a:r>
            <a:endParaRPr sz="15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p:txBody>
      </p:sp>
      <p:pic>
        <p:nvPicPr>
          <p:cNvPr id="435" name="Google Shape;435;p27"/>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36" name="Google Shape;436;p27"/>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pic>
        <p:nvPicPr>
          <p:cNvPr id="437" name="Google Shape;437;p27"/>
          <p:cNvPicPr preferRelativeResize="0"/>
          <p:nvPr/>
        </p:nvPicPr>
        <p:blipFill rotWithShape="1">
          <a:blip r:embed="rId4">
            <a:alphaModFix/>
          </a:blip>
          <a:srcRect b="0" l="0" r="0" t="0"/>
          <a:stretch/>
        </p:blipFill>
        <p:spPr>
          <a:xfrm>
            <a:off x="655850" y="1657525"/>
            <a:ext cx="4588800" cy="2668251"/>
          </a:xfrm>
          <a:prstGeom prst="rect">
            <a:avLst/>
          </a:prstGeom>
          <a:noFill/>
          <a:ln>
            <a:noFill/>
          </a:ln>
        </p:spPr>
      </p:pic>
      <p:sp>
        <p:nvSpPr>
          <p:cNvPr id="438" name="Google Shape;438;p27"/>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8"/>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Splitting Tracks</a:t>
            </a:r>
            <a:endParaRPr b="1" sz="3600">
              <a:solidFill>
                <a:srgbClr val="ED0E0E"/>
              </a:solidFill>
              <a:latin typeface="Cambria"/>
              <a:ea typeface="Cambria"/>
              <a:cs typeface="Cambria"/>
              <a:sym typeface="Cambria"/>
            </a:endParaRPr>
          </a:p>
        </p:txBody>
      </p:sp>
      <p:pic>
        <p:nvPicPr>
          <p:cNvPr id="444" name="Google Shape;444;p28"/>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45" name="Google Shape;445;p28"/>
          <p:cNvSpPr txBox="1"/>
          <p:nvPr>
            <p:ph idx="1" type="body"/>
          </p:nvPr>
        </p:nvSpPr>
        <p:spPr>
          <a:xfrm>
            <a:off x="311700" y="697125"/>
            <a:ext cx="8720100" cy="38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900">
                <a:latin typeface="Cambria"/>
                <a:ea typeface="Cambria"/>
                <a:cs typeface="Cambria"/>
                <a:sym typeface="Cambria"/>
              </a:rPr>
              <a:t>To split a track in Audacity, follow these steps to make shorter clips:</a:t>
            </a:r>
            <a:endParaRPr sz="1900">
              <a:latin typeface="Cambria"/>
              <a:ea typeface="Cambria"/>
              <a:cs typeface="Cambria"/>
              <a:sym typeface="Cambria"/>
            </a:endParaRPr>
          </a:p>
          <a:p>
            <a:pPr indent="0" lvl="0" marL="457200" rtl="0" algn="l">
              <a:lnSpc>
                <a:spcPct val="115000"/>
              </a:lnSpc>
              <a:spcBef>
                <a:spcPts val="0"/>
              </a:spcBef>
              <a:spcAft>
                <a:spcPts val="0"/>
              </a:spcAft>
              <a:buSzPts val="1400"/>
              <a:buNone/>
            </a:pPr>
            <a:r>
              <a:t/>
            </a:r>
            <a:endParaRPr sz="1900">
              <a:latin typeface="Cambria"/>
              <a:ea typeface="Cambria"/>
              <a:cs typeface="Cambria"/>
              <a:sym typeface="Cambria"/>
            </a:endParaRPr>
          </a:p>
          <a:p>
            <a:pPr indent="-349250" lvl="0" marL="5086350" rtl="0" algn="l">
              <a:lnSpc>
                <a:spcPct val="115000"/>
              </a:lnSpc>
              <a:spcBef>
                <a:spcPts val="0"/>
              </a:spcBef>
              <a:spcAft>
                <a:spcPts val="0"/>
              </a:spcAft>
              <a:buClr>
                <a:schemeClr val="lt1"/>
              </a:buClr>
              <a:buSzPts val="1900"/>
              <a:buFont typeface="Cambria"/>
              <a:buChar char="●"/>
            </a:pPr>
            <a:r>
              <a:rPr lang="en" sz="1900">
                <a:latin typeface="Cambria"/>
                <a:ea typeface="Cambria"/>
                <a:cs typeface="Cambria"/>
                <a:sym typeface="Cambria"/>
              </a:rPr>
              <a:t>With the </a:t>
            </a:r>
            <a:r>
              <a:rPr b="1" lang="en" sz="1900">
                <a:latin typeface="Cambria"/>
                <a:ea typeface="Cambria"/>
                <a:cs typeface="Cambria"/>
                <a:sym typeface="Cambria"/>
              </a:rPr>
              <a:t>Selection Tool (F1)</a:t>
            </a:r>
            <a:r>
              <a:rPr lang="en" sz="1900">
                <a:latin typeface="Cambria"/>
                <a:ea typeface="Cambria"/>
                <a:cs typeface="Cambria"/>
                <a:sym typeface="Cambria"/>
              </a:rPr>
              <a:t>, place your cursor over the section where you want to split your track.</a:t>
            </a:r>
            <a:endParaRPr sz="1900">
              <a:latin typeface="Cambria"/>
              <a:ea typeface="Cambria"/>
              <a:cs typeface="Cambria"/>
              <a:sym typeface="Cambria"/>
            </a:endParaRPr>
          </a:p>
          <a:p>
            <a:pPr indent="0" lvl="0" marL="457200" rtl="0" algn="l">
              <a:lnSpc>
                <a:spcPct val="115000"/>
              </a:lnSpc>
              <a:spcBef>
                <a:spcPts val="0"/>
              </a:spcBef>
              <a:spcAft>
                <a:spcPts val="0"/>
              </a:spcAft>
              <a:buSzPts val="1400"/>
              <a:buNone/>
            </a:pPr>
            <a:r>
              <a:t/>
            </a:r>
            <a:endParaRPr sz="1900">
              <a:latin typeface="Cambria"/>
              <a:ea typeface="Cambria"/>
              <a:cs typeface="Cambria"/>
              <a:sym typeface="Cambria"/>
            </a:endParaRPr>
          </a:p>
          <a:p>
            <a:pPr indent="-349250" lvl="0" marL="5086350" rtl="0" algn="l">
              <a:lnSpc>
                <a:spcPct val="115000"/>
              </a:lnSpc>
              <a:spcBef>
                <a:spcPts val="0"/>
              </a:spcBef>
              <a:spcAft>
                <a:spcPts val="0"/>
              </a:spcAft>
              <a:buClr>
                <a:schemeClr val="lt1"/>
              </a:buClr>
              <a:buSzPts val="1900"/>
              <a:buFont typeface="Cambria"/>
              <a:buChar char="●"/>
            </a:pPr>
            <a:r>
              <a:rPr lang="en" sz="1900">
                <a:latin typeface="Cambria"/>
                <a:ea typeface="Cambria"/>
                <a:cs typeface="Cambria"/>
                <a:sym typeface="Cambria"/>
              </a:rPr>
              <a:t>Navigate to the </a:t>
            </a:r>
            <a:r>
              <a:rPr b="1" lang="en" sz="1900">
                <a:latin typeface="Cambria"/>
                <a:ea typeface="Cambria"/>
                <a:cs typeface="Cambria"/>
                <a:sym typeface="Cambria"/>
              </a:rPr>
              <a:t>Edit</a:t>
            </a:r>
            <a:r>
              <a:rPr lang="en" sz="1900">
                <a:latin typeface="Cambria"/>
                <a:ea typeface="Cambria"/>
                <a:cs typeface="Cambria"/>
                <a:sym typeface="Cambria"/>
              </a:rPr>
              <a:t> section, click under “</a:t>
            </a:r>
            <a:r>
              <a:rPr b="1" lang="en" sz="1900">
                <a:latin typeface="Cambria"/>
                <a:ea typeface="Cambria"/>
                <a:cs typeface="Cambria"/>
                <a:sym typeface="Cambria"/>
              </a:rPr>
              <a:t>Clip Boundaries</a:t>
            </a:r>
            <a:r>
              <a:rPr lang="en" sz="1900">
                <a:latin typeface="Cambria"/>
                <a:ea typeface="Cambria"/>
                <a:cs typeface="Cambria"/>
                <a:sym typeface="Cambria"/>
              </a:rPr>
              <a:t>” and select “</a:t>
            </a:r>
            <a:r>
              <a:rPr b="1" lang="en" sz="1900">
                <a:latin typeface="Cambria"/>
                <a:ea typeface="Cambria"/>
                <a:cs typeface="Cambria"/>
                <a:sym typeface="Cambria"/>
              </a:rPr>
              <a:t>Split</a:t>
            </a:r>
            <a:r>
              <a:rPr lang="en" sz="1900">
                <a:latin typeface="Cambria"/>
                <a:ea typeface="Cambria"/>
                <a:cs typeface="Cambria"/>
                <a:sym typeface="Cambria"/>
              </a:rPr>
              <a:t>”, or press </a:t>
            </a:r>
            <a:r>
              <a:rPr b="1" lang="en" sz="1900">
                <a:latin typeface="Cambria"/>
                <a:ea typeface="Cambria"/>
                <a:cs typeface="Cambria"/>
                <a:sym typeface="Cambria"/>
              </a:rPr>
              <a:t>Ctrl+I</a:t>
            </a:r>
            <a:r>
              <a:rPr lang="en" sz="1900">
                <a:latin typeface="Cambria"/>
                <a:ea typeface="Cambria"/>
                <a:cs typeface="Cambria"/>
                <a:sym typeface="Cambria"/>
              </a:rPr>
              <a:t>.</a:t>
            </a:r>
            <a:endParaRPr sz="1900">
              <a:latin typeface="Cambria"/>
              <a:ea typeface="Cambria"/>
              <a:cs typeface="Cambria"/>
              <a:sym typeface="Cambria"/>
            </a:endParaRPr>
          </a:p>
          <a:p>
            <a:pPr indent="-228600" lvl="0" marL="4800600" rtl="0" algn="l">
              <a:lnSpc>
                <a:spcPct val="115000"/>
              </a:lnSpc>
              <a:spcBef>
                <a:spcPts val="0"/>
              </a:spcBef>
              <a:spcAft>
                <a:spcPts val="0"/>
              </a:spcAft>
              <a:buSzPts val="1400"/>
              <a:buNone/>
            </a:pPr>
            <a:r>
              <a:t/>
            </a:r>
            <a:endParaRPr sz="2000">
              <a:latin typeface="Cambria"/>
              <a:ea typeface="Cambria"/>
              <a:cs typeface="Cambria"/>
              <a:sym typeface="Cambria"/>
            </a:endParaRPr>
          </a:p>
        </p:txBody>
      </p:sp>
      <p:sp>
        <p:nvSpPr>
          <p:cNvPr id="446" name="Google Shape;446;p28"/>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pic>
        <p:nvPicPr>
          <p:cNvPr id="447" name="Google Shape;447;p28"/>
          <p:cNvPicPr preferRelativeResize="0"/>
          <p:nvPr/>
        </p:nvPicPr>
        <p:blipFill rotWithShape="1">
          <a:blip r:embed="rId4">
            <a:alphaModFix/>
          </a:blip>
          <a:srcRect b="0" l="0" r="0" t="0"/>
          <a:stretch/>
        </p:blipFill>
        <p:spPr>
          <a:xfrm>
            <a:off x="552500" y="1329700"/>
            <a:ext cx="4415706" cy="2836049"/>
          </a:xfrm>
          <a:prstGeom prst="rect">
            <a:avLst/>
          </a:prstGeom>
          <a:noFill/>
          <a:ln>
            <a:noFill/>
          </a:ln>
        </p:spPr>
      </p:pic>
      <p:sp>
        <p:nvSpPr>
          <p:cNvPr id="448" name="Google Shape;448;p28"/>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29"/>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Adding Tracks</a:t>
            </a:r>
            <a:endParaRPr b="1" sz="3600">
              <a:solidFill>
                <a:srgbClr val="ED0E0E"/>
              </a:solidFill>
              <a:latin typeface="Cambria"/>
              <a:ea typeface="Cambria"/>
              <a:cs typeface="Cambria"/>
              <a:sym typeface="Cambria"/>
            </a:endParaRPr>
          </a:p>
        </p:txBody>
      </p:sp>
      <p:sp>
        <p:nvSpPr>
          <p:cNvPr id="454" name="Google Shape;454;p29"/>
          <p:cNvSpPr txBox="1"/>
          <p:nvPr>
            <p:ph idx="1" type="body"/>
          </p:nvPr>
        </p:nvSpPr>
        <p:spPr>
          <a:xfrm>
            <a:off x="397200" y="717875"/>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To create additional tracks in Audacity for a </a:t>
            </a:r>
            <a:r>
              <a:rPr b="1" lang="en" sz="1900">
                <a:solidFill>
                  <a:srgbClr val="666666"/>
                </a:solidFill>
                <a:latin typeface="Cambria"/>
                <a:ea typeface="Cambria"/>
                <a:cs typeface="Cambria"/>
                <a:sym typeface="Cambria"/>
              </a:rPr>
              <a:t>new recording</a:t>
            </a:r>
            <a:r>
              <a:rPr lang="en" sz="1900">
                <a:solidFill>
                  <a:srgbClr val="666666"/>
                </a:solidFill>
                <a:latin typeface="Cambria"/>
                <a:ea typeface="Cambria"/>
                <a:cs typeface="Cambria"/>
                <a:sym typeface="Cambria"/>
              </a:rPr>
              <a:t>, hit the record button and it will start a new track. Another option is:</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Navigate to the “Tracks” menu option and select “Add New.” This will open a list of options. Select the “Mono Track” option. You can also add a new mono track by pressing </a:t>
            </a:r>
            <a:r>
              <a:rPr b="1" lang="en" sz="1700">
                <a:solidFill>
                  <a:srgbClr val="666666"/>
                </a:solidFill>
                <a:latin typeface="Cambria"/>
                <a:ea typeface="Cambria"/>
                <a:cs typeface="Cambria"/>
                <a:sym typeface="Cambria"/>
              </a:rPr>
              <a:t>Ctrl+Shift+N</a:t>
            </a:r>
            <a:r>
              <a:rPr lang="en" sz="1700">
                <a:solidFill>
                  <a:srgbClr val="666666"/>
                </a:solidFill>
                <a:latin typeface="Cambria"/>
                <a:ea typeface="Cambria"/>
                <a:cs typeface="Cambria"/>
                <a:sym typeface="Cambria"/>
              </a:rPr>
              <a:t>.</a:t>
            </a:r>
            <a:endParaRPr sz="17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p:txBody>
      </p:sp>
      <p:pic>
        <p:nvPicPr>
          <p:cNvPr id="455" name="Google Shape;455;p29"/>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56" name="Google Shape;456;p29"/>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pic>
        <p:nvPicPr>
          <p:cNvPr id="457" name="Google Shape;457;p29"/>
          <p:cNvPicPr preferRelativeResize="0"/>
          <p:nvPr/>
        </p:nvPicPr>
        <p:blipFill rotWithShape="1">
          <a:blip r:embed="rId4">
            <a:alphaModFix/>
          </a:blip>
          <a:srcRect b="0" l="0" r="0" t="0"/>
          <a:stretch/>
        </p:blipFill>
        <p:spPr>
          <a:xfrm>
            <a:off x="706150" y="1636500"/>
            <a:ext cx="4305516" cy="2493325"/>
          </a:xfrm>
          <a:prstGeom prst="rect">
            <a:avLst/>
          </a:prstGeom>
          <a:noFill/>
          <a:ln>
            <a:noFill/>
          </a:ln>
        </p:spPr>
      </p:pic>
      <p:sp>
        <p:nvSpPr>
          <p:cNvPr id="458" name="Google Shape;458;p29"/>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3" name="Shape 213"/>
        <p:cNvGrpSpPr/>
        <p:nvPr/>
      </p:nvGrpSpPr>
      <p:grpSpPr>
        <a:xfrm>
          <a:off x="0" y="0"/>
          <a:ext cx="0" cy="0"/>
          <a:chOff x="0" y="0"/>
          <a:chExt cx="0" cy="0"/>
        </a:xfrm>
      </p:grpSpPr>
      <p:sp>
        <p:nvSpPr>
          <p:cNvPr id="214" name="Google Shape;214;p3"/>
          <p:cNvSpPr txBox="1"/>
          <p:nvPr>
            <p:ph type="title"/>
          </p:nvPr>
        </p:nvSpPr>
        <p:spPr>
          <a:xfrm>
            <a:off x="270225" y="1850975"/>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en" sz="6400"/>
              <a:t>Podcast Anatomy </a:t>
            </a:r>
            <a:endParaRPr sz="6400"/>
          </a:p>
        </p:txBody>
      </p:sp>
      <p:sp>
        <p:nvSpPr>
          <p:cNvPr id="215" name="Google Shape;215;p3"/>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3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Your Turn!</a:t>
            </a:r>
            <a:endParaRPr>
              <a:solidFill>
                <a:srgbClr val="ED0E0E"/>
              </a:solidFill>
            </a:endParaRPr>
          </a:p>
        </p:txBody>
      </p:sp>
      <p:sp>
        <p:nvSpPr>
          <p:cNvPr id="464" name="Google Shape;464;p30"/>
          <p:cNvSpPr txBox="1"/>
          <p:nvPr>
            <p:ph idx="1" type="body"/>
          </p:nvPr>
        </p:nvSpPr>
        <p:spPr>
          <a:xfrm>
            <a:off x="311700" y="962725"/>
            <a:ext cx="8520600" cy="3337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Visit </a:t>
            </a:r>
            <a:r>
              <a:rPr lang="en" sz="2200" u="sng">
                <a:solidFill>
                  <a:schemeClr val="hlink"/>
                </a:solidFill>
                <a:hlinkClick r:id="rId3"/>
              </a:rPr>
              <a:t>freemusicarchive.org</a:t>
            </a:r>
            <a:r>
              <a:rPr lang="en" sz="2200"/>
              <a:t> OR </a:t>
            </a:r>
            <a:endParaRPr sz="2200"/>
          </a:p>
          <a:p>
            <a:pPr indent="0" lvl="0" marL="457200" rtl="0" algn="l">
              <a:lnSpc>
                <a:spcPct val="115000"/>
              </a:lnSpc>
              <a:spcBef>
                <a:spcPts val="0"/>
              </a:spcBef>
              <a:spcAft>
                <a:spcPts val="0"/>
              </a:spcAft>
              <a:buSzPts val="2400"/>
              <a:buNone/>
            </a:pPr>
            <a:r>
              <a:rPr lang="en" sz="2200" u="sng">
                <a:solidFill>
                  <a:schemeClr val="hlink"/>
                </a:solidFill>
                <a:hlinkClick r:id="rId4"/>
              </a:rPr>
              <a:t>studio.youtube.com</a:t>
            </a:r>
            <a:r>
              <a:rPr lang="en" sz="2200"/>
              <a:t> and click on the ‘Audio Library’ tab</a:t>
            </a:r>
            <a:endParaRPr sz="2200"/>
          </a:p>
          <a:p>
            <a:pPr indent="0" lvl="0" marL="0" rtl="0" algn="l">
              <a:lnSpc>
                <a:spcPct val="115000"/>
              </a:lnSpc>
              <a:spcBef>
                <a:spcPts val="0"/>
              </a:spcBef>
              <a:spcAft>
                <a:spcPts val="0"/>
              </a:spcAft>
              <a:buSzPts val="2400"/>
              <a:buNone/>
            </a:pPr>
            <a:r>
              <a:rPr lang="en" sz="2200"/>
              <a:t>	(you have to be signed into Google for this one)</a:t>
            </a:r>
            <a:endParaRPr sz="2200"/>
          </a:p>
          <a:p>
            <a:pPr indent="0" lvl="0" marL="0" rtl="0" algn="l">
              <a:lnSpc>
                <a:spcPct val="115000"/>
              </a:lnSpc>
              <a:spcBef>
                <a:spcPts val="0"/>
              </a:spcBef>
              <a:spcAft>
                <a:spcPts val="0"/>
              </a:spcAft>
              <a:buSzPts val="2400"/>
              <a:buNone/>
            </a:pPr>
            <a:r>
              <a:t/>
            </a:r>
            <a:endParaRPr sz="2200"/>
          </a:p>
          <a:p>
            <a:pPr indent="-368300" lvl="0" marL="457200" rtl="0" algn="l">
              <a:lnSpc>
                <a:spcPct val="115000"/>
              </a:lnSpc>
              <a:spcBef>
                <a:spcPts val="0"/>
              </a:spcBef>
              <a:spcAft>
                <a:spcPts val="0"/>
              </a:spcAft>
              <a:buSzPts val="2200"/>
              <a:buChar char="●"/>
            </a:pPr>
            <a:r>
              <a:rPr lang="en" sz="2200"/>
              <a:t>Download something you want to play around with and try to:</a:t>
            </a:r>
            <a:endParaRPr sz="2200"/>
          </a:p>
          <a:p>
            <a:pPr indent="-368300" lvl="1" marL="914400" rtl="0" algn="l">
              <a:lnSpc>
                <a:spcPct val="115000"/>
              </a:lnSpc>
              <a:spcBef>
                <a:spcPts val="0"/>
              </a:spcBef>
              <a:spcAft>
                <a:spcPts val="0"/>
              </a:spcAft>
              <a:buSzPts val="2200"/>
              <a:buChar char="○"/>
            </a:pPr>
            <a:r>
              <a:rPr b="1" lang="en" sz="2200"/>
              <a:t>Remove </a:t>
            </a:r>
            <a:r>
              <a:rPr lang="en" sz="2200"/>
              <a:t>some of your track</a:t>
            </a:r>
            <a:endParaRPr sz="2200"/>
          </a:p>
          <a:p>
            <a:pPr indent="-368300" lvl="1" marL="914400" rtl="0" algn="l">
              <a:lnSpc>
                <a:spcPct val="115000"/>
              </a:lnSpc>
              <a:spcBef>
                <a:spcPts val="0"/>
              </a:spcBef>
              <a:spcAft>
                <a:spcPts val="0"/>
              </a:spcAft>
              <a:buSzPts val="2200"/>
              <a:buChar char="○"/>
            </a:pPr>
            <a:r>
              <a:rPr lang="en" sz="2200"/>
              <a:t>Choose a part to </a:t>
            </a:r>
            <a:r>
              <a:rPr b="1" lang="en" sz="2200"/>
              <a:t>fade in</a:t>
            </a:r>
            <a:r>
              <a:rPr lang="en" sz="2200"/>
              <a:t> or </a:t>
            </a:r>
            <a:r>
              <a:rPr b="1" lang="en" sz="2200"/>
              <a:t>fade out</a:t>
            </a:r>
            <a:endParaRPr b="1" sz="2200"/>
          </a:p>
          <a:p>
            <a:pPr indent="-368300" lvl="1" marL="914400" rtl="0" algn="l">
              <a:lnSpc>
                <a:spcPct val="115000"/>
              </a:lnSpc>
              <a:spcBef>
                <a:spcPts val="0"/>
              </a:spcBef>
              <a:spcAft>
                <a:spcPts val="0"/>
              </a:spcAft>
              <a:buSzPts val="2200"/>
              <a:buChar char="○"/>
            </a:pPr>
            <a:r>
              <a:rPr b="1" lang="en" sz="2200"/>
              <a:t>Split the track</a:t>
            </a:r>
            <a:r>
              <a:rPr lang="en" sz="2200"/>
              <a:t> into multiple</a:t>
            </a:r>
            <a:endParaRPr sz="2200"/>
          </a:p>
          <a:p>
            <a:pPr indent="-368300" lvl="1" marL="914400" rtl="0" algn="l">
              <a:lnSpc>
                <a:spcPct val="115000"/>
              </a:lnSpc>
              <a:spcBef>
                <a:spcPts val="0"/>
              </a:spcBef>
              <a:spcAft>
                <a:spcPts val="0"/>
              </a:spcAft>
              <a:buSzPts val="2200"/>
              <a:buChar char="○"/>
            </a:pPr>
            <a:r>
              <a:rPr b="1" lang="en" sz="2200"/>
              <a:t>Add a new track</a:t>
            </a:r>
            <a:r>
              <a:rPr lang="en" sz="2200"/>
              <a:t> to your project</a:t>
            </a:r>
            <a:endParaRPr sz="2200"/>
          </a:p>
        </p:txBody>
      </p:sp>
      <p:sp>
        <p:nvSpPr>
          <p:cNvPr id="465" name="Google Shape;465;p30"/>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9" name="Shape 469"/>
        <p:cNvGrpSpPr/>
        <p:nvPr/>
      </p:nvGrpSpPr>
      <p:grpSpPr>
        <a:xfrm>
          <a:off x="0" y="0"/>
          <a:ext cx="0" cy="0"/>
          <a:chOff x="0" y="0"/>
          <a:chExt cx="0" cy="0"/>
        </a:xfrm>
      </p:grpSpPr>
      <p:sp>
        <p:nvSpPr>
          <p:cNvPr id="470" name="Google Shape;470;p31"/>
          <p:cNvSpPr txBox="1"/>
          <p:nvPr>
            <p:ph type="title"/>
          </p:nvPr>
        </p:nvSpPr>
        <p:spPr>
          <a:xfrm>
            <a:off x="379125" y="1949875"/>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en"/>
              <a:t>Saving, Exporting, and Sharing  </a:t>
            </a:r>
            <a:endParaRPr/>
          </a:p>
        </p:txBody>
      </p:sp>
      <p:sp>
        <p:nvSpPr>
          <p:cNvPr id="471" name="Google Shape;47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2"/>
          <p:cNvSpPr txBox="1"/>
          <p:nvPr>
            <p:ph type="title"/>
          </p:nvPr>
        </p:nvSpPr>
        <p:spPr>
          <a:xfrm>
            <a:off x="349775" y="289838"/>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Saving</a:t>
            </a:r>
            <a:endParaRPr b="1" sz="3600">
              <a:solidFill>
                <a:srgbClr val="ED0E0E"/>
              </a:solidFill>
              <a:latin typeface="Cambria"/>
              <a:ea typeface="Cambria"/>
              <a:cs typeface="Cambria"/>
              <a:sym typeface="Cambria"/>
            </a:endParaRPr>
          </a:p>
        </p:txBody>
      </p:sp>
      <p:pic>
        <p:nvPicPr>
          <p:cNvPr id="477" name="Google Shape;477;p32"/>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78" name="Google Shape;478;p32"/>
          <p:cNvSpPr txBox="1"/>
          <p:nvPr>
            <p:ph idx="1" type="body"/>
          </p:nvPr>
        </p:nvSpPr>
        <p:spPr>
          <a:xfrm>
            <a:off x="349775" y="1008750"/>
            <a:ext cx="8723700" cy="31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i="1" lang="en" sz="2200" u="sng">
                <a:solidFill>
                  <a:srgbClr val="666666"/>
                </a:solidFill>
                <a:latin typeface="Cambria"/>
                <a:ea typeface="Cambria"/>
                <a:cs typeface="Cambria"/>
                <a:sym typeface="Cambria"/>
              </a:rPr>
              <a:t>Audacity does not auto-save!</a:t>
            </a:r>
            <a:r>
              <a:rPr i="1" lang="en" sz="2200">
                <a:solidFill>
                  <a:srgbClr val="666666"/>
                </a:solidFill>
                <a:latin typeface="Cambria"/>
                <a:ea typeface="Cambria"/>
                <a:cs typeface="Cambria"/>
                <a:sym typeface="Cambria"/>
              </a:rPr>
              <a:t> </a:t>
            </a:r>
            <a:r>
              <a:rPr lang="en" sz="2200">
                <a:solidFill>
                  <a:srgbClr val="666666"/>
                </a:solidFill>
                <a:latin typeface="Cambria"/>
                <a:ea typeface="Cambria"/>
                <a:cs typeface="Cambria"/>
                <a:sym typeface="Cambria"/>
              </a:rPr>
              <a:t>Save your recording, early and often!</a:t>
            </a:r>
            <a:endParaRPr sz="2200">
              <a:solidFill>
                <a:srgbClr val="666666"/>
              </a:solidFill>
              <a:latin typeface="Cambria"/>
              <a:ea typeface="Cambria"/>
              <a:cs typeface="Cambria"/>
              <a:sym typeface="Cambria"/>
            </a:endParaRPr>
          </a:p>
          <a:p>
            <a:pPr indent="0" lvl="0" marL="0" marR="0" rtl="0" algn="l">
              <a:lnSpc>
                <a:spcPct val="115000"/>
              </a:lnSpc>
              <a:spcBef>
                <a:spcPts val="1000"/>
              </a:spcBef>
              <a:spcAft>
                <a:spcPts val="0"/>
              </a:spcAft>
              <a:buSzPts val="1800"/>
              <a:buNone/>
            </a:pPr>
            <a:r>
              <a:rPr lang="en" sz="2200">
                <a:solidFill>
                  <a:srgbClr val="666666"/>
                </a:solidFill>
                <a:latin typeface="Cambria"/>
                <a:ea typeface="Cambria"/>
                <a:cs typeface="Cambria"/>
                <a:sym typeface="Cambria"/>
              </a:rPr>
              <a:t>Try and save after each major edit/input of a recording, just to be safe.</a:t>
            </a:r>
            <a:endParaRPr sz="2200">
              <a:solidFill>
                <a:srgbClr val="666666"/>
              </a:solidFill>
              <a:latin typeface="Cambria"/>
              <a:ea typeface="Cambria"/>
              <a:cs typeface="Cambria"/>
              <a:sym typeface="Cambria"/>
            </a:endParaRPr>
          </a:p>
          <a:p>
            <a:pPr indent="0" lvl="0" marL="0" marR="0" rtl="0" algn="l">
              <a:lnSpc>
                <a:spcPct val="115000"/>
              </a:lnSpc>
              <a:spcBef>
                <a:spcPts val="1000"/>
              </a:spcBef>
              <a:spcAft>
                <a:spcPts val="0"/>
              </a:spcAft>
              <a:buSzPts val="1800"/>
              <a:buNone/>
            </a:pPr>
            <a:r>
              <a:rPr lang="en" sz="2200">
                <a:solidFill>
                  <a:srgbClr val="666666"/>
                </a:solidFill>
                <a:latin typeface="Cambria"/>
                <a:ea typeface="Cambria"/>
                <a:cs typeface="Cambria"/>
                <a:sym typeface="Cambria"/>
              </a:rPr>
              <a:t>Save in multiple places. Always have backup. </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0"/>
              </a:spcAft>
              <a:buSzPts val="1800"/>
              <a:buNone/>
            </a:pPr>
            <a:r>
              <a:rPr b="1" lang="en" sz="2200">
                <a:solidFill>
                  <a:srgbClr val="666666"/>
                </a:solidFill>
                <a:latin typeface="Cambria"/>
                <a:ea typeface="Cambria"/>
                <a:cs typeface="Cambria"/>
                <a:sym typeface="Cambria"/>
              </a:rPr>
              <a:t>File &gt; Save Project &gt; Save Project As&gt; “Name of your podcast”</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0"/>
              </a:spcAft>
              <a:buSzPts val="1800"/>
              <a:buNone/>
            </a:pPr>
            <a:r>
              <a:rPr lang="en" sz="2200">
                <a:solidFill>
                  <a:srgbClr val="666666"/>
                </a:solidFill>
                <a:latin typeface="Cambria"/>
                <a:ea typeface="Cambria"/>
                <a:cs typeface="Cambria"/>
                <a:sym typeface="Cambria"/>
              </a:rPr>
              <a:t>And once your project is saved...</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1000"/>
              </a:spcAft>
              <a:buSzPts val="1800"/>
              <a:buNone/>
            </a:pPr>
            <a:r>
              <a:rPr b="1" lang="en" sz="2200">
                <a:solidFill>
                  <a:srgbClr val="666666"/>
                </a:solidFill>
                <a:latin typeface="Cambria"/>
                <a:ea typeface="Cambria"/>
                <a:cs typeface="Cambria"/>
                <a:sym typeface="Cambria"/>
              </a:rPr>
              <a:t>File &gt; Save Project &gt; Save Project &gt; [saves the updates to your file]</a:t>
            </a:r>
            <a:endParaRPr b="1" sz="2200">
              <a:solidFill>
                <a:srgbClr val="666666"/>
              </a:solidFill>
              <a:latin typeface="Cambria"/>
              <a:ea typeface="Cambria"/>
              <a:cs typeface="Cambria"/>
              <a:sym typeface="Cambria"/>
            </a:endParaRPr>
          </a:p>
        </p:txBody>
      </p:sp>
      <p:sp>
        <p:nvSpPr>
          <p:cNvPr id="479" name="Google Shape;479;p32"/>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80" name="Google Shape;480;p32"/>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33"/>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About File Formats</a:t>
            </a:r>
            <a:endParaRPr b="1" sz="3600">
              <a:solidFill>
                <a:srgbClr val="ED0E0E"/>
              </a:solidFill>
              <a:latin typeface="Cambria"/>
              <a:ea typeface="Cambria"/>
              <a:cs typeface="Cambria"/>
              <a:sym typeface="Cambria"/>
            </a:endParaRPr>
          </a:p>
        </p:txBody>
      </p:sp>
      <p:pic>
        <p:nvPicPr>
          <p:cNvPr id="486" name="Google Shape;486;p33"/>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87" name="Google Shape;487;p33"/>
          <p:cNvSpPr txBox="1"/>
          <p:nvPr>
            <p:ph idx="1" type="body"/>
          </p:nvPr>
        </p:nvSpPr>
        <p:spPr>
          <a:xfrm>
            <a:off x="311700" y="1001925"/>
            <a:ext cx="8520600" cy="3384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Lossless Audio File Formats: </a:t>
            </a:r>
            <a:r>
              <a:rPr lang="en" sz="2000">
                <a:latin typeface="Cambria"/>
                <a:ea typeface="Cambria"/>
                <a:cs typeface="Cambria"/>
                <a:sym typeface="Cambria"/>
              </a:rPr>
              <a:t>better than or equal to CD-quality </a:t>
            </a:r>
            <a:endParaRPr sz="2000">
              <a:latin typeface="Cambria"/>
              <a:ea typeface="Cambria"/>
              <a:cs typeface="Cambria"/>
              <a:sym typeface="Cambria"/>
            </a:endParaRPr>
          </a:p>
          <a:p>
            <a:pPr indent="-355600" lvl="1" marL="914400" rtl="0" algn="l">
              <a:lnSpc>
                <a:spcPct val="115000"/>
              </a:lnSpc>
              <a:spcBef>
                <a:spcPts val="0"/>
              </a:spcBef>
              <a:spcAft>
                <a:spcPts val="0"/>
              </a:spcAft>
              <a:buSzPts val="2000"/>
              <a:buFont typeface="Cambria"/>
              <a:buChar char="○"/>
            </a:pPr>
            <a:r>
              <a:rPr b="1" lang="en" sz="2000">
                <a:latin typeface="Cambria"/>
                <a:ea typeface="Cambria"/>
                <a:cs typeface="Cambria"/>
                <a:sym typeface="Cambria"/>
              </a:rPr>
              <a:t>WAV: </a:t>
            </a:r>
            <a:r>
              <a:rPr lang="en" sz="2000">
                <a:latin typeface="Cambria"/>
                <a:ea typeface="Cambria"/>
                <a:cs typeface="Cambria"/>
                <a:sym typeface="Cambria"/>
              </a:rPr>
              <a:t>uncompressed file, meaning huge file size. The best for editing raw audio files in Audacity.</a:t>
            </a:r>
            <a:endParaRPr sz="2000">
              <a:latin typeface="Cambria"/>
              <a:ea typeface="Cambria"/>
              <a:cs typeface="Cambria"/>
              <a:sym typeface="Cambria"/>
            </a:endParaRPr>
          </a:p>
          <a:p>
            <a:pPr indent="-355600" lvl="1" marL="914400" rtl="0" algn="l">
              <a:lnSpc>
                <a:spcPct val="115000"/>
              </a:lnSpc>
              <a:spcBef>
                <a:spcPts val="0"/>
              </a:spcBef>
              <a:spcAft>
                <a:spcPts val="0"/>
              </a:spcAft>
              <a:buSzPts val="2000"/>
              <a:buFont typeface="Cambria"/>
              <a:buChar char="○"/>
            </a:pPr>
            <a:r>
              <a:rPr b="1" lang="en" sz="2000">
                <a:latin typeface="Cambria"/>
                <a:ea typeface="Cambria"/>
                <a:cs typeface="Cambria"/>
                <a:sym typeface="Cambria"/>
              </a:rPr>
              <a:t>AIFF</a:t>
            </a:r>
            <a:r>
              <a:rPr lang="en" sz="2000">
                <a:latin typeface="Cambria"/>
                <a:ea typeface="Cambria"/>
                <a:cs typeface="Cambria"/>
                <a:sym typeface="Cambria"/>
              </a:rPr>
              <a:t>: Apple’s alternative to WAV. Uncompressed, not widely used</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*MP3/MP4: </a:t>
            </a:r>
            <a:r>
              <a:rPr lang="en" sz="2000">
                <a:latin typeface="Cambria"/>
                <a:ea typeface="Cambria"/>
                <a:cs typeface="Cambria"/>
                <a:sym typeface="Cambria"/>
              </a:rPr>
              <a:t>compressed audio file, ensures small file size. Best for exporting and distributing from Audacity.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Ogg Vorbis</a:t>
            </a:r>
            <a:r>
              <a:rPr lang="en" sz="2000">
                <a:latin typeface="Cambria"/>
                <a:ea typeface="Cambria"/>
                <a:cs typeface="Cambria"/>
                <a:sym typeface="Cambria"/>
              </a:rPr>
              <a:t>: Open-source alternative to MP3. Used in Spotify streaming</a:t>
            </a:r>
            <a:endParaRPr sz="2000">
              <a:latin typeface="Cambria"/>
              <a:ea typeface="Cambria"/>
              <a:cs typeface="Cambria"/>
              <a:sym typeface="Cambria"/>
            </a:endParaRPr>
          </a:p>
          <a:p>
            <a:pPr indent="0" lvl="0" marL="0" rtl="0" algn="r">
              <a:lnSpc>
                <a:spcPct val="115000"/>
              </a:lnSpc>
              <a:spcBef>
                <a:spcPts val="1600"/>
              </a:spcBef>
              <a:spcAft>
                <a:spcPts val="1600"/>
              </a:spcAft>
              <a:buSzPts val="1400"/>
              <a:buNone/>
            </a:pPr>
            <a:r>
              <a:rPr i="1" lang="en" sz="1700">
                <a:latin typeface="Cambria"/>
                <a:ea typeface="Cambria"/>
                <a:cs typeface="Cambria"/>
                <a:sym typeface="Cambria"/>
              </a:rPr>
              <a:t>*</a:t>
            </a:r>
            <a:r>
              <a:rPr i="1" lang="en" sz="1500">
                <a:latin typeface="Cambria"/>
                <a:ea typeface="Cambria"/>
                <a:cs typeface="Cambria"/>
                <a:sym typeface="Cambria"/>
              </a:rPr>
              <a:t>Note: The DITI typically recommends you save files as mp3 (sometimes mp4, if you use a PC). </a:t>
            </a:r>
            <a:endParaRPr i="1" sz="1500">
              <a:latin typeface="Cambria"/>
              <a:ea typeface="Cambria"/>
              <a:cs typeface="Cambria"/>
              <a:sym typeface="Cambria"/>
            </a:endParaRPr>
          </a:p>
        </p:txBody>
      </p:sp>
      <p:sp>
        <p:nvSpPr>
          <p:cNvPr id="488" name="Google Shape;488;p33"/>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89" name="Google Shape;489;p33"/>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4"/>
          <p:cNvSpPr txBox="1"/>
          <p:nvPr>
            <p:ph type="title"/>
          </p:nvPr>
        </p:nvSpPr>
        <p:spPr>
          <a:xfrm>
            <a:off x="420300" y="289850"/>
            <a:ext cx="770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Exporting and Sharing</a:t>
            </a:r>
            <a:endParaRPr b="1" sz="3600">
              <a:solidFill>
                <a:srgbClr val="ED0E0E"/>
              </a:solidFill>
              <a:latin typeface="Cambria"/>
              <a:ea typeface="Cambria"/>
              <a:cs typeface="Cambria"/>
              <a:sym typeface="Cambria"/>
            </a:endParaRPr>
          </a:p>
        </p:txBody>
      </p:sp>
      <p:pic>
        <p:nvPicPr>
          <p:cNvPr id="495" name="Google Shape;495;p34"/>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96" name="Google Shape;496;p34"/>
          <p:cNvSpPr txBox="1"/>
          <p:nvPr>
            <p:ph idx="1" type="body"/>
          </p:nvPr>
        </p:nvSpPr>
        <p:spPr>
          <a:xfrm>
            <a:off x="496500" y="1084950"/>
            <a:ext cx="7904400" cy="31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000">
                <a:solidFill>
                  <a:srgbClr val="666666"/>
                </a:solidFill>
                <a:latin typeface="Cambria"/>
                <a:ea typeface="Cambria"/>
                <a:cs typeface="Cambria"/>
                <a:sym typeface="Cambria"/>
              </a:rPr>
              <a:t>Finished with your recording?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lang="en" sz="2000">
                <a:solidFill>
                  <a:srgbClr val="666666"/>
                </a:solidFill>
                <a:latin typeface="Cambria"/>
                <a:ea typeface="Cambria"/>
                <a:cs typeface="Cambria"/>
                <a:sym typeface="Cambria"/>
              </a:rPr>
              <a:t>Make sure you </a:t>
            </a:r>
            <a:r>
              <a:rPr b="1" lang="en" sz="2000">
                <a:solidFill>
                  <a:srgbClr val="666666"/>
                </a:solidFill>
                <a:latin typeface="Cambria"/>
                <a:ea typeface="Cambria"/>
                <a:cs typeface="Cambria"/>
                <a:sym typeface="Cambria"/>
              </a:rPr>
              <a:t>export your project as an </a:t>
            </a:r>
            <a:r>
              <a:rPr b="1" lang="en" sz="2000" u="sng">
                <a:solidFill>
                  <a:srgbClr val="666666"/>
                </a:solidFill>
                <a:latin typeface="Cambria"/>
                <a:ea typeface="Cambria"/>
                <a:cs typeface="Cambria"/>
                <a:sym typeface="Cambria"/>
              </a:rPr>
              <a:t>MP3</a:t>
            </a:r>
            <a:r>
              <a:rPr lang="en" sz="2000">
                <a:solidFill>
                  <a:srgbClr val="666666"/>
                </a:solidFill>
                <a:latin typeface="Cambria"/>
                <a:ea typeface="Cambria"/>
                <a:cs typeface="Cambria"/>
                <a:sym typeface="Cambria"/>
              </a:rPr>
              <a:t> before you send or share it! This will ensure that other people are able to listen to it; anyone who does not have Audacity downloaded will not be able to open your project file otherwise.</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b="1" lang="en" sz="2000">
                <a:solidFill>
                  <a:srgbClr val="666666"/>
                </a:solidFill>
                <a:latin typeface="Cambria"/>
                <a:ea typeface="Cambria"/>
                <a:cs typeface="Cambria"/>
                <a:sym typeface="Cambria"/>
              </a:rPr>
              <a:t>File &gt; Export &gt; Export as MP3</a:t>
            </a:r>
            <a:endParaRPr b="1"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b="1" lang="en" sz="2000">
                <a:solidFill>
                  <a:srgbClr val="666666"/>
                </a:solidFill>
                <a:latin typeface="Cambria"/>
                <a:ea typeface="Cambria"/>
                <a:cs typeface="Cambria"/>
                <a:sym typeface="Cambria"/>
              </a:rPr>
              <a:t>	</a:t>
            </a:r>
            <a:r>
              <a:rPr lang="en" sz="2000">
                <a:solidFill>
                  <a:srgbClr val="666666"/>
                </a:solidFill>
                <a:latin typeface="Cambria"/>
                <a:ea typeface="Cambria"/>
                <a:cs typeface="Cambria"/>
                <a:sym typeface="Cambria"/>
              </a:rPr>
              <a:t>Select “best quality”</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000">
              <a:solidFill>
                <a:srgbClr val="666666"/>
              </a:solidFill>
              <a:latin typeface="Cambria"/>
              <a:ea typeface="Cambria"/>
              <a:cs typeface="Cambria"/>
              <a:sym typeface="Cambria"/>
            </a:endParaRPr>
          </a:p>
        </p:txBody>
      </p:sp>
      <p:sp>
        <p:nvSpPr>
          <p:cNvPr id="497" name="Google Shape;497;p34"/>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98" name="Google Shape;498;p34"/>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35"/>
          <p:cNvSpPr txBox="1"/>
          <p:nvPr>
            <p:ph type="title"/>
          </p:nvPr>
        </p:nvSpPr>
        <p:spPr>
          <a:xfrm>
            <a:off x="420300" y="289850"/>
            <a:ext cx="770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Exporting Metadata Tagging</a:t>
            </a:r>
            <a:endParaRPr b="1" sz="3600">
              <a:solidFill>
                <a:srgbClr val="ED0E0E"/>
              </a:solidFill>
              <a:latin typeface="Cambria"/>
              <a:ea typeface="Cambria"/>
              <a:cs typeface="Cambria"/>
              <a:sym typeface="Cambria"/>
            </a:endParaRPr>
          </a:p>
        </p:txBody>
      </p:sp>
      <p:pic>
        <p:nvPicPr>
          <p:cNvPr id="504" name="Google Shape;504;p35"/>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05" name="Google Shape;505;p35"/>
          <p:cNvSpPr txBox="1"/>
          <p:nvPr>
            <p:ph idx="1" type="body"/>
          </p:nvPr>
        </p:nvSpPr>
        <p:spPr>
          <a:xfrm>
            <a:off x="496500" y="932550"/>
            <a:ext cx="5622600" cy="3262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000">
                <a:solidFill>
                  <a:srgbClr val="666666"/>
                </a:solidFill>
                <a:latin typeface="Cambria"/>
                <a:ea typeface="Cambria"/>
                <a:cs typeface="Cambria"/>
                <a:sym typeface="Cambria"/>
              </a:rPr>
              <a:t>When you export your file, Audacity will prompt you to add metadata tags to identify it.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lang="en" sz="2000">
                <a:solidFill>
                  <a:srgbClr val="666666"/>
                </a:solidFill>
                <a:latin typeface="Cambria"/>
                <a:ea typeface="Cambria"/>
                <a:cs typeface="Cambria"/>
                <a:sym typeface="Cambria"/>
              </a:rPr>
              <a:t>In order to add artwork, you should import your file to an Apple Music library, right click on it and click “Get info.” You will see the metadata tags you entered in Audacity, and will be able to upload artwork for your podcast.</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b="1"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b="1" lang="en" sz="2000">
                <a:solidFill>
                  <a:srgbClr val="666666"/>
                </a:solidFill>
                <a:latin typeface="Cambria"/>
                <a:ea typeface="Cambria"/>
                <a:cs typeface="Cambria"/>
                <a:sym typeface="Cambria"/>
              </a:rPr>
              <a:t>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000">
              <a:solidFill>
                <a:srgbClr val="666666"/>
              </a:solidFill>
              <a:latin typeface="Cambria"/>
              <a:ea typeface="Cambria"/>
              <a:cs typeface="Cambria"/>
              <a:sym typeface="Cambria"/>
            </a:endParaRPr>
          </a:p>
        </p:txBody>
      </p:sp>
      <p:sp>
        <p:nvSpPr>
          <p:cNvPr id="506" name="Google Shape;506;p35"/>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pic>
        <p:nvPicPr>
          <p:cNvPr id="507" name="Google Shape;507;p35"/>
          <p:cNvPicPr preferRelativeResize="0"/>
          <p:nvPr/>
        </p:nvPicPr>
        <p:blipFill rotWithShape="1">
          <a:blip r:embed="rId4">
            <a:alphaModFix/>
          </a:blip>
          <a:srcRect b="1007" l="797" r="806" t="1008"/>
          <a:stretch/>
        </p:blipFill>
        <p:spPr>
          <a:xfrm>
            <a:off x="6518125" y="361700"/>
            <a:ext cx="2304750" cy="1823475"/>
          </a:xfrm>
          <a:prstGeom prst="rect">
            <a:avLst/>
          </a:prstGeom>
          <a:noFill/>
          <a:ln>
            <a:noFill/>
          </a:ln>
        </p:spPr>
      </p:pic>
      <p:pic>
        <p:nvPicPr>
          <p:cNvPr id="508" name="Google Shape;508;p35"/>
          <p:cNvPicPr preferRelativeResize="0"/>
          <p:nvPr/>
        </p:nvPicPr>
        <p:blipFill rotWithShape="1">
          <a:blip r:embed="rId5">
            <a:alphaModFix/>
          </a:blip>
          <a:srcRect b="0" l="0" r="0" t="0"/>
          <a:stretch/>
        </p:blipFill>
        <p:spPr>
          <a:xfrm>
            <a:off x="6518125" y="2202650"/>
            <a:ext cx="2304750" cy="2146763"/>
          </a:xfrm>
          <a:prstGeom prst="rect">
            <a:avLst/>
          </a:prstGeom>
          <a:noFill/>
          <a:ln>
            <a:noFill/>
          </a:ln>
        </p:spPr>
      </p:pic>
      <p:sp>
        <p:nvSpPr>
          <p:cNvPr id="509" name="Google Shape;509;p35"/>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6"/>
          <p:cNvSpPr txBox="1"/>
          <p:nvPr>
            <p:ph type="title"/>
          </p:nvPr>
        </p:nvSpPr>
        <p:spPr>
          <a:xfrm>
            <a:off x="2559750" y="10259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ED0E0E"/>
                </a:solidFill>
              </a:rPr>
              <a:t>Thank you!	</a:t>
            </a:r>
            <a:endParaRPr>
              <a:solidFill>
                <a:srgbClr val="ED0E0E"/>
              </a:solidFill>
            </a:endParaRPr>
          </a:p>
        </p:txBody>
      </p:sp>
      <p:sp>
        <p:nvSpPr>
          <p:cNvPr id="515" name="Google Shape;515;p36"/>
          <p:cNvSpPr txBox="1"/>
          <p:nvPr>
            <p:ph idx="1" type="body"/>
          </p:nvPr>
        </p:nvSpPr>
        <p:spPr>
          <a:xfrm>
            <a:off x="407250" y="2136925"/>
            <a:ext cx="8520600" cy="2008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2000"/>
              <a:t>We love feedback! Please fill our 2-minute survey: </a:t>
            </a:r>
            <a:r>
              <a:rPr b="1" lang="en" sz="2000" u="sng">
                <a:solidFill>
                  <a:schemeClr val="hlink"/>
                </a:solidFill>
                <a:hlinkClick r:id="rId3"/>
              </a:rPr>
              <a:t>bit.ly/diti-feedback</a:t>
            </a:r>
            <a:r>
              <a:rPr b="1" lang="en" sz="2000"/>
              <a:t>   </a:t>
            </a:r>
            <a:endParaRPr b="1" sz="2000">
              <a:solidFill>
                <a:srgbClr val="666666"/>
              </a:solidFill>
            </a:endParaRPr>
          </a:p>
          <a:p>
            <a:pPr indent="0" lvl="0" marL="0" rtl="0" algn="l">
              <a:lnSpc>
                <a:spcPct val="100000"/>
              </a:lnSpc>
              <a:spcBef>
                <a:spcPts val="0"/>
              </a:spcBef>
              <a:spcAft>
                <a:spcPts val="0"/>
              </a:spcAft>
              <a:buSzPts val="2400"/>
              <a:buNone/>
            </a:pPr>
            <a:r>
              <a:rPr lang="en" sz="2000">
                <a:solidFill>
                  <a:srgbClr val="666666"/>
                </a:solidFill>
              </a:rPr>
              <a:t>Office Hours sign-up: </a:t>
            </a:r>
            <a:r>
              <a:rPr b="1" lang="en" sz="2000" u="sng">
                <a:solidFill>
                  <a:schemeClr val="hlink"/>
                </a:solidFill>
                <a:hlinkClick r:id="rId4"/>
              </a:rPr>
              <a:t>calendly.com/diti-nu/</a:t>
            </a:r>
            <a:endParaRPr sz="2000">
              <a:solidFill>
                <a:srgbClr val="666666"/>
              </a:solidFill>
            </a:endParaRPr>
          </a:p>
          <a:p>
            <a:pPr indent="0" lvl="0" marL="0" rtl="0" algn="l">
              <a:lnSpc>
                <a:spcPct val="100000"/>
              </a:lnSpc>
              <a:spcBef>
                <a:spcPts val="1600"/>
              </a:spcBef>
              <a:spcAft>
                <a:spcPts val="0"/>
              </a:spcAft>
              <a:buSzPts val="2400"/>
              <a:buNone/>
            </a:pPr>
            <a:r>
              <a:rPr lang="en" sz="2000">
                <a:solidFill>
                  <a:srgbClr val="666666"/>
                </a:solidFill>
              </a:rPr>
              <a:t>Contact us at: </a:t>
            </a:r>
            <a:r>
              <a:rPr b="1" lang="en" sz="2000" u="sng">
                <a:solidFill>
                  <a:schemeClr val="hlink"/>
                </a:solidFill>
                <a:hlinkClick r:id="rId5"/>
              </a:rPr>
              <a:t>nulab.info@gmail.com</a:t>
            </a:r>
            <a:r>
              <a:rPr b="1" lang="en" sz="2000">
                <a:solidFill>
                  <a:srgbClr val="666666"/>
                </a:solidFill>
              </a:rPr>
              <a:t> </a:t>
            </a:r>
            <a:endParaRPr b="1" sz="2000">
              <a:solidFill>
                <a:srgbClr val="666666"/>
              </a:solidFill>
            </a:endParaRPr>
          </a:p>
          <a:p>
            <a:pPr indent="0" lvl="0" marL="0" marR="0" rtl="0" algn="l">
              <a:lnSpc>
                <a:spcPct val="100000"/>
              </a:lnSpc>
              <a:spcBef>
                <a:spcPts val="1600"/>
              </a:spcBef>
              <a:spcAft>
                <a:spcPts val="0"/>
              </a:spcAft>
              <a:buSzPts val="2400"/>
              <a:buNone/>
            </a:pPr>
            <a:r>
              <a:rPr lang="en" sz="2000">
                <a:solidFill>
                  <a:srgbClr val="666666"/>
                </a:solidFill>
              </a:rPr>
              <a:t>Slides and handouts available at</a:t>
            </a:r>
            <a:r>
              <a:rPr b="1" lang="en" sz="2000">
                <a:solidFill>
                  <a:srgbClr val="666666"/>
                </a:solidFill>
              </a:rPr>
              <a:t>:</a:t>
            </a:r>
            <a:r>
              <a:rPr b="1" lang="en" sz="2000" u="sng">
                <a:solidFill>
                  <a:schemeClr val="accent5"/>
                </a:solidFill>
              </a:rPr>
              <a:t> </a:t>
            </a:r>
            <a:r>
              <a:rPr b="1" lang="en" sz="2000" u="sng">
                <a:solidFill>
                  <a:schemeClr val="accent5"/>
                </a:solidFill>
                <a:highlight>
                  <a:srgbClr val="FFFFFF"/>
                </a:highlight>
                <a:latin typeface="Arial"/>
                <a:ea typeface="Arial"/>
                <a:cs typeface="Arial"/>
                <a:sym typeface="Arial"/>
                <a:hlinkClick r:id="rId6">
                  <a:extLst>
                    <a:ext uri="{A12FA001-AC4F-418D-AE19-62706E023703}">
                      <ahyp:hlinkClr val="tx"/>
                    </a:ext>
                  </a:extLst>
                </a:hlinkClick>
              </a:rPr>
              <a:t>bit.ly/sp24-ward-audacity</a:t>
            </a:r>
            <a:endParaRPr b="1" sz="2000" u="sng">
              <a:solidFill>
                <a:schemeClr val="accent5"/>
              </a:solidFill>
              <a:highlight>
                <a:srgbClr val="FFFFFF"/>
              </a:highlight>
              <a:latin typeface="Arial"/>
              <a:ea typeface="Arial"/>
              <a:cs typeface="Arial"/>
              <a:sym typeface="Arial"/>
            </a:endParaRPr>
          </a:p>
          <a:p>
            <a:pPr indent="0" lvl="0" marL="0" marR="0" rtl="0" algn="l">
              <a:lnSpc>
                <a:spcPct val="100000"/>
              </a:lnSpc>
              <a:spcBef>
                <a:spcPts val="1600"/>
              </a:spcBef>
              <a:spcAft>
                <a:spcPts val="0"/>
              </a:spcAft>
              <a:buSzPts val="2400"/>
              <a:buNone/>
            </a:pPr>
            <a:r>
              <a:t/>
            </a:r>
            <a:endParaRPr b="1" sz="2000">
              <a:solidFill>
                <a:srgbClr val="666666"/>
              </a:solidFill>
              <a:highlight>
                <a:srgbClr val="FFFF00"/>
              </a:highlight>
            </a:endParaRPr>
          </a:p>
        </p:txBody>
      </p:sp>
      <p:sp>
        <p:nvSpPr>
          <p:cNvPr id="516" name="Google Shape;516;p36"/>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Podcasts</a:t>
            </a:r>
            <a:endParaRPr/>
          </a:p>
        </p:txBody>
      </p:sp>
      <p:sp>
        <p:nvSpPr>
          <p:cNvPr id="221" name="Google Shape;221;p4"/>
          <p:cNvSpPr txBox="1"/>
          <p:nvPr>
            <p:ph idx="1" type="body"/>
          </p:nvPr>
        </p:nvSpPr>
        <p:spPr>
          <a:xfrm>
            <a:off x="311700" y="10159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sz="2300"/>
              <a:t>Podcasts typically begin with an </a:t>
            </a:r>
            <a:r>
              <a:rPr b="1" lang="en" sz="2300"/>
              <a:t>opening segment</a:t>
            </a:r>
            <a:r>
              <a:rPr lang="en" sz="2300"/>
              <a:t> of 10–30 seconds of music and audio wherein the creator identifies the </a:t>
            </a:r>
            <a:r>
              <a:rPr b="1" lang="en" sz="2300"/>
              <a:t>podcast title</a:t>
            </a:r>
            <a:r>
              <a:rPr lang="en" sz="2300"/>
              <a:t>, </a:t>
            </a:r>
            <a:r>
              <a:rPr b="1" lang="en" sz="2300"/>
              <a:t>host</a:t>
            </a:r>
            <a:r>
              <a:rPr lang="en" sz="2300"/>
              <a:t>, and </a:t>
            </a:r>
            <a:r>
              <a:rPr b="1" lang="en" sz="2300"/>
              <a:t>episode topic</a:t>
            </a:r>
            <a:r>
              <a:rPr lang="en" sz="2300"/>
              <a:t>—this creates a trademark/signature and indicates to the listener that the podcast is about to begin.  </a:t>
            </a:r>
            <a:r>
              <a:rPr b="1" lang="en" sz="2300"/>
              <a:t>Be as creative as you want!</a:t>
            </a:r>
            <a:endParaRPr sz="1900"/>
          </a:p>
        </p:txBody>
      </p:sp>
      <p:sp>
        <p:nvSpPr>
          <p:cNvPr id="222" name="Google Shape;222;p4"/>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400"/>
              <a:t>Podcast Anatomy: Intro/Opening Segment</a:t>
            </a:r>
            <a:endParaRPr i="1"/>
          </a:p>
        </p:txBody>
      </p:sp>
      <p:sp>
        <p:nvSpPr>
          <p:cNvPr id="228" name="Google Shape;228;p5"/>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100"/>
              <a:t>Intros/Opening segments are listeners’ </a:t>
            </a:r>
            <a:r>
              <a:rPr b="1" lang="en" sz="2100"/>
              <a:t>first impressions </a:t>
            </a:r>
            <a:r>
              <a:rPr lang="en" sz="2100"/>
              <a:t>of a podcast. From the opening segment alone, listeners make assumptions about the podcast’s </a:t>
            </a:r>
            <a:r>
              <a:rPr b="1" lang="en" sz="2100"/>
              <a:t>Audience, Genre, Style</a:t>
            </a:r>
            <a:r>
              <a:rPr lang="en" sz="2100"/>
              <a:t>, and overall </a:t>
            </a:r>
            <a:r>
              <a:rPr b="1" lang="en" sz="2100"/>
              <a:t>Structure. </a:t>
            </a:r>
            <a:endParaRPr b="1" sz="2100"/>
          </a:p>
          <a:p>
            <a:pPr indent="0" lvl="0" marL="0" rtl="0" algn="l">
              <a:lnSpc>
                <a:spcPct val="115000"/>
              </a:lnSpc>
              <a:spcBef>
                <a:spcPts val="0"/>
              </a:spcBef>
              <a:spcAft>
                <a:spcPts val="0"/>
              </a:spcAft>
              <a:buSzPts val="2400"/>
              <a:buNone/>
            </a:pPr>
            <a:r>
              <a:t/>
            </a:r>
            <a:endParaRPr b="1" sz="1700"/>
          </a:p>
          <a:p>
            <a:pPr indent="0" lvl="0" marL="0" rtl="0" algn="l">
              <a:lnSpc>
                <a:spcPct val="115000"/>
              </a:lnSpc>
              <a:spcBef>
                <a:spcPts val="0"/>
              </a:spcBef>
              <a:spcAft>
                <a:spcPts val="0"/>
              </a:spcAft>
              <a:buSzPts val="2400"/>
              <a:buNone/>
            </a:pPr>
            <a:r>
              <a:rPr lang="en" sz="1700"/>
              <a:t>This means that within a short span of time, the podcast’s opening segment must accomplish several goals like: </a:t>
            </a:r>
            <a:endParaRPr sz="1700"/>
          </a:p>
          <a:p>
            <a:pPr indent="-336550" lvl="0" marL="457200" rtl="0" algn="l">
              <a:lnSpc>
                <a:spcPct val="115000"/>
              </a:lnSpc>
              <a:spcBef>
                <a:spcPts val="0"/>
              </a:spcBef>
              <a:spcAft>
                <a:spcPts val="0"/>
              </a:spcAft>
              <a:buSzPts val="1700"/>
              <a:buChar char="●"/>
            </a:pPr>
            <a:r>
              <a:rPr lang="en" sz="1700"/>
              <a:t>Grabbing attention: several successful podcasts set the tone using </a:t>
            </a:r>
            <a:r>
              <a:rPr b="1" lang="en" sz="1700"/>
              <a:t>Media</a:t>
            </a:r>
            <a:r>
              <a:rPr lang="en" sz="1700"/>
              <a:t> (e.g., theme song music, sound effects, archival audio clips) </a:t>
            </a:r>
            <a:endParaRPr sz="1700"/>
          </a:p>
          <a:p>
            <a:pPr indent="-336550" lvl="0" marL="457200" rtl="0" algn="l">
              <a:lnSpc>
                <a:spcPct val="115000"/>
              </a:lnSpc>
              <a:spcBef>
                <a:spcPts val="0"/>
              </a:spcBef>
              <a:spcAft>
                <a:spcPts val="0"/>
              </a:spcAft>
              <a:buSzPts val="1700"/>
              <a:buChar char="●"/>
            </a:pPr>
            <a:r>
              <a:rPr lang="en" sz="1700"/>
              <a:t>Identifying an audience: Acknowledging/naming people who might be interested</a:t>
            </a:r>
            <a:endParaRPr sz="1700"/>
          </a:p>
          <a:p>
            <a:pPr indent="-336550" lvl="0" marL="457200" rtl="0" algn="l">
              <a:lnSpc>
                <a:spcPct val="115000"/>
              </a:lnSpc>
              <a:spcBef>
                <a:spcPts val="0"/>
              </a:spcBef>
              <a:spcAft>
                <a:spcPts val="0"/>
              </a:spcAft>
              <a:buSzPts val="1700"/>
              <a:buChar char="●"/>
            </a:pPr>
            <a:r>
              <a:rPr lang="en" sz="1700"/>
              <a:t>Establishing listener expectations: Explaining the goal and theme of the podcast</a:t>
            </a:r>
            <a:endParaRPr sz="2200"/>
          </a:p>
        </p:txBody>
      </p:sp>
      <p:sp>
        <p:nvSpPr>
          <p:cNvPr id="229" name="Google Shape;229;p5"/>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ED0E0E"/>
                </a:solidFill>
              </a:rPr>
              <a:t>Podcast Anatomy: The Body</a:t>
            </a:r>
            <a:endParaRPr>
              <a:solidFill>
                <a:srgbClr val="ED0E0E"/>
              </a:solidFill>
            </a:endParaRPr>
          </a:p>
        </p:txBody>
      </p:sp>
      <p:sp>
        <p:nvSpPr>
          <p:cNvPr id="235" name="Google Shape;235;p6"/>
          <p:cNvSpPr txBox="1"/>
          <p:nvPr>
            <p:ph idx="1" type="body"/>
          </p:nvPr>
        </p:nvSpPr>
        <p:spPr>
          <a:xfrm>
            <a:off x="311700" y="962725"/>
            <a:ext cx="8520600" cy="333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Your podcast should have an </a:t>
            </a:r>
            <a:r>
              <a:rPr b="1" lang="en" sz="1800"/>
              <a:t>argument</a:t>
            </a:r>
            <a:r>
              <a:rPr lang="en" sz="1800"/>
              <a:t> or </a:t>
            </a:r>
            <a:r>
              <a:rPr b="1" lang="en" sz="1800"/>
              <a:t>perspective</a:t>
            </a:r>
            <a:r>
              <a:rPr lang="en" sz="1800"/>
              <a:t>, not just a recitation of facts. Try to keep your tone </a:t>
            </a:r>
            <a:r>
              <a:rPr b="1" lang="en" sz="1800"/>
              <a:t>persuasive</a:t>
            </a:r>
            <a:r>
              <a:rPr lang="en" sz="1800"/>
              <a:t> and </a:t>
            </a:r>
            <a:r>
              <a:rPr b="1" lang="en" sz="1800"/>
              <a:t>conversational</a:t>
            </a:r>
            <a:r>
              <a:rPr lang="en" sz="1800"/>
              <a:t>. Like any good piece of reporting, your podcast should be </a:t>
            </a:r>
            <a:r>
              <a:rPr b="1" lang="en" sz="1800"/>
              <a:t>organized</a:t>
            </a:r>
            <a:r>
              <a:rPr lang="en" sz="1800"/>
              <a:t> and rehearsed ahead of time.  </a:t>
            </a:r>
            <a:br>
              <a:rPr lang="en" sz="1800"/>
            </a:br>
            <a:br>
              <a:rPr lang="en" sz="1800"/>
            </a:br>
            <a:r>
              <a:rPr lang="en" sz="1800"/>
              <a:t>Do your research and have your script written </a:t>
            </a:r>
            <a:r>
              <a:rPr b="1" lang="en" sz="1800"/>
              <a:t>before</a:t>
            </a:r>
            <a:r>
              <a:rPr lang="en" sz="1800"/>
              <a:t> you start recording; know how your show is laid out and how much time you have.</a:t>
            </a:r>
            <a:endParaRPr sz="1800"/>
          </a:p>
          <a:p>
            <a:pPr indent="-342900" lvl="0" marL="457200" rtl="0" algn="l">
              <a:lnSpc>
                <a:spcPct val="115000"/>
              </a:lnSpc>
              <a:spcBef>
                <a:spcPts val="0"/>
              </a:spcBef>
              <a:spcAft>
                <a:spcPts val="0"/>
              </a:spcAft>
              <a:buSzPts val="1800"/>
              <a:buChar char="●"/>
            </a:pPr>
            <a:r>
              <a:rPr lang="en" sz="1800"/>
              <a:t>Write out large numbers and/or complicated words/names out phonetically (twenty-two thousand and thirty-four vs. 22,034)</a:t>
            </a:r>
            <a:endParaRPr sz="1800"/>
          </a:p>
          <a:p>
            <a:pPr indent="-342900" lvl="0" marL="457200" rtl="0" algn="l">
              <a:lnSpc>
                <a:spcPct val="115000"/>
              </a:lnSpc>
              <a:spcBef>
                <a:spcPts val="0"/>
              </a:spcBef>
              <a:spcAft>
                <a:spcPts val="0"/>
              </a:spcAft>
              <a:buSzPts val="1800"/>
              <a:buChar char="●"/>
            </a:pPr>
            <a:r>
              <a:rPr lang="en" sz="1800"/>
              <a:t>Mark out spaces in the script for pauses, sound clips/effects, transitions between topics, etc.</a:t>
            </a:r>
            <a:endParaRPr sz="1800"/>
          </a:p>
          <a:p>
            <a:pPr indent="0" lvl="0" marL="0" rtl="0" algn="l">
              <a:lnSpc>
                <a:spcPct val="115000"/>
              </a:lnSpc>
              <a:spcBef>
                <a:spcPts val="0"/>
              </a:spcBef>
              <a:spcAft>
                <a:spcPts val="1600"/>
              </a:spcAft>
              <a:buSzPts val="2400"/>
              <a:buNone/>
            </a:pPr>
            <a:r>
              <a:t/>
            </a:r>
            <a:endParaRPr sz="1800"/>
          </a:p>
        </p:txBody>
      </p:sp>
      <p:sp>
        <p:nvSpPr>
          <p:cNvPr id="236" name="Google Shape;236;p6"/>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Podcast Anatomy: The Outro</a:t>
            </a:r>
            <a:endParaRPr/>
          </a:p>
        </p:txBody>
      </p:sp>
      <p:sp>
        <p:nvSpPr>
          <p:cNvPr id="242" name="Google Shape;242;p7"/>
          <p:cNvSpPr txBox="1"/>
          <p:nvPr>
            <p:ph idx="1" type="body"/>
          </p:nvPr>
        </p:nvSpPr>
        <p:spPr>
          <a:xfrm>
            <a:off x="311700" y="874950"/>
            <a:ext cx="8520600" cy="328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Podcasts typically end with a </a:t>
            </a:r>
            <a:r>
              <a:rPr b="1" lang="en" sz="1800"/>
              <a:t>closing segment</a:t>
            </a:r>
            <a:r>
              <a:rPr lang="en" sz="1800"/>
              <a:t> of 10–30 seconds of music and audio acknowledging the creator names the </a:t>
            </a:r>
            <a:r>
              <a:rPr b="1" lang="en" sz="1800"/>
              <a:t>creator(s)</a:t>
            </a:r>
            <a:r>
              <a:rPr lang="en" sz="1800"/>
              <a:t>, </a:t>
            </a:r>
            <a:r>
              <a:rPr b="1" lang="en" sz="1800"/>
              <a:t>institutional affiliation</a:t>
            </a:r>
            <a:r>
              <a:rPr lang="en" sz="1800"/>
              <a:t>, and </a:t>
            </a:r>
            <a:r>
              <a:rPr b="1" lang="en" sz="1800"/>
              <a:t>audio/production credits, </a:t>
            </a:r>
            <a:r>
              <a:rPr lang="en" sz="1800"/>
              <a:t>and </a:t>
            </a:r>
            <a:r>
              <a:rPr b="1" lang="en" sz="1800"/>
              <a:t>acknowledgments </a:t>
            </a:r>
            <a:r>
              <a:rPr lang="en" sz="1800"/>
              <a:t>including people whose work or advice has significantly influenced or contributed to the episode.</a:t>
            </a:r>
            <a:endParaRPr sz="1800"/>
          </a:p>
          <a:p>
            <a:pPr indent="0" lvl="0" marL="0" rtl="0" algn="l">
              <a:lnSpc>
                <a:spcPct val="115000"/>
              </a:lnSpc>
              <a:spcBef>
                <a:spcPts val="1600"/>
              </a:spcBef>
              <a:spcAft>
                <a:spcPts val="0"/>
              </a:spcAft>
              <a:buSzPts val="2400"/>
              <a:buNone/>
            </a:pPr>
            <a:r>
              <a:rPr lang="en" sz="1800"/>
              <a:t>An outro script for your class might sound something like “This podcast was made by [student name]...opening music created by [artist name], sound effects taken from [repository name]... with special thanks to [name] for their contribution.” It may also include outro music.  </a:t>
            </a:r>
            <a:endParaRPr sz="1800"/>
          </a:p>
          <a:p>
            <a:pPr indent="0" lvl="0" marL="0" rtl="0" algn="l">
              <a:lnSpc>
                <a:spcPct val="115000"/>
              </a:lnSpc>
              <a:spcBef>
                <a:spcPts val="1600"/>
              </a:spcBef>
              <a:spcAft>
                <a:spcPts val="1600"/>
              </a:spcAft>
              <a:buSzPts val="2400"/>
              <a:buNone/>
            </a:pPr>
            <a:r>
              <a:rPr lang="en" sz="1800"/>
              <a:t>As in your opening segment, you can use music and sound effects to make your closing segment dynamic and interesting.</a:t>
            </a:r>
            <a:endParaRPr sz="1800"/>
          </a:p>
        </p:txBody>
      </p:sp>
      <p:sp>
        <p:nvSpPr>
          <p:cNvPr id="243" name="Google Shape;243;p7"/>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7" name="Shape 247"/>
        <p:cNvGrpSpPr/>
        <p:nvPr/>
      </p:nvGrpSpPr>
      <p:grpSpPr>
        <a:xfrm>
          <a:off x="0" y="0"/>
          <a:ext cx="0" cy="0"/>
          <a:chOff x="0" y="0"/>
          <a:chExt cx="0" cy="0"/>
        </a:xfrm>
      </p:grpSpPr>
      <p:sp>
        <p:nvSpPr>
          <p:cNvPr id="248" name="Google Shape;248;p8"/>
          <p:cNvSpPr txBox="1"/>
          <p:nvPr>
            <p:ph type="title"/>
          </p:nvPr>
        </p:nvSpPr>
        <p:spPr>
          <a:xfrm>
            <a:off x="311700" y="2099550"/>
            <a:ext cx="8114400" cy="2445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6800"/>
              <a:buNone/>
            </a:pPr>
            <a:r>
              <a:rPr lang="en" sz="6400"/>
              <a:t>Best Practices for Podcasting </a:t>
            </a:r>
            <a:endParaRPr sz="6400"/>
          </a:p>
        </p:txBody>
      </p:sp>
      <p:sp>
        <p:nvSpPr>
          <p:cNvPr id="249" name="Google Shape;249;p8"/>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9"/>
          <p:cNvSpPr txBox="1"/>
          <p:nvPr>
            <p:ph type="title"/>
          </p:nvPr>
        </p:nvSpPr>
        <p:spPr>
          <a:xfrm>
            <a:off x="311700" y="1384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General Best Practices</a:t>
            </a:r>
            <a:endParaRPr/>
          </a:p>
        </p:txBody>
      </p:sp>
      <p:sp>
        <p:nvSpPr>
          <p:cNvPr id="255" name="Google Shape;255;p9"/>
          <p:cNvSpPr txBox="1"/>
          <p:nvPr>
            <p:ph idx="1" type="body"/>
          </p:nvPr>
        </p:nvSpPr>
        <p:spPr>
          <a:xfrm>
            <a:off x="387900" y="711150"/>
            <a:ext cx="8175300" cy="36669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b="1" lang="en" sz="1900"/>
              <a:t>Test your mic</a:t>
            </a:r>
            <a:r>
              <a:rPr lang="en" sz="1900"/>
              <a:t> and technology before you start.</a:t>
            </a:r>
            <a:endParaRPr sz="1900"/>
          </a:p>
          <a:p>
            <a:pPr indent="-349250" lvl="1" marL="914400" rtl="0" algn="l">
              <a:lnSpc>
                <a:spcPct val="115000"/>
              </a:lnSpc>
              <a:spcBef>
                <a:spcPts val="0"/>
              </a:spcBef>
              <a:spcAft>
                <a:spcPts val="0"/>
              </a:spcAft>
              <a:buSzPts val="1900"/>
              <a:buChar char="○"/>
            </a:pPr>
            <a:r>
              <a:rPr lang="en" sz="1900"/>
              <a:t>Record some test audio and play it back before you begin. </a:t>
            </a:r>
            <a:endParaRPr sz="1900"/>
          </a:p>
          <a:p>
            <a:pPr indent="-349250" lvl="0" marL="457200" rtl="0" algn="l">
              <a:lnSpc>
                <a:spcPct val="115000"/>
              </a:lnSpc>
              <a:spcBef>
                <a:spcPts val="0"/>
              </a:spcBef>
              <a:spcAft>
                <a:spcPts val="0"/>
              </a:spcAft>
              <a:buSzPts val="1900"/>
              <a:buChar char="●"/>
            </a:pPr>
            <a:r>
              <a:rPr b="1" lang="en" sz="1900"/>
              <a:t>Have a plan</a:t>
            </a:r>
            <a:r>
              <a:rPr lang="en" sz="1900"/>
              <a:t> for the conversation and transitions. </a:t>
            </a:r>
            <a:endParaRPr sz="1900"/>
          </a:p>
          <a:p>
            <a:pPr indent="-349250" lvl="1" marL="914400" rtl="0" algn="l">
              <a:lnSpc>
                <a:spcPct val="115000"/>
              </a:lnSpc>
              <a:spcBef>
                <a:spcPts val="0"/>
              </a:spcBef>
              <a:spcAft>
                <a:spcPts val="0"/>
              </a:spcAft>
              <a:buSzPts val="1900"/>
              <a:buChar char="○"/>
            </a:pPr>
            <a:r>
              <a:rPr lang="en" sz="1900"/>
              <a:t>Give yourself a script. As you record, mark out spaces for transitions in the recording (topic-to-topic, parts of the episode). </a:t>
            </a:r>
            <a:endParaRPr sz="1900"/>
          </a:p>
          <a:p>
            <a:pPr indent="-349250" lvl="0" marL="457200" rtl="0" algn="l">
              <a:lnSpc>
                <a:spcPct val="115000"/>
              </a:lnSpc>
              <a:spcBef>
                <a:spcPts val="0"/>
              </a:spcBef>
              <a:spcAft>
                <a:spcPts val="0"/>
              </a:spcAft>
              <a:buSzPts val="1900"/>
              <a:buChar char="●"/>
            </a:pPr>
            <a:r>
              <a:rPr b="1" lang="en" sz="1900"/>
              <a:t>Don’t panic</a:t>
            </a:r>
            <a:r>
              <a:rPr lang="en" sz="1900"/>
              <a:t> over filler words (e.g., um, uh, yeah, like). Edit these out later. </a:t>
            </a:r>
            <a:endParaRPr sz="1900"/>
          </a:p>
          <a:p>
            <a:pPr indent="-349250" lvl="0" marL="457200" rtl="0" algn="l">
              <a:lnSpc>
                <a:spcPct val="115000"/>
              </a:lnSpc>
              <a:spcBef>
                <a:spcPts val="0"/>
              </a:spcBef>
              <a:spcAft>
                <a:spcPts val="0"/>
              </a:spcAft>
              <a:buSzPts val="1900"/>
              <a:buChar char="●"/>
            </a:pPr>
            <a:r>
              <a:rPr b="1" lang="en" sz="1900"/>
              <a:t>Prepare phonetic pronunciations</a:t>
            </a:r>
            <a:r>
              <a:rPr lang="en" sz="1900"/>
              <a:t> for names, long numbers, and complicated terminology. </a:t>
            </a:r>
            <a:endParaRPr sz="1900"/>
          </a:p>
          <a:p>
            <a:pPr indent="-349250" lvl="0" marL="457200" rtl="0" algn="l">
              <a:lnSpc>
                <a:spcPct val="115000"/>
              </a:lnSpc>
              <a:spcBef>
                <a:spcPts val="0"/>
              </a:spcBef>
              <a:spcAft>
                <a:spcPts val="0"/>
              </a:spcAft>
              <a:buSzPts val="1900"/>
              <a:buChar char="●"/>
            </a:pPr>
            <a:r>
              <a:rPr lang="en" sz="1900"/>
              <a:t>Include </a:t>
            </a:r>
            <a:r>
              <a:rPr b="1" lang="en" sz="1900"/>
              <a:t>transcripts</a:t>
            </a:r>
            <a:r>
              <a:rPr lang="en" sz="1900"/>
              <a:t> </a:t>
            </a:r>
            <a:r>
              <a:rPr b="1" lang="en" sz="1900"/>
              <a:t>for accessibility</a:t>
            </a:r>
            <a:r>
              <a:rPr lang="en" sz="1900"/>
              <a:t> (use software like Otter AI). </a:t>
            </a:r>
            <a:endParaRPr sz="1900"/>
          </a:p>
          <a:p>
            <a:pPr indent="-349250" lvl="0" marL="457200" rtl="0" algn="l">
              <a:lnSpc>
                <a:spcPct val="115000"/>
              </a:lnSpc>
              <a:spcBef>
                <a:spcPts val="0"/>
              </a:spcBef>
              <a:spcAft>
                <a:spcPts val="0"/>
              </a:spcAft>
              <a:buSzPts val="1900"/>
              <a:buChar char="●"/>
            </a:pPr>
            <a:r>
              <a:rPr lang="en" sz="1900"/>
              <a:t>Use </a:t>
            </a:r>
            <a:r>
              <a:rPr b="1" lang="en" sz="1900"/>
              <a:t>open access media/music </a:t>
            </a:r>
            <a:r>
              <a:rPr lang="en" sz="1900"/>
              <a:t>(</a:t>
            </a:r>
            <a:r>
              <a:rPr lang="en" sz="1900" u="sng">
                <a:solidFill>
                  <a:schemeClr val="hlink"/>
                </a:solidFill>
                <a:hlinkClick r:id="rId3"/>
              </a:rPr>
              <a:t>Free Music Archive</a:t>
            </a:r>
            <a:r>
              <a:rPr lang="en" sz="1900"/>
              <a:t>, </a:t>
            </a:r>
            <a:r>
              <a:rPr lang="en" sz="1900" u="sng">
                <a:solidFill>
                  <a:schemeClr val="hlink"/>
                </a:solidFill>
                <a:hlinkClick r:id="rId4"/>
              </a:rPr>
              <a:t>YouTube</a:t>
            </a:r>
            <a:r>
              <a:rPr lang="en" sz="1900"/>
              <a:t>) </a:t>
            </a:r>
            <a:endParaRPr sz="1900"/>
          </a:p>
        </p:txBody>
      </p:sp>
      <p:sp>
        <p:nvSpPr>
          <p:cNvPr id="256" name="Google Shape;256;p9"/>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