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92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0BC407C-5C40-48BC-9192-35CD80A4005B}" type="datetimeFigureOut">
              <a:rPr lang="en-IN" smtClean="0"/>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360039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1503870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627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1702626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141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2898949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206810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111446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233413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C407C-5C40-48BC-9192-35CD80A4005B}"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139331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C407C-5C40-48BC-9192-35CD80A4005B}"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253892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C407C-5C40-48BC-9192-35CD80A4005B}" type="datetimeFigureOut">
              <a:rPr lang="en-IN" smtClean="0"/>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61634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C407C-5C40-48BC-9192-35CD80A4005B}" type="datetimeFigureOut">
              <a:rPr lang="en-IN" smtClean="0"/>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111820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C407C-5C40-48BC-9192-35CD80A4005B}" type="datetimeFigureOut">
              <a:rPr lang="en-IN" smtClean="0"/>
              <a:t>01-04-2022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73076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C407C-5C40-48BC-9192-35CD80A4005B}"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262017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C407C-5C40-48BC-9192-35CD80A4005B}"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A6DD-11B1-4E5B-8AA1-F2669D920C16}" type="slidenum">
              <a:rPr lang="en-IN" smtClean="0"/>
              <a:t>‹#›</a:t>
            </a:fld>
            <a:endParaRPr lang="en-IN"/>
          </a:p>
        </p:txBody>
      </p:sp>
    </p:spTree>
    <p:extLst>
      <p:ext uri="{BB962C8B-B14F-4D97-AF65-F5344CB8AC3E}">
        <p14:creationId xmlns:p14="http://schemas.microsoft.com/office/powerpoint/2010/main" val="324408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0BC407C-5C40-48BC-9192-35CD80A4005B}" type="datetimeFigureOut">
              <a:rPr lang="en-IN" smtClean="0"/>
              <a:t>01-04-2022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2E7A6DD-11B1-4E5B-8AA1-F2669D920C16}" type="slidenum">
              <a:rPr lang="en-IN" smtClean="0"/>
              <a:t>‹#›</a:t>
            </a:fld>
            <a:endParaRPr lang="en-IN"/>
          </a:p>
        </p:txBody>
      </p:sp>
    </p:spTree>
    <p:extLst>
      <p:ext uri="{BB962C8B-B14F-4D97-AF65-F5344CB8AC3E}">
        <p14:creationId xmlns:p14="http://schemas.microsoft.com/office/powerpoint/2010/main" val="17665129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618-513B-403C-9F00-6593507C348E}"/>
              </a:ext>
            </a:extLst>
          </p:cNvPr>
          <p:cNvSpPr>
            <a:spLocks noGrp="1"/>
          </p:cNvSpPr>
          <p:nvPr>
            <p:ph type="ctrTitle"/>
          </p:nvPr>
        </p:nvSpPr>
        <p:spPr>
          <a:xfrm>
            <a:off x="74613" y="5727"/>
            <a:ext cx="4900800" cy="1360144"/>
          </a:xfrm>
        </p:spPr>
        <p:txBody>
          <a:bodyPr>
            <a:normAutofit/>
          </a:bodyPr>
          <a:lstStyle/>
          <a:p>
            <a:r>
              <a:rPr lang="en-IN" sz="3100" b="1" i="0" dirty="0">
                <a:solidFill>
                  <a:srgbClr val="D3CFC9"/>
                </a:solidFill>
                <a:effectLst/>
                <a:latin typeface="Poppins" panose="020B0502040204020203" pitchFamily="2" charset="0"/>
              </a:rPr>
              <a:t>Docker Commands</a:t>
            </a:r>
            <a:br>
              <a:rPr lang="en-IN" b="1" i="0" dirty="0">
                <a:solidFill>
                  <a:srgbClr val="D3CFC9"/>
                </a:solidFill>
                <a:effectLst/>
                <a:latin typeface="Poppins" panose="020B0502040204020203" pitchFamily="2" charset="0"/>
              </a:rPr>
            </a:br>
            <a:endParaRPr lang="en-IN" dirty="0"/>
          </a:p>
        </p:txBody>
      </p:sp>
      <p:sp>
        <p:nvSpPr>
          <p:cNvPr id="3" name="Subtitle 2">
            <a:extLst>
              <a:ext uri="{FF2B5EF4-FFF2-40B4-BE49-F238E27FC236}">
                <a16:creationId xmlns:a16="http://schemas.microsoft.com/office/drawing/2014/main" id="{92AC5823-0114-475D-B63E-B82F8A352CDC}"/>
              </a:ext>
            </a:extLst>
          </p:cNvPr>
          <p:cNvSpPr>
            <a:spLocks noGrp="1"/>
          </p:cNvSpPr>
          <p:nvPr>
            <p:ph type="subTitle" idx="1"/>
          </p:nvPr>
        </p:nvSpPr>
        <p:spPr>
          <a:xfrm>
            <a:off x="74613" y="815788"/>
            <a:ext cx="11238845" cy="6036485"/>
          </a:xfrm>
        </p:spPr>
        <p:txBody>
          <a:bodyPr>
            <a:normAutofit fontScale="92500" lnSpcReduction="20000"/>
          </a:bodyPr>
          <a:lstStyle/>
          <a:p>
            <a:r>
              <a:rPr lang="en-IN" sz="3200" b="1" i="0" u="sng" dirty="0">
                <a:solidFill>
                  <a:srgbClr val="E8E6E3"/>
                </a:solidFill>
                <a:effectLst/>
                <a:latin typeface="Open Sans" panose="020B0606030504020204" pitchFamily="34" charset="0"/>
              </a:rPr>
              <a:t>docker </a:t>
            </a:r>
            <a:r>
              <a:rPr lang="en-IN" sz="3200" b="1" i="0" u="sng" dirty="0" err="1">
                <a:solidFill>
                  <a:srgbClr val="E8E6E3"/>
                </a:solidFill>
                <a:effectLst/>
                <a:latin typeface="Open Sans" panose="020B0606030504020204" pitchFamily="34" charset="0"/>
              </a:rPr>
              <a:t>ps</a:t>
            </a:r>
            <a:endParaRPr lang="en-IN" sz="3200" b="1" i="0" u="sng" dirty="0">
              <a:solidFill>
                <a:srgbClr val="E8E6E3"/>
              </a:solidFill>
              <a:effectLst/>
              <a:latin typeface="Open Sans" panose="020B0606030504020204" pitchFamily="34" charset="0"/>
            </a:endParaRPr>
          </a:p>
          <a:p>
            <a:r>
              <a:rPr lang="en-IN" sz="2000" b="0" i="0" dirty="0">
                <a:solidFill>
                  <a:srgbClr val="CDC8C2"/>
                </a:solidFill>
                <a:effectLst/>
                <a:latin typeface="Open Sans" panose="020B0606030504020204" pitchFamily="34" charset="0"/>
              </a:rPr>
              <a:t>	</a:t>
            </a:r>
            <a:r>
              <a:rPr lang="en-US" sz="1800" b="0" i="0" dirty="0">
                <a:solidFill>
                  <a:schemeClr val="bg1"/>
                </a:solidFill>
                <a:effectLst/>
                <a:latin typeface="Nunito Sans" panose="020B0604020202020204" pitchFamily="2" charset="0"/>
              </a:rPr>
              <a:t>The ‘docker </a:t>
            </a:r>
            <a:r>
              <a:rPr lang="en-US" sz="1800" b="0" i="0" dirty="0" err="1">
                <a:solidFill>
                  <a:schemeClr val="bg1"/>
                </a:solidFill>
                <a:effectLst/>
                <a:latin typeface="Nunito Sans" panose="020B0604020202020204" pitchFamily="2" charset="0"/>
              </a:rPr>
              <a:t>ps’</a:t>
            </a:r>
            <a:r>
              <a:rPr lang="en-US" sz="1800" b="0" i="0" dirty="0">
                <a:solidFill>
                  <a:schemeClr val="bg1"/>
                </a:solidFill>
                <a:effectLst/>
                <a:latin typeface="Nunito Sans" panose="020B0604020202020204" pitchFamily="2" charset="0"/>
              </a:rPr>
              <a:t> is a Docker command to list the running containers by default; however, we can use different flags to get the list of other containers that are in stopped or exited status. We can also manipulate the output as per our requirement using flags. Docker has used the naming convention of </a:t>
            </a:r>
            <a:r>
              <a:rPr lang="en-US" sz="1800" b="0" i="0" dirty="0" err="1">
                <a:solidFill>
                  <a:schemeClr val="bg1"/>
                </a:solidFill>
                <a:effectLst/>
                <a:latin typeface="Nunito Sans" panose="020B0604020202020204" pitchFamily="2" charset="0"/>
              </a:rPr>
              <a:t>ps</a:t>
            </a:r>
            <a:r>
              <a:rPr lang="en-US" sz="1800" b="0" i="0" dirty="0">
                <a:solidFill>
                  <a:schemeClr val="bg1"/>
                </a:solidFill>
                <a:effectLst/>
                <a:latin typeface="Nunito Sans" panose="020B0604020202020204" pitchFamily="2" charset="0"/>
              </a:rPr>
              <a:t> from Linux; </a:t>
            </a:r>
            <a:r>
              <a:rPr lang="en-US" sz="1800" b="0" i="0" dirty="0" err="1">
                <a:solidFill>
                  <a:schemeClr val="bg1"/>
                </a:solidFill>
                <a:effectLst/>
                <a:latin typeface="Nunito Sans" panose="020B0604020202020204" pitchFamily="2" charset="0"/>
              </a:rPr>
              <a:t>ps</a:t>
            </a:r>
            <a:r>
              <a:rPr lang="en-US" sz="1800" b="0" i="0" dirty="0">
                <a:solidFill>
                  <a:schemeClr val="bg1"/>
                </a:solidFill>
                <a:effectLst/>
                <a:latin typeface="Nunito Sans" panose="020B0604020202020204" pitchFamily="2" charset="0"/>
              </a:rPr>
              <a:t> means ‘process status’ in Linux, and containers are actually running as a process on the Linux server; that’s why ‘docker </a:t>
            </a:r>
            <a:r>
              <a:rPr lang="en-US" sz="1800" b="0" i="0" dirty="0" err="1">
                <a:solidFill>
                  <a:schemeClr val="bg1"/>
                </a:solidFill>
                <a:effectLst/>
                <a:latin typeface="Nunito Sans" panose="020B0604020202020204" pitchFamily="2" charset="0"/>
              </a:rPr>
              <a:t>ps’</a:t>
            </a:r>
            <a:r>
              <a:rPr lang="en-US" sz="1800" b="0" i="0" dirty="0">
                <a:solidFill>
                  <a:schemeClr val="bg1"/>
                </a:solidFill>
                <a:effectLst/>
                <a:latin typeface="Nunito Sans" panose="020B0604020202020204" pitchFamily="2" charset="0"/>
              </a:rPr>
              <a:t> is used to list the containers</a:t>
            </a:r>
            <a:r>
              <a:rPr lang="en-US" sz="1600" b="0" i="0" dirty="0">
                <a:solidFill>
                  <a:srgbClr val="AFA89D"/>
                </a:solidFill>
                <a:effectLst/>
                <a:latin typeface="Nunito Sans" panose="020B0604020202020204" pitchFamily="2" charset="0"/>
              </a:rPr>
              <a:t>.</a:t>
            </a:r>
            <a:endParaRPr lang="en-IN" sz="2400" b="1" i="0" u="sng" dirty="0">
              <a:solidFill>
                <a:srgbClr val="E8E6E3"/>
              </a:solidFill>
              <a:effectLst/>
              <a:latin typeface="Open Sans" panose="020B0606030504020204" pitchFamily="34" charset="0"/>
            </a:endParaRPr>
          </a:p>
          <a:p>
            <a:pPr>
              <a:lnSpc>
                <a:spcPct val="150000"/>
              </a:lnSpc>
            </a:pPr>
            <a:r>
              <a:rPr lang="en-IN" b="1" i="0" dirty="0">
                <a:solidFill>
                  <a:srgbClr val="E8E6E3"/>
                </a:solidFill>
                <a:effectLst/>
                <a:latin typeface="Open Sans" panose="020B0606030504020204" pitchFamily="34" charset="0"/>
              </a:rPr>
              <a:t>Syntax: docker </a:t>
            </a:r>
            <a:r>
              <a:rPr lang="en-IN" b="1" i="0" dirty="0" err="1">
                <a:solidFill>
                  <a:srgbClr val="E8E6E3"/>
                </a:solidFill>
                <a:effectLst/>
                <a:latin typeface="Open Sans" panose="020B0606030504020204" pitchFamily="34" charset="0"/>
              </a:rPr>
              <a:t>ps</a:t>
            </a:r>
            <a:r>
              <a:rPr lang="en-IN" b="1" i="0" dirty="0">
                <a:solidFill>
                  <a:srgbClr val="E8E6E3"/>
                </a:solidFill>
                <a:effectLst/>
                <a:latin typeface="Open Sans" panose="020B0606030504020204" pitchFamily="34" charset="0"/>
              </a:rPr>
              <a:t> [OPTIONS ]</a:t>
            </a:r>
          </a:p>
          <a:p>
            <a:pPr algn="l"/>
            <a:r>
              <a:rPr lang="en-US" i="0" dirty="0">
                <a:solidFill>
                  <a:schemeClr val="bg1"/>
                </a:solidFill>
                <a:effectLst/>
                <a:latin typeface="Nunito Sans" pitchFamily="2" charset="0"/>
              </a:rPr>
              <a:t>Options:</a:t>
            </a:r>
          </a:p>
          <a:p>
            <a:pPr algn="l">
              <a:buFont typeface="Arial" panose="020B0604020202020204" pitchFamily="34" charset="0"/>
              <a:buChar char="•"/>
            </a:pPr>
            <a:r>
              <a:rPr lang="en-US" b="1" i="0" dirty="0">
                <a:solidFill>
                  <a:schemeClr val="bg1"/>
                </a:solidFill>
                <a:effectLst/>
                <a:latin typeface="Nunito Sans" pitchFamily="2" charset="0"/>
              </a:rPr>
              <a:t>-a, –all:</a:t>
            </a:r>
            <a:r>
              <a:rPr lang="en-US" b="0" i="0" dirty="0">
                <a:solidFill>
                  <a:schemeClr val="bg1"/>
                </a:solidFill>
                <a:effectLst/>
                <a:latin typeface="Nunito Sans" pitchFamily="2" charset="0"/>
              </a:rPr>
              <a:t> It is used to show all containers</a:t>
            </a:r>
          </a:p>
          <a:p>
            <a:pPr algn="l">
              <a:buFont typeface="Arial" panose="020B0604020202020204" pitchFamily="34" charset="0"/>
              <a:buChar char="•"/>
            </a:pPr>
            <a:r>
              <a:rPr lang="en-US" b="1" i="0" dirty="0">
                <a:solidFill>
                  <a:schemeClr val="bg1"/>
                </a:solidFill>
                <a:effectLst/>
                <a:latin typeface="Nunito Sans" pitchFamily="2" charset="0"/>
              </a:rPr>
              <a:t>-f, –filter:</a:t>
            </a:r>
            <a:r>
              <a:rPr lang="en-US" b="0" i="0" dirty="0">
                <a:solidFill>
                  <a:schemeClr val="bg1"/>
                </a:solidFill>
                <a:effectLst/>
                <a:latin typeface="Nunito Sans" pitchFamily="2" charset="0"/>
              </a:rPr>
              <a:t> It is used to filter the list as per the condition applied</a:t>
            </a:r>
          </a:p>
          <a:p>
            <a:pPr algn="l">
              <a:buFont typeface="Arial" panose="020B0604020202020204" pitchFamily="34" charset="0"/>
              <a:buChar char="•"/>
            </a:pPr>
            <a:r>
              <a:rPr lang="en-US" b="1" i="0" dirty="0">
                <a:solidFill>
                  <a:schemeClr val="bg1"/>
                </a:solidFill>
                <a:effectLst/>
                <a:latin typeface="Nunito Sans" pitchFamily="2" charset="0"/>
              </a:rPr>
              <a:t>–format:</a:t>
            </a:r>
            <a:r>
              <a:rPr lang="en-US" b="0" i="0" dirty="0">
                <a:solidFill>
                  <a:schemeClr val="bg1"/>
                </a:solidFill>
                <a:effectLst/>
                <a:latin typeface="Nunito Sans" pitchFamily="2" charset="0"/>
              </a:rPr>
              <a:t> It is used to manipulate the output using a GO template that means how the output should look like</a:t>
            </a:r>
          </a:p>
          <a:p>
            <a:pPr algn="l">
              <a:buFont typeface="Arial" panose="020B0604020202020204" pitchFamily="34" charset="0"/>
              <a:buChar char="•"/>
            </a:pPr>
            <a:r>
              <a:rPr lang="en-US" b="1" i="0" dirty="0">
                <a:solidFill>
                  <a:schemeClr val="bg1"/>
                </a:solidFill>
                <a:effectLst/>
                <a:latin typeface="Nunito Sans" pitchFamily="2" charset="0"/>
              </a:rPr>
              <a:t>-n, –last:</a:t>
            </a:r>
            <a:r>
              <a:rPr lang="en-US" b="0" i="0" dirty="0">
                <a:solidFill>
                  <a:schemeClr val="bg1"/>
                </a:solidFill>
                <a:effectLst/>
                <a:latin typeface="Nunito Sans" pitchFamily="2" charset="0"/>
              </a:rPr>
              <a:t> It shows last created containers including all states</a:t>
            </a:r>
          </a:p>
          <a:p>
            <a:pPr algn="l">
              <a:buFont typeface="Arial" panose="020B0604020202020204" pitchFamily="34" charset="0"/>
              <a:buChar char="•"/>
            </a:pPr>
            <a:r>
              <a:rPr lang="en-US" b="1" i="0" dirty="0">
                <a:solidFill>
                  <a:schemeClr val="bg1"/>
                </a:solidFill>
                <a:effectLst/>
                <a:latin typeface="Nunito Sans" pitchFamily="2" charset="0"/>
              </a:rPr>
              <a:t>-l,  –latest:</a:t>
            </a:r>
            <a:r>
              <a:rPr lang="en-US" b="0" i="0" dirty="0">
                <a:solidFill>
                  <a:schemeClr val="bg1"/>
                </a:solidFill>
                <a:effectLst/>
                <a:latin typeface="Nunito Sans" pitchFamily="2" charset="0"/>
              </a:rPr>
              <a:t> It is used to show the latest created container regardless of the state</a:t>
            </a:r>
          </a:p>
          <a:p>
            <a:pPr algn="l">
              <a:buFont typeface="Arial" panose="020B0604020202020204" pitchFamily="34" charset="0"/>
              <a:buChar char="•"/>
            </a:pPr>
            <a:r>
              <a:rPr lang="en-US" b="1" i="0" dirty="0">
                <a:solidFill>
                  <a:schemeClr val="bg1"/>
                </a:solidFill>
                <a:effectLst/>
                <a:latin typeface="Nunito Sans" pitchFamily="2" charset="0"/>
              </a:rPr>
              <a:t>–no-</a:t>
            </a:r>
            <a:r>
              <a:rPr lang="en-US" b="1" i="0" dirty="0" err="1">
                <a:solidFill>
                  <a:schemeClr val="bg1"/>
                </a:solidFill>
                <a:effectLst/>
                <a:latin typeface="Nunito Sans" pitchFamily="2" charset="0"/>
              </a:rPr>
              <a:t>trunc</a:t>
            </a:r>
            <a:r>
              <a:rPr lang="en-US" b="1" i="0" dirty="0">
                <a:solidFill>
                  <a:schemeClr val="bg1"/>
                </a:solidFill>
                <a:effectLst/>
                <a:latin typeface="Nunito Sans" pitchFamily="2" charset="0"/>
              </a:rPr>
              <a:t>:</a:t>
            </a:r>
            <a:r>
              <a:rPr lang="en-US" b="0" i="0" dirty="0">
                <a:solidFill>
                  <a:schemeClr val="bg1"/>
                </a:solidFill>
                <a:effectLst/>
                <a:latin typeface="Nunito Sans" pitchFamily="2" charset="0"/>
              </a:rPr>
              <a:t> It shows output without truncating the data</a:t>
            </a:r>
          </a:p>
          <a:p>
            <a:pPr algn="l">
              <a:buFont typeface="Arial" panose="020B0604020202020204" pitchFamily="34" charset="0"/>
              <a:buChar char="•"/>
            </a:pPr>
            <a:r>
              <a:rPr lang="en-US" b="1" i="0" dirty="0">
                <a:solidFill>
                  <a:schemeClr val="bg1"/>
                </a:solidFill>
                <a:effectLst/>
                <a:latin typeface="Nunito Sans" pitchFamily="2" charset="0"/>
              </a:rPr>
              <a:t>-q, –quiet:</a:t>
            </a:r>
            <a:r>
              <a:rPr lang="en-US" b="0" i="0" dirty="0">
                <a:solidFill>
                  <a:schemeClr val="bg1"/>
                </a:solidFill>
                <a:effectLst/>
                <a:latin typeface="Nunito Sans" pitchFamily="2" charset="0"/>
              </a:rPr>
              <a:t> It only displays the numeric ID of the containers</a:t>
            </a:r>
          </a:p>
          <a:p>
            <a:pPr algn="l">
              <a:buFont typeface="Arial" panose="020B0604020202020204" pitchFamily="34" charset="0"/>
              <a:buChar char="•"/>
            </a:pPr>
            <a:r>
              <a:rPr lang="en-US" b="1" i="0" dirty="0">
                <a:solidFill>
                  <a:schemeClr val="bg1"/>
                </a:solidFill>
                <a:effectLst/>
                <a:latin typeface="Nunito Sans" pitchFamily="2" charset="0"/>
              </a:rPr>
              <a:t>-s, –size:</a:t>
            </a:r>
            <a:r>
              <a:rPr lang="en-US" b="0" i="0" dirty="0">
                <a:solidFill>
                  <a:schemeClr val="bg1"/>
                </a:solidFill>
                <a:effectLst/>
                <a:latin typeface="Nunito Sans" pitchFamily="2" charset="0"/>
              </a:rPr>
              <a:t> It shows the total file size of the container</a:t>
            </a:r>
          </a:p>
          <a:p>
            <a:pPr>
              <a:lnSpc>
                <a:spcPct val="150000"/>
              </a:lnSpc>
            </a:pPr>
            <a:endParaRPr lang="en-IN" b="1" i="0" dirty="0">
              <a:solidFill>
                <a:srgbClr val="E8E6E3"/>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18309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A6E5-46EC-4715-8437-FAD28B98782B}"/>
              </a:ext>
            </a:extLst>
          </p:cNvPr>
          <p:cNvSpPr>
            <a:spLocks noGrp="1"/>
          </p:cNvSpPr>
          <p:nvPr>
            <p:ph type="title"/>
          </p:nvPr>
        </p:nvSpPr>
        <p:spPr>
          <a:xfrm>
            <a:off x="0" y="129987"/>
            <a:ext cx="4640824" cy="1088715"/>
          </a:xfrm>
        </p:spPr>
        <p:txBody>
          <a:bodyPr>
            <a:normAutofit fontScale="90000"/>
          </a:bodyPr>
          <a:lstStyle/>
          <a:p>
            <a:r>
              <a:rPr lang="en-IN" b="1" i="0" dirty="0">
                <a:solidFill>
                  <a:srgbClr val="E8E6E3"/>
                </a:solidFill>
                <a:effectLst/>
                <a:latin typeface="Nunito Sans" pitchFamily="2" charset="0"/>
              </a:rPr>
              <a:t>Docker List Images</a:t>
            </a:r>
            <a:br>
              <a:rPr lang="en-IN" b="1" i="0" dirty="0">
                <a:solidFill>
                  <a:srgbClr val="E8E6E3"/>
                </a:solidFill>
                <a:effectLst/>
                <a:latin typeface="Nunito Sans" pitchFamily="2" charset="0"/>
              </a:rPr>
            </a:br>
            <a:endParaRPr lang="en-IN" dirty="0"/>
          </a:p>
        </p:txBody>
      </p:sp>
      <p:sp>
        <p:nvSpPr>
          <p:cNvPr id="4" name="TextBox 3">
            <a:extLst>
              <a:ext uri="{FF2B5EF4-FFF2-40B4-BE49-F238E27FC236}">
                <a16:creationId xmlns:a16="http://schemas.microsoft.com/office/drawing/2014/main" id="{1057A13A-6914-4DCC-B6AB-13FB9BA23EAB}"/>
              </a:ext>
            </a:extLst>
          </p:cNvPr>
          <p:cNvSpPr txBox="1"/>
          <p:nvPr/>
        </p:nvSpPr>
        <p:spPr>
          <a:xfrm>
            <a:off x="242047" y="1039906"/>
            <a:ext cx="11474824" cy="4062651"/>
          </a:xfrm>
          <a:prstGeom prst="rect">
            <a:avLst/>
          </a:prstGeom>
          <a:noFill/>
        </p:spPr>
        <p:txBody>
          <a:bodyPr wrap="square" rtlCol="0">
            <a:spAutoFit/>
          </a:bodyPr>
          <a:lstStyle/>
          <a:p>
            <a:r>
              <a:rPr lang="de-DE" b="1" i="0" dirty="0">
                <a:solidFill>
                  <a:schemeClr val="bg1"/>
                </a:solidFill>
                <a:effectLst/>
                <a:latin typeface="Courier New" panose="02070309020205020404" pitchFamily="49" charset="0"/>
              </a:rPr>
              <a:t>Syntax:</a:t>
            </a:r>
          </a:p>
          <a:p>
            <a:r>
              <a:rPr lang="de-DE" b="0" i="0" dirty="0">
                <a:solidFill>
                  <a:srgbClr val="E8E6E3"/>
                </a:solidFill>
                <a:effectLst/>
                <a:latin typeface="Courier New" panose="02070309020205020404" pitchFamily="49" charset="0"/>
              </a:rPr>
              <a:t>	docker image list</a:t>
            </a:r>
            <a:br>
              <a:rPr lang="de-DE" dirty="0"/>
            </a:br>
            <a:r>
              <a:rPr lang="de-DE" dirty="0"/>
              <a:t>	</a:t>
            </a:r>
            <a:r>
              <a:rPr lang="de-DE" b="0" i="0" dirty="0">
                <a:solidFill>
                  <a:srgbClr val="E8E6E3"/>
                </a:solidFill>
                <a:effectLst/>
                <a:latin typeface="Courier New" panose="02070309020205020404" pitchFamily="49" charset="0"/>
              </a:rPr>
              <a:t>docker image ls</a:t>
            </a:r>
            <a:br>
              <a:rPr lang="de-DE" dirty="0"/>
            </a:br>
            <a:r>
              <a:rPr lang="de-DE" dirty="0"/>
              <a:t>	</a:t>
            </a:r>
            <a:r>
              <a:rPr lang="de-DE" b="0" i="0" dirty="0">
                <a:solidFill>
                  <a:srgbClr val="E8E6E3"/>
                </a:solidFill>
                <a:effectLst/>
                <a:latin typeface="Courier New" panose="02070309020205020404" pitchFamily="49" charset="0"/>
              </a:rPr>
              <a:t>docker images</a:t>
            </a:r>
          </a:p>
          <a:p>
            <a:endParaRPr lang="en-US" b="0" i="0" dirty="0">
              <a:solidFill>
                <a:schemeClr val="bg1"/>
              </a:solidFill>
              <a:effectLst/>
              <a:latin typeface="Nunito Sans" pitchFamily="2" charset="0"/>
            </a:endParaRPr>
          </a:p>
          <a:p>
            <a:r>
              <a:rPr lang="en-US" sz="2400" b="0" i="0" dirty="0">
                <a:solidFill>
                  <a:schemeClr val="bg1"/>
                </a:solidFill>
                <a:effectLst/>
                <a:latin typeface="Nunito Sans" pitchFamily="2" charset="0"/>
              </a:rPr>
              <a:t>We have to use the ‘docker image list command to list Docker images which are locally available on the host on which we are running the command. ‘ls’ and ‘images’ are aliases for this command which means we can also run the command ‘docker image </a:t>
            </a:r>
            <a:r>
              <a:rPr lang="en-US" sz="2400" b="0" i="0" dirty="0" err="1">
                <a:solidFill>
                  <a:schemeClr val="bg1"/>
                </a:solidFill>
                <a:effectLst/>
                <a:latin typeface="Nunito Sans" pitchFamily="2" charset="0"/>
              </a:rPr>
              <a:t>ls’</a:t>
            </a:r>
            <a:r>
              <a:rPr lang="en-US" sz="2400" b="0" i="0" dirty="0">
                <a:solidFill>
                  <a:schemeClr val="bg1"/>
                </a:solidFill>
                <a:effectLst/>
                <a:latin typeface="Nunito Sans" pitchFamily="2" charset="0"/>
              </a:rPr>
              <a:t> or ‘docker images’ to list the Docker images. It has options to manipulate the output of the list of images as per our requirement. For example, we can use the ‘–all’ or ‘-a’ to list all Docker images, including intermediate images that are hidden by default.</a:t>
            </a:r>
            <a:endParaRPr lang="en-IN" sz="2400" dirty="0">
              <a:solidFill>
                <a:schemeClr val="bg1"/>
              </a:solidFill>
            </a:endParaRPr>
          </a:p>
        </p:txBody>
      </p:sp>
    </p:spTree>
    <p:extLst>
      <p:ext uri="{BB962C8B-B14F-4D97-AF65-F5344CB8AC3E}">
        <p14:creationId xmlns:p14="http://schemas.microsoft.com/office/powerpoint/2010/main" val="341021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5EA4-BFD6-4775-BC41-614D0B83777B}"/>
              </a:ext>
            </a:extLst>
          </p:cNvPr>
          <p:cNvSpPr>
            <a:spLocks noGrp="1"/>
          </p:cNvSpPr>
          <p:nvPr>
            <p:ph type="title"/>
          </p:nvPr>
        </p:nvSpPr>
        <p:spPr>
          <a:xfrm>
            <a:off x="137365" y="331694"/>
            <a:ext cx="3744353" cy="502024"/>
          </a:xfrm>
        </p:spPr>
        <p:txBody>
          <a:bodyPr>
            <a:normAutofit fontScale="90000"/>
          </a:bodyPr>
          <a:lstStyle/>
          <a:p>
            <a:r>
              <a:rPr lang="en-IN" b="1" i="0" dirty="0">
                <a:solidFill>
                  <a:srgbClr val="E8E6E3"/>
                </a:solidFill>
                <a:effectLst/>
                <a:latin typeface="Nunito Sans" pitchFamily="2" charset="0"/>
              </a:rPr>
              <a:t>Docker Pull</a:t>
            </a:r>
            <a:br>
              <a:rPr lang="en-IN" b="1" i="0" dirty="0">
                <a:solidFill>
                  <a:srgbClr val="E8E6E3"/>
                </a:solidFill>
                <a:effectLst/>
                <a:latin typeface="Nunito Sans" pitchFamily="2" charset="0"/>
              </a:rPr>
            </a:br>
            <a:endParaRPr lang="en-IN" dirty="0"/>
          </a:p>
        </p:txBody>
      </p:sp>
      <p:sp>
        <p:nvSpPr>
          <p:cNvPr id="5" name="TextBox 4">
            <a:extLst>
              <a:ext uri="{FF2B5EF4-FFF2-40B4-BE49-F238E27FC236}">
                <a16:creationId xmlns:a16="http://schemas.microsoft.com/office/drawing/2014/main" id="{0A9FBCF8-9D35-44CA-96FC-70C84E91CEEF}"/>
              </a:ext>
            </a:extLst>
          </p:cNvPr>
          <p:cNvSpPr txBox="1"/>
          <p:nvPr/>
        </p:nvSpPr>
        <p:spPr>
          <a:xfrm>
            <a:off x="62753" y="1030941"/>
            <a:ext cx="11394141" cy="4524315"/>
          </a:xfrm>
          <a:prstGeom prst="rect">
            <a:avLst/>
          </a:prstGeom>
          <a:noFill/>
        </p:spPr>
        <p:txBody>
          <a:bodyPr wrap="square" rtlCol="0">
            <a:spAutoFit/>
          </a:bodyPr>
          <a:lstStyle/>
          <a:p>
            <a:r>
              <a:rPr lang="en-IN" sz="2400" b="0" i="0" dirty="0">
                <a:solidFill>
                  <a:schemeClr val="bg1"/>
                </a:solidFill>
                <a:effectLst/>
                <a:latin typeface="Courier New" panose="02070309020205020404" pitchFamily="49" charset="0"/>
              </a:rPr>
              <a:t>Syntax:</a:t>
            </a:r>
          </a:p>
          <a:p>
            <a:r>
              <a:rPr lang="en-IN" sz="2400" b="0" i="0" dirty="0">
                <a:solidFill>
                  <a:srgbClr val="E8E6E3"/>
                </a:solidFill>
                <a:effectLst/>
                <a:latin typeface="Courier New" panose="02070309020205020404" pitchFamily="49" charset="0"/>
              </a:rPr>
              <a:t>	docker pull [OPTIONS] NAME</a:t>
            </a:r>
          </a:p>
          <a:p>
            <a:r>
              <a:rPr lang="en-IN" sz="2400" dirty="0">
                <a:solidFill>
                  <a:schemeClr val="bg1"/>
                </a:solidFill>
                <a:latin typeface="Courier New" panose="02070309020205020404" pitchFamily="49" charset="0"/>
              </a:rPr>
              <a:t>Example:</a:t>
            </a:r>
          </a:p>
          <a:p>
            <a:r>
              <a:rPr lang="en-IN" sz="2400" b="0" i="0" dirty="0">
                <a:solidFill>
                  <a:srgbClr val="E8E6E3"/>
                </a:solidFill>
                <a:effectLst/>
                <a:latin typeface="Courier New" panose="02070309020205020404" pitchFamily="49" charset="0"/>
              </a:rPr>
              <a:t>	docker pull ubuntu:20.04</a:t>
            </a:r>
          </a:p>
          <a:p>
            <a:endParaRPr lang="en-US" sz="2400" b="0" i="0" dirty="0">
              <a:solidFill>
                <a:schemeClr val="bg1"/>
              </a:solidFill>
              <a:effectLst/>
              <a:latin typeface="Nunito Sans" pitchFamily="2" charset="0"/>
            </a:endParaRPr>
          </a:p>
          <a:p>
            <a:r>
              <a:rPr lang="en-US" sz="2400" b="0" i="0" dirty="0">
                <a:solidFill>
                  <a:schemeClr val="bg1"/>
                </a:solidFill>
                <a:effectLst/>
                <a:latin typeface="Nunito Sans" pitchFamily="2" charset="0"/>
              </a:rPr>
              <a:t>The ‘docker pull’ is a Docker command to download a Docker image or a repository locally on the host from a public or private registry. When we run any container and the specified Docker image is not present locally then it first pulls it from the registry. Most of the time images are downloaded from a public registry that is ‘hub.docker.com’ when we create our own custom Docker images as we use the official Docker image as a base image. There are different flags available in this command, however, a few are only works in the newer version.</a:t>
            </a:r>
            <a:endParaRPr lang="en-IN" sz="2400" dirty="0">
              <a:solidFill>
                <a:schemeClr val="bg1"/>
              </a:solidFill>
            </a:endParaRPr>
          </a:p>
        </p:txBody>
      </p:sp>
    </p:spTree>
    <p:extLst>
      <p:ext uri="{BB962C8B-B14F-4D97-AF65-F5344CB8AC3E}">
        <p14:creationId xmlns:p14="http://schemas.microsoft.com/office/powerpoint/2010/main" val="64485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5303-93D4-494F-83E2-0D0C7D5672B3}"/>
              </a:ext>
            </a:extLst>
          </p:cNvPr>
          <p:cNvSpPr>
            <a:spLocks noGrp="1"/>
          </p:cNvSpPr>
          <p:nvPr>
            <p:ph type="title"/>
          </p:nvPr>
        </p:nvSpPr>
        <p:spPr>
          <a:xfrm>
            <a:off x="101505" y="0"/>
            <a:ext cx="5420753" cy="783916"/>
          </a:xfrm>
        </p:spPr>
        <p:txBody>
          <a:bodyPr>
            <a:normAutofit fontScale="90000"/>
          </a:bodyPr>
          <a:lstStyle/>
          <a:p>
            <a:br>
              <a:rPr lang="en-IN" b="1" i="0" dirty="0">
                <a:solidFill>
                  <a:srgbClr val="E8E6E3"/>
                </a:solidFill>
                <a:effectLst/>
                <a:latin typeface="Nunito Sans" pitchFamily="2" charset="0"/>
              </a:rPr>
            </a:br>
            <a:r>
              <a:rPr lang="en-IN" b="1" i="0" dirty="0">
                <a:solidFill>
                  <a:srgbClr val="E8E6E3"/>
                </a:solidFill>
                <a:effectLst/>
                <a:latin typeface="Nunito Sans" pitchFamily="2" charset="0"/>
              </a:rPr>
              <a:t>Docker run Command</a:t>
            </a:r>
            <a:br>
              <a:rPr lang="en-IN" b="1" i="0" dirty="0">
                <a:solidFill>
                  <a:srgbClr val="E8E6E3"/>
                </a:solidFill>
                <a:effectLst/>
                <a:latin typeface="Nunito Sans" pitchFamily="2" charset="0"/>
              </a:rPr>
            </a:br>
            <a:endParaRPr lang="en-IN" dirty="0"/>
          </a:p>
        </p:txBody>
      </p:sp>
      <p:sp>
        <p:nvSpPr>
          <p:cNvPr id="5" name="TextBox 4">
            <a:extLst>
              <a:ext uri="{FF2B5EF4-FFF2-40B4-BE49-F238E27FC236}">
                <a16:creationId xmlns:a16="http://schemas.microsoft.com/office/drawing/2014/main" id="{DBDDF2B1-0243-42C1-B46D-1F86B06AB558}"/>
              </a:ext>
            </a:extLst>
          </p:cNvPr>
          <p:cNvSpPr txBox="1"/>
          <p:nvPr/>
        </p:nvSpPr>
        <p:spPr>
          <a:xfrm>
            <a:off x="162811" y="179294"/>
            <a:ext cx="12029189" cy="6740307"/>
          </a:xfrm>
          <a:prstGeom prst="rect">
            <a:avLst/>
          </a:prstGeom>
          <a:noFill/>
        </p:spPr>
        <p:txBody>
          <a:bodyPr wrap="square" rtlCol="0">
            <a:spAutoFit/>
          </a:bodyPr>
          <a:lstStyle/>
          <a:p>
            <a:endParaRPr lang="en-US" sz="2400" b="0" i="0" dirty="0">
              <a:solidFill>
                <a:schemeClr val="bg1"/>
              </a:solidFill>
              <a:effectLst/>
              <a:latin typeface="Nunito Sans" pitchFamily="2" charset="0"/>
            </a:endParaRPr>
          </a:p>
          <a:p>
            <a:r>
              <a:rPr lang="en-US" sz="2400" b="0" i="0" dirty="0">
                <a:solidFill>
                  <a:schemeClr val="bg1"/>
                </a:solidFill>
                <a:effectLst/>
                <a:latin typeface="Nunito Sans" pitchFamily="2" charset="0"/>
              </a:rPr>
              <a:t>The ‘docker run’ command is used to run or start a command in a new container which means it creates a writeable layer on top of the mentioned image in the command. That’s why we call a container is a writeable image. This is the first command that we run when start learning Docker. There are a lot of options available with this command to configure the container as per our requirement like running a container in detached mode or interactive mode, specifying a name to the container, attaching network, volume, etc., exposing port to access the containers’ application externally, and many more things.</a:t>
            </a:r>
            <a:endParaRPr lang="en-US" sz="2400" dirty="0">
              <a:solidFill>
                <a:schemeClr val="bg1"/>
              </a:solidFill>
              <a:latin typeface="Nunito Sans" pitchFamily="2" charset="0"/>
            </a:endParaRPr>
          </a:p>
          <a:p>
            <a:r>
              <a:rPr lang="en-US" sz="2400" dirty="0">
                <a:solidFill>
                  <a:schemeClr val="bg1"/>
                </a:solidFill>
                <a:latin typeface="Nunito Sans" pitchFamily="2" charset="0"/>
              </a:rPr>
              <a:t>Syntax:</a:t>
            </a:r>
          </a:p>
          <a:p>
            <a:r>
              <a:rPr lang="en-US" sz="2400" dirty="0">
                <a:solidFill>
                  <a:schemeClr val="bg1"/>
                </a:solidFill>
                <a:latin typeface="Nunito Sans" pitchFamily="2" charset="0"/>
              </a:rPr>
              <a:t>	</a:t>
            </a:r>
            <a:r>
              <a:rPr lang="en-US" sz="2400" b="0" i="0" dirty="0">
                <a:solidFill>
                  <a:srgbClr val="E8E6E3"/>
                </a:solidFill>
                <a:effectLst/>
                <a:latin typeface="Courier New" panose="02070309020205020404" pitchFamily="49" charset="0"/>
              </a:rPr>
              <a:t>docker run [OPTIONS] IMAGE [COMMAND] [ARG...]</a:t>
            </a:r>
            <a:endParaRPr lang="en-US" sz="2400" b="0" i="0" dirty="0">
              <a:solidFill>
                <a:schemeClr val="bg1"/>
              </a:solidFill>
              <a:effectLst/>
              <a:latin typeface="Nunito Sans" pitchFamily="2" charset="0"/>
            </a:endParaRPr>
          </a:p>
          <a:p>
            <a:pPr algn="l"/>
            <a:r>
              <a:rPr lang="en-US" sz="2400" b="1" i="0" dirty="0">
                <a:solidFill>
                  <a:srgbClr val="AFA89D"/>
                </a:solidFill>
                <a:effectLst/>
                <a:latin typeface="Nunito Sans" pitchFamily="2" charset="0"/>
              </a:rPr>
              <a:t>Options:</a:t>
            </a:r>
            <a:endParaRPr lang="en-US" sz="2400" b="0" i="0" dirty="0">
              <a:solidFill>
                <a:srgbClr val="AFA89D"/>
              </a:solidFill>
              <a:effectLst/>
              <a:latin typeface="Nunito Sans" pitchFamily="2" charset="0"/>
            </a:endParaRPr>
          </a:p>
          <a:p>
            <a:pPr algn="l"/>
            <a:r>
              <a:rPr lang="en-US" sz="2400" b="0" i="0" dirty="0">
                <a:solidFill>
                  <a:srgbClr val="AFA89D"/>
                </a:solidFill>
                <a:effectLst/>
                <a:latin typeface="Nunito Sans" pitchFamily="2" charset="0"/>
              </a:rPr>
              <a:t>-d, –detach: It is used to run the container in the background and print container ID.</a:t>
            </a:r>
          </a:p>
          <a:p>
            <a:pPr algn="l"/>
            <a:r>
              <a:rPr lang="en-US" sz="2400" b="0" i="0" dirty="0">
                <a:solidFill>
                  <a:srgbClr val="AFA89D"/>
                </a:solidFill>
                <a:effectLst/>
                <a:latin typeface="Nunito Sans" pitchFamily="2" charset="0"/>
              </a:rPr>
              <a:t>-e, –env: It is used to set environment variables in the container.</a:t>
            </a:r>
          </a:p>
          <a:p>
            <a:pPr algn="l"/>
            <a:r>
              <a:rPr lang="en-US" sz="2400" b="0" i="0" dirty="0">
                <a:solidFill>
                  <a:srgbClr val="AFA89D"/>
                </a:solidFill>
                <a:effectLst/>
                <a:latin typeface="Nunito Sans" pitchFamily="2" charset="0"/>
              </a:rPr>
              <a:t>-h, –hostname: It is used to change the hostname of the container.</a:t>
            </a:r>
          </a:p>
          <a:p>
            <a:pPr algn="l"/>
            <a:r>
              <a:rPr lang="en-US" sz="2400" b="0" i="0" dirty="0">
                <a:solidFill>
                  <a:srgbClr val="AFA89D"/>
                </a:solidFill>
                <a:effectLst/>
                <a:latin typeface="Nunito Sans" pitchFamily="2" charset="0"/>
              </a:rPr>
              <a:t>-</a:t>
            </a:r>
            <a:r>
              <a:rPr lang="en-US" sz="2400" b="0" i="0" dirty="0" err="1">
                <a:solidFill>
                  <a:srgbClr val="AFA89D"/>
                </a:solidFill>
                <a:effectLst/>
                <a:latin typeface="Nunito Sans" pitchFamily="2" charset="0"/>
              </a:rPr>
              <a:t>i</a:t>
            </a:r>
            <a:r>
              <a:rPr lang="en-US" sz="2400" b="0" i="0" dirty="0">
                <a:solidFill>
                  <a:srgbClr val="AFA89D"/>
                </a:solidFill>
                <a:effectLst/>
                <a:latin typeface="Nunito Sans" pitchFamily="2" charset="0"/>
              </a:rPr>
              <a:t>, –interactive: It is used to interact with the container</a:t>
            </a:r>
          </a:p>
          <a:p>
            <a:pPr algn="l"/>
            <a:r>
              <a:rPr lang="en-US" sz="2400" b="0" i="0" dirty="0">
                <a:solidFill>
                  <a:srgbClr val="AFA89D"/>
                </a:solidFill>
                <a:effectLst/>
                <a:latin typeface="Nunito Sans" pitchFamily="2" charset="0"/>
              </a:rPr>
              <a:t>-l, –</a:t>
            </a:r>
            <a:r>
              <a:rPr lang="en-US" sz="2400" b="0" i="0" dirty="0" err="1">
                <a:solidFill>
                  <a:srgbClr val="AFA89D"/>
                </a:solidFill>
                <a:effectLst/>
                <a:latin typeface="Nunito Sans" pitchFamily="2" charset="0"/>
              </a:rPr>
              <a:t>lable</a:t>
            </a:r>
            <a:r>
              <a:rPr lang="en-US" sz="2400" b="0" i="0" dirty="0">
                <a:solidFill>
                  <a:srgbClr val="AFA89D"/>
                </a:solidFill>
                <a:effectLst/>
                <a:latin typeface="Nunito Sans" pitchFamily="2" charset="0"/>
              </a:rPr>
              <a:t>: It is used to add metadata to the container.</a:t>
            </a:r>
          </a:p>
          <a:p>
            <a:endParaRPr lang="en-IN" sz="2400" dirty="0">
              <a:solidFill>
                <a:schemeClr val="bg1"/>
              </a:solidFill>
            </a:endParaRPr>
          </a:p>
        </p:txBody>
      </p:sp>
    </p:spTree>
    <p:extLst>
      <p:ext uri="{BB962C8B-B14F-4D97-AF65-F5344CB8AC3E}">
        <p14:creationId xmlns:p14="http://schemas.microsoft.com/office/powerpoint/2010/main" val="287288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CFF2-64F1-49D6-A72B-9AB8D978E704}"/>
              </a:ext>
            </a:extLst>
          </p:cNvPr>
          <p:cNvSpPr>
            <a:spLocks noGrp="1"/>
          </p:cNvSpPr>
          <p:nvPr>
            <p:ph type="title"/>
          </p:nvPr>
        </p:nvSpPr>
        <p:spPr>
          <a:xfrm>
            <a:off x="119435" y="76698"/>
            <a:ext cx="6084142" cy="873561"/>
          </a:xfrm>
        </p:spPr>
        <p:txBody>
          <a:bodyPr>
            <a:normAutofit fontScale="90000"/>
          </a:bodyPr>
          <a:lstStyle/>
          <a:p>
            <a:br>
              <a:rPr lang="en-IN" b="1" i="0" dirty="0">
                <a:solidFill>
                  <a:srgbClr val="E8E6E3"/>
                </a:solidFill>
                <a:effectLst/>
                <a:latin typeface="Nunito Sans" pitchFamily="2" charset="0"/>
              </a:rPr>
            </a:br>
            <a:r>
              <a:rPr lang="en-IN" b="1" i="0" dirty="0">
                <a:solidFill>
                  <a:srgbClr val="E8E6E3"/>
                </a:solidFill>
                <a:effectLst/>
                <a:latin typeface="Nunito Sans" pitchFamily="2" charset="0"/>
              </a:rPr>
              <a:t>Docker Start</a:t>
            </a:r>
            <a:br>
              <a:rPr lang="en-IN" b="1" i="0" dirty="0">
                <a:solidFill>
                  <a:srgbClr val="E8E6E3"/>
                </a:solidFill>
                <a:effectLst/>
                <a:latin typeface="Nunito Sans" pitchFamily="2" charset="0"/>
              </a:rPr>
            </a:br>
            <a:endParaRPr lang="en-IN" dirty="0"/>
          </a:p>
        </p:txBody>
      </p:sp>
      <p:sp>
        <p:nvSpPr>
          <p:cNvPr id="5" name="TextBox 4">
            <a:extLst>
              <a:ext uri="{FF2B5EF4-FFF2-40B4-BE49-F238E27FC236}">
                <a16:creationId xmlns:a16="http://schemas.microsoft.com/office/drawing/2014/main" id="{B1F0BA36-7572-4807-8C2E-EEC7B4287B8F}"/>
              </a:ext>
            </a:extLst>
          </p:cNvPr>
          <p:cNvSpPr txBox="1"/>
          <p:nvPr/>
        </p:nvSpPr>
        <p:spPr>
          <a:xfrm>
            <a:off x="277906" y="950259"/>
            <a:ext cx="11286565" cy="2769989"/>
          </a:xfrm>
          <a:prstGeom prst="rect">
            <a:avLst/>
          </a:prstGeom>
          <a:noFill/>
        </p:spPr>
        <p:txBody>
          <a:bodyPr wrap="square" rtlCol="0">
            <a:spAutoFit/>
          </a:bodyPr>
          <a:lstStyle/>
          <a:p>
            <a:r>
              <a:rPr lang="en-US" sz="2400" b="0" i="0" dirty="0">
                <a:solidFill>
                  <a:schemeClr val="bg1"/>
                </a:solidFill>
                <a:effectLst/>
                <a:latin typeface="Nunito Sans" pitchFamily="2" charset="0"/>
              </a:rPr>
              <a:t>The ‘docker start’ is a Docker command to start one or more stopped containers. We can also use this container to start the container that we have created using the ‘docker create’ command or the containers that are in ‘created’ status because the ‘docker create’ command creates the container but it does not start </a:t>
            </a:r>
          </a:p>
          <a:p>
            <a:r>
              <a:rPr lang="en-US" sz="2400" b="0" i="0" dirty="0">
                <a:solidFill>
                  <a:schemeClr val="bg1"/>
                </a:solidFill>
                <a:effectLst/>
                <a:latin typeface="Nunito Sans" pitchFamily="2" charset="0"/>
              </a:rPr>
              <a:t>automatically</a:t>
            </a:r>
            <a:r>
              <a:rPr lang="en-US" b="0" i="0" dirty="0">
                <a:solidFill>
                  <a:srgbClr val="AFA89D"/>
                </a:solidFill>
                <a:effectLst/>
                <a:latin typeface="Nunito Sans" pitchFamily="2" charset="0"/>
              </a:rPr>
              <a:t>. </a:t>
            </a:r>
          </a:p>
          <a:p>
            <a:endParaRPr lang="en-US" dirty="0">
              <a:solidFill>
                <a:srgbClr val="AFA89D"/>
              </a:solidFill>
              <a:latin typeface="Nunito Sans" pitchFamily="2" charset="0"/>
            </a:endParaRPr>
          </a:p>
          <a:p>
            <a:r>
              <a:rPr lang="en-US" dirty="0">
                <a:solidFill>
                  <a:schemeClr val="bg1"/>
                </a:solidFill>
                <a:latin typeface="Nunito Sans" pitchFamily="2" charset="0"/>
              </a:rPr>
              <a:t>Syntax:</a:t>
            </a:r>
          </a:p>
          <a:p>
            <a:r>
              <a:rPr lang="en-US" dirty="0">
                <a:solidFill>
                  <a:srgbClr val="AFA89D"/>
                </a:solidFill>
                <a:latin typeface="Nunito Sans" pitchFamily="2" charset="0"/>
              </a:rPr>
              <a:t>	</a:t>
            </a:r>
            <a:r>
              <a:rPr lang="en-US" b="0" i="0" dirty="0">
                <a:solidFill>
                  <a:srgbClr val="E8E6E3"/>
                </a:solidFill>
                <a:effectLst/>
                <a:latin typeface="Courier New" panose="02070309020205020404" pitchFamily="49" charset="0"/>
              </a:rPr>
              <a:t>docker start &lt;</a:t>
            </a:r>
            <a:r>
              <a:rPr lang="en-US" b="0" i="0" dirty="0" err="1">
                <a:solidFill>
                  <a:srgbClr val="E8E6E3"/>
                </a:solidFill>
                <a:effectLst/>
                <a:latin typeface="Courier New" panose="02070309020205020404" pitchFamily="49" charset="0"/>
              </a:rPr>
              <a:t>container_ID</a:t>
            </a:r>
            <a:r>
              <a:rPr lang="en-US" b="0" i="0" dirty="0">
                <a:solidFill>
                  <a:srgbClr val="E8E6E3"/>
                </a:solidFill>
                <a:effectLst/>
                <a:latin typeface="Courier New" panose="02070309020205020404" pitchFamily="49" charset="0"/>
              </a:rPr>
              <a:t> or </a:t>
            </a:r>
            <a:r>
              <a:rPr lang="en-US" b="0" i="0" dirty="0" err="1">
                <a:solidFill>
                  <a:srgbClr val="E8E6E3"/>
                </a:solidFill>
                <a:effectLst/>
                <a:latin typeface="Courier New" panose="02070309020205020404" pitchFamily="49" charset="0"/>
              </a:rPr>
              <a:t>container_name</a:t>
            </a:r>
            <a:r>
              <a:rPr lang="en-US" b="0" i="0" dirty="0">
                <a:solidFill>
                  <a:srgbClr val="E8E6E3"/>
                </a:solidFill>
                <a:effectLst/>
                <a:latin typeface="Courier New" panose="02070309020205020404" pitchFamily="49" charset="0"/>
              </a:rPr>
              <a:t>&gt;</a:t>
            </a:r>
            <a:endParaRPr lang="en-IN" dirty="0"/>
          </a:p>
        </p:txBody>
      </p:sp>
    </p:spTree>
    <p:extLst>
      <p:ext uri="{BB962C8B-B14F-4D97-AF65-F5344CB8AC3E}">
        <p14:creationId xmlns:p14="http://schemas.microsoft.com/office/powerpoint/2010/main" val="138851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FC2B-28FA-43FA-BF35-58A0D709911D}"/>
              </a:ext>
            </a:extLst>
          </p:cNvPr>
          <p:cNvSpPr>
            <a:spLocks noGrp="1"/>
          </p:cNvSpPr>
          <p:nvPr>
            <p:ph type="title"/>
          </p:nvPr>
        </p:nvSpPr>
        <p:spPr>
          <a:xfrm>
            <a:off x="146330" y="112557"/>
            <a:ext cx="5860024" cy="990102"/>
          </a:xfrm>
        </p:spPr>
        <p:txBody>
          <a:bodyPr>
            <a:normAutofit fontScale="90000"/>
          </a:bodyPr>
          <a:lstStyle/>
          <a:p>
            <a:br>
              <a:rPr lang="en-IN" b="1" i="0" dirty="0">
                <a:solidFill>
                  <a:srgbClr val="E8E6E3"/>
                </a:solidFill>
                <a:effectLst/>
                <a:latin typeface="Nunito Sans" pitchFamily="2" charset="0"/>
              </a:rPr>
            </a:br>
            <a:r>
              <a:rPr lang="en-IN" b="1" i="0" dirty="0">
                <a:solidFill>
                  <a:srgbClr val="E8E6E3"/>
                </a:solidFill>
                <a:effectLst/>
                <a:latin typeface="Nunito Sans" pitchFamily="2" charset="0"/>
              </a:rPr>
              <a:t>Docker Stop Container</a:t>
            </a:r>
            <a:br>
              <a:rPr lang="en-IN" b="1" i="0" dirty="0">
                <a:solidFill>
                  <a:srgbClr val="E8E6E3"/>
                </a:solidFill>
                <a:effectLst/>
                <a:latin typeface="Nunito Sans" pitchFamily="2" charset="0"/>
              </a:rPr>
            </a:br>
            <a:endParaRPr lang="en-IN" dirty="0"/>
          </a:p>
        </p:txBody>
      </p:sp>
      <p:sp>
        <p:nvSpPr>
          <p:cNvPr id="4" name="TextBox 3">
            <a:extLst>
              <a:ext uri="{FF2B5EF4-FFF2-40B4-BE49-F238E27FC236}">
                <a16:creationId xmlns:a16="http://schemas.microsoft.com/office/drawing/2014/main" id="{0D570E73-1A7F-45DE-A05B-9579779F28A2}"/>
              </a:ext>
            </a:extLst>
          </p:cNvPr>
          <p:cNvSpPr txBox="1"/>
          <p:nvPr/>
        </p:nvSpPr>
        <p:spPr>
          <a:xfrm>
            <a:off x="251012" y="941294"/>
            <a:ext cx="10874188" cy="5355312"/>
          </a:xfrm>
          <a:prstGeom prst="rect">
            <a:avLst/>
          </a:prstGeom>
          <a:noFill/>
        </p:spPr>
        <p:txBody>
          <a:bodyPr wrap="square" rtlCol="0">
            <a:spAutoFit/>
          </a:bodyPr>
          <a:lstStyle/>
          <a:p>
            <a:r>
              <a:rPr lang="en-US" sz="2400" b="0" i="0" dirty="0">
                <a:solidFill>
                  <a:schemeClr val="bg1"/>
                </a:solidFill>
                <a:effectLst/>
                <a:latin typeface="Nunito Sans" pitchFamily="2" charset="0"/>
              </a:rPr>
              <a:t>Docker stop container is used to stop the Docker containers. We can stop one or more Docker containers at the same time by specifying the name or container ID. When we run this command, it first sends SIGTERM to the process running inside the container and waits for some time and it fails to stop the process inside the container then it sends SIGKILL signal to kill the process</a:t>
            </a:r>
            <a:r>
              <a:rPr lang="en-US" b="0" i="0" dirty="0">
                <a:solidFill>
                  <a:srgbClr val="AFA89D"/>
                </a:solidFill>
                <a:effectLst/>
                <a:latin typeface="Nunito Sans" pitchFamily="2" charset="0"/>
              </a:rPr>
              <a:t>.</a:t>
            </a:r>
          </a:p>
          <a:p>
            <a:endParaRPr lang="en-US" dirty="0">
              <a:solidFill>
                <a:srgbClr val="AFA89D"/>
              </a:solidFill>
              <a:latin typeface="Nunito Sans" pitchFamily="2" charset="0"/>
            </a:endParaRPr>
          </a:p>
          <a:p>
            <a:r>
              <a:rPr lang="en-US" dirty="0">
                <a:solidFill>
                  <a:schemeClr val="bg1"/>
                </a:solidFill>
                <a:latin typeface="Nunito Sans" pitchFamily="2" charset="0"/>
              </a:rPr>
              <a:t>Syntax:</a:t>
            </a:r>
          </a:p>
          <a:p>
            <a:r>
              <a:rPr lang="en-US" dirty="0">
                <a:solidFill>
                  <a:srgbClr val="AFA89D"/>
                </a:solidFill>
                <a:latin typeface="Nunito Sans" pitchFamily="2" charset="0"/>
              </a:rPr>
              <a:t>	</a:t>
            </a:r>
            <a:r>
              <a:rPr lang="en-IN" b="0" i="0" dirty="0">
                <a:solidFill>
                  <a:srgbClr val="E8E6E3"/>
                </a:solidFill>
                <a:effectLst/>
                <a:latin typeface="Courier New" panose="02070309020205020404" pitchFamily="49" charset="0"/>
              </a:rPr>
              <a:t>docker stop &lt;container ID&gt;</a:t>
            </a:r>
          </a:p>
          <a:p>
            <a:endParaRPr lang="en-IN" dirty="0"/>
          </a:p>
          <a:p>
            <a:r>
              <a:rPr lang="en-IN" dirty="0">
                <a:solidFill>
                  <a:schemeClr val="bg1"/>
                </a:solidFill>
              </a:rPr>
              <a:t>To </a:t>
            </a:r>
            <a:r>
              <a:rPr lang="en-IN" b="1" dirty="0">
                <a:solidFill>
                  <a:schemeClr val="bg1"/>
                </a:solidFill>
              </a:rPr>
              <a:t>stop all containers:</a:t>
            </a:r>
          </a:p>
          <a:p>
            <a:r>
              <a:rPr lang="en-IN" b="1" i="0" dirty="0">
                <a:solidFill>
                  <a:schemeClr val="bg1"/>
                </a:solidFill>
                <a:effectLst/>
                <a:latin typeface="Courier New" panose="02070309020205020404" pitchFamily="49" charset="0"/>
              </a:rPr>
              <a:t>	</a:t>
            </a:r>
            <a:r>
              <a:rPr lang="en-US" b="1" i="0" dirty="0">
                <a:solidFill>
                  <a:schemeClr val="bg1"/>
                </a:solidFill>
                <a:effectLst/>
                <a:latin typeface="Courier New" panose="02070309020205020404" pitchFamily="49" charset="0"/>
              </a:rPr>
              <a:t>docker container stop $(docker container ls -</a:t>
            </a:r>
            <a:r>
              <a:rPr lang="en-US" b="1" i="0" dirty="0" err="1">
                <a:solidFill>
                  <a:schemeClr val="bg1"/>
                </a:solidFill>
                <a:effectLst/>
                <a:latin typeface="Courier New" panose="02070309020205020404" pitchFamily="49" charset="0"/>
              </a:rPr>
              <a:t>aq</a:t>
            </a:r>
            <a:r>
              <a:rPr lang="en-US" b="1" i="0" dirty="0">
                <a:solidFill>
                  <a:schemeClr val="bg1"/>
                </a:solidFill>
                <a:effectLst/>
                <a:latin typeface="Courier New" panose="02070309020205020404" pitchFamily="49" charset="0"/>
              </a:rPr>
              <a:t>)</a:t>
            </a:r>
            <a:endParaRPr lang="en-IN" b="1" i="0" dirty="0">
              <a:solidFill>
                <a:schemeClr val="bg1"/>
              </a:solidFill>
              <a:effectLst/>
              <a:latin typeface="Courier New" panose="02070309020205020404" pitchFamily="49" charset="0"/>
            </a:endParaRPr>
          </a:p>
          <a:p>
            <a:r>
              <a:rPr lang="en-US" b="0" i="0" dirty="0">
                <a:solidFill>
                  <a:schemeClr val="bg1"/>
                </a:solidFill>
                <a:effectLst/>
                <a:latin typeface="Courier New" panose="02070309020205020404" pitchFamily="49" charset="0"/>
              </a:rPr>
              <a:t> 	-a display all of a resource (including the ones that are stopped)</a:t>
            </a:r>
          </a:p>
          <a:p>
            <a:r>
              <a:rPr lang="en-US" b="0" i="0">
                <a:solidFill>
                  <a:schemeClr val="bg1"/>
                </a:solidFill>
                <a:effectLst/>
                <a:latin typeface="Courier New" panose="02070309020205020404" pitchFamily="49" charset="0"/>
              </a:rPr>
              <a:t>   -</a:t>
            </a:r>
            <a:r>
              <a:rPr lang="en-US" b="0" i="0" dirty="0">
                <a:solidFill>
                  <a:schemeClr val="bg1"/>
                </a:solidFill>
                <a:effectLst/>
                <a:latin typeface="Courier New" panose="02070309020205020404" pitchFamily="49" charset="0"/>
              </a:rPr>
              <a:t>q or --quiet (display only the numeric ID)</a:t>
            </a:r>
            <a:endParaRPr lang="en-IN" b="0" i="0" dirty="0">
              <a:solidFill>
                <a:schemeClr val="bg1"/>
              </a:solidFill>
              <a:effectLst/>
              <a:latin typeface="Courier New" panose="02070309020205020404" pitchFamily="49" charset="0"/>
            </a:endParaRPr>
          </a:p>
          <a:p>
            <a:endParaRPr lang="en-IN" dirty="0">
              <a:solidFill>
                <a:srgbClr val="E8E6E3"/>
              </a:solidFill>
              <a:latin typeface="Courier New" panose="02070309020205020404" pitchFamily="49" charset="0"/>
            </a:endParaRPr>
          </a:p>
          <a:p>
            <a:r>
              <a:rPr lang="en-IN" dirty="0">
                <a:solidFill>
                  <a:schemeClr val="bg1"/>
                </a:solidFill>
                <a:latin typeface="Courier New" panose="02070309020205020404" pitchFamily="49" charset="0"/>
              </a:rPr>
              <a:t>Example:</a:t>
            </a:r>
          </a:p>
          <a:p>
            <a:r>
              <a:rPr lang="en-IN" dirty="0">
                <a:solidFill>
                  <a:srgbClr val="E8E6E3"/>
                </a:solidFill>
                <a:latin typeface="Courier New" panose="02070309020205020404" pitchFamily="49" charset="0"/>
              </a:rPr>
              <a:t>	</a:t>
            </a:r>
            <a:r>
              <a:rPr lang="en-IN" b="0" i="0" dirty="0">
                <a:solidFill>
                  <a:srgbClr val="E8E6E3"/>
                </a:solidFill>
                <a:effectLst/>
                <a:latin typeface="Courier New" panose="02070309020205020404" pitchFamily="49" charset="0"/>
              </a:rPr>
              <a:t>docker stop d207f7679ce5</a:t>
            </a:r>
            <a:endParaRPr lang="en-IN" dirty="0"/>
          </a:p>
        </p:txBody>
      </p:sp>
    </p:spTree>
    <p:extLst>
      <p:ext uri="{BB962C8B-B14F-4D97-AF65-F5344CB8AC3E}">
        <p14:creationId xmlns:p14="http://schemas.microsoft.com/office/powerpoint/2010/main" val="186712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2F86-B6DB-4E9B-BCA3-AE52FFBE7568}"/>
              </a:ext>
            </a:extLst>
          </p:cNvPr>
          <p:cNvSpPr>
            <a:spLocks noGrp="1"/>
          </p:cNvSpPr>
          <p:nvPr>
            <p:ph type="title"/>
          </p:nvPr>
        </p:nvSpPr>
        <p:spPr>
          <a:xfrm>
            <a:off x="0" y="0"/>
            <a:ext cx="6236542" cy="918386"/>
          </a:xfrm>
        </p:spPr>
        <p:txBody>
          <a:bodyPr>
            <a:normAutofit fontScale="90000"/>
          </a:bodyPr>
          <a:lstStyle/>
          <a:p>
            <a:br>
              <a:rPr lang="en-IN" b="1" dirty="0"/>
            </a:br>
            <a:r>
              <a:rPr lang="en-IN" b="1" dirty="0"/>
              <a:t>Docker Commit Command</a:t>
            </a:r>
            <a:br>
              <a:rPr lang="en-IN" b="1" dirty="0"/>
            </a:br>
            <a:endParaRPr lang="en-IN" dirty="0"/>
          </a:p>
        </p:txBody>
      </p:sp>
      <p:sp>
        <p:nvSpPr>
          <p:cNvPr id="4" name="TextBox 3">
            <a:extLst>
              <a:ext uri="{FF2B5EF4-FFF2-40B4-BE49-F238E27FC236}">
                <a16:creationId xmlns:a16="http://schemas.microsoft.com/office/drawing/2014/main" id="{1A21331E-C0A5-4237-BCCF-F7A23F743CD1}"/>
              </a:ext>
            </a:extLst>
          </p:cNvPr>
          <p:cNvSpPr txBox="1"/>
          <p:nvPr/>
        </p:nvSpPr>
        <p:spPr>
          <a:xfrm>
            <a:off x="58212" y="697074"/>
            <a:ext cx="11376212" cy="3785652"/>
          </a:xfrm>
          <a:prstGeom prst="rect">
            <a:avLst/>
          </a:prstGeom>
          <a:noFill/>
        </p:spPr>
        <p:txBody>
          <a:bodyPr wrap="square" rtlCol="0">
            <a:spAutoFit/>
          </a:bodyPr>
          <a:lstStyle/>
          <a:p>
            <a:r>
              <a:rPr lang="en-US" sz="2400" dirty="0">
                <a:solidFill>
                  <a:schemeClr val="bg1"/>
                </a:solidFill>
              </a:rPr>
              <a:t>we can use the Docker commit command to commit changes made in a container to create a new image. The data contained inside mounted volumes are not included by the commit operation. Also, the commit command will first pause all the processes running inside the container and then commit the changes. In this way, it ensures that data corruption does not take place. If we want to change this default behavior, we can use the –pause option. </a:t>
            </a:r>
          </a:p>
          <a:p>
            <a:r>
              <a:rPr lang="en-US" sz="2400" dirty="0" err="1">
                <a:solidFill>
                  <a:schemeClr val="bg1"/>
                </a:solidFill>
              </a:rPr>
              <a:t>Sysntax</a:t>
            </a:r>
            <a:r>
              <a:rPr lang="en-US" sz="2400" dirty="0">
                <a:solidFill>
                  <a:schemeClr val="bg1"/>
                </a:solidFill>
              </a:rPr>
              <a:t>:</a:t>
            </a:r>
          </a:p>
          <a:p>
            <a:r>
              <a:rPr lang="en-US" sz="2400" dirty="0">
                <a:solidFill>
                  <a:schemeClr val="bg1"/>
                </a:solidFill>
              </a:rPr>
              <a:t>		docker commit [OPTIONS] CONTAINER</a:t>
            </a:r>
          </a:p>
          <a:p>
            <a:endParaRPr lang="en-IN" sz="2400" dirty="0">
              <a:solidFill>
                <a:schemeClr val="bg1"/>
              </a:solidFill>
            </a:endParaRPr>
          </a:p>
        </p:txBody>
      </p:sp>
      <p:graphicFrame>
        <p:nvGraphicFramePr>
          <p:cNvPr id="7" name="Table 6">
            <a:extLst>
              <a:ext uri="{FF2B5EF4-FFF2-40B4-BE49-F238E27FC236}">
                <a16:creationId xmlns:a16="http://schemas.microsoft.com/office/drawing/2014/main" id="{FC95BEE8-FD31-4D8B-B35A-6A243911BC7B}"/>
              </a:ext>
            </a:extLst>
          </p:cNvPr>
          <p:cNvGraphicFramePr>
            <a:graphicFrameLocks noGrp="1"/>
          </p:cNvGraphicFramePr>
          <p:nvPr>
            <p:extLst>
              <p:ext uri="{D42A27DB-BD31-4B8C-83A1-F6EECF244321}">
                <p14:modId xmlns:p14="http://schemas.microsoft.com/office/powerpoint/2010/main" val="2275684941"/>
              </p:ext>
            </p:extLst>
          </p:nvPr>
        </p:nvGraphicFramePr>
        <p:xfrm>
          <a:off x="6453096" y="2969100"/>
          <a:ext cx="5688105" cy="3888900"/>
        </p:xfrm>
        <a:graphic>
          <a:graphicData uri="http://schemas.openxmlformats.org/drawingml/2006/table">
            <a:tbl>
              <a:tblPr/>
              <a:tblGrid>
                <a:gridCol w="1896035">
                  <a:extLst>
                    <a:ext uri="{9D8B030D-6E8A-4147-A177-3AD203B41FA5}">
                      <a16:colId xmlns:a16="http://schemas.microsoft.com/office/drawing/2014/main" val="2093497818"/>
                    </a:ext>
                  </a:extLst>
                </a:gridCol>
                <a:gridCol w="1896035">
                  <a:extLst>
                    <a:ext uri="{9D8B030D-6E8A-4147-A177-3AD203B41FA5}">
                      <a16:colId xmlns:a16="http://schemas.microsoft.com/office/drawing/2014/main" val="34116411"/>
                    </a:ext>
                  </a:extLst>
                </a:gridCol>
                <a:gridCol w="1896035">
                  <a:extLst>
                    <a:ext uri="{9D8B030D-6E8A-4147-A177-3AD203B41FA5}">
                      <a16:colId xmlns:a16="http://schemas.microsoft.com/office/drawing/2014/main" val="776455058"/>
                    </a:ext>
                  </a:extLst>
                </a:gridCol>
              </a:tblGrid>
              <a:tr h="248215">
                <a:tc>
                  <a:txBody>
                    <a:bodyPr/>
                    <a:lstStyle/>
                    <a:p>
                      <a:r>
                        <a:rPr lang="en-IN" sz="1300"/>
                        <a:t>Name</a:t>
                      </a:r>
                    </a:p>
                  </a:txBody>
                  <a:tcPr marL="64549" marR="64549" marT="32274" marB="32274" anchor="ctr">
                    <a:lnL>
                      <a:noFill/>
                    </a:lnL>
                    <a:lnR>
                      <a:noFill/>
                    </a:lnR>
                    <a:lnT>
                      <a:noFill/>
                    </a:lnT>
                    <a:lnB>
                      <a:noFill/>
                    </a:lnB>
                  </a:tcPr>
                </a:tc>
                <a:tc>
                  <a:txBody>
                    <a:bodyPr/>
                    <a:lstStyle/>
                    <a:p>
                      <a:r>
                        <a:rPr lang="en-IN" sz="1300" dirty="0"/>
                        <a:t>Shorthand</a:t>
                      </a:r>
                    </a:p>
                  </a:txBody>
                  <a:tcPr marL="64549" marR="64549" marT="32274" marB="32274" anchor="ctr">
                    <a:lnL>
                      <a:noFill/>
                    </a:lnL>
                    <a:lnR>
                      <a:noFill/>
                    </a:lnR>
                    <a:lnT>
                      <a:noFill/>
                    </a:lnT>
                    <a:lnB>
                      <a:noFill/>
                    </a:lnB>
                  </a:tcPr>
                </a:tc>
                <a:tc>
                  <a:txBody>
                    <a:bodyPr/>
                    <a:lstStyle/>
                    <a:p>
                      <a:r>
                        <a:rPr lang="en-IN" sz="1300"/>
                        <a:t>Description</a:t>
                      </a:r>
                    </a:p>
                  </a:txBody>
                  <a:tcPr marL="64549" marR="64549" marT="32274" marB="32274" anchor="ctr">
                    <a:lnL>
                      <a:noFill/>
                    </a:lnL>
                    <a:lnR>
                      <a:noFill/>
                    </a:lnR>
                    <a:lnT>
                      <a:noFill/>
                    </a:lnT>
                    <a:lnB>
                      <a:noFill/>
                    </a:lnB>
                  </a:tcPr>
                </a:tc>
                <a:extLst>
                  <a:ext uri="{0D108BD9-81ED-4DB2-BD59-A6C34878D82A}">
                    <a16:rowId xmlns:a16="http://schemas.microsoft.com/office/drawing/2014/main" val="1856863928"/>
                  </a:ext>
                </a:extLst>
              </a:tr>
              <a:tr h="997090">
                <a:tc>
                  <a:txBody>
                    <a:bodyPr/>
                    <a:lstStyle/>
                    <a:p>
                      <a:r>
                        <a:rPr lang="en-IN" sz="1300"/>
                        <a:t>--author </a:t>
                      </a:r>
                    </a:p>
                  </a:txBody>
                  <a:tcPr marL="64549" marR="64549" marT="32274" marB="32274" anchor="ctr">
                    <a:lnL>
                      <a:noFill/>
                    </a:lnL>
                    <a:lnR>
                      <a:noFill/>
                    </a:lnR>
                    <a:lnT>
                      <a:noFill/>
                    </a:lnT>
                    <a:lnB>
                      <a:noFill/>
                    </a:lnB>
                  </a:tcPr>
                </a:tc>
                <a:tc>
                  <a:txBody>
                    <a:bodyPr/>
                    <a:lstStyle/>
                    <a:p>
                      <a:r>
                        <a:rPr lang="en-IN" sz="1300" dirty="0"/>
                        <a:t>-a</a:t>
                      </a:r>
                    </a:p>
                  </a:txBody>
                  <a:tcPr marL="64549" marR="64549" marT="32274" marB="32274" anchor="ctr">
                    <a:lnL>
                      <a:noFill/>
                    </a:lnL>
                    <a:lnR>
                      <a:noFill/>
                    </a:lnR>
                    <a:lnT>
                      <a:noFill/>
                    </a:lnT>
                    <a:lnB>
                      <a:noFill/>
                    </a:lnB>
                  </a:tcPr>
                </a:tc>
                <a:tc>
                  <a:txBody>
                    <a:bodyPr/>
                    <a:lstStyle/>
                    <a:p>
                      <a:r>
                        <a:rPr lang="en-US" sz="1300"/>
                        <a:t>To mention the name of the author (e.g., “TechTutorialSite &lt;techtutorialsite@gmaile.com&gt;”)</a:t>
                      </a:r>
                    </a:p>
                  </a:txBody>
                  <a:tcPr marL="64549" marR="64549" marT="32274" marB="32274" anchor="ctr">
                    <a:lnL>
                      <a:noFill/>
                    </a:lnL>
                    <a:lnR>
                      <a:noFill/>
                    </a:lnR>
                    <a:lnT>
                      <a:noFill/>
                    </a:lnT>
                    <a:lnB>
                      <a:noFill/>
                    </a:lnB>
                  </a:tcPr>
                </a:tc>
                <a:extLst>
                  <a:ext uri="{0D108BD9-81ED-4DB2-BD59-A6C34878D82A}">
                    <a16:rowId xmlns:a16="http://schemas.microsoft.com/office/drawing/2014/main" val="3182561261"/>
                  </a:ext>
                </a:extLst>
              </a:tr>
              <a:tr h="1184308">
                <a:tc>
                  <a:txBody>
                    <a:bodyPr/>
                    <a:lstStyle/>
                    <a:p>
                      <a:r>
                        <a:rPr lang="en-IN" sz="1300"/>
                        <a:t>--change</a:t>
                      </a:r>
                    </a:p>
                  </a:txBody>
                  <a:tcPr marL="64549" marR="64549" marT="32274" marB="32274" anchor="ctr">
                    <a:lnL>
                      <a:noFill/>
                    </a:lnL>
                    <a:lnR>
                      <a:noFill/>
                    </a:lnR>
                    <a:lnT>
                      <a:noFill/>
                    </a:lnT>
                    <a:lnB>
                      <a:noFill/>
                    </a:lnB>
                  </a:tcPr>
                </a:tc>
                <a:tc>
                  <a:txBody>
                    <a:bodyPr/>
                    <a:lstStyle/>
                    <a:p>
                      <a:r>
                        <a:rPr lang="en-IN" sz="1300"/>
                        <a:t>-c</a:t>
                      </a:r>
                    </a:p>
                  </a:txBody>
                  <a:tcPr marL="64549" marR="64549" marT="32274" marB="32274" anchor="ctr">
                    <a:lnL>
                      <a:noFill/>
                    </a:lnL>
                    <a:lnR>
                      <a:noFill/>
                    </a:lnR>
                    <a:lnT>
                      <a:noFill/>
                    </a:lnT>
                    <a:lnB>
                      <a:noFill/>
                    </a:lnB>
                  </a:tcPr>
                </a:tc>
                <a:tc>
                  <a:txBody>
                    <a:bodyPr/>
                    <a:lstStyle/>
                    <a:p>
                      <a:r>
                        <a:rPr lang="en-US" sz="1300"/>
                        <a:t>It can be used to apply Dockerfile instructions while committing changes to the created image.</a:t>
                      </a:r>
                    </a:p>
                  </a:txBody>
                  <a:tcPr marL="64549" marR="64549" marT="32274" marB="32274" anchor="ctr">
                    <a:lnL>
                      <a:noFill/>
                    </a:lnL>
                    <a:lnR>
                      <a:noFill/>
                    </a:lnR>
                    <a:lnT>
                      <a:noFill/>
                    </a:lnT>
                    <a:lnB>
                      <a:noFill/>
                    </a:lnB>
                  </a:tcPr>
                </a:tc>
                <a:extLst>
                  <a:ext uri="{0D108BD9-81ED-4DB2-BD59-A6C34878D82A}">
                    <a16:rowId xmlns:a16="http://schemas.microsoft.com/office/drawing/2014/main" val="2692005071"/>
                  </a:ext>
                </a:extLst>
              </a:tr>
              <a:tr h="435434">
                <a:tc>
                  <a:txBody>
                    <a:bodyPr/>
                    <a:lstStyle/>
                    <a:p>
                      <a:r>
                        <a:rPr lang="en-IN" sz="1300"/>
                        <a:t>--message</a:t>
                      </a:r>
                    </a:p>
                  </a:txBody>
                  <a:tcPr marL="64549" marR="64549" marT="32274" marB="32274" anchor="ctr">
                    <a:lnL>
                      <a:noFill/>
                    </a:lnL>
                    <a:lnR>
                      <a:noFill/>
                    </a:lnR>
                    <a:lnT>
                      <a:noFill/>
                    </a:lnT>
                    <a:lnB>
                      <a:noFill/>
                    </a:lnB>
                  </a:tcPr>
                </a:tc>
                <a:tc>
                  <a:txBody>
                    <a:bodyPr/>
                    <a:lstStyle/>
                    <a:p>
                      <a:r>
                        <a:rPr lang="en-IN" sz="1300"/>
                        <a:t>-m</a:t>
                      </a:r>
                    </a:p>
                  </a:txBody>
                  <a:tcPr marL="64549" marR="64549" marT="32274" marB="32274" anchor="ctr">
                    <a:lnL>
                      <a:noFill/>
                    </a:lnL>
                    <a:lnR>
                      <a:noFill/>
                    </a:lnR>
                    <a:lnT>
                      <a:noFill/>
                    </a:lnT>
                    <a:lnB>
                      <a:noFill/>
                    </a:lnB>
                  </a:tcPr>
                </a:tc>
                <a:tc>
                  <a:txBody>
                    <a:bodyPr/>
                    <a:lstStyle/>
                    <a:p>
                      <a:r>
                        <a:rPr lang="en-US" sz="1300"/>
                        <a:t>It can be used to commit a message.</a:t>
                      </a:r>
                    </a:p>
                  </a:txBody>
                  <a:tcPr marL="64549" marR="64549" marT="32274" marB="32274" anchor="ctr">
                    <a:lnL>
                      <a:noFill/>
                    </a:lnL>
                    <a:lnR>
                      <a:noFill/>
                    </a:lnR>
                    <a:lnT>
                      <a:noFill/>
                    </a:lnT>
                    <a:lnB>
                      <a:noFill/>
                    </a:lnB>
                  </a:tcPr>
                </a:tc>
                <a:extLst>
                  <a:ext uri="{0D108BD9-81ED-4DB2-BD59-A6C34878D82A}">
                    <a16:rowId xmlns:a16="http://schemas.microsoft.com/office/drawing/2014/main" val="2364007087"/>
                  </a:ext>
                </a:extLst>
              </a:tr>
              <a:tr h="809871">
                <a:tc>
                  <a:txBody>
                    <a:bodyPr/>
                    <a:lstStyle/>
                    <a:p>
                      <a:r>
                        <a:rPr lang="en-IN" sz="1300"/>
                        <a:t>--pause </a:t>
                      </a:r>
                    </a:p>
                  </a:txBody>
                  <a:tcPr marL="64549" marR="64549" marT="32274" marB="32274" anchor="ctr">
                    <a:lnL>
                      <a:noFill/>
                    </a:lnL>
                    <a:lnR>
                      <a:noFill/>
                    </a:lnR>
                    <a:lnT>
                      <a:noFill/>
                    </a:lnT>
                    <a:lnB>
                      <a:noFill/>
                    </a:lnB>
                  </a:tcPr>
                </a:tc>
                <a:tc>
                  <a:txBody>
                    <a:bodyPr/>
                    <a:lstStyle/>
                    <a:p>
                      <a:r>
                        <a:rPr lang="en-IN" sz="1300"/>
                        <a:t>-p</a:t>
                      </a:r>
                    </a:p>
                  </a:txBody>
                  <a:tcPr marL="64549" marR="64549" marT="32274" marB="32274" anchor="ctr">
                    <a:lnL>
                      <a:noFill/>
                    </a:lnL>
                    <a:lnR>
                      <a:noFill/>
                    </a:lnR>
                    <a:lnT>
                      <a:noFill/>
                    </a:lnT>
                    <a:lnB>
                      <a:noFill/>
                    </a:lnB>
                  </a:tcPr>
                </a:tc>
                <a:tc>
                  <a:txBody>
                    <a:bodyPr/>
                    <a:lstStyle/>
                    <a:p>
                      <a:r>
                        <a:rPr lang="en-US" sz="1300" dirty="0"/>
                        <a:t>You can choose to pause the container during the commit process.</a:t>
                      </a:r>
                    </a:p>
                  </a:txBody>
                  <a:tcPr marL="64549" marR="64549" marT="32274" marB="32274" anchor="ctr">
                    <a:lnL>
                      <a:noFill/>
                    </a:lnL>
                    <a:lnR>
                      <a:noFill/>
                    </a:lnR>
                    <a:lnT>
                      <a:noFill/>
                    </a:lnT>
                    <a:lnB>
                      <a:noFill/>
                    </a:lnB>
                  </a:tcPr>
                </a:tc>
                <a:extLst>
                  <a:ext uri="{0D108BD9-81ED-4DB2-BD59-A6C34878D82A}">
                    <a16:rowId xmlns:a16="http://schemas.microsoft.com/office/drawing/2014/main" val="575896237"/>
                  </a:ext>
                </a:extLst>
              </a:tr>
            </a:tbl>
          </a:graphicData>
        </a:graphic>
      </p:graphicFrame>
    </p:spTree>
    <p:extLst>
      <p:ext uri="{BB962C8B-B14F-4D97-AF65-F5344CB8AC3E}">
        <p14:creationId xmlns:p14="http://schemas.microsoft.com/office/powerpoint/2010/main" val="172436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3E91-6738-4E5D-B897-9D16A238A88A}"/>
              </a:ext>
            </a:extLst>
          </p:cNvPr>
          <p:cNvSpPr>
            <a:spLocks noGrp="1"/>
          </p:cNvSpPr>
          <p:nvPr>
            <p:ph type="title"/>
          </p:nvPr>
        </p:nvSpPr>
        <p:spPr>
          <a:xfrm>
            <a:off x="0" y="0"/>
            <a:ext cx="6270771" cy="1072959"/>
          </a:xfrm>
        </p:spPr>
        <p:txBody>
          <a:bodyPr>
            <a:normAutofit fontScale="90000"/>
          </a:bodyPr>
          <a:lstStyle/>
          <a:p>
            <a:br>
              <a:rPr lang="en-IN" b="1" dirty="0"/>
            </a:br>
            <a:r>
              <a:rPr lang="en-IN" b="1" dirty="0"/>
              <a:t>Remove Docker Containers</a:t>
            </a:r>
            <a:br>
              <a:rPr lang="en-IN" b="1" dirty="0"/>
            </a:br>
            <a:endParaRPr lang="en-IN" dirty="0"/>
          </a:p>
        </p:txBody>
      </p:sp>
      <p:sp>
        <p:nvSpPr>
          <p:cNvPr id="6" name="TextBox 5">
            <a:extLst>
              <a:ext uri="{FF2B5EF4-FFF2-40B4-BE49-F238E27FC236}">
                <a16:creationId xmlns:a16="http://schemas.microsoft.com/office/drawing/2014/main" id="{52801B2F-34F0-4913-BD8B-628E8BEDD516}"/>
              </a:ext>
            </a:extLst>
          </p:cNvPr>
          <p:cNvSpPr txBox="1"/>
          <p:nvPr/>
        </p:nvSpPr>
        <p:spPr>
          <a:xfrm>
            <a:off x="129307" y="952886"/>
            <a:ext cx="11693237" cy="4801314"/>
          </a:xfrm>
          <a:prstGeom prst="rect">
            <a:avLst/>
          </a:prstGeom>
          <a:noFill/>
        </p:spPr>
        <p:txBody>
          <a:bodyPr wrap="square" rtlCol="0">
            <a:spAutoFit/>
          </a:bodyPr>
          <a:lstStyle/>
          <a:p>
            <a:r>
              <a:rPr lang="en-IN" b="1" dirty="0">
                <a:solidFill>
                  <a:schemeClr val="bg1"/>
                </a:solidFill>
              </a:rPr>
              <a:t>Remove a Stopped Container:</a:t>
            </a:r>
          </a:p>
          <a:p>
            <a:r>
              <a:rPr lang="en-IN" b="1" dirty="0"/>
              <a:t>	</a:t>
            </a:r>
            <a:r>
              <a:rPr lang="en-IN" b="1" dirty="0">
                <a:solidFill>
                  <a:schemeClr val="bg1"/>
                </a:solidFill>
              </a:rPr>
              <a:t>docker container rm [</a:t>
            </a:r>
            <a:r>
              <a:rPr lang="en-IN" b="1" dirty="0" err="1">
                <a:solidFill>
                  <a:schemeClr val="bg1"/>
                </a:solidFill>
              </a:rPr>
              <a:t>container_id</a:t>
            </a:r>
            <a:r>
              <a:rPr lang="en-IN" b="1" dirty="0">
                <a:solidFill>
                  <a:schemeClr val="bg1"/>
                </a:solidFill>
              </a:rPr>
              <a:t>]</a:t>
            </a:r>
          </a:p>
          <a:p>
            <a:pPr marL="285750" indent="-285750">
              <a:buFont typeface="Arial" panose="020B0604020202020204" pitchFamily="34" charset="0"/>
              <a:buChar char="•"/>
            </a:pPr>
            <a:r>
              <a:rPr lang="en-US" dirty="0"/>
              <a:t>this removes a container with the ID you specify.</a:t>
            </a:r>
          </a:p>
          <a:p>
            <a:endParaRPr lang="en-US" dirty="0"/>
          </a:p>
          <a:p>
            <a:r>
              <a:rPr lang="en-IN" b="1" dirty="0">
                <a:solidFill>
                  <a:schemeClr val="bg1"/>
                </a:solidFill>
              </a:rPr>
              <a:t>Remove All Stopped Containers:</a:t>
            </a:r>
          </a:p>
          <a:p>
            <a:r>
              <a:rPr lang="en-IN" b="1" dirty="0">
                <a:solidFill>
                  <a:schemeClr val="bg1"/>
                </a:solidFill>
              </a:rPr>
              <a:t>	docker container rm $(docker container ls -</a:t>
            </a:r>
            <a:r>
              <a:rPr lang="en-IN" b="1" dirty="0" err="1">
                <a:solidFill>
                  <a:schemeClr val="bg1"/>
                </a:solidFill>
              </a:rPr>
              <a:t>aq</a:t>
            </a:r>
            <a:r>
              <a:rPr lang="en-IN" b="1" dirty="0">
                <a:solidFill>
                  <a:schemeClr val="bg1"/>
                </a:solidFill>
              </a:rPr>
              <a:t>)</a:t>
            </a:r>
          </a:p>
          <a:p>
            <a:endParaRPr lang="en-IN" b="1" dirty="0"/>
          </a:p>
          <a:p>
            <a:r>
              <a:rPr lang="en-IN" b="1" dirty="0">
                <a:solidFill>
                  <a:schemeClr val="bg1"/>
                </a:solidFill>
              </a:rPr>
              <a:t>Remove Docker Images:</a:t>
            </a:r>
          </a:p>
          <a:p>
            <a:r>
              <a:rPr lang="en-IN" b="1" dirty="0">
                <a:solidFill>
                  <a:schemeClr val="bg1"/>
                </a:solidFill>
              </a:rPr>
              <a:t>	</a:t>
            </a:r>
            <a:r>
              <a:rPr lang="de-DE" b="1" dirty="0">
                <a:solidFill>
                  <a:schemeClr val="bg1"/>
                </a:solidFill>
              </a:rPr>
              <a:t>docker image rm [image_id1] [image_id2]</a:t>
            </a:r>
            <a:endParaRPr lang="en-IN" b="1" dirty="0">
              <a:solidFill>
                <a:schemeClr val="bg1"/>
              </a:solidFill>
            </a:endParaRPr>
          </a:p>
          <a:p>
            <a:endParaRPr lang="en-IN" b="1" dirty="0"/>
          </a:p>
          <a:p>
            <a:r>
              <a:rPr lang="en-IN" b="1" dirty="0"/>
              <a:t>List all Docker Resources:</a:t>
            </a:r>
          </a:p>
          <a:p>
            <a:r>
              <a:rPr lang="en-IN" b="1" dirty="0"/>
              <a:t>	</a:t>
            </a:r>
            <a:r>
              <a:rPr lang="en-IN" b="1" dirty="0">
                <a:solidFill>
                  <a:schemeClr val="bg1"/>
                </a:solidFill>
              </a:rPr>
              <a:t>docker container ls</a:t>
            </a:r>
          </a:p>
          <a:p>
            <a:r>
              <a:rPr lang="en-IN" b="1" dirty="0">
                <a:solidFill>
                  <a:schemeClr val="bg1"/>
                </a:solidFill>
              </a:rPr>
              <a:t>	docker image ls</a:t>
            </a:r>
          </a:p>
          <a:p>
            <a:r>
              <a:rPr lang="en-IN" b="1" dirty="0">
                <a:solidFill>
                  <a:schemeClr val="bg1"/>
                </a:solidFill>
              </a:rPr>
              <a:t>	docker volume ls</a:t>
            </a:r>
          </a:p>
          <a:p>
            <a:r>
              <a:rPr lang="en-IN" b="1" dirty="0">
                <a:solidFill>
                  <a:schemeClr val="bg1"/>
                </a:solidFill>
              </a:rPr>
              <a:t>	docker network ls</a:t>
            </a:r>
          </a:p>
          <a:p>
            <a:r>
              <a:rPr lang="en-IN" b="1" dirty="0">
                <a:solidFill>
                  <a:schemeClr val="bg1"/>
                </a:solidFill>
              </a:rPr>
              <a:t>	docker info</a:t>
            </a:r>
          </a:p>
          <a:p>
            <a:endParaRPr lang="en-IN" b="1" dirty="0"/>
          </a:p>
        </p:txBody>
      </p:sp>
    </p:spTree>
    <p:extLst>
      <p:ext uri="{BB962C8B-B14F-4D97-AF65-F5344CB8AC3E}">
        <p14:creationId xmlns:p14="http://schemas.microsoft.com/office/powerpoint/2010/main" val="24122152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104</TotalTime>
  <Words>1212</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Courier New</vt:lpstr>
      <vt:lpstr>Nunito Sans</vt:lpstr>
      <vt:lpstr>Open Sans</vt:lpstr>
      <vt:lpstr>Poppins</vt:lpstr>
      <vt:lpstr>Wingdings 3</vt:lpstr>
      <vt:lpstr>Slice</vt:lpstr>
      <vt:lpstr>Docker Commands </vt:lpstr>
      <vt:lpstr>Docker List Images </vt:lpstr>
      <vt:lpstr>Docker Pull </vt:lpstr>
      <vt:lpstr> Docker run Command </vt:lpstr>
      <vt:lpstr> Docker Start </vt:lpstr>
      <vt:lpstr> Docker Stop Container </vt:lpstr>
      <vt:lpstr> Docker Commit Command </vt:lpstr>
      <vt:lpstr> Remove Docker Containers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Commands </dc:title>
  <dc:creator>Hosoklu Rohith</dc:creator>
  <cp:lastModifiedBy>Hosoklu Rohith</cp:lastModifiedBy>
  <cp:revision>3</cp:revision>
  <dcterms:created xsi:type="dcterms:W3CDTF">2022-03-31T15:56:34Z</dcterms:created>
  <dcterms:modified xsi:type="dcterms:W3CDTF">2022-04-01T05:44:21Z</dcterms:modified>
</cp:coreProperties>
</file>