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58"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9DF-8529-43E0-B4BE-978F8C38F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5A4F9C-5E65-42C5-B3FA-02B930F41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A4D69-46CA-4343-89A2-DFE729B9E863}"/>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4A4ABC69-8F50-43B7-88AC-A7FA4FE21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C5FBD-2139-495D-BAF6-C8909A572658}"/>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1122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C99-E38B-4E62-84DA-D87A6FD33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3E331B-3F88-488D-B509-3A469740A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48EAF-7E6F-4B32-B4F2-9FDEA141A745}"/>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6C1C82C8-E5F5-46D3-9250-24B8DDC0A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F6CDC-5EB0-477C-A249-05AE38A0A25C}"/>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92869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22A1F-87F0-42A3-9479-29AF4C603D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615D32-04AA-43CF-82F4-5B36848106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F1B8E-5EAB-4CE0-B7DF-A54387E44704}"/>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AEF84295-DCA4-4F81-8B26-936486FC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72B98-50D5-4BD5-B694-3FE2D31799E2}"/>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8708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15C4-BF0E-45D1-BBBB-9C9774CDE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8570F-AE34-49CF-837B-750FC8FD9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A969B-C825-49B7-8287-A225496B04DA}"/>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1B3457F3-389E-4714-BCD2-34A2745C7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099F3-2AA6-40EF-9917-45765FF1BF65}"/>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89853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423D-5794-4DC3-B0BE-11D2099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6F0923-39DC-4583-8F2A-5CA53769A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F003A-C24D-4B95-A4FA-063F5E432EBA}"/>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ABA0368F-4880-4E6C-AEEE-D8CC49219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FB4D2-E21D-4EE4-B8EB-1C9067540F09}"/>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00382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3AB9-0986-44E8-93A8-7272008B52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258FA-A323-44AC-9786-C2DAA42C8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B07F08-4E90-4286-AAC2-5A1A43948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0916FA-587D-499A-A6FB-879D6193B914}"/>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6" name="Footer Placeholder 5">
            <a:extLst>
              <a:ext uri="{FF2B5EF4-FFF2-40B4-BE49-F238E27FC236}">
                <a16:creationId xmlns:a16="http://schemas.microsoft.com/office/drawing/2014/main" id="{44FA48CE-8E1D-4383-93F6-204AAB339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C435FF-FC69-47E7-B29E-9DCD7DBEDA5A}"/>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400876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119A-1B29-4473-9D7E-3FED57E808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2D8A2D-C29F-4A79-9CD4-BFB4B66E4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1C6D5-1D47-40F4-9302-5CA90B160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6389B6-61EA-4ADB-B952-5365570E1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2C5B8-9AAD-4BF9-8C28-77BB545FE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4C3EA-EC6F-4131-A813-8AAD9A8B1AD1}"/>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8" name="Footer Placeholder 7">
            <a:extLst>
              <a:ext uri="{FF2B5EF4-FFF2-40B4-BE49-F238E27FC236}">
                <a16:creationId xmlns:a16="http://schemas.microsoft.com/office/drawing/2014/main" id="{A32DE3E8-DF97-4DE7-9A00-94A6D5BA24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FB2150-EF8B-4D1F-9829-352FB09582CD}"/>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41770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7722-78B1-4F9E-BE49-779F045AEF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7BD755-0D1E-4482-ADA6-9E9579EC92CC}"/>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4" name="Footer Placeholder 3">
            <a:extLst>
              <a:ext uri="{FF2B5EF4-FFF2-40B4-BE49-F238E27FC236}">
                <a16:creationId xmlns:a16="http://schemas.microsoft.com/office/drawing/2014/main" id="{55AFEE49-9C56-4B56-804F-B89D88B19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6C944-2D78-464B-A066-F27BD2A88374}"/>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381631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1FF45-7F18-434D-BE7A-D7050276056C}"/>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3" name="Footer Placeholder 2">
            <a:extLst>
              <a:ext uri="{FF2B5EF4-FFF2-40B4-BE49-F238E27FC236}">
                <a16:creationId xmlns:a16="http://schemas.microsoft.com/office/drawing/2014/main" id="{FB55A691-3566-4F09-95B3-FC2D352C6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391283-9346-41BC-9947-25C8C17351E4}"/>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75168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F71C-CF07-462F-BA61-5A8C79003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D534FF-355D-4A6C-B73B-23AC193D8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E75FC9-9992-4F8A-BE51-00F226BCB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EE6E3-832D-4F3E-B496-FF3A026D83B0}"/>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6" name="Footer Placeholder 5">
            <a:extLst>
              <a:ext uri="{FF2B5EF4-FFF2-40B4-BE49-F238E27FC236}">
                <a16:creationId xmlns:a16="http://schemas.microsoft.com/office/drawing/2014/main" id="{50511029-CD3D-4CF7-9A56-4E4C1CC57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E5B11-C055-4FD4-A67E-B4320AF2836A}"/>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89096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C272-01E7-4E0F-8783-329563E4B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878D2-14F6-4435-ACEF-0AF60F730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B814CB-4ED6-42CE-9A6E-A2FA599EA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94FF8-DD9E-492D-B1E4-2D1A59E7EA4B}"/>
              </a:ext>
            </a:extLst>
          </p:cNvPr>
          <p:cNvSpPr>
            <a:spLocks noGrp="1"/>
          </p:cNvSpPr>
          <p:nvPr>
            <p:ph type="dt" sz="half" idx="10"/>
          </p:nvPr>
        </p:nvSpPr>
        <p:spPr/>
        <p:txBody>
          <a:bodyPr/>
          <a:lstStyle/>
          <a:p>
            <a:fld id="{6DB92339-4079-4C9F-8528-6B310D03E69C}" type="datetimeFigureOut">
              <a:rPr lang="en-IN" smtClean="0"/>
              <a:t>03-04-2022</a:t>
            </a:fld>
            <a:endParaRPr lang="en-IN"/>
          </a:p>
        </p:txBody>
      </p:sp>
      <p:sp>
        <p:nvSpPr>
          <p:cNvPr id="6" name="Footer Placeholder 5">
            <a:extLst>
              <a:ext uri="{FF2B5EF4-FFF2-40B4-BE49-F238E27FC236}">
                <a16:creationId xmlns:a16="http://schemas.microsoft.com/office/drawing/2014/main" id="{DE192053-9FC1-4BCF-A812-5B64964BB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9E89F-57E7-4270-B873-AB4416248D4B}"/>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43165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D1231-C0BC-4063-8F48-63CFA1E93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A9E57-FD13-4C06-A981-CB79592B6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E9EAE-D3DE-4F6C-82BE-E95CD74F9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92339-4079-4C9F-8528-6B310D03E69C}" type="datetimeFigureOut">
              <a:rPr lang="en-IN" smtClean="0"/>
              <a:t>03-04-2022</a:t>
            </a:fld>
            <a:endParaRPr lang="en-IN"/>
          </a:p>
        </p:txBody>
      </p:sp>
      <p:sp>
        <p:nvSpPr>
          <p:cNvPr id="5" name="Footer Placeholder 4">
            <a:extLst>
              <a:ext uri="{FF2B5EF4-FFF2-40B4-BE49-F238E27FC236}">
                <a16:creationId xmlns:a16="http://schemas.microsoft.com/office/drawing/2014/main" id="{8EF25104-72C4-4A3D-80D1-D7E9AAEF4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0F429-4D5B-4BBF-8933-15CA76A22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4A9EA-2663-48AC-9A2E-1DA51EE5D567}" type="slidenum">
              <a:rPr lang="en-IN" smtClean="0"/>
              <a:t>‹#›</a:t>
            </a:fld>
            <a:endParaRPr lang="en-IN"/>
          </a:p>
        </p:txBody>
      </p:sp>
    </p:spTree>
    <p:extLst>
      <p:ext uri="{BB962C8B-B14F-4D97-AF65-F5344CB8AC3E}">
        <p14:creationId xmlns:p14="http://schemas.microsoft.com/office/powerpoint/2010/main" val="357159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9206C-48C5-40FC-8A49-73AB1B842903}"/>
              </a:ext>
            </a:extLst>
          </p:cNvPr>
          <p:cNvSpPr>
            <a:spLocks noGrp="1"/>
          </p:cNvSpPr>
          <p:nvPr>
            <p:ph type="title"/>
          </p:nvPr>
        </p:nvSpPr>
        <p:spPr>
          <a:xfrm>
            <a:off x="838200" y="2877505"/>
            <a:ext cx="10515600" cy="1325563"/>
          </a:xfrm>
        </p:spPr>
        <p:txBody>
          <a:bodyPr>
            <a:normAutofit/>
          </a:bodyPr>
          <a:lstStyle/>
          <a:p>
            <a:r>
              <a:rPr lang="en-US" sz="6600" b="1" dirty="0">
                <a:latin typeface="Times New Roman" panose="02020603050405020304" pitchFamily="18" charset="0"/>
                <a:cs typeface="Times New Roman" panose="02020603050405020304" pitchFamily="18" charset="0"/>
              </a:rPr>
              <a:t>                  AGILE</a:t>
            </a:r>
            <a:endParaRPr lang="en-IN"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29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0A8A-A6BF-4580-961C-8EBCC3C4B0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Scrum roles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87B077-AFF8-4C84-AB24-5E4E5528459C}"/>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Product Owner </a:t>
            </a: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The Product Owner (PO) is a member of the Agile Team responsible for defining Stories and prioritizing the Team Backlog to streamline the execution of program priorities while maintaining the conceptual and technical integrity of the Features or components for the team.</a:t>
            </a:r>
          </a:p>
          <a:p>
            <a:r>
              <a:rPr lang="en-US" sz="2400" b="1" dirty="0">
                <a:latin typeface="Times New Roman" panose="02020603050405020304" pitchFamily="18" charset="0"/>
                <a:cs typeface="Times New Roman" panose="02020603050405020304" pitchFamily="18" charset="0"/>
              </a:rPr>
              <a:t>Scrum Master : </a:t>
            </a:r>
            <a:r>
              <a:rPr lang="en-US" sz="2400" i="0" dirty="0">
                <a:effectLst/>
                <a:latin typeface="Times New Roman" panose="02020603050405020304" pitchFamily="18" charset="0"/>
                <a:cs typeface="Times New Roman" panose="02020603050405020304" pitchFamily="18" charset="0"/>
              </a:rPr>
              <a:t>The scrum master helps the team enhance and streamline the processes by which they achieve their goals. They do so as a team member, or collaborator, ideally not as someone in control. The best scrum teams are self-organizing, and therefore don't react well to top-down management.</a:t>
            </a:r>
          </a:p>
          <a:p>
            <a:r>
              <a:rPr lang="en-US" sz="2400" b="1" dirty="0">
                <a:latin typeface="Times New Roman" panose="02020603050405020304" pitchFamily="18" charset="0"/>
                <a:cs typeface="Times New Roman" panose="02020603050405020304" pitchFamily="18" charset="0"/>
              </a:rPr>
              <a:t>The Development team : </a:t>
            </a:r>
            <a:r>
              <a:rPr lang="en-US" sz="2400" i="0" dirty="0">
                <a:effectLst/>
                <a:latin typeface="Times New Roman" panose="02020603050405020304" pitchFamily="18" charset="0"/>
                <a:cs typeface="Times New Roman" panose="02020603050405020304" pitchFamily="18" charset="0"/>
              </a:rPr>
              <a:t>During sprint execution, the development team members perform the tasks of designing, building, integrating, and testing product backlog items into increments of potentially shippable functionality. For this, they self-organize and mutually decide how to plan, manage, carry out, and communicate the work.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73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D62-4651-498D-A103-6DA9FAE89E5C}"/>
              </a:ext>
            </a:extLst>
          </p:cNvPr>
          <p:cNvSpPr>
            <a:spLocks noGrp="1"/>
          </p:cNvSpPr>
          <p:nvPr>
            <p:ph type="title"/>
          </p:nvPr>
        </p:nvSpPr>
        <p:spPr/>
        <p:txBody>
          <a:bodyPr>
            <a:normAutofit fontScale="90000"/>
          </a:bodyPr>
          <a:lstStyle/>
          <a:p>
            <a:br>
              <a:rPr lang="en-US" b="0"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How does a Scrum Master track Sprint progress?</a:t>
            </a:r>
            <a:br>
              <a:rPr lang="en-US" b="1" i="0" dirty="0">
                <a:solidFill>
                  <a:srgbClr val="272C37"/>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4C24B-3ED1-451B-8FC3-38EEA0B9FD42}"/>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Daily Scrum meetings</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Scrum retrospectives</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Sprint planning</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Escaped defects</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Defect density</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Sprint burndown</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Team velocity </a:t>
            </a:r>
          </a:p>
          <a:p>
            <a:endParaRPr lang="en-IN" dirty="0"/>
          </a:p>
        </p:txBody>
      </p:sp>
    </p:spTree>
    <p:extLst>
      <p:ext uri="{BB962C8B-B14F-4D97-AF65-F5344CB8AC3E}">
        <p14:creationId xmlns:p14="http://schemas.microsoft.com/office/powerpoint/2010/main" val="50579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765-B931-402E-BC5E-4A5493CD230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Story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A81B14-9029-4E8C-8299-A19E042AC515}"/>
              </a:ext>
            </a:extLst>
          </p:cNvPr>
          <p:cNvSpPr>
            <a:spLocks noGrp="1"/>
          </p:cNvSpPr>
          <p:nvPr>
            <p:ph idx="1"/>
          </p:nvPr>
        </p:nvSpPr>
        <p:spPr/>
        <p:txBody>
          <a:bodyPr>
            <a:normAutofit fontScale="70000" lnSpcReduction="20000"/>
          </a:bodyPr>
          <a:lstStyle/>
          <a:p>
            <a:pPr marL="0" indent="0" algn="l">
              <a:buNone/>
            </a:pPr>
            <a:endParaRPr lang="en-US" b="0" i="0" dirty="0">
              <a:solidFill>
                <a:srgbClr val="272C37"/>
              </a:solidFill>
              <a:effectLst/>
              <a:latin typeface="Roboto" panose="02000000000000000000" pitchFamily="2" charset="0"/>
            </a:endParaRP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A user story is an agile software development/ project management tool that provides teams with simple, natural language explanations of one or more features of the project that’s written from the perspective of the end-user.</a:t>
            </a: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 user story doesn’t go into detail but only mentions how certain types of work will bring value to the end-user. The end-user, in this case, could be an external component or an internal customer/colleague within the organization.</a:t>
            </a: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also form the building block of agile frameworks like epics and other initiatives.</a:t>
            </a: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ensure that the teams work towards the goals of the organization, with the help of epics and initiatives.</a:t>
            </a: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 requirements to make a user story a reality are added later, after discussions with the team.</a:t>
            </a:r>
          </a:p>
          <a:p>
            <a:pPr algn="l">
              <a:buFont typeface="Arial" panose="020B0604020202020204" pitchFamily="34" charset="0"/>
              <a:buChar char="•"/>
            </a:pPr>
            <a:r>
              <a:rPr lang="en-US" sz="3100" b="0" i="0" dirty="0">
                <a:solidFill>
                  <a:srgbClr val="51565E"/>
                </a:solidFill>
                <a:effectLst/>
                <a:latin typeface="Times New Roman" panose="02020603050405020304" pitchFamily="18" charset="0"/>
                <a:cs typeface="Times New Roman" panose="02020603050405020304" pitchFamily="18" charset="0"/>
              </a:rPr>
              <a:t>They are recorded on post-it notes, index cards, or project management software.</a:t>
            </a:r>
          </a:p>
          <a:p>
            <a:endParaRPr lang="en-IN" dirty="0"/>
          </a:p>
        </p:txBody>
      </p:sp>
    </p:spTree>
    <p:extLst>
      <p:ext uri="{BB962C8B-B14F-4D97-AF65-F5344CB8AC3E}">
        <p14:creationId xmlns:p14="http://schemas.microsoft.com/office/powerpoint/2010/main" val="115164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D498-8E53-4F92-819C-020CCD949FE1}"/>
              </a:ext>
            </a:extLst>
          </p:cNvPr>
          <p:cNvSpPr>
            <a:spLocks noGrp="1"/>
          </p:cNvSpPr>
          <p:nvPr>
            <p:ph type="title"/>
          </p:nvPr>
        </p:nvSpPr>
        <p:spPr/>
        <p:txBody>
          <a:bodyPr>
            <a:normAutofit fontScale="90000"/>
          </a:bodyPr>
          <a:lstStyle/>
          <a:p>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latin typeface="Times New Roman" panose="02020603050405020304" pitchFamily="18" charset="0"/>
                <a:cs typeface="Times New Roman" panose="02020603050405020304" pitchFamily="18" charset="0"/>
              </a:rPr>
              <a:t>How are user stories, epics, and tasks different?</a:t>
            </a:r>
            <a:br>
              <a:rPr lang="en-US"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D3EA7D6-15B2-4D13-9B76-EE40E43D2A79}"/>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User Stories: They provide the team with simple explanations of the business’ requirements created from the end user's perspective.  </a:t>
            </a:r>
          </a:p>
          <a:p>
            <a:pPr algn="l">
              <a:buFont typeface="Arial" panose="020B0604020202020204" pitchFamily="34" charset="0"/>
              <a:buChar char="•"/>
            </a:pP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Epics: An epic is a collection of related user stories. They are usually large and complex.</a:t>
            </a:r>
          </a:p>
          <a:p>
            <a:pPr algn="l">
              <a:buFont typeface="Arial" panose="020B0604020202020204" pitchFamily="34" charset="0"/>
              <a:buChar char="•"/>
            </a:pPr>
            <a:endParaRPr lang="en-US" sz="2400" b="0" i="0" dirty="0">
              <a:solidFill>
                <a:srgbClr val="51565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Tasks: Tasks are used to break down user stories further. They’re the smallest unit in Scrum that is used to track work. A person or a team of two people usually work on a task.</a:t>
            </a:r>
          </a:p>
          <a:p>
            <a:endParaRPr lang="en-IN" dirty="0"/>
          </a:p>
        </p:txBody>
      </p:sp>
    </p:spTree>
    <p:extLst>
      <p:ext uri="{BB962C8B-B14F-4D97-AF65-F5344CB8AC3E}">
        <p14:creationId xmlns:p14="http://schemas.microsoft.com/office/powerpoint/2010/main" val="216271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ECF7-0C91-4FDE-BD3C-37D1E2B3CD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Sprint and Velocity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694F1-FB81-450F-9F78-26E52DC0FE94}"/>
              </a:ext>
            </a:extLst>
          </p:cNvPr>
          <p:cNvSpPr>
            <a:spLocks noGrp="1"/>
          </p:cNvSpPr>
          <p:nvPr>
            <p:ph idx="1"/>
          </p:nvPr>
        </p:nvSpPr>
        <p:spPr/>
        <p:txBody>
          <a:bodyPr>
            <a:normAutofit/>
          </a:bodyPr>
          <a:lstStyle/>
          <a:p>
            <a:pPr algn="l"/>
            <a:r>
              <a:rPr lang="en-US" sz="2400" b="1" i="0" dirty="0">
                <a:solidFill>
                  <a:srgbClr val="272C37"/>
                </a:solidFill>
                <a:effectLst/>
                <a:latin typeface="Times New Roman" panose="02020603050405020304" pitchFamily="18" charset="0"/>
                <a:cs typeface="Times New Roman" panose="02020603050405020304" pitchFamily="18" charset="0"/>
              </a:rPr>
              <a:t>Sprint</a:t>
            </a:r>
            <a:r>
              <a:rPr lang="en-US" sz="2400" b="1" dirty="0">
                <a:solidFill>
                  <a:srgbClr val="272C37"/>
                </a:solidFill>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Sprint is a terminology used in Scrum, used to describe a time-boxed iteration.</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During a sprint, a specific module or feature of the product is created.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The duration of a sprint can vary between a week or two.</a:t>
            </a:r>
          </a:p>
          <a:p>
            <a:pPr algn="l"/>
            <a:r>
              <a:rPr lang="en-US" sz="2400" b="1" i="0" dirty="0">
                <a:solidFill>
                  <a:srgbClr val="272C37"/>
                </a:solidFill>
                <a:effectLst/>
                <a:latin typeface="Times New Roman" panose="02020603050405020304" pitchFamily="18" charset="0"/>
                <a:cs typeface="Times New Roman" panose="02020603050405020304" pitchFamily="18" charset="0"/>
              </a:rPr>
              <a:t>Velocity: </a:t>
            </a:r>
            <a:r>
              <a:rPr lang="en-US" sz="2400" b="0" i="0" dirty="0">
                <a:solidFill>
                  <a:srgbClr val="51565E"/>
                </a:solidFill>
                <a:effectLst/>
                <a:latin typeface="Times New Roman" panose="02020603050405020304" pitchFamily="18" charset="0"/>
                <a:cs typeface="Times New Roman" panose="02020603050405020304" pitchFamily="18" charset="0"/>
              </a:rPr>
              <a:t>Velocity is a metric used to measure the amount of work completed by a team during a sprint. It refers to the number of user stories completed in a sprint. </a:t>
            </a:r>
          </a:p>
          <a:p>
            <a:endParaRPr lang="en-IN" dirty="0"/>
          </a:p>
        </p:txBody>
      </p:sp>
    </p:spTree>
    <p:extLst>
      <p:ext uri="{BB962C8B-B14F-4D97-AF65-F5344CB8AC3E}">
        <p14:creationId xmlns:p14="http://schemas.microsoft.com/office/powerpoint/2010/main" val="333144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C126-E1A2-478D-819E-61100C43CA0F}"/>
              </a:ext>
            </a:extLst>
          </p:cNvPr>
          <p:cNvSpPr>
            <a:spLocks noGrp="1"/>
          </p:cNvSpPr>
          <p:nvPr>
            <p:ph type="title"/>
          </p:nvPr>
        </p:nvSpPr>
        <p:spPr/>
        <p:txBody>
          <a:bodyPr>
            <a:normAutofit fontScale="90000"/>
          </a:bodyPr>
          <a:lstStyle/>
          <a:p>
            <a:br>
              <a:rPr lang="en-US" sz="4900" b="0" i="0" dirty="0">
                <a:solidFill>
                  <a:srgbClr val="272C37"/>
                </a:solidFill>
                <a:effectLst/>
                <a:latin typeface="Times New Roman" panose="02020603050405020304" pitchFamily="18" charset="0"/>
                <a:cs typeface="Times New Roman" panose="02020603050405020304" pitchFamily="18" charset="0"/>
              </a:rPr>
            </a:br>
            <a:r>
              <a:rPr lang="en-US" sz="4900" b="1" i="0" dirty="0">
                <a:solidFill>
                  <a:srgbClr val="272C37"/>
                </a:solidFill>
                <a:effectLst/>
                <a:latin typeface="Times New Roman" panose="02020603050405020304" pitchFamily="18" charset="0"/>
                <a:cs typeface="Times New Roman" panose="02020603050405020304" pitchFamily="18" charset="0"/>
              </a:rPr>
              <a:t>What is a Burnup and Burndown Chart?</a:t>
            </a:r>
            <a:br>
              <a:rPr lang="en-US" b="1" i="0" dirty="0">
                <a:solidFill>
                  <a:srgbClr val="272C37"/>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87B13D-546B-4E09-9502-67D4D418935C}"/>
              </a:ext>
            </a:extLst>
          </p:cNvPr>
          <p:cNvSpPr>
            <a:spLocks noGrp="1"/>
          </p:cNvSpPr>
          <p:nvPr>
            <p:ph idx="1"/>
          </p:nvPr>
        </p:nvSpPr>
        <p:spPr>
          <a:xfrm>
            <a:off x="838200" y="1825625"/>
            <a:ext cx="3982375" cy="4351338"/>
          </a:xfrm>
        </p:spPr>
        <p:txBody>
          <a:bodyPr/>
          <a:lstStyle/>
          <a:p>
            <a:pPr algn="l">
              <a:buFont typeface="Arial" panose="020B0604020202020204" pitchFamily="34" charset="0"/>
              <a:buChar char="•"/>
            </a:pPr>
            <a:r>
              <a:rPr lang="en-US" sz="2400" i="0" dirty="0">
                <a:solidFill>
                  <a:srgbClr val="51565E"/>
                </a:solidFill>
                <a:effectLst/>
                <a:latin typeface="Times New Roman" panose="02020603050405020304" pitchFamily="18" charset="0"/>
                <a:cs typeface="Times New Roman" panose="02020603050405020304" pitchFamily="18" charset="0"/>
              </a:rPr>
              <a:t>A burnup chart is a tool that’s used to track the amount of work that’s been completed and to represent the total amount of work that needs to be done for a sprint/project.</a:t>
            </a:r>
          </a:p>
          <a:p>
            <a:pPr algn="l">
              <a:buFont typeface="Arial" panose="020B0604020202020204" pitchFamily="34" charset="0"/>
              <a:buChar char="•"/>
            </a:pPr>
            <a:r>
              <a:rPr lang="en-US" sz="2400" i="0" dirty="0">
                <a:solidFill>
                  <a:srgbClr val="51565E"/>
                </a:solidFill>
                <a:effectLst/>
                <a:latin typeface="Times New Roman" panose="02020603050405020304" pitchFamily="18" charset="0"/>
                <a:cs typeface="Times New Roman" panose="02020603050405020304" pitchFamily="18" charset="0"/>
              </a:rPr>
              <a:t>A burndown chart represents how fast working through user stories is. It shows total effort against the amount of work for each iteration</a:t>
            </a:r>
            <a:r>
              <a:rPr lang="en-US" b="0" i="0" dirty="0">
                <a:solidFill>
                  <a:srgbClr val="51565E"/>
                </a:solidFill>
                <a:effectLst/>
                <a:latin typeface="Roboto" panose="02000000000000000000" pitchFamily="2" charset="0"/>
              </a:rPr>
              <a:t>.</a:t>
            </a:r>
          </a:p>
          <a:p>
            <a:endParaRPr lang="en-IN" dirty="0"/>
          </a:p>
        </p:txBody>
      </p:sp>
      <p:pic>
        <p:nvPicPr>
          <p:cNvPr id="5" name="Picture 4">
            <a:extLst>
              <a:ext uri="{FF2B5EF4-FFF2-40B4-BE49-F238E27FC236}">
                <a16:creationId xmlns:a16="http://schemas.microsoft.com/office/drawing/2014/main" id="{60EA0AD4-2D5D-4BFF-8223-EEE627AF1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99" y="1973255"/>
            <a:ext cx="6057143" cy="1939918"/>
          </a:xfrm>
          <a:prstGeom prst="rect">
            <a:avLst/>
          </a:prstGeom>
        </p:spPr>
      </p:pic>
      <p:pic>
        <p:nvPicPr>
          <p:cNvPr id="7" name="Picture 6">
            <a:extLst>
              <a:ext uri="{FF2B5EF4-FFF2-40B4-BE49-F238E27FC236}">
                <a16:creationId xmlns:a16="http://schemas.microsoft.com/office/drawing/2014/main" id="{89A35654-720E-4604-AF58-DD6A84873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399" y="3913173"/>
            <a:ext cx="6057143" cy="2476190"/>
          </a:xfrm>
          <a:prstGeom prst="rect">
            <a:avLst/>
          </a:prstGeom>
        </p:spPr>
      </p:pic>
    </p:spTree>
    <p:extLst>
      <p:ext uri="{BB962C8B-B14F-4D97-AF65-F5344CB8AC3E}">
        <p14:creationId xmlns:p14="http://schemas.microsoft.com/office/powerpoint/2010/main" val="56070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E5E-AA2C-42F1-A2BC-9BAA0B8A523F}"/>
              </a:ext>
            </a:extLst>
          </p:cNvPr>
          <p:cNvSpPr>
            <a:spLocks noGrp="1"/>
          </p:cNvSpPr>
          <p:nvPr>
            <p:ph type="title"/>
          </p:nvPr>
        </p:nvSpPr>
        <p:spPr/>
        <p:txBody>
          <a:bodyPr>
            <a:normAutofit fontScale="90000"/>
          </a:bodyPr>
          <a:lstStyle/>
          <a:p>
            <a:br>
              <a:rPr lang="en-US" b="1" dirty="0">
                <a:solidFill>
                  <a:srgbClr val="272C37"/>
                </a:solidFill>
                <a:latin typeface="Times New Roman" panose="02020603050405020304" pitchFamily="18" charset="0"/>
                <a:cs typeface="Times New Roman" panose="02020603050405020304" pitchFamily="18" charset="0"/>
              </a:rPr>
            </a:br>
            <a:r>
              <a:rPr lang="en-US" b="1" dirty="0">
                <a:solidFill>
                  <a:srgbClr val="272C37"/>
                </a:solidFill>
                <a:latin typeface="Times New Roman" panose="02020603050405020304" pitchFamily="18" charset="0"/>
                <a:cs typeface="Times New Roman" panose="02020603050405020304" pitchFamily="18" charset="0"/>
              </a:rPr>
              <a:t>U</a:t>
            </a:r>
            <a:r>
              <a:rPr lang="en-US" b="1" i="0" dirty="0">
                <a:solidFill>
                  <a:srgbClr val="272C37"/>
                </a:solidFill>
                <a:effectLst/>
                <a:latin typeface="Times New Roman" panose="02020603050405020304" pitchFamily="18" charset="0"/>
                <a:cs typeface="Times New Roman" panose="02020603050405020304" pitchFamily="18" charset="0"/>
              </a:rPr>
              <a:t>ser story structure with an example.</a:t>
            </a:r>
            <a:br>
              <a:rPr lang="en-US"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BCF015D-9490-45DA-A854-DF7ED03F6273}"/>
              </a:ext>
            </a:extLst>
          </p:cNvPr>
          <p:cNvSpPr>
            <a:spLocks noGrp="1"/>
          </p:cNvSpPr>
          <p:nvPr>
            <p:ph idx="1"/>
          </p:nvPr>
        </p:nvSpPr>
        <p:spPr/>
        <p:txBody>
          <a:bodyPr>
            <a:normAutofit/>
          </a:bodyPr>
          <a:lstStyle/>
          <a:p>
            <a:pPr algn="l"/>
            <a:r>
              <a:rPr lang="en-US" sz="2400" b="0" i="0" dirty="0">
                <a:solidFill>
                  <a:srgbClr val="51565E"/>
                </a:solidFill>
                <a:effectLst/>
                <a:latin typeface="Times New Roman" panose="02020603050405020304" pitchFamily="18" charset="0"/>
                <a:cs typeface="Times New Roman" panose="02020603050405020304" pitchFamily="18" charset="0"/>
              </a:rPr>
              <a:t>The User Story Structure is defined below -</a:t>
            </a:r>
          </a:p>
          <a:p>
            <a:pPr algn="l"/>
            <a:r>
              <a:rPr lang="en-US" sz="2400" b="0" i="0" dirty="0">
                <a:solidFill>
                  <a:srgbClr val="51565E"/>
                </a:solidFill>
                <a:effectLst/>
                <a:latin typeface="Times New Roman" panose="02020603050405020304" pitchFamily="18" charset="0"/>
                <a:cs typeface="Times New Roman" panose="02020603050405020304" pitchFamily="18" charset="0"/>
              </a:rPr>
              <a:t>As a &lt;role of user&gt;,</a:t>
            </a:r>
          </a:p>
          <a:p>
            <a:pPr algn="l"/>
            <a:r>
              <a:rPr lang="en-US" sz="2400" b="0" i="0" dirty="0">
                <a:solidFill>
                  <a:srgbClr val="51565E"/>
                </a:solidFill>
                <a:effectLst/>
                <a:latin typeface="Times New Roman" panose="02020603050405020304" pitchFamily="18" charset="0"/>
                <a:cs typeface="Times New Roman" panose="02020603050405020304" pitchFamily="18" charset="0"/>
              </a:rPr>
              <a:t>I want &lt;To achieve a goal / perform a task&gt;,</a:t>
            </a:r>
          </a:p>
          <a:p>
            <a:pPr algn="l"/>
            <a:r>
              <a:rPr lang="en-US" sz="2400" b="0" i="0" dirty="0">
                <a:solidFill>
                  <a:srgbClr val="51565E"/>
                </a:solidFill>
                <a:effectLst/>
                <a:latin typeface="Times New Roman" panose="02020603050405020304" pitchFamily="18" charset="0"/>
                <a:cs typeface="Times New Roman" panose="02020603050405020304" pitchFamily="18" charset="0"/>
              </a:rPr>
              <a:t>So that &lt;I may achieve some value/goal&gt;.</a:t>
            </a:r>
          </a:p>
          <a:p>
            <a:pPr algn="l"/>
            <a:r>
              <a:rPr lang="en-US" sz="2400" b="0" i="0" dirty="0">
                <a:solidFill>
                  <a:srgbClr val="51565E"/>
                </a:solidFill>
                <a:effectLst/>
                <a:latin typeface="Times New Roman" panose="02020603050405020304" pitchFamily="18" charset="0"/>
                <a:cs typeface="Times New Roman" panose="02020603050405020304" pitchFamily="18" charset="0"/>
              </a:rPr>
              <a:t>Example:</a:t>
            </a:r>
          </a:p>
          <a:p>
            <a:pPr algn="l"/>
            <a:r>
              <a:rPr lang="en-US" sz="2400" b="0" i="0" dirty="0">
                <a:solidFill>
                  <a:srgbClr val="51565E"/>
                </a:solidFill>
                <a:effectLst/>
                <a:latin typeface="Times New Roman" panose="02020603050405020304" pitchFamily="18" charset="0"/>
                <a:cs typeface="Times New Roman" panose="02020603050405020304" pitchFamily="18" charset="0"/>
              </a:rPr>
              <a:t>User Story of a person’s online course purchase -</a:t>
            </a:r>
          </a:p>
          <a:p>
            <a:pPr algn="l"/>
            <a:r>
              <a:rPr lang="en-US" sz="2400" b="0" i="0" dirty="0">
                <a:solidFill>
                  <a:srgbClr val="51565E"/>
                </a:solidFill>
                <a:effectLst/>
                <a:latin typeface="Times New Roman" panose="02020603050405020304" pitchFamily="18" charset="0"/>
                <a:cs typeface="Times New Roman" panose="02020603050405020304" pitchFamily="18" charset="0"/>
              </a:rPr>
              <a:t>As a Customer,</a:t>
            </a:r>
          </a:p>
          <a:p>
            <a:pPr algn="l"/>
            <a:r>
              <a:rPr lang="en-US" sz="2400" b="0" i="0" dirty="0">
                <a:solidFill>
                  <a:srgbClr val="51565E"/>
                </a:solidFill>
                <a:effectLst/>
                <a:latin typeface="Times New Roman" panose="02020603050405020304" pitchFamily="18" charset="0"/>
                <a:cs typeface="Times New Roman" panose="02020603050405020304" pitchFamily="18" charset="0"/>
              </a:rPr>
              <a:t>I want to purchase educational courses online from ed-tech websites,</a:t>
            </a:r>
          </a:p>
          <a:p>
            <a:pPr algn="l"/>
            <a:r>
              <a:rPr lang="en-US" sz="2400" b="0" i="0" dirty="0">
                <a:solidFill>
                  <a:srgbClr val="51565E"/>
                </a:solidFill>
                <a:effectLst/>
                <a:latin typeface="Times New Roman" panose="02020603050405020304" pitchFamily="18" charset="0"/>
                <a:cs typeface="Times New Roman" panose="02020603050405020304" pitchFamily="18" charset="0"/>
              </a:rPr>
              <a:t>So that I do not have to visit a training center.</a:t>
            </a:r>
          </a:p>
          <a:p>
            <a:endParaRPr lang="en-IN" dirty="0"/>
          </a:p>
        </p:txBody>
      </p:sp>
    </p:spTree>
    <p:extLst>
      <p:ext uri="{BB962C8B-B14F-4D97-AF65-F5344CB8AC3E}">
        <p14:creationId xmlns:p14="http://schemas.microsoft.com/office/powerpoint/2010/main" val="204030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A4D2-40FD-4FD1-947D-CCD095869D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Agile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CE33A4-8C8F-4816-BEDA-75B87CDCB405}"/>
              </a:ext>
            </a:extLst>
          </p:cNvPr>
          <p:cNvSpPr>
            <a:spLocks noGrp="1"/>
          </p:cNvSpPr>
          <p:nvPr>
            <p:ph idx="1"/>
          </p:nvPr>
        </p:nvSpPr>
        <p:spPr/>
        <p:txBody>
          <a:bodyPr/>
          <a:lstStyle/>
          <a:p>
            <a:pPr marL="0" indent="0" algn="l">
              <a:buNone/>
            </a:pPr>
            <a:r>
              <a:rPr lang="en-US" sz="2400" b="1" i="0" dirty="0">
                <a:effectLst/>
                <a:latin typeface="Times New Roman" panose="02020603050405020304" pitchFamily="18" charset="0"/>
                <a:cs typeface="Times New Roman" panose="02020603050405020304" pitchFamily="18" charset="0"/>
              </a:rPr>
              <a:t>The advantages of the Agile methodology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flexibility;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productivity;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transparency;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Products of superior quality;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Decreased risk of missed goals;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Greater involvement and satisfaction of stakeholders.</a:t>
            </a:r>
          </a:p>
          <a:p>
            <a:endParaRPr lang="en-IN" dirty="0"/>
          </a:p>
        </p:txBody>
      </p:sp>
    </p:spTree>
    <p:extLst>
      <p:ext uri="{BB962C8B-B14F-4D97-AF65-F5344CB8AC3E}">
        <p14:creationId xmlns:p14="http://schemas.microsoft.com/office/powerpoint/2010/main" val="304842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C24C-C1AB-4D19-A6AC-D86F074DC5F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Agile</a:t>
            </a:r>
            <a:endParaRPr lang="en-IN" dirty="0"/>
          </a:p>
        </p:txBody>
      </p:sp>
      <p:sp>
        <p:nvSpPr>
          <p:cNvPr id="3" name="Content Placeholder 2">
            <a:extLst>
              <a:ext uri="{FF2B5EF4-FFF2-40B4-BE49-F238E27FC236}">
                <a16:creationId xmlns:a16="http://schemas.microsoft.com/office/drawing/2014/main" id="{B5F79F58-41CF-4EF0-9E35-19032438B301}"/>
              </a:ext>
            </a:extLst>
          </p:cNvPr>
          <p:cNvSpPr>
            <a:spLocks noGrp="1"/>
          </p:cNvSpPr>
          <p:nvPr>
            <p:ph idx="1"/>
          </p:nvPr>
        </p:nvSpPr>
        <p:spPr/>
        <p:txBody>
          <a:bodyPr/>
          <a:lstStyle/>
          <a:p>
            <a:pPr marL="0" indent="0" algn="l">
              <a:buNone/>
            </a:pPr>
            <a:r>
              <a:rPr lang="en-US" sz="2400" b="1" i="0" dirty="0">
                <a:effectLst/>
                <a:latin typeface="Times New Roman" panose="02020603050405020304" pitchFamily="18" charset="0"/>
                <a:cs typeface="Times New Roman" panose="02020603050405020304" pitchFamily="18" charset="0"/>
              </a:rPr>
              <a:t>5 Key Disadvantages of Agile Methodology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Poor resource planning. ...</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Limited documentation. ...</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Fragmented output. ...</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finite end. ...</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 measurement.</a:t>
            </a:r>
          </a:p>
          <a:p>
            <a:endParaRPr lang="en-IN" dirty="0"/>
          </a:p>
        </p:txBody>
      </p:sp>
    </p:spTree>
    <p:extLst>
      <p:ext uri="{BB962C8B-B14F-4D97-AF65-F5344CB8AC3E}">
        <p14:creationId xmlns:p14="http://schemas.microsoft.com/office/powerpoint/2010/main" val="97201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9544433-AB89-449F-9577-323D6FB144AA}"/>
              </a:ext>
            </a:extLst>
          </p:cNvPr>
          <p:cNvSpPr>
            <a:spLocks noGrp="1"/>
          </p:cNvSpPr>
          <p:nvPr>
            <p:ph type="title"/>
          </p:nvPr>
        </p:nvSpPr>
        <p:spPr>
          <a:xfrm>
            <a:off x="838200" y="3090570"/>
            <a:ext cx="10515600" cy="1325563"/>
          </a:xfrm>
        </p:spPr>
        <p:txBody>
          <a:bodyPr/>
          <a:lstStyle/>
          <a:p>
            <a:r>
              <a:rPr lang="en-US" dirty="0"/>
              <a:t>                               </a:t>
            </a: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66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66765B-9C95-4883-B8B7-56F041F633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Waterfall Methodology</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D47D33-ACBA-4DE7-99E8-8BAC3368E86C}"/>
              </a:ext>
            </a:extLst>
          </p:cNvPr>
          <p:cNvSpPr>
            <a:spLocks noGrp="1"/>
          </p:cNvSpPr>
          <p:nvPr>
            <p:ph idx="1"/>
          </p:nvPr>
        </p:nvSpPr>
        <p:spPr>
          <a:xfrm>
            <a:off x="838200" y="1825625"/>
            <a:ext cx="4417381" cy="4351338"/>
          </a:xfrm>
        </p:spPr>
        <p:txBody>
          <a:bodyPr>
            <a:normAutofit/>
          </a:bodyPr>
          <a:lstStyle/>
          <a:p>
            <a:r>
              <a:rPr lang="en-US" sz="2400" i="0" dirty="0">
                <a:effectLst/>
                <a:latin typeface="Times New Roman" panose="02020603050405020304" pitchFamily="18" charset="0"/>
                <a:cs typeface="Times New Roman" panose="02020603050405020304" pitchFamily="18" charset="0"/>
              </a:rPr>
              <a:t>The waterfall methodology is a project management approach that emphasizes a linear progression from beginning to end of a project. This methodology, often used by engineers, is front-loaded to rely on careful planning, detailed documentation, and consecutive execution.</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C20212-54D6-4881-8AD0-D87FDFF64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611" y="1984159"/>
            <a:ext cx="6103735" cy="3466731"/>
          </a:xfrm>
          <a:prstGeom prst="rect">
            <a:avLst/>
          </a:prstGeom>
        </p:spPr>
      </p:pic>
    </p:spTree>
    <p:extLst>
      <p:ext uri="{BB962C8B-B14F-4D97-AF65-F5344CB8AC3E}">
        <p14:creationId xmlns:p14="http://schemas.microsoft.com/office/powerpoint/2010/main" val="32670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1118-E564-4AE7-8F2D-8147EA1ABE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D0AA2B-2C3C-4BE9-B4DD-E89F6878E0B9}"/>
              </a:ext>
            </a:extLst>
          </p:cNvPr>
          <p:cNvSpPr>
            <a:spLocks noGrp="1"/>
          </p:cNvSpPr>
          <p:nvPr>
            <p:ph idx="1"/>
          </p:nvPr>
        </p:nvSpPr>
        <p:spPr>
          <a:xfrm>
            <a:off x="918099" y="1870013"/>
            <a:ext cx="5257800" cy="4406499"/>
          </a:xfrm>
        </p:spPr>
        <p:txBody>
          <a:bodyPr>
            <a:normAutofit fontScale="92500"/>
          </a:bodyPr>
          <a:lstStyle/>
          <a:p>
            <a:r>
              <a:rPr lang="en-US" sz="2200" dirty="0">
                <a:latin typeface="Times New Roman" panose="02020603050405020304" pitchFamily="18" charset="0"/>
                <a:cs typeface="Times New Roman" panose="02020603050405020304" pitchFamily="18" charset="0"/>
              </a:rPr>
              <a:t>Agile is an iterative approach of software development methodology using short iterations of 1 to 4 weeks. </a:t>
            </a:r>
          </a:p>
          <a:p>
            <a:r>
              <a:rPr lang="en-US" sz="2200" dirty="0">
                <a:latin typeface="Times New Roman" panose="02020603050405020304" pitchFamily="18" charset="0"/>
                <a:cs typeface="Times New Roman" panose="02020603050405020304" pitchFamily="18" charset="0"/>
              </a:rPr>
              <a:t>Using Agile methodology, the software is distributed with fastest and fewer changes. </a:t>
            </a:r>
          </a:p>
          <a:p>
            <a:r>
              <a:rPr lang="en-US" sz="2200" dirty="0">
                <a:latin typeface="Times New Roman" panose="02020603050405020304" pitchFamily="18" charset="0"/>
                <a:cs typeface="Times New Roman" panose="02020603050405020304" pitchFamily="18" charset="0"/>
              </a:rPr>
              <a:t>The advantages of agile methodology are customer satisfaction, continuous development and delivery of useful software.</a:t>
            </a:r>
          </a:p>
          <a:p>
            <a:r>
              <a:rPr lang="en-US" sz="2200" b="0" i="0" dirty="0">
                <a:effectLst/>
                <a:latin typeface="Times New Roman" panose="02020603050405020304" pitchFamily="18" charset="0"/>
                <a:cs typeface="Times New Roman" panose="02020603050405020304" pitchFamily="18" charset="0"/>
              </a:rPr>
              <a:t>Agile was formally launched in </a:t>
            </a:r>
            <a:r>
              <a:rPr lang="en-US" sz="2200" b="1" i="0" dirty="0">
                <a:effectLst/>
                <a:latin typeface="Times New Roman" panose="02020603050405020304" pitchFamily="18" charset="0"/>
                <a:cs typeface="Times New Roman" panose="02020603050405020304" pitchFamily="18" charset="0"/>
              </a:rPr>
              <a:t>2001</a:t>
            </a:r>
            <a:r>
              <a:rPr lang="en-US" sz="2200" b="0" i="0" dirty="0">
                <a:effectLst/>
                <a:latin typeface="Times New Roman" panose="02020603050405020304" pitchFamily="18" charset="0"/>
                <a:cs typeface="Times New Roman" panose="02020603050405020304" pitchFamily="18" charset="0"/>
              </a:rPr>
              <a:t> when 17 technologists drafted the Agile Manifesto. They wrote four major principles for agile project management, with the goal of developing better software: Individuals and interactions over processes </a:t>
            </a:r>
            <a:r>
              <a:rPr lang="en-US" sz="2200" b="0" i="0" dirty="0">
                <a:solidFill>
                  <a:srgbClr val="BDC1C6"/>
                </a:solidFill>
                <a:effectLst/>
                <a:latin typeface="Times New Roman" panose="02020603050405020304" pitchFamily="18" charset="0"/>
                <a:cs typeface="Times New Roman" panose="02020603050405020304" pitchFamily="18" charset="0"/>
              </a:rPr>
              <a:t>and </a:t>
            </a:r>
            <a:r>
              <a:rPr lang="en-US" sz="1600" b="0" i="0" dirty="0">
                <a:solidFill>
                  <a:srgbClr val="BDC1C6"/>
                </a:solidFill>
                <a:effectLst/>
                <a:latin typeface="arial" panose="020B0604020202020204" pitchFamily="34" charset="0"/>
              </a:rPr>
              <a:t>tools.</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2B1C5F-1536-432C-A8E3-5E386F78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967" y="1870013"/>
            <a:ext cx="5524538" cy="4055246"/>
          </a:xfrm>
          <a:prstGeom prst="rect">
            <a:avLst/>
          </a:prstGeom>
        </p:spPr>
      </p:pic>
    </p:spTree>
    <p:extLst>
      <p:ext uri="{BB962C8B-B14F-4D97-AF65-F5344CB8AC3E}">
        <p14:creationId xmlns:p14="http://schemas.microsoft.com/office/powerpoint/2010/main" val="178082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5F17-7805-4FA2-90D3-B5CF9AD15C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Principles of Agile are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BD17DE-C4C3-4CE4-A13F-101CCA5D4E2B}"/>
              </a:ext>
            </a:extLst>
          </p:cNvPr>
          <p:cNvSpPr>
            <a:spLocks noGrp="1"/>
          </p:cNvSpPr>
          <p:nvPr>
            <p:ph idx="1"/>
          </p:nvPr>
        </p:nvSpPr>
        <p:spPr>
          <a:xfrm>
            <a:off x="838200" y="1825624"/>
            <a:ext cx="10977979" cy="4592931"/>
          </a:xfrm>
        </p:spPr>
        <p:txBody>
          <a:bodyPr>
            <a:normAutofit fontScale="47500" lnSpcReduction="20000"/>
          </a:bodyPr>
          <a:lstStyle/>
          <a:p>
            <a:pPr algn="l"/>
            <a:endParaRPr lang="en-US" sz="4500" b="0" i="0" dirty="0">
              <a:solidFill>
                <a:srgbClr val="333333"/>
              </a:solidFill>
              <a:effectLst/>
              <a:latin typeface="Times New Roman" panose="02020603050405020304" pitchFamily="18" charset="0"/>
              <a:cs typeface="Times New Roman" panose="02020603050405020304" pitchFamily="18" charset="0"/>
            </a:endParaRPr>
          </a:p>
          <a:p>
            <a:pPr algn="l"/>
            <a:r>
              <a:rPr lang="en-US" sz="5100" b="0" i="0" dirty="0">
                <a:solidFill>
                  <a:srgbClr val="333333"/>
                </a:solidFill>
                <a:effectLst/>
                <a:latin typeface="Times New Roman" panose="02020603050405020304" pitchFamily="18" charset="0"/>
                <a:cs typeface="Times New Roman" panose="02020603050405020304" pitchFamily="18" charset="0"/>
              </a:rPr>
              <a:t>Our highest priority is to satisfy the customer through early and continuous delivery of valuable software.</a:t>
            </a:r>
          </a:p>
          <a:p>
            <a:pPr algn="l"/>
            <a:r>
              <a:rPr lang="en-US" sz="5100" b="0" i="0" dirty="0">
                <a:solidFill>
                  <a:srgbClr val="333333"/>
                </a:solidFill>
                <a:effectLst/>
                <a:latin typeface="Times New Roman" panose="02020603050405020304" pitchFamily="18" charset="0"/>
                <a:cs typeface="Times New Roman" panose="02020603050405020304" pitchFamily="18" charset="0"/>
              </a:rPr>
              <a:t>Welcome changing requirements, even late in development. Agile processes harness change for the customer’s competitive advantage.</a:t>
            </a:r>
          </a:p>
          <a:p>
            <a:pPr algn="l"/>
            <a:r>
              <a:rPr lang="en-US" sz="5100" b="0" i="0" dirty="0">
                <a:solidFill>
                  <a:srgbClr val="333333"/>
                </a:solidFill>
                <a:effectLst/>
                <a:latin typeface="Times New Roman" panose="02020603050405020304" pitchFamily="18" charset="0"/>
                <a:cs typeface="Times New Roman" panose="02020603050405020304" pitchFamily="18" charset="0"/>
              </a:rPr>
              <a:t>Deliver working software frequently, from a couple of weeks to a couple of months, with a preference to the shorter timescale.</a:t>
            </a:r>
          </a:p>
          <a:p>
            <a:pPr algn="l"/>
            <a:r>
              <a:rPr lang="en-US" sz="5100" b="0" i="0" dirty="0">
                <a:solidFill>
                  <a:srgbClr val="333333"/>
                </a:solidFill>
                <a:effectLst/>
                <a:latin typeface="Times New Roman" panose="02020603050405020304" pitchFamily="18" charset="0"/>
                <a:cs typeface="Times New Roman" panose="02020603050405020304" pitchFamily="18" charset="0"/>
              </a:rPr>
              <a:t>Business people and developers must work together daily throughout the project.</a:t>
            </a:r>
          </a:p>
          <a:p>
            <a:pPr algn="l"/>
            <a:r>
              <a:rPr lang="en-US" sz="5100" b="0" i="0" dirty="0">
                <a:solidFill>
                  <a:srgbClr val="333333"/>
                </a:solidFill>
                <a:effectLst/>
                <a:latin typeface="Times New Roman" panose="02020603050405020304" pitchFamily="18" charset="0"/>
                <a:cs typeface="Times New Roman" panose="02020603050405020304" pitchFamily="18" charset="0"/>
              </a:rPr>
              <a:t>Build projects around motivated individuals. Give them the environment and support they need, and trust them to get the job done.</a:t>
            </a:r>
          </a:p>
          <a:p>
            <a:pPr algn="l"/>
            <a:r>
              <a:rPr lang="en-US" sz="5100" b="0" i="0" dirty="0">
                <a:solidFill>
                  <a:srgbClr val="333333"/>
                </a:solidFill>
                <a:effectLst/>
                <a:latin typeface="Times New Roman" panose="02020603050405020304" pitchFamily="18" charset="0"/>
                <a:cs typeface="Times New Roman" panose="02020603050405020304" pitchFamily="18" charset="0"/>
              </a:rPr>
              <a:t>The most efficient and effective method of conveying information to and within a development team is face-to-face conversation.</a:t>
            </a:r>
          </a:p>
          <a:p>
            <a:endParaRPr lang="en-IN" dirty="0"/>
          </a:p>
        </p:txBody>
      </p:sp>
    </p:spTree>
    <p:extLst>
      <p:ext uri="{BB962C8B-B14F-4D97-AF65-F5344CB8AC3E}">
        <p14:creationId xmlns:p14="http://schemas.microsoft.com/office/powerpoint/2010/main" val="161592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535F-B38E-47B4-9E7F-CED64DA207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Principles of Agile are</a:t>
            </a:r>
            <a:endParaRPr lang="en-IN" dirty="0"/>
          </a:p>
        </p:txBody>
      </p:sp>
      <p:sp>
        <p:nvSpPr>
          <p:cNvPr id="3" name="Content Placeholder 2">
            <a:extLst>
              <a:ext uri="{FF2B5EF4-FFF2-40B4-BE49-F238E27FC236}">
                <a16:creationId xmlns:a16="http://schemas.microsoft.com/office/drawing/2014/main" id="{F5DD33FF-09E4-4497-8666-5B9A718534BC}"/>
              </a:ext>
            </a:extLst>
          </p:cNvPr>
          <p:cNvSpPr>
            <a:spLocks noGrp="1"/>
          </p:cNvSpPr>
          <p:nvPr>
            <p:ph idx="1"/>
          </p:nvPr>
        </p:nvSpPr>
        <p:spPr/>
        <p:txBody>
          <a:bodyPr>
            <a:normAutofit lnSpcReduction="10000"/>
          </a:bodyPr>
          <a:lstStyle/>
          <a:p>
            <a:pPr algn="l"/>
            <a:r>
              <a:rPr lang="en-US" sz="2600" b="0" i="0" dirty="0">
                <a:solidFill>
                  <a:srgbClr val="333333"/>
                </a:solidFill>
                <a:effectLst/>
                <a:latin typeface="Times New Roman" panose="02020603050405020304" pitchFamily="18" charset="0"/>
                <a:cs typeface="Times New Roman" panose="02020603050405020304" pitchFamily="18" charset="0"/>
              </a:rPr>
              <a:t>Working software is the primary measure of progress.</a:t>
            </a:r>
          </a:p>
          <a:p>
            <a:pPr algn="l"/>
            <a:r>
              <a:rPr lang="en-US" sz="2600" b="0" i="0" dirty="0">
                <a:solidFill>
                  <a:srgbClr val="333333"/>
                </a:solidFill>
                <a:effectLst/>
                <a:latin typeface="Times New Roman" panose="02020603050405020304" pitchFamily="18" charset="0"/>
                <a:cs typeface="Times New Roman" panose="02020603050405020304" pitchFamily="18" charset="0"/>
              </a:rPr>
              <a:t>Agile processes promote sustainable development. The sponsors, developers, and users should be able to maintain a constant pace indefinitely.</a:t>
            </a:r>
          </a:p>
          <a:p>
            <a:pPr algn="l"/>
            <a:r>
              <a:rPr lang="en-US" sz="2600" b="0" i="0" dirty="0">
                <a:solidFill>
                  <a:srgbClr val="333333"/>
                </a:solidFill>
                <a:effectLst/>
                <a:latin typeface="Times New Roman" panose="02020603050405020304" pitchFamily="18" charset="0"/>
                <a:cs typeface="Times New Roman" panose="02020603050405020304" pitchFamily="18" charset="0"/>
              </a:rPr>
              <a:t>Continuous attention to technical excellence and good design enhances agility.</a:t>
            </a:r>
          </a:p>
          <a:p>
            <a:pPr algn="l"/>
            <a:r>
              <a:rPr lang="en-US" sz="2600" b="0" i="0" dirty="0">
                <a:solidFill>
                  <a:srgbClr val="333333"/>
                </a:solidFill>
                <a:effectLst/>
                <a:latin typeface="Times New Roman" panose="02020603050405020304" pitchFamily="18" charset="0"/>
                <a:cs typeface="Times New Roman" panose="02020603050405020304" pitchFamily="18" charset="0"/>
              </a:rPr>
              <a:t>Simplicity–the art of maximizing the amount of work not done–is essential.</a:t>
            </a:r>
          </a:p>
          <a:p>
            <a:pPr algn="l"/>
            <a:r>
              <a:rPr lang="en-US" sz="2600" b="0" i="0" dirty="0">
                <a:solidFill>
                  <a:srgbClr val="333333"/>
                </a:solidFill>
                <a:effectLst/>
                <a:latin typeface="Times New Roman" panose="02020603050405020304" pitchFamily="18" charset="0"/>
                <a:cs typeface="Times New Roman" panose="02020603050405020304" pitchFamily="18" charset="0"/>
              </a:rPr>
              <a:t>The best architectures, requirements, and designs emerge from self-organizing teams.</a:t>
            </a:r>
          </a:p>
          <a:p>
            <a:pPr algn="l"/>
            <a:r>
              <a:rPr lang="en-US" sz="2600" b="0" i="0" dirty="0">
                <a:solidFill>
                  <a:srgbClr val="333333"/>
                </a:solidFill>
                <a:effectLst/>
                <a:latin typeface="Times New Roman" panose="02020603050405020304" pitchFamily="18" charset="0"/>
                <a:cs typeface="Times New Roman" panose="02020603050405020304" pitchFamily="18" charset="0"/>
              </a:rPr>
              <a:t>At regular intervals, the team reflects on how to become more effective, then tunes and adjusts its behavior accordingly.</a:t>
            </a:r>
          </a:p>
          <a:p>
            <a:pPr algn="l"/>
            <a:endParaRPr lang="en-US" b="0" i="0" dirty="0">
              <a:solidFill>
                <a:srgbClr val="333333"/>
              </a:solidFill>
              <a:effectLst/>
              <a:latin typeface="sofia-pro"/>
            </a:endParaRPr>
          </a:p>
          <a:p>
            <a:endParaRPr lang="en-IN" dirty="0"/>
          </a:p>
        </p:txBody>
      </p:sp>
    </p:spTree>
    <p:extLst>
      <p:ext uri="{BB962C8B-B14F-4D97-AF65-F5344CB8AC3E}">
        <p14:creationId xmlns:p14="http://schemas.microsoft.com/office/powerpoint/2010/main" val="412299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90C4-C26C-4621-BD6F-82138DD285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 is Used for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4AF74-DA63-4BF8-86DA-1AD1AA1FFEA3}"/>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With Agile software development, teams can quickly adapt to requirements changes without negatively impacting release dates. </a:t>
            </a:r>
          </a:p>
          <a:p>
            <a:r>
              <a:rPr lang="en-US" sz="2400" i="0" dirty="0">
                <a:effectLst/>
                <a:latin typeface="Times New Roman" panose="02020603050405020304" pitchFamily="18" charset="0"/>
                <a:cs typeface="Times New Roman" panose="02020603050405020304" pitchFamily="18" charset="0"/>
              </a:rPr>
              <a:t>Not only that, Agile helps reduce technical debt, improve customer satisfaction and deliver a higher quality product.</a:t>
            </a:r>
          </a:p>
          <a:p>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ainly used for </a:t>
            </a:r>
            <a:r>
              <a:rPr lang="en-US" sz="2400" b="1" i="0" dirty="0">
                <a:effectLst/>
                <a:latin typeface="Times New Roman" panose="02020603050405020304" pitchFamily="18" charset="0"/>
                <a:cs typeface="Times New Roman" panose="02020603050405020304" pitchFamily="18" charset="0"/>
              </a:rPr>
              <a:t>software development</a:t>
            </a:r>
            <a:r>
              <a:rPr lang="en-US" sz="2400" b="0" i="0" dirty="0">
                <a:effectLst/>
                <a:latin typeface="Times New Roman" panose="02020603050405020304" pitchFamily="18" charset="0"/>
                <a:cs typeface="Times New Roman" panose="02020603050405020304" pitchFamily="18" charset="0"/>
              </a:rPr>
              <a:t>, where demands and solutions evolve through the collaborative effort of self-organizing and cross-functional teams and their customers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8345-28D5-49BD-ADB8-204560D0DD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Agile SDLC</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8923AB-D1D2-43CF-8939-4E33DAF0CFB9}"/>
              </a:ext>
            </a:extLst>
          </p:cNvPr>
          <p:cNvSpPr>
            <a:spLocks noGrp="1"/>
          </p:cNvSpPr>
          <p:nvPr>
            <p:ph idx="1"/>
          </p:nvPr>
        </p:nvSpPr>
        <p:spPr>
          <a:xfrm>
            <a:off x="838200" y="1825625"/>
            <a:ext cx="4124417" cy="4351338"/>
          </a:xfrm>
        </p:spPr>
        <p:txBody>
          <a:bodyPr>
            <a:normAutofit/>
          </a:bodyPr>
          <a:lstStyle/>
          <a:p>
            <a:r>
              <a:rPr lang="en-US" sz="2400" i="0" dirty="0">
                <a:effectLst/>
                <a:latin typeface="Times New Roman" panose="02020603050405020304"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E24581-9D86-411E-BD68-3213FD49C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125" y="1825625"/>
            <a:ext cx="5715000" cy="4257675"/>
          </a:xfrm>
          <a:prstGeom prst="rect">
            <a:avLst/>
          </a:prstGeom>
        </p:spPr>
      </p:pic>
    </p:spTree>
    <p:extLst>
      <p:ext uri="{BB962C8B-B14F-4D97-AF65-F5344CB8AC3E}">
        <p14:creationId xmlns:p14="http://schemas.microsoft.com/office/powerpoint/2010/main" val="23407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BB20-5FA0-415D-A239-4D07EB4B758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Steps in SDLC</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A6CC1-46CC-4092-84FA-C58736D8EF2C}"/>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 Planning </a:t>
            </a:r>
          </a:p>
          <a:p>
            <a:r>
              <a:rPr lang="en-IN" sz="2400" dirty="0">
                <a:latin typeface="Times New Roman" panose="02020603050405020304" pitchFamily="18" charset="0"/>
                <a:cs typeface="Times New Roman" panose="02020603050405020304" pitchFamily="18" charset="0"/>
              </a:rPr>
              <a:t> Gathering Requirements &amp; Analysis</a:t>
            </a:r>
          </a:p>
          <a:p>
            <a:r>
              <a:rPr lang="en-IN" sz="2400" dirty="0">
                <a:latin typeface="Times New Roman" panose="02020603050405020304" pitchFamily="18" charset="0"/>
                <a:cs typeface="Times New Roman" panose="02020603050405020304" pitchFamily="18" charset="0"/>
              </a:rPr>
              <a:t> Defining</a:t>
            </a:r>
          </a:p>
          <a:p>
            <a:r>
              <a:rPr lang="en-IN" sz="2400" dirty="0">
                <a:latin typeface="Times New Roman" panose="02020603050405020304" pitchFamily="18" charset="0"/>
                <a:cs typeface="Times New Roman" panose="02020603050405020304" pitchFamily="18" charset="0"/>
              </a:rPr>
              <a:t> Design</a:t>
            </a:r>
          </a:p>
          <a:p>
            <a:r>
              <a:rPr lang="en-IN" sz="2400" dirty="0">
                <a:latin typeface="Times New Roman" panose="02020603050405020304" pitchFamily="18" charset="0"/>
                <a:cs typeface="Times New Roman" panose="02020603050405020304" pitchFamily="18" charset="0"/>
              </a:rPr>
              <a:t> Building </a:t>
            </a:r>
          </a:p>
          <a:p>
            <a:r>
              <a:rPr lang="en-IN" sz="2400" dirty="0">
                <a:latin typeface="Times New Roman" panose="02020603050405020304" pitchFamily="18" charset="0"/>
                <a:cs typeface="Times New Roman" panose="02020603050405020304" pitchFamily="18" charset="0"/>
              </a:rPr>
              <a:t> Testing</a:t>
            </a:r>
          </a:p>
          <a:p>
            <a:r>
              <a:rPr lang="en-IN" sz="2400" dirty="0">
                <a:latin typeface="Times New Roman" panose="02020603050405020304" pitchFamily="18" charset="0"/>
                <a:cs typeface="Times New Roman" panose="02020603050405020304" pitchFamily="18" charset="0"/>
              </a:rPr>
              <a:t> Deployment</a:t>
            </a:r>
          </a:p>
        </p:txBody>
      </p:sp>
    </p:spTree>
    <p:extLst>
      <p:ext uri="{BB962C8B-B14F-4D97-AF65-F5344CB8AC3E}">
        <p14:creationId xmlns:p14="http://schemas.microsoft.com/office/powerpoint/2010/main" val="95748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151C-E963-4FC4-ADD4-0132003937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Scrum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374001-0742-4619-9308-96DA131BCE12}"/>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is a framework for developing, delivering, and sustaining products in a complex environment, with an initial emphasis on software development, although it has been used in other fields including research, sales, marketing and advanced technologies.</a:t>
            </a:r>
          </a:p>
          <a:p>
            <a:pPr marL="0" indent="0">
              <a:buNone/>
            </a:pPr>
            <a:r>
              <a:rPr lang="en-US" sz="2400" b="1" i="0" dirty="0">
                <a:effectLst/>
                <a:latin typeface="Times New Roman" panose="02020603050405020304" pitchFamily="18" charset="0"/>
                <a:cs typeface="Times New Roman" panose="02020603050405020304" pitchFamily="18" charset="0"/>
              </a:rPr>
              <a:t>Scrum has three roles:</a:t>
            </a:r>
            <a:r>
              <a:rPr lang="en-US" sz="2400" i="0" dirty="0">
                <a:effectLst/>
                <a:latin typeface="Times New Roman" panose="02020603050405020304" pitchFamily="18" charset="0"/>
                <a:cs typeface="Times New Roman" panose="02020603050405020304" pitchFamily="18" charset="0"/>
              </a:rPr>
              <a:t> </a:t>
            </a:r>
          </a:p>
          <a:p>
            <a:r>
              <a:rPr lang="en-US" sz="2400" i="0" dirty="0">
                <a:effectLst/>
                <a:latin typeface="Times New Roman" panose="02020603050405020304" pitchFamily="18" charset="0"/>
                <a:cs typeface="Times New Roman" panose="02020603050405020304" pitchFamily="18" charset="0"/>
              </a:rPr>
              <a:t>product owner, </a:t>
            </a:r>
          </a:p>
          <a:p>
            <a:r>
              <a:rPr lang="en-US" sz="2400" i="0" dirty="0">
                <a:effectLst/>
                <a:latin typeface="Times New Roman" panose="02020603050405020304" pitchFamily="18" charset="0"/>
                <a:cs typeface="Times New Roman" panose="02020603050405020304" pitchFamily="18" charset="0"/>
              </a:rPr>
              <a:t>scrum master and </a:t>
            </a:r>
          </a:p>
          <a:p>
            <a:r>
              <a:rPr lang="en-US" sz="2400" dirty="0">
                <a:latin typeface="Times New Roman" panose="02020603050405020304" pitchFamily="18" charset="0"/>
                <a:cs typeface="Times New Roman" panose="02020603050405020304" pitchFamily="18" charset="0"/>
              </a:rPr>
              <a:t>T</a:t>
            </a:r>
            <a:r>
              <a:rPr lang="en-US" sz="2400" i="0" dirty="0">
                <a:effectLst/>
                <a:latin typeface="Times New Roman" panose="02020603050405020304" pitchFamily="18" charset="0"/>
                <a:cs typeface="Times New Roman" panose="02020603050405020304" pitchFamily="18" charset="0"/>
              </a:rPr>
              <a:t>he development team members.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74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Calibri Light</vt:lpstr>
      <vt:lpstr>Roboto</vt:lpstr>
      <vt:lpstr>sofia-pro</vt:lpstr>
      <vt:lpstr>Times New Roman</vt:lpstr>
      <vt:lpstr>Office Theme</vt:lpstr>
      <vt:lpstr>                  AGILE</vt:lpstr>
      <vt:lpstr>Waterfall Methodology</vt:lpstr>
      <vt:lpstr>AGILE</vt:lpstr>
      <vt:lpstr>12 Principles of Agile are</vt:lpstr>
      <vt:lpstr>12 Principles of Agile are</vt:lpstr>
      <vt:lpstr>AGILE is Used for</vt:lpstr>
      <vt:lpstr>Agile SDLC</vt:lpstr>
      <vt:lpstr>Steps in SDLC</vt:lpstr>
      <vt:lpstr>Scrum</vt:lpstr>
      <vt:lpstr>Scrum roles</vt:lpstr>
      <vt:lpstr> How does a Scrum Master track Sprint progress? </vt:lpstr>
      <vt:lpstr>User Story</vt:lpstr>
      <vt:lpstr> How are user stories, epics, and tasks different? </vt:lpstr>
      <vt:lpstr>Sprint and Velocity</vt:lpstr>
      <vt:lpstr> What is a Burnup and Burndown Chart? </vt:lpstr>
      <vt:lpstr> User story structure with an example. </vt:lpstr>
      <vt:lpstr>Advantages of Agile</vt:lpstr>
      <vt:lpstr>Disadvantages of Agile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AGILE</dc:title>
  <dc:creator>Bhavishya R</dc:creator>
  <cp:lastModifiedBy>Bhavishya R</cp:lastModifiedBy>
  <cp:revision>1</cp:revision>
  <dcterms:created xsi:type="dcterms:W3CDTF">2022-04-03T06:37:21Z</dcterms:created>
  <dcterms:modified xsi:type="dcterms:W3CDTF">2022-04-03T06:37:21Z</dcterms:modified>
</cp:coreProperties>
</file>