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75" r:id="rId4"/>
    <p:sldId id="276" r:id="rId5"/>
    <p:sldId id="260" r:id="rId6"/>
    <p:sldId id="261" r:id="rId7"/>
    <p:sldId id="258" r:id="rId8"/>
    <p:sldId id="262" r:id="rId9"/>
    <p:sldId id="263" r:id="rId10"/>
    <p:sldId id="264" r:id="rId11"/>
    <p:sldId id="265" r:id="rId12"/>
    <p:sldId id="266" r:id="rId13"/>
    <p:sldId id="268" r:id="rId14"/>
    <p:sldId id="269" r:id="rId15"/>
    <p:sldId id="267"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5F94AA-F367-472B-AE1B-35DACFE39A13}" type="datetimeFigureOut">
              <a:rPr lang="en-IN" smtClean="0"/>
              <a:t>05-04-2022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B9EB13-7491-4526-8454-10075946F823}" type="slidenum">
              <a:rPr lang="en-IN" smtClean="0"/>
              <a:t>‹#›</a:t>
            </a:fld>
            <a:endParaRPr lang="en-IN"/>
          </a:p>
        </p:txBody>
      </p:sp>
    </p:spTree>
    <p:extLst>
      <p:ext uri="{BB962C8B-B14F-4D97-AF65-F5344CB8AC3E}">
        <p14:creationId xmlns:p14="http://schemas.microsoft.com/office/powerpoint/2010/main" val="4041941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89DF-8529-43E0-B4BE-978F8C38F5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5A4F9C-5E65-42C5-B3FA-02B930F41A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9A4D69-46CA-4343-89A2-DFE729B9E863}"/>
              </a:ext>
            </a:extLst>
          </p:cNvPr>
          <p:cNvSpPr>
            <a:spLocks noGrp="1"/>
          </p:cNvSpPr>
          <p:nvPr>
            <p:ph type="dt" sz="half" idx="10"/>
          </p:nvPr>
        </p:nvSpPr>
        <p:spPr/>
        <p:txBody>
          <a:bodyPr/>
          <a:lstStyle/>
          <a:p>
            <a:fld id="{6DB92339-4079-4C9F-8528-6B310D03E69C}" type="datetimeFigureOut">
              <a:rPr lang="en-IN" smtClean="0"/>
              <a:t>05-04-2022</a:t>
            </a:fld>
            <a:endParaRPr lang="en-IN"/>
          </a:p>
        </p:txBody>
      </p:sp>
      <p:sp>
        <p:nvSpPr>
          <p:cNvPr id="5" name="Footer Placeholder 4">
            <a:extLst>
              <a:ext uri="{FF2B5EF4-FFF2-40B4-BE49-F238E27FC236}">
                <a16:creationId xmlns:a16="http://schemas.microsoft.com/office/drawing/2014/main" id="{4A4ABC69-8F50-43B7-88AC-A7FA4FE210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EC5FBD-2139-495D-BAF6-C8909A572658}"/>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211222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0DC99-E38B-4E62-84DA-D87A6FD33CB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3E331B-3F88-488D-B509-3A469740AD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B48EAF-7E6F-4B32-B4F2-9FDEA141A745}"/>
              </a:ext>
            </a:extLst>
          </p:cNvPr>
          <p:cNvSpPr>
            <a:spLocks noGrp="1"/>
          </p:cNvSpPr>
          <p:nvPr>
            <p:ph type="dt" sz="half" idx="10"/>
          </p:nvPr>
        </p:nvSpPr>
        <p:spPr/>
        <p:txBody>
          <a:bodyPr/>
          <a:lstStyle/>
          <a:p>
            <a:fld id="{6DB92339-4079-4C9F-8528-6B310D03E69C}" type="datetimeFigureOut">
              <a:rPr lang="en-IN" smtClean="0"/>
              <a:t>05-04-2022</a:t>
            </a:fld>
            <a:endParaRPr lang="en-IN"/>
          </a:p>
        </p:txBody>
      </p:sp>
      <p:sp>
        <p:nvSpPr>
          <p:cNvPr id="5" name="Footer Placeholder 4">
            <a:extLst>
              <a:ext uri="{FF2B5EF4-FFF2-40B4-BE49-F238E27FC236}">
                <a16:creationId xmlns:a16="http://schemas.microsoft.com/office/drawing/2014/main" id="{6C1C82C8-E5F5-46D3-9250-24B8DDC0A0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EF6CDC-5EB0-477C-A249-05AE38A0A25C}"/>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192869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722A1F-87F0-42A3-9479-29AF4C603D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615D32-04AA-43CF-82F4-5B36848106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1F1B8E-5EAB-4CE0-B7DF-A54387E44704}"/>
              </a:ext>
            </a:extLst>
          </p:cNvPr>
          <p:cNvSpPr>
            <a:spLocks noGrp="1"/>
          </p:cNvSpPr>
          <p:nvPr>
            <p:ph type="dt" sz="half" idx="10"/>
          </p:nvPr>
        </p:nvSpPr>
        <p:spPr/>
        <p:txBody>
          <a:bodyPr/>
          <a:lstStyle/>
          <a:p>
            <a:fld id="{6DB92339-4079-4C9F-8528-6B310D03E69C}" type="datetimeFigureOut">
              <a:rPr lang="en-IN" smtClean="0"/>
              <a:t>05-04-2022</a:t>
            </a:fld>
            <a:endParaRPr lang="en-IN"/>
          </a:p>
        </p:txBody>
      </p:sp>
      <p:sp>
        <p:nvSpPr>
          <p:cNvPr id="5" name="Footer Placeholder 4">
            <a:extLst>
              <a:ext uri="{FF2B5EF4-FFF2-40B4-BE49-F238E27FC236}">
                <a16:creationId xmlns:a16="http://schemas.microsoft.com/office/drawing/2014/main" id="{AEF84295-DCA4-4F81-8B26-936486FCB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F72B98-50D5-4BD5-B694-3FE2D31799E2}"/>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2870890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415C4-BF0E-45D1-BBBB-9C9774CDE0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A8570F-AE34-49CF-837B-750FC8FD96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8A969B-C825-49B7-8287-A225496B04DA}"/>
              </a:ext>
            </a:extLst>
          </p:cNvPr>
          <p:cNvSpPr>
            <a:spLocks noGrp="1"/>
          </p:cNvSpPr>
          <p:nvPr>
            <p:ph type="dt" sz="half" idx="10"/>
          </p:nvPr>
        </p:nvSpPr>
        <p:spPr/>
        <p:txBody>
          <a:bodyPr/>
          <a:lstStyle/>
          <a:p>
            <a:fld id="{6DB92339-4079-4C9F-8528-6B310D03E69C}" type="datetimeFigureOut">
              <a:rPr lang="en-IN" smtClean="0"/>
              <a:t>05-04-2022</a:t>
            </a:fld>
            <a:endParaRPr lang="en-IN"/>
          </a:p>
        </p:txBody>
      </p:sp>
      <p:sp>
        <p:nvSpPr>
          <p:cNvPr id="5" name="Footer Placeholder 4">
            <a:extLst>
              <a:ext uri="{FF2B5EF4-FFF2-40B4-BE49-F238E27FC236}">
                <a16:creationId xmlns:a16="http://schemas.microsoft.com/office/drawing/2014/main" id="{1B3457F3-389E-4714-BCD2-34A2745C75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099F3-2AA6-40EF-9917-45765FF1BF65}"/>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189853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423D-5794-4DC3-B0BE-11D2099FDB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6F0923-39DC-4583-8F2A-5CA53769AA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2F003A-C24D-4B95-A4FA-063F5E432EBA}"/>
              </a:ext>
            </a:extLst>
          </p:cNvPr>
          <p:cNvSpPr>
            <a:spLocks noGrp="1"/>
          </p:cNvSpPr>
          <p:nvPr>
            <p:ph type="dt" sz="half" idx="10"/>
          </p:nvPr>
        </p:nvSpPr>
        <p:spPr/>
        <p:txBody>
          <a:bodyPr/>
          <a:lstStyle/>
          <a:p>
            <a:fld id="{6DB92339-4079-4C9F-8528-6B310D03E69C}" type="datetimeFigureOut">
              <a:rPr lang="en-IN" smtClean="0"/>
              <a:t>05-04-2022</a:t>
            </a:fld>
            <a:endParaRPr lang="en-IN"/>
          </a:p>
        </p:txBody>
      </p:sp>
      <p:sp>
        <p:nvSpPr>
          <p:cNvPr id="5" name="Footer Placeholder 4">
            <a:extLst>
              <a:ext uri="{FF2B5EF4-FFF2-40B4-BE49-F238E27FC236}">
                <a16:creationId xmlns:a16="http://schemas.microsoft.com/office/drawing/2014/main" id="{ABA0368F-4880-4E6C-AEEE-D8CC49219D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EFB4D2-E21D-4EE4-B8EB-1C9067540F09}"/>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100382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3AB9-0986-44E8-93A8-7272008B52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7258FA-A323-44AC-9786-C2DAA42C80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FB07F08-4E90-4286-AAC2-5A1A43948C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0916FA-587D-499A-A6FB-879D6193B914}"/>
              </a:ext>
            </a:extLst>
          </p:cNvPr>
          <p:cNvSpPr>
            <a:spLocks noGrp="1"/>
          </p:cNvSpPr>
          <p:nvPr>
            <p:ph type="dt" sz="half" idx="10"/>
          </p:nvPr>
        </p:nvSpPr>
        <p:spPr/>
        <p:txBody>
          <a:bodyPr/>
          <a:lstStyle/>
          <a:p>
            <a:fld id="{6DB92339-4079-4C9F-8528-6B310D03E69C}" type="datetimeFigureOut">
              <a:rPr lang="en-IN" smtClean="0"/>
              <a:t>05-04-2022</a:t>
            </a:fld>
            <a:endParaRPr lang="en-IN"/>
          </a:p>
        </p:txBody>
      </p:sp>
      <p:sp>
        <p:nvSpPr>
          <p:cNvPr id="6" name="Footer Placeholder 5">
            <a:extLst>
              <a:ext uri="{FF2B5EF4-FFF2-40B4-BE49-F238E27FC236}">
                <a16:creationId xmlns:a16="http://schemas.microsoft.com/office/drawing/2014/main" id="{44FA48CE-8E1D-4383-93F6-204AAB3393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C435FF-FC69-47E7-B29E-9DCD7DBEDA5A}"/>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4008760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C119A-1B29-4473-9D7E-3FED57E808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2D8A2D-C29F-4A79-9CD4-BFB4B66E4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91C6D5-1D47-40F4-9302-5CA90B1600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6389B6-61EA-4ADB-B952-5365570E10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E2C5B8-9AAD-4BF9-8C28-77BB545FE4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C4C3EA-EC6F-4131-A813-8AAD9A8B1AD1}"/>
              </a:ext>
            </a:extLst>
          </p:cNvPr>
          <p:cNvSpPr>
            <a:spLocks noGrp="1"/>
          </p:cNvSpPr>
          <p:nvPr>
            <p:ph type="dt" sz="half" idx="10"/>
          </p:nvPr>
        </p:nvSpPr>
        <p:spPr/>
        <p:txBody>
          <a:bodyPr/>
          <a:lstStyle/>
          <a:p>
            <a:fld id="{6DB92339-4079-4C9F-8528-6B310D03E69C}" type="datetimeFigureOut">
              <a:rPr lang="en-IN" smtClean="0"/>
              <a:t>05-04-2022</a:t>
            </a:fld>
            <a:endParaRPr lang="en-IN"/>
          </a:p>
        </p:txBody>
      </p:sp>
      <p:sp>
        <p:nvSpPr>
          <p:cNvPr id="8" name="Footer Placeholder 7">
            <a:extLst>
              <a:ext uri="{FF2B5EF4-FFF2-40B4-BE49-F238E27FC236}">
                <a16:creationId xmlns:a16="http://schemas.microsoft.com/office/drawing/2014/main" id="{A32DE3E8-DF97-4DE7-9A00-94A6D5BA24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FB2150-EF8B-4D1F-9829-352FB09582CD}"/>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417708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27722-78B1-4F9E-BE49-779F045AEF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7BD755-0D1E-4482-ADA6-9E9579EC92CC}"/>
              </a:ext>
            </a:extLst>
          </p:cNvPr>
          <p:cNvSpPr>
            <a:spLocks noGrp="1"/>
          </p:cNvSpPr>
          <p:nvPr>
            <p:ph type="dt" sz="half" idx="10"/>
          </p:nvPr>
        </p:nvSpPr>
        <p:spPr/>
        <p:txBody>
          <a:bodyPr/>
          <a:lstStyle/>
          <a:p>
            <a:fld id="{6DB92339-4079-4C9F-8528-6B310D03E69C}" type="datetimeFigureOut">
              <a:rPr lang="en-IN" smtClean="0"/>
              <a:t>05-04-2022</a:t>
            </a:fld>
            <a:endParaRPr lang="en-IN"/>
          </a:p>
        </p:txBody>
      </p:sp>
      <p:sp>
        <p:nvSpPr>
          <p:cNvPr id="4" name="Footer Placeholder 3">
            <a:extLst>
              <a:ext uri="{FF2B5EF4-FFF2-40B4-BE49-F238E27FC236}">
                <a16:creationId xmlns:a16="http://schemas.microsoft.com/office/drawing/2014/main" id="{55AFEE49-9C56-4B56-804F-B89D88B19B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56C944-2D78-464B-A066-F27BD2A88374}"/>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3816319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1FF45-7F18-434D-BE7A-D7050276056C}"/>
              </a:ext>
            </a:extLst>
          </p:cNvPr>
          <p:cNvSpPr>
            <a:spLocks noGrp="1"/>
          </p:cNvSpPr>
          <p:nvPr>
            <p:ph type="dt" sz="half" idx="10"/>
          </p:nvPr>
        </p:nvSpPr>
        <p:spPr/>
        <p:txBody>
          <a:bodyPr/>
          <a:lstStyle/>
          <a:p>
            <a:fld id="{6DB92339-4079-4C9F-8528-6B310D03E69C}" type="datetimeFigureOut">
              <a:rPr lang="en-IN" smtClean="0"/>
              <a:t>05-04-2022</a:t>
            </a:fld>
            <a:endParaRPr lang="en-IN"/>
          </a:p>
        </p:txBody>
      </p:sp>
      <p:sp>
        <p:nvSpPr>
          <p:cNvPr id="3" name="Footer Placeholder 2">
            <a:extLst>
              <a:ext uri="{FF2B5EF4-FFF2-40B4-BE49-F238E27FC236}">
                <a16:creationId xmlns:a16="http://schemas.microsoft.com/office/drawing/2014/main" id="{FB55A691-3566-4F09-95B3-FC2D352C6C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391283-9346-41BC-9947-25C8C17351E4}"/>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2751689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7F71C-CF07-462F-BA61-5A8C79003E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D534FF-355D-4A6C-B73B-23AC193D87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E75FC9-9992-4F8A-BE51-00F226BCB6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BEE6E3-832D-4F3E-B496-FF3A026D83B0}"/>
              </a:ext>
            </a:extLst>
          </p:cNvPr>
          <p:cNvSpPr>
            <a:spLocks noGrp="1"/>
          </p:cNvSpPr>
          <p:nvPr>
            <p:ph type="dt" sz="half" idx="10"/>
          </p:nvPr>
        </p:nvSpPr>
        <p:spPr/>
        <p:txBody>
          <a:bodyPr/>
          <a:lstStyle/>
          <a:p>
            <a:fld id="{6DB92339-4079-4C9F-8528-6B310D03E69C}" type="datetimeFigureOut">
              <a:rPr lang="en-IN" smtClean="0"/>
              <a:t>05-04-2022</a:t>
            </a:fld>
            <a:endParaRPr lang="en-IN"/>
          </a:p>
        </p:txBody>
      </p:sp>
      <p:sp>
        <p:nvSpPr>
          <p:cNvPr id="6" name="Footer Placeholder 5">
            <a:extLst>
              <a:ext uri="{FF2B5EF4-FFF2-40B4-BE49-F238E27FC236}">
                <a16:creationId xmlns:a16="http://schemas.microsoft.com/office/drawing/2014/main" id="{50511029-CD3D-4CF7-9A56-4E4C1CC57D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6E5B11-C055-4FD4-A67E-B4320AF2836A}"/>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2890965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C272-01E7-4E0F-8783-329563E4BA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2878D2-14F6-4435-ACEF-0AF60F7304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3B814CB-4ED6-42CE-9A6E-A2FA599EA6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A94FF8-DD9E-492D-B1E4-2D1A59E7EA4B}"/>
              </a:ext>
            </a:extLst>
          </p:cNvPr>
          <p:cNvSpPr>
            <a:spLocks noGrp="1"/>
          </p:cNvSpPr>
          <p:nvPr>
            <p:ph type="dt" sz="half" idx="10"/>
          </p:nvPr>
        </p:nvSpPr>
        <p:spPr/>
        <p:txBody>
          <a:bodyPr/>
          <a:lstStyle/>
          <a:p>
            <a:fld id="{6DB92339-4079-4C9F-8528-6B310D03E69C}" type="datetimeFigureOut">
              <a:rPr lang="en-IN" smtClean="0"/>
              <a:t>05-04-2022</a:t>
            </a:fld>
            <a:endParaRPr lang="en-IN"/>
          </a:p>
        </p:txBody>
      </p:sp>
      <p:sp>
        <p:nvSpPr>
          <p:cNvPr id="6" name="Footer Placeholder 5">
            <a:extLst>
              <a:ext uri="{FF2B5EF4-FFF2-40B4-BE49-F238E27FC236}">
                <a16:creationId xmlns:a16="http://schemas.microsoft.com/office/drawing/2014/main" id="{DE192053-9FC1-4BCF-A812-5B64964BBF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49E89F-57E7-4270-B873-AB4416248D4B}"/>
              </a:ext>
            </a:extLst>
          </p:cNvPr>
          <p:cNvSpPr>
            <a:spLocks noGrp="1"/>
          </p:cNvSpPr>
          <p:nvPr>
            <p:ph type="sldNum" sz="quarter" idx="12"/>
          </p:nvPr>
        </p:nvSpPr>
        <p:spPr/>
        <p:txBody>
          <a:bodyPr/>
          <a:lstStyle/>
          <a:p>
            <a:fld id="{66E4A9EA-2663-48AC-9A2E-1DA51EE5D567}" type="slidenum">
              <a:rPr lang="en-IN" smtClean="0"/>
              <a:t>‹#›</a:t>
            </a:fld>
            <a:endParaRPr lang="en-IN"/>
          </a:p>
        </p:txBody>
      </p:sp>
    </p:spTree>
    <p:extLst>
      <p:ext uri="{BB962C8B-B14F-4D97-AF65-F5344CB8AC3E}">
        <p14:creationId xmlns:p14="http://schemas.microsoft.com/office/powerpoint/2010/main" val="243165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7D1231-C0BC-4063-8F48-63CFA1E93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AA9E57-FD13-4C06-A981-CB79592B69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4E9EAE-D3DE-4F6C-82BE-E95CD74F9E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92339-4079-4C9F-8528-6B310D03E69C}" type="datetimeFigureOut">
              <a:rPr lang="en-IN" smtClean="0"/>
              <a:t>05-04-2022</a:t>
            </a:fld>
            <a:endParaRPr lang="en-IN"/>
          </a:p>
        </p:txBody>
      </p:sp>
      <p:sp>
        <p:nvSpPr>
          <p:cNvPr id="5" name="Footer Placeholder 4">
            <a:extLst>
              <a:ext uri="{FF2B5EF4-FFF2-40B4-BE49-F238E27FC236}">
                <a16:creationId xmlns:a16="http://schemas.microsoft.com/office/drawing/2014/main" id="{8EF25104-72C4-4A3D-80D1-D7E9AAEF4D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A0F429-4D5B-4BBF-8933-15CA76A22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4A9EA-2663-48AC-9A2E-1DA51EE5D567}" type="slidenum">
              <a:rPr lang="en-IN" smtClean="0"/>
              <a:t>‹#›</a:t>
            </a:fld>
            <a:endParaRPr lang="en-IN"/>
          </a:p>
        </p:txBody>
      </p:sp>
    </p:spTree>
    <p:extLst>
      <p:ext uri="{BB962C8B-B14F-4D97-AF65-F5344CB8AC3E}">
        <p14:creationId xmlns:p14="http://schemas.microsoft.com/office/powerpoint/2010/main" val="3571593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C9206C-48C5-40FC-8A49-73AB1B842903}"/>
              </a:ext>
            </a:extLst>
          </p:cNvPr>
          <p:cNvSpPr>
            <a:spLocks noGrp="1"/>
          </p:cNvSpPr>
          <p:nvPr>
            <p:ph type="title"/>
          </p:nvPr>
        </p:nvSpPr>
        <p:spPr>
          <a:xfrm>
            <a:off x="399662" y="2037749"/>
            <a:ext cx="10515600" cy="1325563"/>
          </a:xfrm>
        </p:spPr>
        <p:txBody>
          <a:bodyPr>
            <a:normAutofit/>
          </a:bodyPr>
          <a:lstStyle/>
          <a:p>
            <a:r>
              <a:rPr lang="en-US" sz="8000" b="1" dirty="0">
                <a:cs typeface="Times New Roman" panose="02020603050405020304" pitchFamily="18" charset="0"/>
              </a:rPr>
              <a:t>                  AGILE</a:t>
            </a:r>
            <a:endParaRPr lang="en-IN" sz="8000" b="1" dirty="0">
              <a:cs typeface="Times New Roman" panose="02020603050405020304" pitchFamily="18" charset="0"/>
            </a:endParaRPr>
          </a:p>
        </p:txBody>
      </p:sp>
      <p:sp>
        <p:nvSpPr>
          <p:cNvPr id="2" name="TextBox 1">
            <a:extLst>
              <a:ext uri="{FF2B5EF4-FFF2-40B4-BE49-F238E27FC236}">
                <a16:creationId xmlns:a16="http://schemas.microsoft.com/office/drawing/2014/main" id="{D5111EB6-ED50-49E9-A6B9-B9375013D03A}"/>
              </a:ext>
            </a:extLst>
          </p:cNvPr>
          <p:cNvSpPr txBox="1"/>
          <p:nvPr/>
        </p:nvSpPr>
        <p:spPr>
          <a:xfrm>
            <a:off x="8038321" y="4595327"/>
            <a:ext cx="2738535" cy="584775"/>
          </a:xfrm>
          <a:prstGeom prst="rect">
            <a:avLst/>
          </a:prstGeom>
          <a:noFill/>
        </p:spPr>
        <p:txBody>
          <a:bodyPr wrap="square" rtlCol="0">
            <a:spAutoFit/>
          </a:bodyPr>
          <a:lstStyle/>
          <a:p>
            <a:r>
              <a:rPr lang="en-IN" sz="3200" dirty="0"/>
              <a:t>By Vageesh T K</a:t>
            </a:r>
          </a:p>
        </p:txBody>
      </p:sp>
    </p:spTree>
    <p:extLst>
      <p:ext uri="{BB962C8B-B14F-4D97-AF65-F5344CB8AC3E}">
        <p14:creationId xmlns:p14="http://schemas.microsoft.com/office/powerpoint/2010/main" val="3352298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151C-E963-4FC4-ADD4-013200393771}"/>
              </a:ext>
            </a:extLst>
          </p:cNvPr>
          <p:cNvSpPr>
            <a:spLocks noGrp="1"/>
          </p:cNvSpPr>
          <p:nvPr>
            <p:ph type="title"/>
          </p:nvPr>
        </p:nvSpPr>
        <p:spPr/>
        <p:txBody>
          <a:bodyPr/>
          <a:lstStyle/>
          <a:p>
            <a:r>
              <a:rPr lang="en-US" b="1" dirty="0">
                <a:cs typeface="Times New Roman" panose="02020603050405020304" pitchFamily="18" charset="0"/>
              </a:rPr>
              <a:t>Scrum</a:t>
            </a:r>
            <a:endParaRPr lang="en-IN"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6D374001-0742-4619-9308-96DA131BCE12}"/>
              </a:ext>
            </a:extLst>
          </p:cNvPr>
          <p:cNvSpPr>
            <a:spLocks noGrp="1"/>
          </p:cNvSpPr>
          <p:nvPr>
            <p:ph idx="1"/>
          </p:nvPr>
        </p:nvSpPr>
        <p:spPr/>
        <p:txBody>
          <a:bodyPr>
            <a:normAutofit/>
          </a:bodyPr>
          <a:lstStyle/>
          <a:p>
            <a:r>
              <a:rPr lang="en-US" sz="2400" b="0" i="0" dirty="0">
                <a:effectLst/>
                <a:latin typeface="+mj-lt"/>
                <a:cs typeface="Times New Roman" panose="02020603050405020304" pitchFamily="18" charset="0"/>
              </a:rPr>
              <a:t>Scrum is a framework for developing, delivering, and sustaining products in a complex environment, with an initial emphasis on software development, although it has been used in other fields including research, sales, marketing and advanced technologies.</a:t>
            </a:r>
          </a:p>
          <a:p>
            <a:pPr marL="0" indent="0">
              <a:buNone/>
            </a:pPr>
            <a:r>
              <a:rPr lang="en-US" sz="2400" b="1" i="0" dirty="0">
                <a:effectLst/>
                <a:latin typeface="+mj-lt"/>
                <a:cs typeface="Times New Roman" panose="02020603050405020304" pitchFamily="18" charset="0"/>
              </a:rPr>
              <a:t>Scrum has three roles:</a:t>
            </a:r>
            <a:r>
              <a:rPr lang="en-US" sz="2400" i="0" dirty="0">
                <a:effectLst/>
                <a:latin typeface="+mj-lt"/>
                <a:cs typeface="Times New Roman" panose="02020603050405020304" pitchFamily="18" charset="0"/>
              </a:rPr>
              <a:t> </a:t>
            </a:r>
          </a:p>
          <a:p>
            <a:r>
              <a:rPr lang="en-US" sz="2400" i="0" dirty="0">
                <a:effectLst/>
                <a:latin typeface="+mj-lt"/>
                <a:cs typeface="Times New Roman" panose="02020603050405020304" pitchFamily="18" charset="0"/>
              </a:rPr>
              <a:t>product owner, </a:t>
            </a:r>
          </a:p>
          <a:p>
            <a:r>
              <a:rPr lang="en-US" sz="2400" i="0" dirty="0">
                <a:effectLst/>
                <a:latin typeface="+mj-lt"/>
                <a:cs typeface="Times New Roman" panose="02020603050405020304" pitchFamily="18" charset="0"/>
              </a:rPr>
              <a:t>scrum master and </a:t>
            </a:r>
          </a:p>
          <a:p>
            <a:r>
              <a:rPr lang="en-US" sz="2400" dirty="0">
                <a:latin typeface="+mj-lt"/>
                <a:cs typeface="Times New Roman" panose="02020603050405020304" pitchFamily="18" charset="0"/>
              </a:rPr>
              <a:t>T</a:t>
            </a:r>
            <a:r>
              <a:rPr lang="en-US" sz="2400" i="0" dirty="0">
                <a:effectLst/>
                <a:latin typeface="+mj-lt"/>
                <a:cs typeface="Times New Roman" panose="02020603050405020304" pitchFamily="18" charset="0"/>
              </a:rPr>
              <a:t>he development team members.</a:t>
            </a:r>
            <a:endParaRPr lang="en-IN" sz="2400" dirty="0">
              <a:latin typeface="+mj-lt"/>
              <a:cs typeface="Times New Roman" panose="02020603050405020304" pitchFamily="18" charset="0"/>
            </a:endParaRPr>
          </a:p>
        </p:txBody>
      </p:sp>
    </p:spTree>
    <p:extLst>
      <p:ext uri="{BB962C8B-B14F-4D97-AF65-F5344CB8AC3E}">
        <p14:creationId xmlns:p14="http://schemas.microsoft.com/office/powerpoint/2010/main" val="375774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E0A8A-A6BF-4580-961C-8EBCC3C4B0E7}"/>
              </a:ext>
            </a:extLst>
          </p:cNvPr>
          <p:cNvSpPr>
            <a:spLocks noGrp="1"/>
          </p:cNvSpPr>
          <p:nvPr>
            <p:ph type="title"/>
          </p:nvPr>
        </p:nvSpPr>
        <p:spPr/>
        <p:txBody>
          <a:bodyPr/>
          <a:lstStyle/>
          <a:p>
            <a:r>
              <a:rPr lang="en-US" b="1" dirty="0">
                <a:cs typeface="Times New Roman" panose="02020603050405020304" pitchFamily="18" charset="0"/>
              </a:rPr>
              <a:t>Scrum roles</a:t>
            </a:r>
            <a:endParaRPr lang="en-IN"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C387B077-AFF8-4C84-AB24-5E4E5528459C}"/>
              </a:ext>
            </a:extLst>
          </p:cNvPr>
          <p:cNvSpPr>
            <a:spLocks noGrp="1"/>
          </p:cNvSpPr>
          <p:nvPr>
            <p:ph idx="1"/>
          </p:nvPr>
        </p:nvSpPr>
        <p:spPr/>
        <p:txBody>
          <a:bodyPr>
            <a:normAutofit lnSpcReduction="10000"/>
          </a:bodyPr>
          <a:lstStyle/>
          <a:p>
            <a:r>
              <a:rPr lang="en-US" sz="2400" b="1" dirty="0">
                <a:latin typeface="+mj-lt"/>
                <a:cs typeface="Times New Roman" panose="02020603050405020304" pitchFamily="18" charset="0"/>
              </a:rPr>
              <a:t>Product Owner </a:t>
            </a:r>
            <a:r>
              <a:rPr lang="en-US" sz="2400" dirty="0">
                <a:latin typeface="+mj-lt"/>
                <a:cs typeface="Times New Roman" panose="02020603050405020304" pitchFamily="18" charset="0"/>
              </a:rPr>
              <a:t>: </a:t>
            </a:r>
            <a:r>
              <a:rPr lang="en-US" sz="2400" i="0" dirty="0">
                <a:effectLst/>
                <a:latin typeface="+mj-lt"/>
                <a:cs typeface="Times New Roman" panose="02020603050405020304" pitchFamily="18" charset="0"/>
              </a:rPr>
              <a:t>The Product Owner (PO) is a member of the Agile Team responsible for defining Stories and prioritizing the Team Backlog to streamline the execution of program priorities while maintaining the conceptual and technical integrity of the Features or components for the team.</a:t>
            </a:r>
          </a:p>
          <a:p>
            <a:r>
              <a:rPr lang="en-US" sz="2400" b="1" dirty="0">
                <a:latin typeface="+mj-lt"/>
                <a:cs typeface="Times New Roman" panose="02020603050405020304" pitchFamily="18" charset="0"/>
              </a:rPr>
              <a:t>Scrum Master : </a:t>
            </a:r>
            <a:r>
              <a:rPr lang="en-US" sz="2400" i="0" dirty="0">
                <a:effectLst/>
                <a:latin typeface="+mj-lt"/>
                <a:cs typeface="Times New Roman" panose="02020603050405020304" pitchFamily="18" charset="0"/>
              </a:rPr>
              <a:t>The scrum master helps the team enhance and streamline the processes by which they achieve their goals. They do so as a team member, or collaborator, ideally not as someone in control. The best scrum teams are self-organizing, and therefore don't react well to top-down management.</a:t>
            </a:r>
          </a:p>
          <a:p>
            <a:r>
              <a:rPr lang="en-US" sz="2400" b="1" dirty="0">
                <a:latin typeface="+mj-lt"/>
                <a:cs typeface="Times New Roman" panose="02020603050405020304" pitchFamily="18" charset="0"/>
              </a:rPr>
              <a:t>The Development team : </a:t>
            </a:r>
            <a:r>
              <a:rPr lang="en-US" sz="2400" i="0" dirty="0">
                <a:effectLst/>
                <a:latin typeface="+mj-lt"/>
                <a:cs typeface="Times New Roman" panose="02020603050405020304" pitchFamily="18" charset="0"/>
              </a:rPr>
              <a:t>During sprint execution, the development team members perform the tasks of designing, building, integrating, and testing product backlog items into increments of potentially shippable functionality. For this, they self-organize and mutually decide how to plan, manage, carry out, and communicate the work.</a:t>
            </a:r>
            <a:endParaRPr lang="en-IN" sz="2400" dirty="0">
              <a:latin typeface="+mj-lt"/>
              <a:cs typeface="Times New Roman" panose="02020603050405020304" pitchFamily="18" charset="0"/>
            </a:endParaRPr>
          </a:p>
        </p:txBody>
      </p:sp>
    </p:spTree>
    <p:extLst>
      <p:ext uri="{BB962C8B-B14F-4D97-AF65-F5344CB8AC3E}">
        <p14:creationId xmlns:p14="http://schemas.microsoft.com/office/powerpoint/2010/main" val="409873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08D62-4651-498D-A103-6DA9FAE89E5C}"/>
              </a:ext>
            </a:extLst>
          </p:cNvPr>
          <p:cNvSpPr>
            <a:spLocks noGrp="1"/>
          </p:cNvSpPr>
          <p:nvPr>
            <p:ph type="title"/>
          </p:nvPr>
        </p:nvSpPr>
        <p:spPr/>
        <p:txBody>
          <a:bodyPr>
            <a:normAutofit fontScale="90000"/>
          </a:bodyPr>
          <a:lstStyle/>
          <a:p>
            <a:br>
              <a:rPr lang="en-US" b="0" i="0" dirty="0">
                <a:solidFill>
                  <a:srgbClr val="272C37"/>
                </a:solidFill>
                <a:effectLst/>
                <a:latin typeface="Times New Roman" panose="02020603050405020304" pitchFamily="18" charset="0"/>
                <a:cs typeface="Times New Roman" panose="02020603050405020304" pitchFamily="18" charset="0"/>
              </a:rPr>
            </a:br>
            <a:r>
              <a:rPr lang="en-US" b="1" i="0" dirty="0">
                <a:solidFill>
                  <a:srgbClr val="272C37"/>
                </a:solidFill>
                <a:effectLst/>
                <a:cs typeface="Times New Roman" panose="02020603050405020304" pitchFamily="18" charset="0"/>
              </a:rPr>
              <a:t>How does a Scrum Master track Sprint progress?</a:t>
            </a:r>
            <a:br>
              <a:rPr lang="en-US" b="1" i="0" dirty="0">
                <a:solidFill>
                  <a:srgbClr val="272C37"/>
                </a:solidFill>
                <a:effectLs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A4C24B-3ED1-451B-8FC3-38EEA0B9FD42}"/>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51565E"/>
                </a:solidFill>
                <a:effectLst/>
                <a:latin typeface="+mj-lt"/>
                <a:cs typeface="Times New Roman" panose="02020603050405020304" pitchFamily="18" charset="0"/>
              </a:rPr>
              <a:t>Daily Scrum meetings</a:t>
            </a:r>
          </a:p>
          <a:p>
            <a:pPr algn="l">
              <a:buFont typeface="Arial" panose="020B0604020202020204" pitchFamily="34" charset="0"/>
              <a:buChar char="•"/>
            </a:pPr>
            <a:r>
              <a:rPr lang="en-US" sz="2400" b="0" i="0" dirty="0">
                <a:solidFill>
                  <a:srgbClr val="51565E"/>
                </a:solidFill>
                <a:effectLst/>
                <a:latin typeface="+mj-lt"/>
                <a:cs typeface="Times New Roman" panose="02020603050405020304" pitchFamily="18" charset="0"/>
              </a:rPr>
              <a:t>Scrum retrospectives</a:t>
            </a:r>
          </a:p>
          <a:p>
            <a:pPr algn="l">
              <a:buFont typeface="Arial" panose="020B0604020202020204" pitchFamily="34" charset="0"/>
              <a:buChar char="•"/>
            </a:pPr>
            <a:r>
              <a:rPr lang="en-US" sz="2400" b="0" i="0" dirty="0">
                <a:solidFill>
                  <a:srgbClr val="51565E"/>
                </a:solidFill>
                <a:effectLst/>
                <a:latin typeface="+mj-lt"/>
                <a:cs typeface="Times New Roman" panose="02020603050405020304" pitchFamily="18" charset="0"/>
              </a:rPr>
              <a:t>Sprint planning</a:t>
            </a:r>
          </a:p>
          <a:p>
            <a:pPr algn="l">
              <a:buFont typeface="Arial" panose="020B0604020202020204" pitchFamily="34" charset="0"/>
              <a:buChar char="•"/>
            </a:pPr>
            <a:r>
              <a:rPr lang="en-US" sz="2400" b="0" i="0" dirty="0">
                <a:solidFill>
                  <a:srgbClr val="51565E"/>
                </a:solidFill>
                <a:effectLst/>
                <a:latin typeface="+mj-lt"/>
                <a:cs typeface="Times New Roman" panose="02020603050405020304" pitchFamily="18" charset="0"/>
              </a:rPr>
              <a:t>Escaped defects</a:t>
            </a:r>
          </a:p>
          <a:p>
            <a:pPr algn="l">
              <a:buFont typeface="Arial" panose="020B0604020202020204" pitchFamily="34" charset="0"/>
              <a:buChar char="•"/>
            </a:pPr>
            <a:r>
              <a:rPr lang="en-US" sz="2400" b="0" i="0" dirty="0">
                <a:solidFill>
                  <a:srgbClr val="51565E"/>
                </a:solidFill>
                <a:effectLst/>
                <a:latin typeface="+mj-lt"/>
                <a:cs typeface="Times New Roman" panose="02020603050405020304" pitchFamily="18" charset="0"/>
              </a:rPr>
              <a:t>Defect density</a:t>
            </a:r>
          </a:p>
          <a:p>
            <a:pPr algn="l">
              <a:buFont typeface="Arial" panose="020B0604020202020204" pitchFamily="34" charset="0"/>
              <a:buChar char="•"/>
            </a:pPr>
            <a:r>
              <a:rPr lang="en-US" sz="2400" b="0" i="0" dirty="0">
                <a:solidFill>
                  <a:srgbClr val="51565E"/>
                </a:solidFill>
                <a:effectLst/>
                <a:latin typeface="+mj-lt"/>
                <a:cs typeface="Times New Roman" panose="02020603050405020304" pitchFamily="18" charset="0"/>
              </a:rPr>
              <a:t>Sprint burndown</a:t>
            </a:r>
          </a:p>
          <a:p>
            <a:pPr algn="l">
              <a:buFont typeface="Arial" panose="020B0604020202020204" pitchFamily="34" charset="0"/>
              <a:buChar char="•"/>
            </a:pPr>
            <a:r>
              <a:rPr lang="en-US" sz="2400" b="0" i="0" dirty="0">
                <a:solidFill>
                  <a:srgbClr val="51565E"/>
                </a:solidFill>
                <a:effectLst/>
                <a:latin typeface="+mj-lt"/>
                <a:cs typeface="Times New Roman" panose="02020603050405020304" pitchFamily="18" charset="0"/>
              </a:rPr>
              <a:t>Team velocity </a:t>
            </a:r>
          </a:p>
          <a:p>
            <a:endParaRPr lang="en-IN" dirty="0"/>
          </a:p>
        </p:txBody>
      </p:sp>
    </p:spTree>
    <p:extLst>
      <p:ext uri="{BB962C8B-B14F-4D97-AF65-F5344CB8AC3E}">
        <p14:creationId xmlns:p14="http://schemas.microsoft.com/office/powerpoint/2010/main" val="505792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B7765-B931-402E-BC5E-4A5493CD2307}"/>
              </a:ext>
            </a:extLst>
          </p:cNvPr>
          <p:cNvSpPr>
            <a:spLocks noGrp="1"/>
          </p:cNvSpPr>
          <p:nvPr>
            <p:ph type="title"/>
          </p:nvPr>
        </p:nvSpPr>
        <p:spPr/>
        <p:txBody>
          <a:bodyPr/>
          <a:lstStyle/>
          <a:p>
            <a:r>
              <a:rPr lang="en-US" b="1" dirty="0">
                <a:cs typeface="Times New Roman" panose="02020603050405020304" pitchFamily="18" charset="0"/>
              </a:rPr>
              <a:t>User Story</a:t>
            </a:r>
            <a:endParaRPr lang="en-IN"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C4A81B14-9029-4E8C-8299-A19E042AC515}"/>
              </a:ext>
            </a:extLst>
          </p:cNvPr>
          <p:cNvSpPr>
            <a:spLocks noGrp="1"/>
          </p:cNvSpPr>
          <p:nvPr>
            <p:ph idx="1"/>
          </p:nvPr>
        </p:nvSpPr>
        <p:spPr/>
        <p:txBody>
          <a:bodyPr>
            <a:normAutofit fontScale="70000" lnSpcReduction="20000"/>
          </a:bodyPr>
          <a:lstStyle/>
          <a:p>
            <a:pPr marL="0" indent="0" algn="l">
              <a:buNone/>
            </a:pPr>
            <a:endParaRPr lang="en-US" b="0" i="0" dirty="0">
              <a:solidFill>
                <a:srgbClr val="272C37"/>
              </a:solidFill>
              <a:effectLst/>
              <a:latin typeface="Roboto" panose="02000000000000000000" pitchFamily="2" charset="0"/>
            </a:endParaRPr>
          </a:p>
          <a:p>
            <a:pPr algn="l">
              <a:buFont typeface="Arial" panose="020B0604020202020204" pitchFamily="34" charset="0"/>
              <a:buChar char="•"/>
            </a:pPr>
            <a:r>
              <a:rPr lang="en-US" sz="3100" b="0" i="0" dirty="0">
                <a:solidFill>
                  <a:srgbClr val="51565E"/>
                </a:solidFill>
                <a:effectLst/>
                <a:latin typeface="+mj-lt"/>
                <a:cs typeface="Times New Roman" panose="02020603050405020304" pitchFamily="18" charset="0"/>
              </a:rPr>
              <a:t>A user story is an agile software development/ project management tool that provides teams with simple, natural language explanations of one or more features of the project that’s written from the perspective of the end-user.</a:t>
            </a:r>
          </a:p>
          <a:p>
            <a:pPr algn="l">
              <a:buFont typeface="Arial" panose="020B0604020202020204" pitchFamily="34" charset="0"/>
              <a:buChar char="•"/>
            </a:pPr>
            <a:r>
              <a:rPr lang="en-US" sz="3100" b="0" i="0" dirty="0">
                <a:solidFill>
                  <a:srgbClr val="51565E"/>
                </a:solidFill>
                <a:effectLst/>
                <a:latin typeface="+mj-lt"/>
                <a:cs typeface="Times New Roman" panose="02020603050405020304" pitchFamily="18" charset="0"/>
              </a:rPr>
              <a:t>The user story doesn’t go into detail but only mentions how certain types of work will bring value to the end-user. The end-user, in this case, could be an external component or an internal customer/colleague within the organization.</a:t>
            </a:r>
          </a:p>
          <a:p>
            <a:pPr algn="l">
              <a:buFont typeface="Arial" panose="020B0604020202020204" pitchFamily="34" charset="0"/>
              <a:buChar char="•"/>
            </a:pPr>
            <a:r>
              <a:rPr lang="en-US" sz="3100" b="0" i="0" dirty="0">
                <a:solidFill>
                  <a:srgbClr val="51565E"/>
                </a:solidFill>
                <a:effectLst/>
                <a:latin typeface="+mj-lt"/>
                <a:cs typeface="Times New Roman" panose="02020603050405020304" pitchFamily="18" charset="0"/>
              </a:rPr>
              <a:t>They also form the building block of agile frameworks like epics and other initiatives.</a:t>
            </a:r>
          </a:p>
          <a:p>
            <a:pPr algn="l">
              <a:buFont typeface="Arial" panose="020B0604020202020204" pitchFamily="34" charset="0"/>
              <a:buChar char="•"/>
            </a:pPr>
            <a:r>
              <a:rPr lang="en-US" sz="3100" b="0" i="0" dirty="0">
                <a:solidFill>
                  <a:srgbClr val="51565E"/>
                </a:solidFill>
                <a:effectLst/>
                <a:latin typeface="+mj-lt"/>
                <a:cs typeface="Times New Roman" panose="02020603050405020304" pitchFamily="18" charset="0"/>
              </a:rPr>
              <a:t>They ensure that the teams work towards the goals of the organization, with the help of epics and initiatives.</a:t>
            </a:r>
          </a:p>
          <a:p>
            <a:pPr algn="l">
              <a:buFont typeface="Arial" panose="020B0604020202020204" pitchFamily="34" charset="0"/>
              <a:buChar char="•"/>
            </a:pPr>
            <a:r>
              <a:rPr lang="en-US" sz="3100" b="0" i="0" dirty="0">
                <a:solidFill>
                  <a:srgbClr val="51565E"/>
                </a:solidFill>
                <a:effectLst/>
                <a:latin typeface="+mj-lt"/>
                <a:cs typeface="Times New Roman" panose="02020603050405020304" pitchFamily="18" charset="0"/>
              </a:rPr>
              <a:t>The requirements to make a user story a reality are added later, after discussions with the team.</a:t>
            </a:r>
          </a:p>
          <a:p>
            <a:pPr algn="l">
              <a:buFont typeface="Arial" panose="020B0604020202020204" pitchFamily="34" charset="0"/>
              <a:buChar char="•"/>
            </a:pPr>
            <a:r>
              <a:rPr lang="en-US" sz="3100" b="0" i="0" dirty="0">
                <a:solidFill>
                  <a:srgbClr val="51565E"/>
                </a:solidFill>
                <a:effectLst/>
                <a:latin typeface="+mj-lt"/>
                <a:cs typeface="Times New Roman" panose="02020603050405020304" pitchFamily="18" charset="0"/>
              </a:rPr>
              <a:t>They are recorded on post-it notes, index cards, or project management software.</a:t>
            </a:r>
          </a:p>
          <a:p>
            <a:endParaRPr lang="en-IN" dirty="0"/>
          </a:p>
        </p:txBody>
      </p:sp>
    </p:spTree>
    <p:extLst>
      <p:ext uri="{BB962C8B-B14F-4D97-AF65-F5344CB8AC3E}">
        <p14:creationId xmlns:p14="http://schemas.microsoft.com/office/powerpoint/2010/main" val="1151642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D498-8E53-4F92-819C-020CCD949FE1}"/>
              </a:ext>
            </a:extLst>
          </p:cNvPr>
          <p:cNvSpPr>
            <a:spLocks noGrp="1"/>
          </p:cNvSpPr>
          <p:nvPr>
            <p:ph type="title"/>
          </p:nvPr>
        </p:nvSpPr>
        <p:spPr/>
        <p:txBody>
          <a:bodyPr>
            <a:normAutofit fontScale="90000"/>
          </a:bodyPr>
          <a:lstStyle/>
          <a:p>
            <a:br>
              <a:rPr lang="en-US" b="1" i="0" dirty="0">
                <a:solidFill>
                  <a:srgbClr val="272C37"/>
                </a:solidFill>
                <a:effectLst/>
                <a:latin typeface="Times New Roman" panose="02020603050405020304" pitchFamily="18" charset="0"/>
                <a:cs typeface="Times New Roman" panose="02020603050405020304" pitchFamily="18" charset="0"/>
              </a:rPr>
            </a:br>
            <a:r>
              <a:rPr lang="en-US" b="1" i="0" dirty="0">
                <a:solidFill>
                  <a:srgbClr val="272C37"/>
                </a:solidFill>
                <a:effectLst/>
                <a:cs typeface="Times New Roman" panose="02020603050405020304" pitchFamily="18" charset="0"/>
              </a:rPr>
              <a:t>How are user stories, epics, and tasks different?</a:t>
            </a:r>
            <a:br>
              <a:rPr lang="en-US" b="0" i="0" dirty="0">
                <a:solidFill>
                  <a:srgbClr val="272C37"/>
                </a:solidFill>
                <a:effectLst/>
              </a:rPr>
            </a:br>
            <a:endParaRPr lang="en-IN" dirty="0"/>
          </a:p>
        </p:txBody>
      </p:sp>
      <p:sp>
        <p:nvSpPr>
          <p:cNvPr id="3" name="Content Placeholder 2">
            <a:extLst>
              <a:ext uri="{FF2B5EF4-FFF2-40B4-BE49-F238E27FC236}">
                <a16:creationId xmlns:a16="http://schemas.microsoft.com/office/drawing/2014/main" id="{3D3EA7D6-15B2-4D13-9B76-EE40E43D2A79}"/>
              </a:ext>
            </a:extLst>
          </p:cNvPr>
          <p:cNvSpPr>
            <a:spLocks noGrp="1"/>
          </p:cNvSpPr>
          <p:nvPr>
            <p:ph idx="1"/>
          </p:nvPr>
        </p:nvSpPr>
        <p:spPr/>
        <p:txBody>
          <a:bodyPr/>
          <a:lstStyle/>
          <a:p>
            <a:pPr algn="l">
              <a:buFont typeface="Arial" panose="020B0604020202020204" pitchFamily="34" charset="0"/>
              <a:buChar char="•"/>
            </a:pPr>
            <a:r>
              <a:rPr lang="en-US" sz="2400" b="0" i="0" dirty="0">
                <a:solidFill>
                  <a:srgbClr val="51565E"/>
                </a:solidFill>
                <a:effectLst/>
                <a:latin typeface="+mj-lt"/>
                <a:cs typeface="Times New Roman" panose="02020603050405020304" pitchFamily="18" charset="0"/>
              </a:rPr>
              <a:t>User Stories: They provide the team with simple explanations of the business’ requirements created from the end user's perspective.  </a:t>
            </a:r>
          </a:p>
          <a:p>
            <a:pPr algn="l">
              <a:buFont typeface="Arial" panose="020B0604020202020204" pitchFamily="34" charset="0"/>
              <a:buChar char="•"/>
            </a:pPr>
            <a:endParaRPr lang="en-US" sz="2400" b="0" i="0" dirty="0">
              <a:solidFill>
                <a:srgbClr val="51565E"/>
              </a:solidFill>
              <a:effectLst/>
              <a:latin typeface="+mj-lt"/>
              <a:cs typeface="Times New Roman" panose="02020603050405020304" pitchFamily="18" charset="0"/>
            </a:endParaRPr>
          </a:p>
          <a:p>
            <a:pPr algn="l">
              <a:buFont typeface="Arial" panose="020B0604020202020204" pitchFamily="34" charset="0"/>
              <a:buChar char="•"/>
            </a:pPr>
            <a:r>
              <a:rPr lang="en-US" sz="2400" b="0" i="0" dirty="0">
                <a:solidFill>
                  <a:srgbClr val="51565E"/>
                </a:solidFill>
                <a:effectLst/>
                <a:latin typeface="+mj-lt"/>
                <a:cs typeface="Times New Roman" panose="02020603050405020304" pitchFamily="18" charset="0"/>
              </a:rPr>
              <a:t>Epics: An epic is a collection of related user stories. They are usually large and complex.</a:t>
            </a:r>
          </a:p>
          <a:p>
            <a:pPr algn="l">
              <a:buFont typeface="Arial" panose="020B0604020202020204" pitchFamily="34" charset="0"/>
              <a:buChar char="•"/>
            </a:pPr>
            <a:endParaRPr lang="en-US" sz="2400" b="0" i="0" dirty="0">
              <a:solidFill>
                <a:srgbClr val="51565E"/>
              </a:solidFill>
              <a:effectLst/>
              <a:latin typeface="+mj-lt"/>
              <a:cs typeface="Times New Roman" panose="02020603050405020304" pitchFamily="18" charset="0"/>
            </a:endParaRPr>
          </a:p>
          <a:p>
            <a:pPr algn="l">
              <a:buFont typeface="Arial" panose="020B0604020202020204" pitchFamily="34" charset="0"/>
              <a:buChar char="•"/>
            </a:pPr>
            <a:r>
              <a:rPr lang="en-US" sz="2400" b="0" i="0" dirty="0">
                <a:solidFill>
                  <a:srgbClr val="51565E"/>
                </a:solidFill>
                <a:effectLst/>
                <a:latin typeface="+mj-lt"/>
                <a:cs typeface="Times New Roman" panose="02020603050405020304" pitchFamily="18" charset="0"/>
              </a:rPr>
              <a:t>Tasks: Tasks are used to break down user stories further. They’re the smallest unit in Scrum that is used to track work. A person or a team of two people usually work on a task.</a:t>
            </a:r>
          </a:p>
          <a:p>
            <a:endParaRPr lang="en-IN" dirty="0">
              <a:latin typeface="+mj-lt"/>
            </a:endParaRPr>
          </a:p>
        </p:txBody>
      </p:sp>
    </p:spTree>
    <p:extLst>
      <p:ext uri="{BB962C8B-B14F-4D97-AF65-F5344CB8AC3E}">
        <p14:creationId xmlns:p14="http://schemas.microsoft.com/office/powerpoint/2010/main" val="2162716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AECF7-0C91-4FDE-BD3C-37D1E2B3CDE7}"/>
              </a:ext>
            </a:extLst>
          </p:cNvPr>
          <p:cNvSpPr>
            <a:spLocks noGrp="1"/>
          </p:cNvSpPr>
          <p:nvPr>
            <p:ph type="title"/>
          </p:nvPr>
        </p:nvSpPr>
        <p:spPr/>
        <p:txBody>
          <a:bodyPr/>
          <a:lstStyle/>
          <a:p>
            <a:r>
              <a:rPr lang="en-US" b="1" dirty="0">
                <a:cs typeface="Times New Roman" panose="02020603050405020304" pitchFamily="18" charset="0"/>
              </a:rPr>
              <a:t>Sprint and Velocity</a:t>
            </a:r>
            <a:endParaRPr lang="en-IN"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6D6694F1-FB81-450F-9F78-26E52DC0FE94}"/>
              </a:ext>
            </a:extLst>
          </p:cNvPr>
          <p:cNvSpPr>
            <a:spLocks noGrp="1"/>
          </p:cNvSpPr>
          <p:nvPr>
            <p:ph idx="1"/>
          </p:nvPr>
        </p:nvSpPr>
        <p:spPr/>
        <p:txBody>
          <a:bodyPr>
            <a:normAutofit/>
          </a:bodyPr>
          <a:lstStyle/>
          <a:p>
            <a:pPr algn="l"/>
            <a:r>
              <a:rPr lang="en-US" sz="2400" b="1" i="0" dirty="0">
                <a:solidFill>
                  <a:srgbClr val="272C37"/>
                </a:solidFill>
                <a:effectLst/>
                <a:latin typeface="+mj-lt"/>
                <a:cs typeface="Times New Roman" panose="02020603050405020304" pitchFamily="18" charset="0"/>
              </a:rPr>
              <a:t>Sprint</a:t>
            </a:r>
            <a:r>
              <a:rPr lang="en-US" sz="2400" b="1" dirty="0">
                <a:solidFill>
                  <a:srgbClr val="272C37"/>
                </a:solidFill>
                <a:latin typeface="+mj-lt"/>
                <a:cs typeface="Times New Roman" panose="02020603050405020304" pitchFamily="18" charset="0"/>
              </a:rPr>
              <a:t>: </a:t>
            </a:r>
            <a:r>
              <a:rPr lang="en-US" sz="2400" b="0" i="0" dirty="0">
                <a:solidFill>
                  <a:srgbClr val="51565E"/>
                </a:solidFill>
                <a:effectLst/>
                <a:latin typeface="+mj-lt"/>
                <a:cs typeface="Times New Roman" panose="02020603050405020304" pitchFamily="18" charset="0"/>
              </a:rPr>
              <a:t>Sprint is a terminology used in Scrum, used to describe a time-boxed iteration.</a:t>
            </a:r>
          </a:p>
          <a:p>
            <a:pPr algn="l">
              <a:buFont typeface="Arial" panose="020B0604020202020204" pitchFamily="34" charset="0"/>
              <a:buChar char="•"/>
            </a:pPr>
            <a:r>
              <a:rPr lang="en-US" sz="2400" b="0" i="0" dirty="0">
                <a:solidFill>
                  <a:srgbClr val="51565E"/>
                </a:solidFill>
                <a:effectLst/>
                <a:latin typeface="+mj-lt"/>
                <a:cs typeface="Times New Roman" panose="02020603050405020304" pitchFamily="18" charset="0"/>
              </a:rPr>
              <a:t>During a sprint, a specific module or feature of the product is created.</a:t>
            </a:r>
          </a:p>
          <a:p>
            <a:pPr algn="l">
              <a:buFont typeface="Arial" panose="020B0604020202020204" pitchFamily="34" charset="0"/>
              <a:buChar char="•"/>
            </a:pPr>
            <a:r>
              <a:rPr lang="en-US" sz="2400" b="0" i="0" dirty="0">
                <a:solidFill>
                  <a:srgbClr val="51565E"/>
                </a:solidFill>
                <a:effectLst/>
                <a:latin typeface="+mj-lt"/>
                <a:cs typeface="Times New Roman" panose="02020603050405020304" pitchFamily="18" charset="0"/>
              </a:rPr>
              <a:t>The duration of a sprint can vary between a week or two.</a:t>
            </a:r>
          </a:p>
          <a:p>
            <a:pPr algn="l"/>
            <a:r>
              <a:rPr lang="en-US" sz="2400" b="1" i="0" dirty="0">
                <a:solidFill>
                  <a:srgbClr val="272C37"/>
                </a:solidFill>
                <a:effectLst/>
                <a:latin typeface="+mj-lt"/>
                <a:cs typeface="Times New Roman" panose="02020603050405020304" pitchFamily="18" charset="0"/>
              </a:rPr>
              <a:t>Velocity: </a:t>
            </a:r>
            <a:r>
              <a:rPr lang="en-US" sz="2400" b="0" i="0" dirty="0">
                <a:solidFill>
                  <a:srgbClr val="51565E"/>
                </a:solidFill>
                <a:effectLst/>
                <a:latin typeface="+mj-lt"/>
                <a:cs typeface="Times New Roman" panose="02020603050405020304" pitchFamily="18" charset="0"/>
              </a:rPr>
              <a:t>Velocity is a metric used to measure the amount of work completed by a team during a sprint. It refers to the number of user stories completed in a sprint. </a:t>
            </a:r>
          </a:p>
          <a:p>
            <a:endParaRPr lang="en-IN" dirty="0"/>
          </a:p>
        </p:txBody>
      </p:sp>
    </p:spTree>
    <p:extLst>
      <p:ext uri="{BB962C8B-B14F-4D97-AF65-F5344CB8AC3E}">
        <p14:creationId xmlns:p14="http://schemas.microsoft.com/office/powerpoint/2010/main" val="3331445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C126-E1A2-478D-819E-61100C43CA0F}"/>
              </a:ext>
            </a:extLst>
          </p:cNvPr>
          <p:cNvSpPr>
            <a:spLocks noGrp="1"/>
          </p:cNvSpPr>
          <p:nvPr>
            <p:ph type="title"/>
          </p:nvPr>
        </p:nvSpPr>
        <p:spPr/>
        <p:txBody>
          <a:bodyPr>
            <a:normAutofit fontScale="90000"/>
          </a:bodyPr>
          <a:lstStyle/>
          <a:p>
            <a:br>
              <a:rPr lang="en-US" sz="4900" b="0" i="0" dirty="0">
                <a:solidFill>
                  <a:srgbClr val="272C37"/>
                </a:solidFill>
                <a:effectLst/>
                <a:latin typeface="Times New Roman" panose="02020603050405020304" pitchFamily="18" charset="0"/>
                <a:cs typeface="Times New Roman" panose="02020603050405020304" pitchFamily="18" charset="0"/>
              </a:rPr>
            </a:br>
            <a:r>
              <a:rPr lang="en-US" sz="4900" b="1" i="0" dirty="0">
                <a:solidFill>
                  <a:srgbClr val="272C37"/>
                </a:solidFill>
                <a:effectLst/>
                <a:cs typeface="Times New Roman" panose="02020603050405020304" pitchFamily="18" charset="0"/>
              </a:rPr>
              <a:t>What is a Burnup and Burndown Chart?</a:t>
            </a:r>
            <a:br>
              <a:rPr lang="en-US" b="1" i="0" dirty="0">
                <a:solidFill>
                  <a:srgbClr val="272C37"/>
                </a:solidFill>
                <a:effectLst/>
                <a:cs typeface="Times New Roman" panose="02020603050405020304" pitchFamily="18" charset="0"/>
              </a:rPr>
            </a:br>
            <a:endParaRPr lang="en-IN"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4287B13D-546B-4E09-9502-67D4D418935C}"/>
              </a:ext>
            </a:extLst>
          </p:cNvPr>
          <p:cNvSpPr>
            <a:spLocks noGrp="1"/>
          </p:cNvSpPr>
          <p:nvPr>
            <p:ph idx="1"/>
          </p:nvPr>
        </p:nvSpPr>
        <p:spPr>
          <a:xfrm>
            <a:off x="838200" y="1825625"/>
            <a:ext cx="3982375" cy="4351338"/>
          </a:xfrm>
        </p:spPr>
        <p:txBody>
          <a:bodyPr>
            <a:normAutofit lnSpcReduction="10000"/>
          </a:bodyPr>
          <a:lstStyle/>
          <a:p>
            <a:pPr algn="l">
              <a:buFont typeface="Arial" panose="020B0604020202020204" pitchFamily="34" charset="0"/>
              <a:buChar char="•"/>
            </a:pPr>
            <a:r>
              <a:rPr lang="en-US" sz="2400" i="0" dirty="0">
                <a:solidFill>
                  <a:srgbClr val="51565E"/>
                </a:solidFill>
                <a:effectLst/>
                <a:latin typeface="+mj-lt"/>
                <a:cs typeface="Times New Roman" panose="02020603050405020304" pitchFamily="18" charset="0"/>
              </a:rPr>
              <a:t>A burnup chart is a tool that’s used to track the amount of work that’s been completed and to represent the total amount of work that needs to be done for a sprint/project.</a:t>
            </a:r>
          </a:p>
          <a:p>
            <a:pPr algn="l">
              <a:buFont typeface="Arial" panose="020B0604020202020204" pitchFamily="34" charset="0"/>
              <a:buChar char="•"/>
            </a:pPr>
            <a:r>
              <a:rPr lang="en-US" sz="2400" i="0" dirty="0">
                <a:solidFill>
                  <a:srgbClr val="51565E"/>
                </a:solidFill>
                <a:effectLst/>
                <a:latin typeface="+mj-lt"/>
                <a:cs typeface="Times New Roman" panose="02020603050405020304" pitchFamily="18" charset="0"/>
              </a:rPr>
              <a:t>A burndown chart represents how fast working through user stories is. It shows total effort against the amount of work for each iteration</a:t>
            </a:r>
            <a:r>
              <a:rPr lang="en-US" b="0" i="0" dirty="0">
                <a:solidFill>
                  <a:srgbClr val="51565E"/>
                </a:solidFill>
                <a:effectLst/>
                <a:latin typeface="+mj-lt"/>
              </a:rPr>
              <a:t>.</a:t>
            </a:r>
          </a:p>
          <a:p>
            <a:endParaRPr lang="en-IN" dirty="0"/>
          </a:p>
        </p:txBody>
      </p:sp>
      <p:pic>
        <p:nvPicPr>
          <p:cNvPr id="5" name="Picture 4">
            <a:extLst>
              <a:ext uri="{FF2B5EF4-FFF2-40B4-BE49-F238E27FC236}">
                <a16:creationId xmlns:a16="http://schemas.microsoft.com/office/drawing/2014/main" id="{60EA0AD4-2D5D-4BFF-8223-EEE627AF1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4399" y="1973255"/>
            <a:ext cx="6057143" cy="1939918"/>
          </a:xfrm>
          <a:prstGeom prst="rect">
            <a:avLst/>
          </a:prstGeom>
        </p:spPr>
      </p:pic>
      <p:pic>
        <p:nvPicPr>
          <p:cNvPr id="7" name="Picture 6">
            <a:extLst>
              <a:ext uri="{FF2B5EF4-FFF2-40B4-BE49-F238E27FC236}">
                <a16:creationId xmlns:a16="http://schemas.microsoft.com/office/drawing/2014/main" id="{89A35654-720E-4604-AF58-DD6A84873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4399" y="3913173"/>
            <a:ext cx="6057143" cy="2476190"/>
          </a:xfrm>
          <a:prstGeom prst="rect">
            <a:avLst/>
          </a:prstGeom>
        </p:spPr>
      </p:pic>
    </p:spTree>
    <p:extLst>
      <p:ext uri="{BB962C8B-B14F-4D97-AF65-F5344CB8AC3E}">
        <p14:creationId xmlns:p14="http://schemas.microsoft.com/office/powerpoint/2010/main" val="560704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E5E-AA2C-42F1-A2BC-9BAA0B8A523F}"/>
              </a:ext>
            </a:extLst>
          </p:cNvPr>
          <p:cNvSpPr>
            <a:spLocks noGrp="1"/>
          </p:cNvSpPr>
          <p:nvPr>
            <p:ph type="title"/>
          </p:nvPr>
        </p:nvSpPr>
        <p:spPr/>
        <p:txBody>
          <a:bodyPr>
            <a:normAutofit fontScale="90000"/>
          </a:bodyPr>
          <a:lstStyle/>
          <a:p>
            <a:br>
              <a:rPr lang="en-US" b="1" dirty="0">
                <a:solidFill>
                  <a:srgbClr val="272C37"/>
                </a:solidFill>
                <a:latin typeface="Times New Roman" panose="02020603050405020304" pitchFamily="18" charset="0"/>
                <a:cs typeface="Times New Roman" panose="02020603050405020304" pitchFamily="18" charset="0"/>
              </a:rPr>
            </a:br>
            <a:r>
              <a:rPr lang="en-US" b="1" dirty="0">
                <a:solidFill>
                  <a:srgbClr val="272C37"/>
                </a:solidFill>
                <a:cs typeface="Times New Roman" panose="02020603050405020304" pitchFamily="18" charset="0"/>
              </a:rPr>
              <a:t>U</a:t>
            </a:r>
            <a:r>
              <a:rPr lang="en-US" b="1" i="0" dirty="0">
                <a:solidFill>
                  <a:srgbClr val="272C37"/>
                </a:solidFill>
                <a:effectLst/>
                <a:cs typeface="Times New Roman" panose="02020603050405020304" pitchFamily="18" charset="0"/>
              </a:rPr>
              <a:t>ser story structure with an example.</a:t>
            </a:r>
            <a:br>
              <a:rPr lang="en-US" b="0" i="0" dirty="0">
                <a:solidFill>
                  <a:srgbClr val="272C37"/>
                </a:solidFill>
                <a:effectLst/>
                <a:cs typeface="Times New Roman" panose="02020603050405020304" pitchFamily="18" charset="0"/>
              </a:rPr>
            </a:br>
            <a:endParaRPr lang="en-IN"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CBCF015D-9490-45DA-A854-DF7ED03F6273}"/>
              </a:ext>
            </a:extLst>
          </p:cNvPr>
          <p:cNvSpPr>
            <a:spLocks noGrp="1"/>
          </p:cNvSpPr>
          <p:nvPr>
            <p:ph idx="1"/>
          </p:nvPr>
        </p:nvSpPr>
        <p:spPr/>
        <p:txBody>
          <a:bodyPr>
            <a:normAutofit/>
          </a:bodyPr>
          <a:lstStyle/>
          <a:p>
            <a:pPr algn="l"/>
            <a:r>
              <a:rPr lang="en-US" sz="2400" b="0" i="0" dirty="0">
                <a:solidFill>
                  <a:srgbClr val="51565E"/>
                </a:solidFill>
                <a:effectLst/>
                <a:latin typeface="+mj-lt"/>
                <a:cs typeface="Times New Roman" panose="02020603050405020304" pitchFamily="18" charset="0"/>
              </a:rPr>
              <a:t>The User Story Structure is defined below -</a:t>
            </a:r>
          </a:p>
          <a:p>
            <a:pPr algn="l"/>
            <a:r>
              <a:rPr lang="en-US" sz="2400" b="0" i="0" dirty="0">
                <a:solidFill>
                  <a:srgbClr val="51565E"/>
                </a:solidFill>
                <a:effectLst/>
                <a:latin typeface="+mj-lt"/>
                <a:cs typeface="Times New Roman" panose="02020603050405020304" pitchFamily="18" charset="0"/>
              </a:rPr>
              <a:t>As a &lt;role of user&gt;,</a:t>
            </a:r>
          </a:p>
          <a:p>
            <a:pPr algn="l"/>
            <a:r>
              <a:rPr lang="en-US" sz="2400" b="0" i="0" dirty="0">
                <a:solidFill>
                  <a:srgbClr val="51565E"/>
                </a:solidFill>
                <a:effectLst/>
                <a:latin typeface="+mj-lt"/>
                <a:cs typeface="Times New Roman" panose="02020603050405020304" pitchFamily="18" charset="0"/>
              </a:rPr>
              <a:t>I want &lt;To achieve a goal / perform a task&gt;,</a:t>
            </a:r>
          </a:p>
          <a:p>
            <a:pPr algn="l"/>
            <a:r>
              <a:rPr lang="en-US" sz="2400" b="0" i="0" dirty="0">
                <a:solidFill>
                  <a:srgbClr val="51565E"/>
                </a:solidFill>
                <a:effectLst/>
                <a:latin typeface="+mj-lt"/>
                <a:cs typeface="Times New Roman" panose="02020603050405020304" pitchFamily="18" charset="0"/>
              </a:rPr>
              <a:t>So that &lt;I may achieve some value/goal&gt;.</a:t>
            </a:r>
          </a:p>
          <a:p>
            <a:pPr algn="l"/>
            <a:r>
              <a:rPr lang="en-US" sz="2400" b="0" i="0" dirty="0">
                <a:solidFill>
                  <a:srgbClr val="51565E"/>
                </a:solidFill>
                <a:effectLst/>
                <a:latin typeface="+mj-lt"/>
                <a:cs typeface="Times New Roman" panose="02020603050405020304" pitchFamily="18" charset="0"/>
              </a:rPr>
              <a:t>Example:</a:t>
            </a:r>
          </a:p>
          <a:p>
            <a:pPr algn="l"/>
            <a:r>
              <a:rPr lang="en-US" sz="2400" b="0" i="0" dirty="0">
                <a:solidFill>
                  <a:srgbClr val="51565E"/>
                </a:solidFill>
                <a:effectLst/>
                <a:latin typeface="+mj-lt"/>
                <a:cs typeface="Times New Roman" panose="02020603050405020304" pitchFamily="18" charset="0"/>
              </a:rPr>
              <a:t>User Story of a person’s online course purchase -</a:t>
            </a:r>
          </a:p>
          <a:p>
            <a:pPr algn="l"/>
            <a:r>
              <a:rPr lang="en-US" sz="2400" b="0" i="0" dirty="0">
                <a:solidFill>
                  <a:srgbClr val="51565E"/>
                </a:solidFill>
                <a:effectLst/>
                <a:latin typeface="+mj-lt"/>
                <a:cs typeface="Times New Roman" panose="02020603050405020304" pitchFamily="18" charset="0"/>
              </a:rPr>
              <a:t>As a Customer,</a:t>
            </a:r>
          </a:p>
          <a:p>
            <a:pPr algn="l"/>
            <a:r>
              <a:rPr lang="en-US" sz="2400" b="0" i="0" dirty="0">
                <a:solidFill>
                  <a:srgbClr val="51565E"/>
                </a:solidFill>
                <a:effectLst/>
                <a:latin typeface="+mj-lt"/>
                <a:cs typeface="Times New Roman" panose="02020603050405020304" pitchFamily="18" charset="0"/>
              </a:rPr>
              <a:t>I want to purchase educational courses online from ed-tech websites,</a:t>
            </a:r>
          </a:p>
          <a:p>
            <a:pPr algn="l"/>
            <a:r>
              <a:rPr lang="en-US" sz="2400" b="0" i="0" dirty="0">
                <a:solidFill>
                  <a:srgbClr val="51565E"/>
                </a:solidFill>
                <a:effectLst/>
                <a:latin typeface="+mj-lt"/>
                <a:cs typeface="Times New Roman" panose="02020603050405020304" pitchFamily="18" charset="0"/>
              </a:rPr>
              <a:t>So that I do not have to visit a training center.</a:t>
            </a:r>
          </a:p>
          <a:p>
            <a:endParaRPr lang="en-IN" dirty="0"/>
          </a:p>
        </p:txBody>
      </p:sp>
    </p:spTree>
    <p:extLst>
      <p:ext uri="{BB962C8B-B14F-4D97-AF65-F5344CB8AC3E}">
        <p14:creationId xmlns:p14="http://schemas.microsoft.com/office/powerpoint/2010/main" val="2040300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7A4D2-40FD-4FD1-947D-CCD095869D3D}"/>
              </a:ext>
            </a:extLst>
          </p:cNvPr>
          <p:cNvSpPr>
            <a:spLocks noGrp="1"/>
          </p:cNvSpPr>
          <p:nvPr>
            <p:ph type="title"/>
          </p:nvPr>
        </p:nvSpPr>
        <p:spPr/>
        <p:txBody>
          <a:bodyPr/>
          <a:lstStyle/>
          <a:p>
            <a:r>
              <a:rPr lang="en-US" b="1" dirty="0">
                <a:cs typeface="Times New Roman" panose="02020603050405020304" pitchFamily="18" charset="0"/>
              </a:rPr>
              <a:t>Advantages of Agile</a:t>
            </a:r>
            <a:endParaRPr lang="en-IN"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6DCE33A4-8C8F-4816-BEDA-75B87CDCB405}"/>
              </a:ext>
            </a:extLst>
          </p:cNvPr>
          <p:cNvSpPr>
            <a:spLocks noGrp="1"/>
          </p:cNvSpPr>
          <p:nvPr>
            <p:ph idx="1"/>
          </p:nvPr>
        </p:nvSpPr>
        <p:spPr>
          <a:xfrm>
            <a:off x="838200" y="1573698"/>
            <a:ext cx="10515600" cy="4351338"/>
          </a:xfrm>
        </p:spPr>
        <p:txBody>
          <a:bodyPr/>
          <a:lstStyle/>
          <a:p>
            <a:pPr marL="0" indent="0" algn="l">
              <a:buNone/>
            </a:pPr>
            <a:endParaRPr lang="en-US" sz="2400" b="0" i="0" dirty="0">
              <a:effectLst/>
              <a:latin typeface="+mj-lt"/>
              <a:cs typeface="Times New Roman" panose="02020603050405020304" pitchFamily="18" charset="0"/>
            </a:endParaRPr>
          </a:p>
          <a:p>
            <a:pPr algn="l">
              <a:buFont typeface="Arial" panose="020B0604020202020204" pitchFamily="34" charset="0"/>
              <a:buChar char="•"/>
            </a:pPr>
            <a:r>
              <a:rPr lang="en-US" sz="2400" b="0" i="0" dirty="0">
                <a:effectLst/>
                <a:latin typeface="+mj-lt"/>
                <a:cs typeface="Times New Roman" panose="02020603050405020304" pitchFamily="18" charset="0"/>
              </a:rPr>
              <a:t>More flexibility.</a:t>
            </a:r>
          </a:p>
          <a:p>
            <a:pPr algn="l">
              <a:buFont typeface="Arial" panose="020B0604020202020204" pitchFamily="34" charset="0"/>
              <a:buChar char="•"/>
            </a:pPr>
            <a:r>
              <a:rPr lang="en-US" sz="2400" b="0" i="0" dirty="0">
                <a:effectLst/>
                <a:latin typeface="+mj-lt"/>
                <a:cs typeface="Times New Roman" panose="02020603050405020304" pitchFamily="18" charset="0"/>
              </a:rPr>
              <a:t>More productivity.</a:t>
            </a:r>
          </a:p>
          <a:p>
            <a:pPr algn="l">
              <a:buFont typeface="Arial" panose="020B0604020202020204" pitchFamily="34" charset="0"/>
              <a:buChar char="•"/>
            </a:pPr>
            <a:r>
              <a:rPr lang="en-US" sz="2400" b="0" i="0" dirty="0">
                <a:effectLst/>
                <a:latin typeface="+mj-lt"/>
                <a:cs typeface="Times New Roman" panose="02020603050405020304" pitchFamily="18" charset="0"/>
              </a:rPr>
              <a:t>More transparency.</a:t>
            </a:r>
          </a:p>
          <a:p>
            <a:pPr algn="l">
              <a:buFont typeface="Arial" panose="020B0604020202020204" pitchFamily="34" charset="0"/>
              <a:buChar char="•"/>
            </a:pPr>
            <a:r>
              <a:rPr lang="en-US" sz="2400" b="0" i="0" dirty="0">
                <a:effectLst/>
                <a:latin typeface="+mj-lt"/>
                <a:cs typeface="Times New Roman" panose="02020603050405020304" pitchFamily="18" charset="0"/>
              </a:rPr>
              <a:t>Products of superior quality.</a:t>
            </a:r>
          </a:p>
          <a:p>
            <a:pPr algn="l">
              <a:buFont typeface="Arial" panose="020B0604020202020204" pitchFamily="34" charset="0"/>
              <a:buChar char="•"/>
            </a:pPr>
            <a:r>
              <a:rPr lang="en-US" sz="2400" b="0" i="0" dirty="0">
                <a:effectLst/>
                <a:latin typeface="+mj-lt"/>
                <a:cs typeface="Times New Roman" panose="02020603050405020304" pitchFamily="18" charset="0"/>
              </a:rPr>
              <a:t>Decreased risk of missed goals.</a:t>
            </a:r>
          </a:p>
          <a:p>
            <a:pPr algn="l">
              <a:buFont typeface="Arial" panose="020B0604020202020204" pitchFamily="34" charset="0"/>
              <a:buChar char="•"/>
            </a:pPr>
            <a:r>
              <a:rPr lang="en-US" sz="2400" b="0" i="0" dirty="0">
                <a:effectLst/>
                <a:latin typeface="+mj-lt"/>
                <a:cs typeface="Times New Roman" panose="02020603050405020304" pitchFamily="18" charset="0"/>
              </a:rPr>
              <a:t>Greater involvement and satisfaction of stakeholders.</a:t>
            </a:r>
          </a:p>
          <a:p>
            <a:endParaRPr lang="en-IN" dirty="0"/>
          </a:p>
        </p:txBody>
      </p:sp>
    </p:spTree>
    <p:extLst>
      <p:ext uri="{BB962C8B-B14F-4D97-AF65-F5344CB8AC3E}">
        <p14:creationId xmlns:p14="http://schemas.microsoft.com/office/powerpoint/2010/main" val="3048422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8C24C-C1AB-4D19-A6AC-D86F074DC5FE}"/>
              </a:ext>
            </a:extLst>
          </p:cNvPr>
          <p:cNvSpPr>
            <a:spLocks noGrp="1"/>
          </p:cNvSpPr>
          <p:nvPr>
            <p:ph type="title"/>
          </p:nvPr>
        </p:nvSpPr>
        <p:spPr/>
        <p:txBody>
          <a:bodyPr>
            <a:normAutofit/>
          </a:bodyPr>
          <a:lstStyle/>
          <a:p>
            <a:r>
              <a:rPr lang="en-US" b="1" dirty="0">
                <a:cs typeface="Times New Roman" panose="02020603050405020304" pitchFamily="18" charset="0"/>
              </a:rPr>
              <a:t>Disadvantages of Agile</a:t>
            </a:r>
            <a:endParaRPr lang="en-IN" dirty="0"/>
          </a:p>
        </p:txBody>
      </p:sp>
      <p:sp>
        <p:nvSpPr>
          <p:cNvPr id="3" name="Content Placeholder 2">
            <a:extLst>
              <a:ext uri="{FF2B5EF4-FFF2-40B4-BE49-F238E27FC236}">
                <a16:creationId xmlns:a16="http://schemas.microsoft.com/office/drawing/2014/main" id="{B5F79F58-41CF-4EF0-9E35-19032438B301}"/>
              </a:ext>
            </a:extLst>
          </p:cNvPr>
          <p:cNvSpPr>
            <a:spLocks noGrp="1"/>
          </p:cNvSpPr>
          <p:nvPr>
            <p:ph idx="1"/>
          </p:nvPr>
        </p:nvSpPr>
        <p:spPr/>
        <p:txBody>
          <a:bodyPr/>
          <a:lstStyle/>
          <a:p>
            <a:pPr algn="l">
              <a:buFont typeface="Arial" panose="020B0604020202020204" pitchFamily="34" charset="0"/>
              <a:buChar char="•"/>
            </a:pPr>
            <a:r>
              <a:rPr lang="en-US" sz="2400" b="0" i="0" dirty="0">
                <a:effectLst/>
                <a:latin typeface="+mj-lt"/>
                <a:cs typeface="Times New Roman" panose="02020603050405020304" pitchFamily="18" charset="0"/>
              </a:rPr>
              <a:t>Poor resource planning.</a:t>
            </a:r>
          </a:p>
          <a:p>
            <a:pPr algn="l">
              <a:buFont typeface="Arial" panose="020B0604020202020204" pitchFamily="34" charset="0"/>
              <a:buChar char="•"/>
            </a:pPr>
            <a:r>
              <a:rPr lang="en-US" sz="2400" b="0" i="0" dirty="0">
                <a:effectLst/>
                <a:latin typeface="+mj-lt"/>
                <a:cs typeface="Times New Roman" panose="02020603050405020304" pitchFamily="18" charset="0"/>
              </a:rPr>
              <a:t>Limited documentation.</a:t>
            </a:r>
          </a:p>
          <a:p>
            <a:pPr algn="l">
              <a:buFont typeface="Arial" panose="020B0604020202020204" pitchFamily="34" charset="0"/>
              <a:buChar char="•"/>
            </a:pPr>
            <a:r>
              <a:rPr lang="en-US" sz="2400" b="0" i="0" dirty="0">
                <a:effectLst/>
                <a:latin typeface="+mj-lt"/>
                <a:cs typeface="Times New Roman" panose="02020603050405020304" pitchFamily="18" charset="0"/>
              </a:rPr>
              <a:t>Fragmented output.</a:t>
            </a:r>
          </a:p>
          <a:p>
            <a:pPr algn="l">
              <a:buFont typeface="Arial" panose="020B0604020202020204" pitchFamily="34" charset="0"/>
              <a:buChar char="•"/>
            </a:pPr>
            <a:r>
              <a:rPr lang="en-US" sz="2400" b="0" i="0" dirty="0">
                <a:effectLst/>
                <a:latin typeface="+mj-lt"/>
                <a:cs typeface="Times New Roman" panose="02020603050405020304" pitchFamily="18" charset="0"/>
              </a:rPr>
              <a:t>No finite end.</a:t>
            </a:r>
          </a:p>
          <a:p>
            <a:pPr algn="l">
              <a:buFont typeface="Arial" panose="020B0604020202020204" pitchFamily="34" charset="0"/>
              <a:buChar char="•"/>
            </a:pPr>
            <a:r>
              <a:rPr lang="en-US" sz="2400" b="0" i="0" dirty="0">
                <a:effectLst/>
                <a:latin typeface="+mj-lt"/>
                <a:cs typeface="Times New Roman" panose="02020603050405020304" pitchFamily="18" charset="0"/>
              </a:rPr>
              <a:t>Difficult measurement.</a:t>
            </a:r>
          </a:p>
          <a:p>
            <a:endParaRPr lang="en-IN" dirty="0"/>
          </a:p>
        </p:txBody>
      </p:sp>
    </p:spTree>
    <p:extLst>
      <p:ext uri="{BB962C8B-B14F-4D97-AF65-F5344CB8AC3E}">
        <p14:creationId xmlns:p14="http://schemas.microsoft.com/office/powerpoint/2010/main" val="972016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C8305C4-801D-4D48-929F-A0D9C6285691}"/>
              </a:ext>
            </a:extLst>
          </p:cNvPr>
          <p:cNvSpPr txBox="1"/>
          <p:nvPr/>
        </p:nvSpPr>
        <p:spPr>
          <a:xfrm>
            <a:off x="837423" y="1045716"/>
            <a:ext cx="8437206" cy="3416320"/>
          </a:xfrm>
          <a:prstGeom prst="rect">
            <a:avLst/>
          </a:prstGeom>
          <a:noFill/>
        </p:spPr>
        <p:txBody>
          <a:bodyPr wrap="square">
            <a:spAutoFit/>
          </a:bodyPr>
          <a:lstStyle/>
          <a:p>
            <a:r>
              <a:rPr lang="en-IN" sz="3600" b="1" dirty="0"/>
              <a:t>Different Methodologies followed by  Software Industry</a:t>
            </a:r>
          </a:p>
          <a:p>
            <a:endParaRPr lang="en-IN" sz="3600" b="1" dirty="0"/>
          </a:p>
          <a:p>
            <a:pPr marL="571500" indent="-571500">
              <a:buFont typeface="Arial" panose="020B0604020202020204" pitchFamily="34" charset="0"/>
              <a:buChar char="•"/>
            </a:pPr>
            <a:r>
              <a:rPr lang="en-IN" sz="3600" dirty="0"/>
              <a:t>Waterfall Model</a:t>
            </a:r>
          </a:p>
          <a:p>
            <a:pPr marL="571500" indent="-571500">
              <a:buFont typeface="Arial" panose="020B0604020202020204" pitchFamily="34" charset="0"/>
              <a:buChar char="•"/>
            </a:pPr>
            <a:r>
              <a:rPr lang="en-IN" sz="3600" dirty="0"/>
              <a:t>Agile Model</a:t>
            </a:r>
          </a:p>
          <a:p>
            <a:r>
              <a:rPr lang="en-IN" sz="3600" b="1" dirty="0"/>
              <a:t> </a:t>
            </a:r>
            <a:endParaRPr lang="en-IN" b="1" dirty="0"/>
          </a:p>
        </p:txBody>
      </p:sp>
    </p:spTree>
    <p:extLst>
      <p:ext uri="{BB962C8B-B14F-4D97-AF65-F5344CB8AC3E}">
        <p14:creationId xmlns:p14="http://schemas.microsoft.com/office/powerpoint/2010/main" val="3267040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9544433-AB89-449F-9577-323D6FB144AA}"/>
              </a:ext>
            </a:extLst>
          </p:cNvPr>
          <p:cNvSpPr>
            <a:spLocks noGrp="1"/>
          </p:cNvSpPr>
          <p:nvPr>
            <p:ph type="title"/>
          </p:nvPr>
        </p:nvSpPr>
        <p:spPr>
          <a:xfrm>
            <a:off x="343678" y="2568055"/>
            <a:ext cx="10515600" cy="1325563"/>
          </a:xfrm>
        </p:spPr>
        <p:txBody>
          <a:bodyPr/>
          <a:lstStyle/>
          <a:p>
            <a:r>
              <a:rPr lang="en-US" dirty="0"/>
              <a:t>                               </a:t>
            </a:r>
            <a:r>
              <a:rPr lang="en-US" sz="5400" b="1" dirty="0">
                <a:cs typeface="Times New Roman" panose="02020603050405020304" pitchFamily="18" charset="0"/>
              </a:rPr>
              <a:t>Thank You</a:t>
            </a:r>
            <a:endParaRPr lang="en-IN" b="1" dirty="0">
              <a:cs typeface="Times New Roman" panose="02020603050405020304" pitchFamily="18" charset="0"/>
            </a:endParaRPr>
          </a:p>
        </p:txBody>
      </p:sp>
    </p:spTree>
    <p:extLst>
      <p:ext uri="{BB962C8B-B14F-4D97-AF65-F5344CB8AC3E}">
        <p14:creationId xmlns:p14="http://schemas.microsoft.com/office/powerpoint/2010/main" val="3048669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74A2-6D0E-4FE6-A3B1-256204B655FE}"/>
              </a:ext>
            </a:extLst>
          </p:cNvPr>
          <p:cNvSpPr>
            <a:spLocks noGrp="1"/>
          </p:cNvSpPr>
          <p:nvPr>
            <p:ph type="title"/>
          </p:nvPr>
        </p:nvSpPr>
        <p:spPr>
          <a:xfrm>
            <a:off x="452119" y="3045093"/>
            <a:ext cx="5806441" cy="1325563"/>
          </a:xfrm>
        </p:spPr>
        <p:txBody>
          <a:bodyPr>
            <a:noAutofit/>
          </a:bodyPr>
          <a:lstStyle/>
          <a:p>
            <a:pPr marL="342900" indent="-342900" algn="just" fontAlgn="base">
              <a:buFont typeface="Arial" panose="020B0604020202020204" pitchFamily="34" charset="0"/>
              <a:buChar char="•"/>
            </a:pPr>
            <a:r>
              <a:rPr lang="en-US" sz="2400" b="0" i="0" dirty="0">
                <a:effectLst/>
              </a:rPr>
              <a:t>Waterfall Software Practices are Traditional, Plan-Driven Practices for Developing Systems and Software Development Life Cycle (SDLC) Approach. And it is based on Developing in Stages: Gather and Analyze Software Requirements, Design, Develop, Test and Deploy into Operations. The output of one stage is required to initiate the next stage.</a:t>
            </a:r>
            <a:br>
              <a:rPr lang="en-US" sz="2400" b="0" i="0" dirty="0">
                <a:effectLst/>
              </a:rPr>
            </a:br>
            <a:endParaRPr lang="en-IN" sz="2000" dirty="0"/>
          </a:p>
        </p:txBody>
      </p:sp>
      <p:pic>
        <p:nvPicPr>
          <p:cNvPr id="6" name="Content Placeholder 5">
            <a:extLst>
              <a:ext uri="{FF2B5EF4-FFF2-40B4-BE49-F238E27FC236}">
                <a16:creationId xmlns:a16="http://schemas.microsoft.com/office/drawing/2014/main" id="{BF393C46-A001-48F2-813C-19AC91B18534}"/>
              </a:ext>
            </a:extLst>
          </p:cNvPr>
          <p:cNvPicPr>
            <a:picLocks noGrp="1" noChangeAspect="1"/>
          </p:cNvPicPr>
          <p:nvPr>
            <p:ph idx="1"/>
          </p:nvPr>
        </p:nvPicPr>
        <p:blipFill rotWithShape="1">
          <a:blip r:embed="rId2"/>
          <a:srcRect l="2630" t="12738" r="12871" b="-338"/>
          <a:stretch/>
        </p:blipFill>
        <p:spPr bwMode="auto">
          <a:xfrm>
            <a:off x="6643991" y="1183548"/>
            <a:ext cx="4789777" cy="504865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3D82559-2736-4222-84D3-D1F20105AD8B}"/>
              </a:ext>
            </a:extLst>
          </p:cNvPr>
          <p:cNvSpPr txBox="1"/>
          <p:nvPr/>
        </p:nvSpPr>
        <p:spPr>
          <a:xfrm>
            <a:off x="543559" y="829605"/>
            <a:ext cx="3180080" cy="707886"/>
          </a:xfrm>
          <a:prstGeom prst="rect">
            <a:avLst/>
          </a:prstGeom>
          <a:noFill/>
        </p:spPr>
        <p:txBody>
          <a:bodyPr wrap="square" rtlCol="0">
            <a:spAutoFit/>
          </a:bodyPr>
          <a:lstStyle/>
          <a:p>
            <a:r>
              <a:rPr lang="en-US" sz="4000" b="1" i="0" dirty="0">
                <a:effectLst/>
                <a:latin typeface="-apple-system"/>
              </a:rPr>
              <a:t>The Waterfall</a:t>
            </a:r>
            <a:endParaRPr lang="en-IN" sz="4000" dirty="0"/>
          </a:p>
        </p:txBody>
      </p:sp>
    </p:spTree>
    <p:extLst>
      <p:ext uri="{BB962C8B-B14F-4D97-AF65-F5344CB8AC3E}">
        <p14:creationId xmlns:p14="http://schemas.microsoft.com/office/powerpoint/2010/main" val="46598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A77032-1A42-40FE-8EDB-1B500C0F167C}"/>
              </a:ext>
            </a:extLst>
          </p:cNvPr>
          <p:cNvSpPr>
            <a:spLocks noGrp="1"/>
          </p:cNvSpPr>
          <p:nvPr>
            <p:ph idx="1"/>
          </p:nvPr>
        </p:nvSpPr>
        <p:spPr>
          <a:xfrm>
            <a:off x="455428" y="594112"/>
            <a:ext cx="11736572" cy="4351338"/>
          </a:xfrm>
        </p:spPr>
        <p:txBody>
          <a:bodyPr>
            <a:normAutofit/>
          </a:bodyPr>
          <a:lstStyle/>
          <a:p>
            <a:pPr marL="0" indent="0" algn="l" fontAlgn="base">
              <a:buNone/>
            </a:pPr>
            <a:r>
              <a:rPr lang="en-US" sz="3600" b="1" i="0" dirty="0">
                <a:effectLst/>
                <a:latin typeface="-apple-system"/>
              </a:rPr>
              <a:t> The Agile</a:t>
            </a:r>
          </a:p>
          <a:p>
            <a:pPr algn="l" fontAlgn="base"/>
            <a:r>
              <a:rPr lang="en-US" sz="2400" b="0" i="0" dirty="0">
                <a:effectLst/>
                <a:latin typeface="+mj-lt"/>
              </a:rPr>
              <a:t>The need for a Quick Adaptation and Rapid Delivery of Products was the engine behind Agile Software Development Practices birth. The changing Business needs during Development require a solution. The Methodology allows for the Exploration of New Ideas and Quicker Determinations about which of those Ideas are Viable.</a:t>
            </a:r>
          </a:p>
          <a:p>
            <a:pPr algn="l" fontAlgn="base"/>
            <a:r>
              <a:rPr lang="en-US" sz="2400" b="0" i="0" dirty="0">
                <a:effectLst/>
                <a:latin typeface="+mj-lt"/>
              </a:rPr>
              <a:t>Some of the Agile Frameworks used are Scrum and Kanban. Where Scrum’s Key Components are </a:t>
            </a:r>
            <a:r>
              <a:rPr lang="en-US" sz="800" b="0" i="0" dirty="0">
                <a:effectLst/>
                <a:latin typeface="+mj-lt"/>
              </a:rPr>
              <a:t>i</a:t>
            </a:r>
            <a:r>
              <a:rPr lang="en-US" sz="2400" b="0" i="0" dirty="0">
                <a:effectLst/>
                <a:latin typeface="+mj-lt"/>
              </a:rPr>
              <a:t>terations and velocity, the Key Component with Kanban is its Work in Progress Status.</a:t>
            </a:r>
          </a:p>
          <a:p>
            <a:endParaRPr lang="en-IN" sz="2000" dirty="0"/>
          </a:p>
        </p:txBody>
      </p:sp>
      <p:pic>
        <p:nvPicPr>
          <p:cNvPr id="4" name="Picture 3">
            <a:extLst>
              <a:ext uri="{FF2B5EF4-FFF2-40B4-BE49-F238E27FC236}">
                <a16:creationId xmlns:a16="http://schemas.microsoft.com/office/drawing/2014/main" id="{D0557B25-1AA7-40FB-AD7F-DC7AD02A1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074" y="3456261"/>
            <a:ext cx="7961435" cy="2978378"/>
          </a:xfrm>
          <a:prstGeom prst="rect">
            <a:avLst/>
          </a:prstGeom>
        </p:spPr>
      </p:pic>
    </p:spTree>
    <p:extLst>
      <p:ext uri="{BB962C8B-B14F-4D97-AF65-F5344CB8AC3E}">
        <p14:creationId xmlns:p14="http://schemas.microsoft.com/office/powerpoint/2010/main" val="295783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35F17-7805-4FA2-90D3-B5CF9AD15CA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t>
            </a:r>
            <a:r>
              <a:rPr lang="en-US" b="1" dirty="0">
                <a:cs typeface="Times New Roman" panose="02020603050405020304" pitchFamily="18" charset="0"/>
              </a:rPr>
              <a:t>Principles of Agile are</a:t>
            </a:r>
            <a:endParaRPr lang="en-IN"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A5BD17DE-C4C3-4CE4-A13F-101CCA5D4E2B}"/>
              </a:ext>
            </a:extLst>
          </p:cNvPr>
          <p:cNvSpPr>
            <a:spLocks noGrp="1"/>
          </p:cNvSpPr>
          <p:nvPr>
            <p:ph idx="1"/>
          </p:nvPr>
        </p:nvSpPr>
        <p:spPr>
          <a:xfrm>
            <a:off x="772885" y="1508383"/>
            <a:ext cx="10977979" cy="4592931"/>
          </a:xfrm>
        </p:spPr>
        <p:txBody>
          <a:bodyPr>
            <a:normAutofit fontScale="47500" lnSpcReduction="20000"/>
          </a:bodyPr>
          <a:lstStyle/>
          <a:p>
            <a:pPr algn="l"/>
            <a:endParaRPr lang="en-US" sz="4500" b="0" i="0" dirty="0">
              <a:solidFill>
                <a:srgbClr val="333333"/>
              </a:solidFill>
              <a:effectLst/>
              <a:latin typeface="+mj-lt"/>
              <a:cs typeface="Times New Roman" panose="02020603050405020304" pitchFamily="18" charset="0"/>
            </a:endParaRPr>
          </a:p>
          <a:p>
            <a:pPr algn="l"/>
            <a:r>
              <a:rPr lang="en-US" sz="5100" b="0" i="0" dirty="0">
                <a:solidFill>
                  <a:srgbClr val="333333"/>
                </a:solidFill>
                <a:effectLst/>
                <a:latin typeface="+mj-lt"/>
                <a:cs typeface="Times New Roman" panose="02020603050405020304" pitchFamily="18" charset="0"/>
              </a:rPr>
              <a:t>Our highest priority is to satisfy the customer through early and continuous delivery of valuable software.</a:t>
            </a:r>
          </a:p>
          <a:p>
            <a:pPr algn="l"/>
            <a:r>
              <a:rPr lang="en-US" sz="5100" b="0" i="0" dirty="0">
                <a:solidFill>
                  <a:srgbClr val="333333"/>
                </a:solidFill>
                <a:effectLst/>
                <a:latin typeface="+mj-lt"/>
                <a:cs typeface="Times New Roman" panose="02020603050405020304" pitchFamily="18" charset="0"/>
              </a:rPr>
              <a:t>Welcome changing requirements, even late in development. Agile processes harness change for the customer’s competitive advantage.</a:t>
            </a:r>
          </a:p>
          <a:p>
            <a:pPr algn="l"/>
            <a:r>
              <a:rPr lang="en-US" sz="5100" b="0" i="0" dirty="0">
                <a:solidFill>
                  <a:srgbClr val="333333"/>
                </a:solidFill>
                <a:effectLst/>
                <a:latin typeface="+mj-lt"/>
                <a:cs typeface="Times New Roman" panose="02020603050405020304" pitchFamily="18" charset="0"/>
              </a:rPr>
              <a:t>Deliver working software frequently, from a couple of weeks to a couple of months, with a preference to the shorter timescale.</a:t>
            </a:r>
          </a:p>
          <a:p>
            <a:pPr algn="l"/>
            <a:r>
              <a:rPr lang="en-US" sz="5100" b="0" i="0" dirty="0">
                <a:solidFill>
                  <a:srgbClr val="333333"/>
                </a:solidFill>
                <a:effectLst/>
                <a:latin typeface="+mj-lt"/>
                <a:cs typeface="Times New Roman" panose="02020603050405020304" pitchFamily="18" charset="0"/>
              </a:rPr>
              <a:t>Business people and developers must work together daily throughout the project.</a:t>
            </a:r>
          </a:p>
          <a:p>
            <a:pPr algn="l"/>
            <a:r>
              <a:rPr lang="en-US" sz="5100" b="0" i="0" dirty="0">
                <a:solidFill>
                  <a:srgbClr val="333333"/>
                </a:solidFill>
                <a:effectLst/>
                <a:latin typeface="+mj-lt"/>
                <a:cs typeface="Times New Roman" panose="02020603050405020304" pitchFamily="18" charset="0"/>
              </a:rPr>
              <a:t>Build projects around motivated individuals. Give them the environment and support they need, and trust them to get the job done.</a:t>
            </a:r>
          </a:p>
          <a:p>
            <a:pPr algn="l"/>
            <a:r>
              <a:rPr lang="en-US" sz="5100" b="0" i="0" dirty="0">
                <a:solidFill>
                  <a:srgbClr val="333333"/>
                </a:solidFill>
                <a:effectLst/>
                <a:latin typeface="+mj-lt"/>
                <a:cs typeface="Times New Roman" panose="02020603050405020304" pitchFamily="18" charset="0"/>
              </a:rPr>
              <a:t>The most efficient and effective method of conveying information to and within a development team is face-to-face conversation.</a:t>
            </a:r>
          </a:p>
          <a:p>
            <a:endParaRPr lang="en-IN" dirty="0"/>
          </a:p>
        </p:txBody>
      </p:sp>
    </p:spTree>
    <p:extLst>
      <p:ext uri="{BB962C8B-B14F-4D97-AF65-F5344CB8AC3E}">
        <p14:creationId xmlns:p14="http://schemas.microsoft.com/office/powerpoint/2010/main" val="1615922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535F-B38E-47B4-9E7F-CED64DA207F5}"/>
              </a:ext>
            </a:extLst>
          </p:cNvPr>
          <p:cNvSpPr>
            <a:spLocks noGrp="1"/>
          </p:cNvSpPr>
          <p:nvPr>
            <p:ph type="title"/>
          </p:nvPr>
        </p:nvSpPr>
        <p:spPr/>
        <p:txBody>
          <a:bodyPr/>
          <a:lstStyle/>
          <a:p>
            <a:r>
              <a:rPr lang="en-US" b="1" dirty="0">
                <a:cs typeface="Times New Roman" panose="02020603050405020304" pitchFamily="18" charset="0"/>
              </a:rPr>
              <a:t> Principles of Agile are</a:t>
            </a:r>
            <a:endParaRPr lang="en-IN" dirty="0"/>
          </a:p>
        </p:txBody>
      </p:sp>
      <p:sp>
        <p:nvSpPr>
          <p:cNvPr id="3" name="Content Placeholder 2">
            <a:extLst>
              <a:ext uri="{FF2B5EF4-FFF2-40B4-BE49-F238E27FC236}">
                <a16:creationId xmlns:a16="http://schemas.microsoft.com/office/drawing/2014/main" id="{F5DD33FF-09E4-4497-8666-5B9A718534BC}"/>
              </a:ext>
            </a:extLst>
          </p:cNvPr>
          <p:cNvSpPr>
            <a:spLocks noGrp="1"/>
          </p:cNvSpPr>
          <p:nvPr>
            <p:ph idx="1"/>
          </p:nvPr>
        </p:nvSpPr>
        <p:spPr/>
        <p:txBody>
          <a:bodyPr>
            <a:normAutofit lnSpcReduction="10000"/>
          </a:bodyPr>
          <a:lstStyle/>
          <a:p>
            <a:pPr algn="l"/>
            <a:r>
              <a:rPr lang="en-US" sz="2600" b="0" i="0" dirty="0">
                <a:solidFill>
                  <a:srgbClr val="333333"/>
                </a:solidFill>
                <a:effectLst/>
                <a:latin typeface="+mj-lt"/>
                <a:cs typeface="Times New Roman" panose="02020603050405020304" pitchFamily="18" charset="0"/>
              </a:rPr>
              <a:t>Working software is the primary measure of progress.</a:t>
            </a:r>
          </a:p>
          <a:p>
            <a:pPr algn="l"/>
            <a:r>
              <a:rPr lang="en-US" sz="2600" b="0" i="0" dirty="0">
                <a:solidFill>
                  <a:srgbClr val="333333"/>
                </a:solidFill>
                <a:effectLst/>
                <a:latin typeface="+mj-lt"/>
                <a:cs typeface="Times New Roman" panose="02020603050405020304" pitchFamily="18" charset="0"/>
              </a:rPr>
              <a:t>Agile processes promote sustainable development. The sponsors, developers, and users should be able to maintain a constant pace indefinitely.</a:t>
            </a:r>
          </a:p>
          <a:p>
            <a:pPr algn="l"/>
            <a:r>
              <a:rPr lang="en-US" sz="2600" b="0" i="0" dirty="0">
                <a:solidFill>
                  <a:srgbClr val="333333"/>
                </a:solidFill>
                <a:effectLst/>
                <a:latin typeface="+mj-lt"/>
                <a:cs typeface="Times New Roman" panose="02020603050405020304" pitchFamily="18" charset="0"/>
              </a:rPr>
              <a:t>Continuous attention to technical excellence and good design enhances agility.</a:t>
            </a:r>
          </a:p>
          <a:p>
            <a:pPr algn="l"/>
            <a:r>
              <a:rPr lang="en-US" sz="2600" b="0" i="0" dirty="0">
                <a:solidFill>
                  <a:srgbClr val="333333"/>
                </a:solidFill>
                <a:effectLst/>
                <a:latin typeface="+mj-lt"/>
                <a:cs typeface="Times New Roman" panose="02020603050405020304" pitchFamily="18" charset="0"/>
              </a:rPr>
              <a:t>Simplicity–the art of maximizing the amount of work not done–is essential.</a:t>
            </a:r>
          </a:p>
          <a:p>
            <a:pPr algn="l"/>
            <a:r>
              <a:rPr lang="en-US" sz="2600" b="0" i="0" dirty="0">
                <a:solidFill>
                  <a:srgbClr val="333333"/>
                </a:solidFill>
                <a:effectLst/>
                <a:latin typeface="+mj-lt"/>
                <a:cs typeface="Times New Roman" panose="02020603050405020304" pitchFamily="18" charset="0"/>
              </a:rPr>
              <a:t>The best architectures, requirements, and designs emerge from self-organizing teams.</a:t>
            </a:r>
          </a:p>
          <a:p>
            <a:pPr algn="l"/>
            <a:r>
              <a:rPr lang="en-US" sz="2600" b="0" i="0" dirty="0">
                <a:solidFill>
                  <a:srgbClr val="333333"/>
                </a:solidFill>
                <a:effectLst/>
                <a:latin typeface="+mj-lt"/>
                <a:cs typeface="Times New Roman" panose="02020603050405020304" pitchFamily="18" charset="0"/>
              </a:rPr>
              <a:t>At regular intervals, the team reflects on how to become more effective, then tunes and adjusts its behavior accordingly.</a:t>
            </a:r>
          </a:p>
          <a:p>
            <a:pPr algn="l"/>
            <a:endParaRPr lang="en-US" b="0" i="0" dirty="0">
              <a:solidFill>
                <a:srgbClr val="333333"/>
              </a:solidFill>
              <a:effectLst/>
              <a:latin typeface="sofia-pro"/>
            </a:endParaRPr>
          </a:p>
          <a:p>
            <a:endParaRPr lang="en-IN" dirty="0"/>
          </a:p>
        </p:txBody>
      </p:sp>
    </p:spTree>
    <p:extLst>
      <p:ext uri="{BB962C8B-B14F-4D97-AF65-F5344CB8AC3E}">
        <p14:creationId xmlns:p14="http://schemas.microsoft.com/office/powerpoint/2010/main" val="4122996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90C4-C26C-4621-BD6F-82138DD2854D}"/>
              </a:ext>
            </a:extLst>
          </p:cNvPr>
          <p:cNvSpPr>
            <a:spLocks noGrp="1"/>
          </p:cNvSpPr>
          <p:nvPr>
            <p:ph type="title"/>
          </p:nvPr>
        </p:nvSpPr>
        <p:spPr>
          <a:xfrm>
            <a:off x="968829" y="309141"/>
            <a:ext cx="10515600" cy="1325563"/>
          </a:xfrm>
        </p:spPr>
        <p:txBody>
          <a:bodyPr/>
          <a:lstStyle/>
          <a:p>
            <a:r>
              <a:rPr lang="en-US" b="1" dirty="0">
                <a:cs typeface="Times New Roman" panose="02020603050405020304" pitchFamily="18" charset="0"/>
              </a:rPr>
              <a:t>AGILE is Used for</a:t>
            </a:r>
            <a:endParaRPr lang="en-IN"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D2A4AF74-DA63-4BF8-86DA-1AD1AA1FFEA3}"/>
              </a:ext>
            </a:extLst>
          </p:cNvPr>
          <p:cNvSpPr>
            <a:spLocks noGrp="1"/>
          </p:cNvSpPr>
          <p:nvPr>
            <p:ph idx="1"/>
          </p:nvPr>
        </p:nvSpPr>
        <p:spPr/>
        <p:txBody>
          <a:bodyPr>
            <a:normAutofit/>
          </a:bodyPr>
          <a:lstStyle/>
          <a:p>
            <a:r>
              <a:rPr lang="en-US" sz="2400" i="0" dirty="0">
                <a:effectLst/>
                <a:latin typeface="+mj-lt"/>
                <a:cs typeface="Times New Roman" panose="02020603050405020304" pitchFamily="18" charset="0"/>
              </a:rPr>
              <a:t>With Agile software development, teams can quickly adapt to requirements changes without negatively impacting release dates. </a:t>
            </a:r>
          </a:p>
          <a:p>
            <a:r>
              <a:rPr lang="en-US" sz="2400" i="0" dirty="0">
                <a:effectLst/>
                <a:latin typeface="+mj-lt"/>
                <a:cs typeface="Times New Roman" panose="02020603050405020304" pitchFamily="18" charset="0"/>
              </a:rPr>
              <a:t>Not only that, Agile helps reduce technical debt, improve customer satisfaction and deliver a higher quality product.</a:t>
            </a:r>
          </a:p>
          <a:p>
            <a:r>
              <a:rPr lang="en-US" sz="2400" dirty="0">
                <a:latin typeface="+mj-lt"/>
                <a:cs typeface="Times New Roman" panose="02020603050405020304" pitchFamily="18" charset="0"/>
              </a:rPr>
              <a:t>M</a:t>
            </a:r>
            <a:r>
              <a:rPr lang="en-US" sz="2400" b="0" i="0" dirty="0">
                <a:effectLst/>
                <a:latin typeface="+mj-lt"/>
                <a:cs typeface="Times New Roman" panose="02020603050405020304" pitchFamily="18" charset="0"/>
              </a:rPr>
              <a:t>ainly used for </a:t>
            </a:r>
            <a:r>
              <a:rPr lang="en-US" sz="2400" b="1" i="0" dirty="0">
                <a:effectLst/>
                <a:latin typeface="+mj-lt"/>
                <a:cs typeface="Times New Roman" panose="02020603050405020304" pitchFamily="18" charset="0"/>
              </a:rPr>
              <a:t>software development</a:t>
            </a:r>
            <a:r>
              <a:rPr lang="en-US" sz="2400" b="0" i="0" dirty="0">
                <a:effectLst/>
                <a:latin typeface="+mj-lt"/>
                <a:cs typeface="Times New Roman" panose="02020603050405020304" pitchFamily="18" charset="0"/>
              </a:rPr>
              <a:t>, where demands and solutions evolve through the collaborative effort of self-organizing and cross-functional teams and their customers</a:t>
            </a:r>
            <a:endParaRPr lang="en-US" sz="2400" i="0" dirty="0">
              <a:effectLst/>
              <a:latin typeface="+mj-lt"/>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6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38345-28D5-49BD-ADB8-204560D0DD1D}"/>
              </a:ext>
            </a:extLst>
          </p:cNvPr>
          <p:cNvSpPr>
            <a:spLocks noGrp="1"/>
          </p:cNvSpPr>
          <p:nvPr>
            <p:ph type="title"/>
          </p:nvPr>
        </p:nvSpPr>
        <p:spPr/>
        <p:txBody>
          <a:bodyPr/>
          <a:lstStyle/>
          <a:p>
            <a:r>
              <a:rPr lang="en-US" b="1" dirty="0">
                <a:cs typeface="Times New Roman" panose="02020603050405020304" pitchFamily="18" charset="0"/>
              </a:rPr>
              <a:t>Agile SDLC</a:t>
            </a:r>
            <a:endParaRPr lang="en-IN"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BA8923AB-D1D2-43CF-8939-4E33DAF0CFB9}"/>
              </a:ext>
            </a:extLst>
          </p:cNvPr>
          <p:cNvSpPr>
            <a:spLocks noGrp="1"/>
          </p:cNvSpPr>
          <p:nvPr>
            <p:ph idx="1"/>
          </p:nvPr>
        </p:nvSpPr>
        <p:spPr>
          <a:xfrm>
            <a:off x="838200" y="1825625"/>
            <a:ext cx="4592216" cy="4351338"/>
          </a:xfrm>
        </p:spPr>
        <p:txBody>
          <a:bodyPr>
            <a:normAutofit/>
          </a:bodyPr>
          <a:lstStyle/>
          <a:p>
            <a:pPr algn="just"/>
            <a:r>
              <a:rPr lang="en-US" sz="2400" i="0" dirty="0">
                <a:effectLst/>
                <a:latin typeface="+mj-lt"/>
                <a:cs typeface="Times New Roman" panose="02020603050405020304" pitchFamily="18" charset="0"/>
              </a:rPr>
              <a:t>Agile SDLC model is a combination of iterative and incremental process models with focus on process adaptability and customer satisfaction by rapid delivery of working software product. Agile Methods break the product into small incremental builds. These builds are provided in iterations.</a:t>
            </a:r>
            <a:endParaRPr lang="en-IN" sz="2400" dirty="0">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6AE24581-9D86-411E-BD68-3213FD49C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3125" y="1825625"/>
            <a:ext cx="5715000" cy="4257675"/>
          </a:xfrm>
          <a:prstGeom prst="rect">
            <a:avLst/>
          </a:prstGeom>
        </p:spPr>
      </p:pic>
    </p:spTree>
    <p:extLst>
      <p:ext uri="{BB962C8B-B14F-4D97-AF65-F5344CB8AC3E}">
        <p14:creationId xmlns:p14="http://schemas.microsoft.com/office/powerpoint/2010/main" val="23407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BB20-5FA0-415D-A239-4D07EB4B7582}"/>
              </a:ext>
            </a:extLst>
          </p:cNvPr>
          <p:cNvSpPr>
            <a:spLocks noGrp="1"/>
          </p:cNvSpPr>
          <p:nvPr>
            <p:ph type="title"/>
          </p:nvPr>
        </p:nvSpPr>
        <p:spPr/>
        <p:txBody>
          <a:bodyPr/>
          <a:lstStyle/>
          <a:p>
            <a:r>
              <a:rPr lang="en-US" b="1" dirty="0">
                <a:cs typeface="Times New Roman" panose="02020603050405020304" pitchFamily="18" charset="0"/>
              </a:rPr>
              <a:t>Steps in SDLC</a:t>
            </a:r>
            <a:endParaRPr lang="en-IN" b="1"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740A6CC1-46CC-4092-84FA-C58736D8EF2C}"/>
              </a:ext>
            </a:extLst>
          </p:cNvPr>
          <p:cNvSpPr>
            <a:spLocks noGrp="1"/>
          </p:cNvSpPr>
          <p:nvPr>
            <p:ph idx="1"/>
          </p:nvPr>
        </p:nvSpPr>
        <p:spPr/>
        <p:txBody>
          <a:bodyPr>
            <a:normAutofit/>
          </a:bodyPr>
          <a:lstStyle/>
          <a:p>
            <a:r>
              <a:rPr lang="en-IN" sz="2400" dirty="0">
                <a:latin typeface="+mj-lt"/>
                <a:cs typeface="Times New Roman" panose="02020603050405020304" pitchFamily="18" charset="0"/>
              </a:rPr>
              <a:t> Planning </a:t>
            </a:r>
          </a:p>
          <a:p>
            <a:r>
              <a:rPr lang="en-IN" sz="2400" dirty="0">
                <a:latin typeface="+mj-lt"/>
                <a:cs typeface="Times New Roman" panose="02020603050405020304" pitchFamily="18" charset="0"/>
              </a:rPr>
              <a:t> Gathering Requirements &amp; Analysis</a:t>
            </a:r>
          </a:p>
          <a:p>
            <a:r>
              <a:rPr lang="en-IN" sz="2400" dirty="0">
                <a:latin typeface="+mj-lt"/>
                <a:cs typeface="Times New Roman" panose="02020603050405020304" pitchFamily="18" charset="0"/>
              </a:rPr>
              <a:t> Defining</a:t>
            </a:r>
          </a:p>
          <a:p>
            <a:r>
              <a:rPr lang="en-IN" sz="2400" dirty="0">
                <a:latin typeface="+mj-lt"/>
                <a:cs typeface="Times New Roman" panose="02020603050405020304" pitchFamily="18" charset="0"/>
              </a:rPr>
              <a:t> Design</a:t>
            </a:r>
          </a:p>
          <a:p>
            <a:r>
              <a:rPr lang="en-IN" sz="2400" dirty="0">
                <a:latin typeface="+mj-lt"/>
                <a:cs typeface="Times New Roman" panose="02020603050405020304" pitchFamily="18" charset="0"/>
              </a:rPr>
              <a:t> Building </a:t>
            </a:r>
          </a:p>
          <a:p>
            <a:r>
              <a:rPr lang="en-IN" sz="2400" dirty="0">
                <a:latin typeface="+mj-lt"/>
                <a:cs typeface="Times New Roman" panose="02020603050405020304" pitchFamily="18" charset="0"/>
              </a:rPr>
              <a:t> Testing</a:t>
            </a:r>
          </a:p>
          <a:p>
            <a:r>
              <a:rPr lang="en-IN" sz="2400" dirty="0">
                <a:latin typeface="+mj-lt"/>
                <a:cs typeface="Times New Roman" panose="02020603050405020304" pitchFamily="18" charset="0"/>
              </a:rPr>
              <a:t> Deployment</a:t>
            </a:r>
          </a:p>
        </p:txBody>
      </p:sp>
    </p:spTree>
    <p:extLst>
      <p:ext uri="{BB962C8B-B14F-4D97-AF65-F5344CB8AC3E}">
        <p14:creationId xmlns:p14="http://schemas.microsoft.com/office/powerpoint/2010/main" val="957480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1301</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Calibri</vt:lpstr>
      <vt:lpstr>Calibri Light</vt:lpstr>
      <vt:lpstr>Roboto</vt:lpstr>
      <vt:lpstr>sofia-pro</vt:lpstr>
      <vt:lpstr>Times New Roman</vt:lpstr>
      <vt:lpstr>Office Theme</vt:lpstr>
      <vt:lpstr>                  AGILE</vt:lpstr>
      <vt:lpstr>PowerPoint Presentation</vt:lpstr>
      <vt:lpstr>Waterfall Software Practices are Traditional, Plan-Driven Practices for Developing Systems and Software Development Life Cycle (SDLC) Approach. And it is based on Developing in Stages: Gather and Analyze Software Requirements, Design, Develop, Test and Deploy into Operations. The output of one stage is required to initiate the next stage. </vt:lpstr>
      <vt:lpstr>PowerPoint Presentation</vt:lpstr>
      <vt:lpstr> Principles of Agile are</vt:lpstr>
      <vt:lpstr> Principles of Agile are</vt:lpstr>
      <vt:lpstr>AGILE is Used for</vt:lpstr>
      <vt:lpstr>Agile SDLC</vt:lpstr>
      <vt:lpstr>Steps in SDLC</vt:lpstr>
      <vt:lpstr>Scrum</vt:lpstr>
      <vt:lpstr>Scrum roles</vt:lpstr>
      <vt:lpstr> How does a Scrum Master track Sprint progress? </vt:lpstr>
      <vt:lpstr>User Story</vt:lpstr>
      <vt:lpstr> How are user stories, epics, and tasks different? </vt:lpstr>
      <vt:lpstr>Sprint and Velocity</vt:lpstr>
      <vt:lpstr> What is a Burnup and Burndown Chart? </vt:lpstr>
      <vt:lpstr> User story structure with an example. </vt:lpstr>
      <vt:lpstr>Advantages of Agile</vt:lpstr>
      <vt:lpstr>Disadvantages of Agile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dc:title>
  <dc:creator>Bhavishya R</dc:creator>
  <cp:lastModifiedBy>Murugheshgouda V h</cp:lastModifiedBy>
  <cp:revision>2</cp:revision>
  <dcterms:created xsi:type="dcterms:W3CDTF">2022-04-03T06:37:21Z</dcterms:created>
  <dcterms:modified xsi:type="dcterms:W3CDTF">2022-04-05T06:30:46Z</dcterms:modified>
</cp:coreProperties>
</file>