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3" r:id="rId6"/>
    <p:sldId id="274" r:id="rId7"/>
    <p:sldId id="260" r:id="rId8"/>
    <p:sldId id="261" r:id="rId9"/>
    <p:sldId id="262" r:id="rId10"/>
    <p:sldId id="263" r:id="rId11"/>
    <p:sldId id="264" r:id="rId12"/>
    <p:sldId id="265" r:id="rId13"/>
    <p:sldId id="266" r:id="rId14"/>
    <p:sldId id="267" r:id="rId15"/>
    <p:sldId id="271" r:id="rId16"/>
    <p:sldId id="272" r:id="rId17"/>
    <p:sldId id="268" r:id="rId18"/>
    <p:sldId id="269" r:id="rId19"/>
    <p:sldId id="270"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82" d="100"/>
          <a:sy n="82" d="100"/>
        </p:scale>
        <p:origin x="7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F9DB52-A3CA-4579-A126-62E641947EE8}" type="datetimeFigureOut">
              <a:rPr lang="en-IN" smtClean="0"/>
              <a:t>03-04-2022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F14D4F4-1904-429A-8FA0-60AA147F063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820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9DB52-A3CA-4579-A126-62E641947EE8}"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4D4F4-1904-429A-8FA0-60AA147F063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359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9DB52-A3CA-4579-A126-62E641947EE8}"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4D4F4-1904-429A-8FA0-60AA147F063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0898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9DB52-A3CA-4579-A126-62E641947EE8}"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4D4F4-1904-429A-8FA0-60AA147F063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777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9DB52-A3CA-4579-A126-62E641947EE8}"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4D4F4-1904-429A-8FA0-60AA147F063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00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F9DB52-A3CA-4579-A126-62E641947EE8}"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14D4F4-1904-429A-8FA0-60AA147F063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3120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F9DB52-A3CA-4579-A126-62E641947EE8}" type="datetimeFigureOut">
              <a:rPr lang="en-IN" smtClean="0"/>
              <a:t>03-04-2022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14D4F4-1904-429A-8FA0-60AA147F063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606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F9DB52-A3CA-4579-A126-62E641947EE8}" type="datetimeFigureOut">
              <a:rPr lang="en-IN" smtClean="0"/>
              <a:t>03-04-2022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14D4F4-1904-429A-8FA0-60AA147F063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6334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F9DB52-A3CA-4579-A126-62E641947EE8}" type="datetimeFigureOut">
              <a:rPr lang="en-IN" smtClean="0"/>
              <a:t>03-04-2022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3482619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9DB52-A3CA-4579-A126-62E641947EE8}"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14D4F4-1904-429A-8FA0-60AA147F063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273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5F9DB52-A3CA-4579-A126-62E641947EE8}" type="datetimeFigureOut">
              <a:rPr lang="en-IN" smtClean="0"/>
              <a:t>03-04-2022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F14D4F4-1904-429A-8FA0-60AA147F063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352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5F9DB52-A3CA-4579-A126-62E641947EE8}" type="datetimeFigureOut">
              <a:rPr lang="en-IN" smtClean="0"/>
              <a:t>03-04-2022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F14D4F4-1904-429A-8FA0-60AA147F063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5234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C8E2BC-F41B-41FA-BA17-90E80157A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19" y="578498"/>
            <a:ext cx="11479562" cy="5390045"/>
          </a:xfrm>
          <a:prstGeom prst="rect">
            <a:avLst/>
          </a:prstGeom>
        </p:spPr>
      </p:pic>
    </p:spTree>
    <p:extLst>
      <p:ext uri="{BB962C8B-B14F-4D97-AF65-F5344CB8AC3E}">
        <p14:creationId xmlns:p14="http://schemas.microsoft.com/office/powerpoint/2010/main" val="1735488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44884-6828-4152-BE31-3C9690D6F936}"/>
              </a:ext>
            </a:extLst>
          </p:cNvPr>
          <p:cNvSpPr>
            <a:spLocks noGrp="1"/>
          </p:cNvSpPr>
          <p:nvPr>
            <p:ph type="title"/>
          </p:nvPr>
        </p:nvSpPr>
        <p:spPr/>
        <p:txBody>
          <a:bodyPr/>
          <a:lstStyle/>
          <a:p>
            <a:r>
              <a:rPr lang="en-US" b="1" dirty="0">
                <a:latin typeface="Times New Roman" panose="02020603050405020304" charset="0"/>
                <a:cs typeface="Times New Roman" panose="02020603050405020304" charset="0"/>
              </a:rPr>
              <a:t>Advantages of Docker/Container</a:t>
            </a:r>
            <a:endParaRPr lang="en-IN" dirty="0"/>
          </a:p>
        </p:txBody>
      </p:sp>
      <p:sp>
        <p:nvSpPr>
          <p:cNvPr id="3" name="Content Placeholder 2">
            <a:extLst>
              <a:ext uri="{FF2B5EF4-FFF2-40B4-BE49-F238E27FC236}">
                <a16:creationId xmlns:a16="http://schemas.microsoft.com/office/drawing/2014/main" id="{4FD24A60-7426-44E3-A578-9C9166A8A985}"/>
              </a:ext>
            </a:extLst>
          </p:cNvPr>
          <p:cNvSpPr>
            <a:spLocks noGrp="1"/>
          </p:cNvSpPr>
          <p:nvPr>
            <p:ph idx="1"/>
          </p:nvPr>
        </p:nvSpPr>
        <p:spPr/>
        <p:txBody>
          <a:bodyPr>
            <a:normAutofit lnSpcReduction="10000"/>
          </a:bodyPr>
          <a:lstStyle/>
          <a:p>
            <a:r>
              <a:rPr lang="en-US" sz="2400" dirty="0">
                <a:latin typeface="Times New Roman" panose="02020603050405020304" charset="0"/>
                <a:cs typeface="Times New Roman" panose="02020603050405020304" charset="0"/>
              </a:rPr>
              <a:t>To provide microservices that is possible using container only by using virtual machines it is not possible.</a:t>
            </a:r>
          </a:p>
          <a:p>
            <a:r>
              <a:rPr lang="en-US" sz="2400" dirty="0">
                <a:latin typeface="Times New Roman" panose="02020603050405020304" charset="0"/>
                <a:cs typeface="Times New Roman" panose="02020603050405020304" charset="0"/>
              </a:rPr>
              <a:t>High speed compare to virtual machines.</a:t>
            </a:r>
          </a:p>
          <a:p>
            <a:r>
              <a:rPr lang="en-US" sz="2400" dirty="0">
                <a:latin typeface="Times New Roman" panose="02020603050405020304" charset="0"/>
                <a:cs typeface="Times New Roman" panose="02020603050405020304" charset="0"/>
              </a:rPr>
              <a:t>More lightweight </a:t>
            </a:r>
            <a:r>
              <a:rPr lang="en-US" sz="2400" dirty="0" err="1">
                <a:latin typeface="Times New Roman" panose="02020603050405020304" charset="0"/>
                <a:cs typeface="Times New Roman" panose="02020603050405020304" charset="0"/>
              </a:rPr>
              <a:t>comapre</a:t>
            </a:r>
            <a:r>
              <a:rPr lang="en-US" sz="2400" dirty="0">
                <a:latin typeface="Times New Roman" panose="02020603050405020304" charset="0"/>
                <a:cs typeface="Times New Roman" panose="02020603050405020304" charset="0"/>
              </a:rPr>
              <a:t> to virtual machines.</a:t>
            </a:r>
          </a:p>
          <a:p>
            <a:r>
              <a:rPr lang="en-US" sz="2400" dirty="0">
                <a:latin typeface="Times New Roman" panose="02020603050405020304" charset="0"/>
                <a:cs typeface="Times New Roman" panose="02020603050405020304" charset="0"/>
              </a:rPr>
              <a:t>Easier to manage and automate.</a:t>
            </a:r>
          </a:p>
          <a:p>
            <a:r>
              <a:rPr lang="en-US" sz="2400" dirty="0">
                <a:latin typeface="Times New Roman" panose="02020603050405020304" charset="0"/>
                <a:cs typeface="Times New Roman" panose="02020603050405020304" charset="0"/>
              </a:rPr>
              <a:t>Containers requires less system resources than traditional or hardware virtual machine environment.</a:t>
            </a:r>
          </a:p>
          <a:p>
            <a:endParaRPr lang="en-IN" dirty="0"/>
          </a:p>
        </p:txBody>
      </p:sp>
    </p:spTree>
    <p:extLst>
      <p:ext uri="{BB962C8B-B14F-4D97-AF65-F5344CB8AC3E}">
        <p14:creationId xmlns:p14="http://schemas.microsoft.com/office/powerpoint/2010/main" val="216264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70143-E4D1-4DDE-A3BA-F2F3A9059855}"/>
              </a:ext>
            </a:extLst>
          </p:cNvPr>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Docker File</a:t>
            </a:r>
            <a:endParaRPr lang="en-IN" sz="4000" dirty="0"/>
          </a:p>
        </p:txBody>
      </p:sp>
      <p:sp>
        <p:nvSpPr>
          <p:cNvPr id="3" name="Content Placeholder 2">
            <a:extLst>
              <a:ext uri="{FF2B5EF4-FFF2-40B4-BE49-F238E27FC236}">
                <a16:creationId xmlns:a16="http://schemas.microsoft.com/office/drawing/2014/main" id="{D9DC5641-B193-4595-A87B-7E1330BB67AC}"/>
              </a:ext>
            </a:extLst>
          </p:cNvPr>
          <p:cNvSpPr>
            <a:spLocks noGrp="1"/>
          </p:cNvSpPr>
          <p:nvPr>
            <p:ph idx="1"/>
          </p:nvPr>
        </p:nvSpPr>
        <p:spPr/>
        <p:txBody>
          <a:bodyPr>
            <a:normAutofit fontScale="92500" lnSpcReduction="10000"/>
          </a:bodyPr>
          <a:lstStyle/>
          <a:p>
            <a:r>
              <a:rPr lang="en-US" sz="2400" dirty="0">
                <a:latin typeface="Times New Roman" panose="02020603050405020304" charset="0"/>
                <a:cs typeface="Times New Roman" panose="02020603050405020304" charset="0"/>
              </a:rPr>
              <a:t>Is a text document that </a:t>
            </a:r>
            <a:r>
              <a:rPr lang="en-US" sz="2400" dirty="0" err="1">
                <a:latin typeface="Times New Roman" panose="02020603050405020304" charset="0"/>
                <a:cs typeface="Times New Roman" panose="02020603050405020304" charset="0"/>
              </a:rPr>
              <a:t>conatins</a:t>
            </a:r>
            <a:r>
              <a:rPr lang="en-US" sz="2400" dirty="0">
                <a:latin typeface="Times New Roman" panose="02020603050405020304" charset="0"/>
                <a:cs typeface="Times New Roman" panose="02020603050405020304" charset="0"/>
              </a:rPr>
              <a:t> all the commands a user could call on the command line to assemble an </a:t>
            </a:r>
            <a:r>
              <a:rPr lang="en-US" sz="2400" dirty="0" err="1">
                <a:latin typeface="Times New Roman" panose="02020603050405020304" charset="0"/>
                <a:cs typeface="Times New Roman" panose="02020603050405020304" charset="0"/>
              </a:rPr>
              <a:t>image.Using</a:t>
            </a:r>
            <a:r>
              <a:rPr lang="en-US" sz="2400" dirty="0">
                <a:latin typeface="Times New Roman" panose="02020603050405020304" charset="0"/>
                <a:cs typeface="Times New Roman" panose="02020603050405020304" charset="0"/>
              </a:rPr>
              <a:t> docker build users can create an automated build that executes several command line instructions in succession.</a:t>
            </a:r>
          </a:p>
          <a:p>
            <a:pPr algn="l"/>
            <a:r>
              <a:rPr lang="en-US" sz="2400" b="0" i="0" dirty="0">
                <a:effectLst/>
                <a:latin typeface="Times New Roman" panose="02020603050405020304" pitchFamily="18" charset="0"/>
                <a:cs typeface="Times New Roman" panose="02020603050405020304" pitchFamily="18" charset="0"/>
              </a:rPr>
              <a:t>Each </a:t>
            </a:r>
            <a:r>
              <a:rPr lang="en-US" sz="2400" b="0" i="0" dirty="0" err="1">
                <a:effectLst/>
                <a:latin typeface="Times New Roman" panose="02020603050405020304" pitchFamily="18" charset="0"/>
                <a:cs typeface="Times New Roman" panose="02020603050405020304" pitchFamily="18" charset="0"/>
              </a:rPr>
              <a:t>Dockerfile</a:t>
            </a:r>
            <a:r>
              <a:rPr lang="en-US" sz="2400" b="0" i="0" dirty="0">
                <a:effectLst/>
                <a:latin typeface="Times New Roman" panose="02020603050405020304" pitchFamily="18" charset="0"/>
                <a:cs typeface="Times New Roman" panose="02020603050405020304" pitchFamily="18" charset="0"/>
              </a:rPr>
              <a:t> is a script, composed of various commands and arguments listed successively to automatically perform actions on a base image in order to create (or form) a new one. </a:t>
            </a:r>
          </a:p>
          <a:p>
            <a:pPr algn="l"/>
            <a:r>
              <a:rPr lang="en-US" sz="2400" b="0" i="0" dirty="0">
                <a:effectLst/>
                <a:latin typeface="Times New Roman" panose="02020603050405020304" pitchFamily="18" charset="0"/>
                <a:cs typeface="Times New Roman" panose="02020603050405020304" pitchFamily="18" charset="0"/>
              </a:rPr>
              <a:t>They are </a:t>
            </a:r>
            <a:r>
              <a:rPr lang="en-US" sz="2400" b="1" i="0" dirty="0">
                <a:effectLst/>
                <a:latin typeface="Times New Roman" panose="02020603050405020304" pitchFamily="18" charset="0"/>
                <a:cs typeface="Times New Roman" panose="02020603050405020304" pitchFamily="18" charset="0"/>
              </a:rPr>
              <a:t>used for organizing things and greatly help with deployments by simplifying the process start-to-finish</a:t>
            </a:r>
            <a:r>
              <a:rPr lang="en-US" sz="2400" b="0" i="0" dirty="0">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66805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4A74-7896-4325-82E5-6006BB868ED4}"/>
              </a:ext>
            </a:extLst>
          </p:cNvPr>
          <p:cNvSpPr>
            <a:spLocks noGrp="1"/>
          </p:cNvSpPr>
          <p:nvPr>
            <p:ph type="title"/>
          </p:nvPr>
        </p:nvSpPr>
        <p:spPr>
          <a:xfrm>
            <a:off x="1456913" y="440625"/>
            <a:ext cx="9603275" cy="1049235"/>
          </a:xfrm>
        </p:spPr>
        <p:txBody>
          <a:bodyPr>
            <a:normAutofit fontScale="90000"/>
          </a:bodyPr>
          <a:lstStyle/>
          <a:p>
            <a:r>
              <a:rPr lang="en-US" sz="4400" b="1" dirty="0">
                <a:latin typeface="Times New Roman" panose="02020603050405020304" charset="0"/>
                <a:cs typeface="Times New Roman" panose="02020603050405020304" charset="0"/>
              </a:rPr>
              <a:t>Some keywords used in docker file</a:t>
            </a:r>
            <a:br>
              <a:rPr lang="en-US" sz="4400" dirty="0">
                <a:latin typeface="Times New Roman" panose="02020603050405020304" charset="0"/>
                <a:cs typeface="Times New Roman" panose="02020603050405020304" charset="0"/>
              </a:rPr>
            </a:br>
            <a:endParaRPr lang="en-IN" dirty="0"/>
          </a:p>
        </p:txBody>
      </p:sp>
      <p:sp>
        <p:nvSpPr>
          <p:cNvPr id="3" name="Content Placeholder 2">
            <a:extLst>
              <a:ext uri="{FF2B5EF4-FFF2-40B4-BE49-F238E27FC236}">
                <a16:creationId xmlns:a16="http://schemas.microsoft.com/office/drawing/2014/main" id="{BE78F84C-A0A3-4458-A509-536DDE102DEF}"/>
              </a:ext>
            </a:extLst>
          </p:cNvPr>
          <p:cNvSpPr>
            <a:spLocks noGrp="1"/>
          </p:cNvSpPr>
          <p:nvPr>
            <p:ph idx="1"/>
          </p:nvPr>
        </p:nvSpPr>
        <p:spPr/>
        <p:txBody>
          <a:bodyPr>
            <a:normAutofit fontScale="70000" lnSpcReduction="20000"/>
          </a:bodyPr>
          <a:lstStyle/>
          <a:p>
            <a:r>
              <a:rPr lang="en-US" sz="2400" b="1" dirty="0">
                <a:latin typeface="Times New Roman" panose="02020603050405020304" charset="0"/>
                <a:cs typeface="Times New Roman" panose="02020603050405020304" charset="0"/>
              </a:rPr>
              <a:t>FROM</a:t>
            </a:r>
            <a:r>
              <a:rPr lang="en-US" sz="2400" dirty="0">
                <a:latin typeface="Times New Roman" panose="02020603050405020304" charset="0"/>
                <a:cs typeface="Times New Roman" panose="02020603050405020304" charset="0"/>
              </a:rPr>
              <a:t>: The FROM keyword specifies the base image on which we want our image to be built on.</a:t>
            </a:r>
          </a:p>
          <a:p>
            <a:r>
              <a:rPr lang="en-US" sz="2400" b="1" dirty="0">
                <a:latin typeface="Times New Roman" panose="02020603050405020304" charset="0"/>
                <a:cs typeface="Times New Roman" panose="02020603050405020304" charset="0"/>
              </a:rPr>
              <a:t>ADD</a:t>
            </a:r>
            <a:r>
              <a:rPr lang="en-US" sz="2400" dirty="0">
                <a:latin typeface="Times New Roman" panose="02020603050405020304" charset="0"/>
                <a:cs typeface="Times New Roman" panose="02020603050405020304" charset="0"/>
              </a:rPr>
              <a:t>: The ADD keyword is used to copy files/directories into a docker image.</a:t>
            </a:r>
          </a:p>
          <a:p>
            <a:r>
              <a:rPr lang="en-US" sz="2400" b="1" dirty="0">
                <a:latin typeface="Times New Roman" panose="02020603050405020304" charset="0"/>
                <a:cs typeface="Times New Roman" panose="02020603050405020304" charset="0"/>
              </a:rPr>
              <a:t>RUN </a:t>
            </a:r>
            <a:r>
              <a:rPr lang="en-US" sz="2400" dirty="0">
                <a:latin typeface="Times New Roman" panose="02020603050405020304" charset="0"/>
                <a:cs typeface="Times New Roman" panose="02020603050405020304" charset="0"/>
              </a:rPr>
              <a:t>: It executes any commands on top of the current image and </a:t>
            </a:r>
            <a:r>
              <a:rPr lang="en-US" sz="2400" dirty="0" err="1">
                <a:latin typeface="Times New Roman" panose="02020603050405020304" charset="0"/>
                <a:cs typeface="Times New Roman" panose="02020603050405020304" charset="0"/>
              </a:rPr>
              <a:t>craetes</a:t>
            </a:r>
            <a:r>
              <a:rPr lang="en-US" sz="2400" dirty="0">
                <a:latin typeface="Times New Roman" panose="02020603050405020304" charset="0"/>
                <a:cs typeface="Times New Roman" panose="02020603050405020304" charset="0"/>
              </a:rPr>
              <a:t> a new layer by committing the results.</a:t>
            </a:r>
          </a:p>
          <a:p>
            <a:r>
              <a:rPr lang="en-US" sz="2400" b="1" dirty="0">
                <a:latin typeface="Times New Roman" panose="02020603050405020304" charset="0"/>
                <a:cs typeface="Times New Roman" panose="02020603050405020304" charset="0"/>
              </a:rPr>
              <a:t>CMD </a:t>
            </a:r>
            <a:r>
              <a:rPr lang="en-US" sz="2400" dirty="0">
                <a:latin typeface="Times New Roman" panose="02020603050405020304" charset="0"/>
                <a:cs typeface="Times New Roman" panose="02020603050405020304" charset="0"/>
              </a:rPr>
              <a:t>: It specifies the instruction that is to be executed when a Docker </a:t>
            </a:r>
            <a:r>
              <a:rPr lang="en-US" sz="2400" dirty="0" err="1">
                <a:latin typeface="Times New Roman" panose="02020603050405020304" charset="0"/>
                <a:cs typeface="Times New Roman" panose="02020603050405020304" charset="0"/>
              </a:rPr>
              <a:t>conatiner</a:t>
            </a:r>
            <a:r>
              <a:rPr lang="en-US" sz="2400" dirty="0">
                <a:latin typeface="Times New Roman" panose="02020603050405020304" charset="0"/>
                <a:cs typeface="Times New Roman" panose="02020603050405020304" charset="0"/>
              </a:rPr>
              <a:t> starts.</a:t>
            </a:r>
          </a:p>
          <a:p>
            <a:r>
              <a:rPr lang="en-US" sz="2400" b="1" dirty="0">
                <a:latin typeface="Times New Roman" panose="02020603050405020304" charset="0"/>
                <a:cs typeface="Times New Roman" panose="02020603050405020304" charset="0"/>
              </a:rPr>
              <a:t>ENTRY POINT</a:t>
            </a:r>
            <a:r>
              <a:rPr lang="en-US" sz="2400" dirty="0">
                <a:latin typeface="Times New Roman" panose="02020603050405020304" charset="0"/>
                <a:cs typeface="Times New Roman" panose="02020603050405020304" charset="0"/>
              </a:rPr>
              <a:t>: It is used to set executables that will always run when the container is initiated.</a:t>
            </a:r>
          </a:p>
          <a:p>
            <a:r>
              <a:rPr lang="en-US" sz="2400" b="1" dirty="0">
                <a:latin typeface="Times New Roman" panose="02020603050405020304" charset="0"/>
                <a:cs typeface="Times New Roman" panose="02020603050405020304" charset="0"/>
              </a:rPr>
              <a:t>ENV </a:t>
            </a:r>
            <a:r>
              <a:rPr lang="en-US" sz="2400" dirty="0">
                <a:latin typeface="Times New Roman" panose="02020603050405020304" charset="0"/>
                <a:cs typeface="Times New Roman" panose="02020603050405020304" charset="0"/>
              </a:rPr>
              <a:t>: It is used to set the environment variable.</a:t>
            </a:r>
          </a:p>
          <a:p>
            <a:r>
              <a:rPr lang="en-US" sz="2400" b="1" dirty="0">
                <a:latin typeface="Times New Roman" panose="02020603050405020304" charset="0"/>
                <a:cs typeface="Times New Roman" panose="02020603050405020304" charset="0"/>
              </a:rPr>
              <a:t>EXPOSE </a:t>
            </a:r>
            <a:r>
              <a:rPr lang="en-US" sz="2400" dirty="0">
                <a:latin typeface="Times New Roman" panose="02020603050405020304" charset="0"/>
                <a:cs typeface="Times New Roman" panose="02020603050405020304" charset="0"/>
              </a:rPr>
              <a:t>: It is used to exposes a particular port with a specified protocol inside a Docker </a:t>
            </a:r>
            <a:r>
              <a:rPr lang="en-US" sz="2400" dirty="0" err="1">
                <a:latin typeface="Times New Roman" panose="02020603050405020304" charset="0"/>
                <a:cs typeface="Times New Roman" panose="02020603050405020304" charset="0"/>
              </a:rPr>
              <a:t>Conatiner</a:t>
            </a:r>
            <a:r>
              <a:rPr lang="en-US" sz="2400" dirty="0">
                <a:latin typeface="Times New Roman" panose="02020603050405020304" charset="0"/>
                <a:cs typeface="Times New Roman" panose="02020603050405020304" charset="0"/>
              </a:rPr>
              <a:t>.</a:t>
            </a:r>
          </a:p>
          <a:p>
            <a:endParaRPr lang="en-US" sz="2000" dirty="0">
              <a:latin typeface="Times New Roman" panose="02020603050405020304" charset="0"/>
              <a:cs typeface="Times New Roman" panose="02020603050405020304" charset="0"/>
            </a:endParaRPr>
          </a:p>
          <a:p>
            <a:endParaRPr lang="en-IN" dirty="0"/>
          </a:p>
        </p:txBody>
      </p:sp>
    </p:spTree>
    <p:extLst>
      <p:ext uri="{BB962C8B-B14F-4D97-AF65-F5344CB8AC3E}">
        <p14:creationId xmlns:p14="http://schemas.microsoft.com/office/powerpoint/2010/main" val="3264478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8947-E387-463F-9A87-082350972D43}"/>
              </a:ext>
            </a:extLst>
          </p:cNvPr>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Example for Docker file</a:t>
            </a:r>
            <a:endParaRPr lang="en-IN" sz="4000" b="1" dirty="0"/>
          </a:p>
        </p:txBody>
      </p:sp>
      <p:sp>
        <p:nvSpPr>
          <p:cNvPr id="3" name="Content Placeholder 2">
            <a:extLst>
              <a:ext uri="{FF2B5EF4-FFF2-40B4-BE49-F238E27FC236}">
                <a16:creationId xmlns:a16="http://schemas.microsoft.com/office/drawing/2014/main" id="{ABB81839-C7C6-47A4-A149-E26104BAAA4D}"/>
              </a:ext>
            </a:extLst>
          </p:cNvPr>
          <p:cNvSpPr>
            <a:spLocks noGrp="1"/>
          </p:cNvSpPr>
          <p:nvPr>
            <p:ph idx="1"/>
          </p:nvPr>
        </p:nvSpPr>
        <p:spPr>
          <a:xfrm>
            <a:off x="1451580" y="2015732"/>
            <a:ext cx="9287956" cy="4198456"/>
          </a:xfrm>
        </p:spPr>
        <p:txBody>
          <a:bodyPr>
            <a:normAutofit fontScale="62500" lnSpcReduction="20000"/>
          </a:bodyPr>
          <a:lstStyle/>
          <a:p>
            <a:pPr marL="0" indent="0">
              <a:buNone/>
            </a:pPr>
            <a:r>
              <a:rPr lang="en-US" sz="2800" dirty="0">
                <a:latin typeface="Times New Roman" panose="02020603050405020304" charset="0"/>
                <a:cs typeface="Times New Roman" panose="02020603050405020304" charset="0"/>
              </a:rPr>
              <a:t>FROM ubuntu</a:t>
            </a:r>
          </a:p>
          <a:p>
            <a:pPr marL="0" indent="0">
              <a:buNone/>
            </a:pPr>
            <a:r>
              <a:rPr lang="en-US" sz="2800" dirty="0">
                <a:latin typeface="Times New Roman" panose="02020603050405020304" charset="0"/>
                <a:cs typeface="Times New Roman" panose="02020603050405020304" charset="0"/>
              </a:rPr>
              <a:t>RUN apt-get update</a:t>
            </a:r>
          </a:p>
          <a:p>
            <a:pPr marL="0" indent="0">
              <a:buNone/>
            </a:pPr>
            <a:r>
              <a:rPr lang="en-US" sz="2800" dirty="0">
                <a:latin typeface="Times New Roman" panose="02020603050405020304" charset="0"/>
                <a:cs typeface="Times New Roman" panose="02020603050405020304" charset="0"/>
              </a:rPr>
              <a:t>RUN apt install -y </a:t>
            </a:r>
            <a:r>
              <a:rPr lang="en-US" sz="2800" dirty="0" err="1">
                <a:latin typeface="Times New Roman" panose="02020603050405020304" charset="0"/>
                <a:cs typeface="Times New Roman" panose="02020603050405020304" charset="0"/>
              </a:rPr>
              <a:t>tzdata</a:t>
            </a:r>
            <a:endParaRPr lang="en-US" sz="2800" dirty="0">
              <a:latin typeface="Times New Roman" panose="02020603050405020304" charset="0"/>
              <a:cs typeface="Times New Roman" panose="02020603050405020304" charset="0"/>
            </a:endParaRPr>
          </a:p>
          <a:p>
            <a:pPr marL="0" indent="0">
              <a:buNone/>
            </a:pPr>
            <a:r>
              <a:rPr lang="en-US" sz="2800" dirty="0">
                <a:latin typeface="Times New Roman" panose="02020603050405020304" charset="0"/>
                <a:cs typeface="Times New Roman" panose="02020603050405020304" charset="0"/>
              </a:rPr>
              <a:t>ENV TZ=Asia/Dubai</a:t>
            </a:r>
          </a:p>
          <a:p>
            <a:pPr marL="0" indent="0">
              <a:buNone/>
            </a:pPr>
            <a:r>
              <a:rPr lang="en-US" sz="2800" dirty="0">
                <a:latin typeface="Times New Roman" panose="02020603050405020304" charset="0"/>
                <a:cs typeface="Times New Roman" panose="02020603050405020304" charset="0"/>
              </a:rPr>
              <a:t>RUN ln -</a:t>
            </a:r>
            <a:r>
              <a:rPr lang="en-US" sz="2800" dirty="0" err="1">
                <a:latin typeface="Times New Roman" panose="02020603050405020304" charset="0"/>
                <a:cs typeface="Times New Roman" panose="02020603050405020304" charset="0"/>
              </a:rPr>
              <a:t>snf</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usr</a:t>
            </a:r>
            <a:r>
              <a:rPr lang="en-US" sz="2800" dirty="0">
                <a:latin typeface="Times New Roman" panose="02020603050405020304" charset="0"/>
                <a:cs typeface="Times New Roman" panose="02020603050405020304" charset="0"/>
              </a:rPr>
              <a:t>/share/</a:t>
            </a:r>
            <a:r>
              <a:rPr lang="en-US" sz="2800" dirty="0" err="1">
                <a:latin typeface="Times New Roman" panose="02020603050405020304" charset="0"/>
                <a:cs typeface="Times New Roman" panose="02020603050405020304" charset="0"/>
              </a:rPr>
              <a:t>zoneinfo</a:t>
            </a:r>
            <a:r>
              <a:rPr lang="en-US" sz="2800" dirty="0">
                <a:latin typeface="Times New Roman" panose="02020603050405020304" charset="0"/>
                <a:cs typeface="Times New Roman" panose="02020603050405020304" charset="0"/>
              </a:rPr>
              <a:t>/$TZ /</a:t>
            </a:r>
            <a:r>
              <a:rPr lang="en-US" sz="2800" dirty="0" err="1">
                <a:latin typeface="Times New Roman" panose="02020603050405020304" charset="0"/>
                <a:cs typeface="Times New Roman" panose="02020603050405020304" charset="0"/>
              </a:rPr>
              <a:t>etc</a:t>
            </a:r>
            <a:r>
              <a:rPr lang="en-US" sz="2800" dirty="0">
                <a:latin typeface="Times New Roman" panose="02020603050405020304" charset="0"/>
                <a:cs typeface="Times New Roman" panose="02020603050405020304" charset="0"/>
              </a:rPr>
              <a:t>/</a:t>
            </a:r>
            <a:r>
              <a:rPr lang="en-US" sz="2800" dirty="0" err="1">
                <a:latin typeface="Times New Roman" panose="02020603050405020304" charset="0"/>
                <a:cs typeface="Times New Roman" panose="02020603050405020304" charset="0"/>
              </a:rPr>
              <a:t>localtime</a:t>
            </a:r>
            <a:r>
              <a:rPr lang="en-US" sz="2800" dirty="0">
                <a:latin typeface="Times New Roman" panose="02020603050405020304" charset="0"/>
                <a:cs typeface="Times New Roman" panose="02020603050405020304" charset="0"/>
              </a:rPr>
              <a:t> &amp;&amp; echo $TZ &gt; /</a:t>
            </a:r>
            <a:r>
              <a:rPr lang="en-US" sz="2800" dirty="0" err="1">
                <a:latin typeface="Times New Roman" panose="02020603050405020304" charset="0"/>
                <a:cs typeface="Times New Roman" panose="02020603050405020304" charset="0"/>
              </a:rPr>
              <a:t>etc</a:t>
            </a:r>
            <a:r>
              <a:rPr lang="en-US" sz="2800" dirty="0">
                <a:latin typeface="Times New Roman" panose="02020603050405020304" charset="0"/>
                <a:cs typeface="Times New Roman" panose="02020603050405020304" charset="0"/>
              </a:rPr>
              <a:t>/</a:t>
            </a:r>
            <a:r>
              <a:rPr lang="en-US" sz="2800" dirty="0" err="1">
                <a:latin typeface="Times New Roman" panose="02020603050405020304" charset="0"/>
                <a:cs typeface="Times New Roman" panose="02020603050405020304" charset="0"/>
              </a:rPr>
              <a:t>timezone</a:t>
            </a:r>
            <a:endParaRPr lang="en-US" sz="2800" dirty="0">
              <a:latin typeface="Times New Roman" panose="02020603050405020304" charset="0"/>
              <a:cs typeface="Times New Roman" panose="02020603050405020304" charset="0"/>
            </a:endParaRPr>
          </a:p>
          <a:p>
            <a:pPr marL="0" indent="0">
              <a:buNone/>
            </a:pPr>
            <a:r>
              <a:rPr lang="en-US" sz="2800" dirty="0">
                <a:latin typeface="Times New Roman" panose="02020603050405020304" charset="0"/>
                <a:cs typeface="Times New Roman" panose="02020603050405020304" charset="0"/>
              </a:rPr>
              <a:t>RUN apt-get -y install apache2</a:t>
            </a:r>
          </a:p>
          <a:p>
            <a:pPr marL="0" indent="0">
              <a:buNone/>
            </a:pPr>
            <a:r>
              <a:rPr lang="en-US" sz="2800" dirty="0">
                <a:latin typeface="Times New Roman" panose="02020603050405020304" charset="0"/>
                <a:cs typeface="Times New Roman" panose="02020603050405020304" charset="0"/>
              </a:rPr>
              <a:t>ADD . /var/www/html</a:t>
            </a:r>
          </a:p>
          <a:p>
            <a:pPr marL="0" indent="0">
              <a:buNone/>
            </a:pPr>
            <a:r>
              <a:rPr lang="en-US" sz="2800" dirty="0">
                <a:latin typeface="Times New Roman" panose="02020603050405020304" charset="0"/>
                <a:cs typeface="Times New Roman" panose="02020603050405020304" charset="0"/>
              </a:rPr>
              <a:t>ENTRYPOINT </a:t>
            </a:r>
            <a:r>
              <a:rPr lang="en-US" sz="2800" dirty="0" err="1">
                <a:latin typeface="Times New Roman" panose="02020603050405020304" charset="0"/>
                <a:cs typeface="Times New Roman" panose="02020603050405020304" charset="0"/>
              </a:rPr>
              <a:t>apachectl</a:t>
            </a:r>
            <a:r>
              <a:rPr lang="en-US" sz="2800" dirty="0">
                <a:latin typeface="Times New Roman" panose="02020603050405020304" charset="0"/>
                <a:cs typeface="Times New Roman" panose="02020603050405020304" charset="0"/>
              </a:rPr>
              <a:t> -D FOREGROUND</a:t>
            </a:r>
          </a:p>
          <a:p>
            <a:pPr marL="0" indent="0">
              <a:buNone/>
            </a:pPr>
            <a:r>
              <a:rPr lang="en-US" sz="2800" dirty="0">
                <a:latin typeface="Times New Roman" panose="02020603050405020304" charset="0"/>
                <a:cs typeface="Times New Roman" panose="02020603050405020304" charset="0"/>
              </a:rPr>
              <a:t>ENV name DEVOPS SKILLRARY</a:t>
            </a:r>
          </a:p>
          <a:p>
            <a:pPr marL="0" indent="0">
              <a:buNone/>
            </a:pPr>
            <a:r>
              <a:rPr lang="en-US" sz="2800" dirty="0">
                <a:latin typeface="Times New Roman" panose="02020603050405020304" charset="0"/>
                <a:cs typeface="Times New Roman" panose="02020603050405020304" charset="0"/>
              </a:rPr>
              <a:t>EXPOSE 8080:8080</a:t>
            </a:r>
            <a:endParaRPr lang="en-IN" dirty="0"/>
          </a:p>
        </p:txBody>
      </p:sp>
    </p:spTree>
    <p:extLst>
      <p:ext uri="{BB962C8B-B14F-4D97-AF65-F5344CB8AC3E}">
        <p14:creationId xmlns:p14="http://schemas.microsoft.com/office/powerpoint/2010/main" val="2563105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243D4-EA24-4E7D-8DDF-FCB797F947AF}"/>
              </a:ext>
            </a:extLst>
          </p:cNvPr>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Container </a:t>
            </a:r>
            <a:r>
              <a:rPr lang="en-US" sz="4000" b="1" dirty="0" err="1">
                <a:latin typeface="Times New Roman" panose="02020603050405020304" charset="0"/>
                <a:cs typeface="Times New Roman" panose="02020603050405020304" charset="0"/>
              </a:rPr>
              <a:t>MAnagement</a:t>
            </a:r>
            <a:r>
              <a:rPr lang="en-US" sz="4000" b="1" dirty="0">
                <a:latin typeface="Times New Roman" panose="02020603050405020304" charset="0"/>
                <a:cs typeface="Times New Roman" panose="02020603050405020304" charset="0"/>
              </a:rPr>
              <a:t> System</a:t>
            </a:r>
            <a:endParaRPr lang="en-IN" sz="4000" dirty="0"/>
          </a:p>
        </p:txBody>
      </p:sp>
      <p:sp>
        <p:nvSpPr>
          <p:cNvPr id="3" name="Content Placeholder 2">
            <a:extLst>
              <a:ext uri="{FF2B5EF4-FFF2-40B4-BE49-F238E27FC236}">
                <a16:creationId xmlns:a16="http://schemas.microsoft.com/office/drawing/2014/main" id="{C82B31A5-DD45-4889-B3AE-B5AAA6780BA9}"/>
              </a:ext>
            </a:extLst>
          </p:cNvPr>
          <p:cNvSpPr>
            <a:spLocks noGrp="1"/>
          </p:cNvSpPr>
          <p:nvPr>
            <p:ph idx="1"/>
          </p:nvPr>
        </p:nvSpPr>
        <p:spPr/>
        <p:txBody>
          <a:bodyPr>
            <a:normAutofit fontScale="92500" lnSpcReduction="20000"/>
          </a:bodyPr>
          <a:lstStyle/>
          <a:p>
            <a:r>
              <a:rPr lang="en-US" sz="2400" dirty="0">
                <a:latin typeface="Times New Roman" panose="02020603050405020304" charset="0"/>
                <a:cs typeface="Times New Roman" panose="02020603050405020304" charset="0"/>
              </a:rPr>
              <a:t>It is process of managing the </a:t>
            </a:r>
            <a:r>
              <a:rPr lang="en-US" sz="2400" dirty="0" err="1">
                <a:latin typeface="Times New Roman" panose="02020603050405020304" charset="0"/>
                <a:cs typeface="Times New Roman" panose="02020603050405020304" charset="0"/>
              </a:rPr>
              <a:t>creation,deployment,scaling,availability</a:t>
            </a:r>
            <a:r>
              <a:rPr lang="en-US" sz="2400" dirty="0">
                <a:latin typeface="Times New Roman" panose="02020603050405020304" charset="0"/>
                <a:cs typeface="Times New Roman" panose="02020603050405020304" charset="0"/>
              </a:rPr>
              <a:t> and destruction of software containers.</a:t>
            </a:r>
          </a:p>
          <a:p>
            <a:endParaRPr lang="en-US" sz="2400" dirty="0">
              <a:latin typeface="Times New Roman" panose="02020603050405020304" charset="0"/>
              <a:cs typeface="Times New Roman" panose="02020603050405020304" charset="0"/>
            </a:endParaRPr>
          </a:p>
          <a:p>
            <a:r>
              <a:rPr lang="en-US" sz="2400" dirty="0" err="1">
                <a:latin typeface="Times New Roman" panose="02020603050405020304" charset="0"/>
                <a:cs typeface="Times New Roman" panose="02020603050405020304" charset="0"/>
              </a:rPr>
              <a:t>Conatiner</a:t>
            </a:r>
            <a:r>
              <a:rPr lang="en-US" sz="2400" dirty="0">
                <a:latin typeface="Times New Roman" panose="02020603050405020304" charset="0"/>
                <a:cs typeface="Times New Roman" panose="02020603050405020304" charset="0"/>
              </a:rPr>
              <a:t> management software helps optimize how and where to run </a:t>
            </a:r>
            <a:r>
              <a:rPr lang="en-US" sz="2400" dirty="0" err="1">
                <a:latin typeface="Times New Roman" panose="02020603050405020304" charset="0"/>
                <a:cs typeface="Times New Roman" panose="02020603050405020304" charset="0"/>
              </a:rPr>
              <a:t>conatiners</a:t>
            </a:r>
            <a:r>
              <a:rPr lang="en-US" sz="2400" dirty="0">
                <a:latin typeface="Times New Roman" panose="02020603050405020304" charset="0"/>
                <a:cs typeface="Times New Roman" panose="02020603050405020304" charset="0"/>
              </a:rPr>
              <a:t> as well as which systems to put them on.</a:t>
            </a:r>
          </a:p>
          <a:p>
            <a:pPr marL="0" indent="0">
              <a:buNone/>
            </a:pPr>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The most commonly used container management systems  are KUBERNATES(K8’s) and DOCKER SWARM</a:t>
            </a:r>
            <a:r>
              <a:rPr lang="en-US" sz="2800" dirty="0">
                <a:latin typeface="Times New Roman" panose="02020603050405020304" charset="0"/>
                <a:cs typeface="Times New Roman" panose="02020603050405020304" charset="0"/>
              </a:rPr>
              <a:t>.</a:t>
            </a:r>
          </a:p>
          <a:p>
            <a:pPr marL="0" indent="0">
              <a:buNone/>
            </a:pPr>
            <a:endParaRPr lang="en-US" dirty="0"/>
          </a:p>
          <a:p>
            <a:endParaRPr lang="en-IN" dirty="0"/>
          </a:p>
        </p:txBody>
      </p:sp>
    </p:spTree>
    <p:extLst>
      <p:ext uri="{BB962C8B-B14F-4D97-AF65-F5344CB8AC3E}">
        <p14:creationId xmlns:p14="http://schemas.microsoft.com/office/powerpoint/2010/main" val="511333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5A99-9D8B-4939-AB6F-1F1EADB1ED45}"/>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Docker Swarm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B14D7E-D829-49F3-96A2-14249A3E1A28}"/>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A Docker Swarm is a group of either physical or virtual machines that are running the Docker application and that have been configured to join together in a cluster.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Once a group of machines have been clustered together, you can still run the Docker commands that you're used to, but they will now be carried out by the machines in your cluster</a:t>
            </a:r>
          </a:p>
          <a:p>
            <a:endParaRPr lang="en-IN" dirty="0"/>
          </a:p>
        </p:txBody>
      </p:sp>
    </p:spTree>
    <p:extLst>
      <p:ext uri="{BB962C8B-B14F-4D97-AF65-F5344CB8AC3E}">
        <p14:creationId xmlns:p14="http://schemas.microsoft.com/office/powerpoint/2010/main" val="3298593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D4C7-4F2D-4D5C-8E66-E307630DE7B4}"/>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Docker Swarm used for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33A350-DCD8-4D90-9A5A-87D7214A4233}"/>
              </a:ext>
            </a:extLst>
          </p:cNvPr>
          <p:cNvSpPr>
            <a:spLocks noGrp="1"/>
          </p:cNvSpPr>
          <p:nvPr>
            <p:ph idx="1"/>
          </p:nvPr>
        </p:nvSpPr>
        <p:spPr/>
        <p:txBody>
          <a:bodyPr>
            <a:normAutofit fontScale="92500"/>
          </a:bodyPr>
          <a:lstStyle/>
          <a:p>
            <a:r>
              <a:rPr lang="en-US" sz="2400" dirty="0">
                <a:latin typeface="Times New Roman" panose="02020603050405020304" pitchFamily="18" charset="0"/>
                <a:cs typeface="Times New Roman" panose="02020603050405020304" pitchFamily="18" charset="0"/>
              </a:rPr>
              <a:t>Docker swarm is a container orchestration tool, meaning that it allows the user to manage multiple containers deployed across multiple host machines.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One of the key benefits associated with the operation of a docker swarm is the high level of availability offered for applications. In a docker swarm, there are typically several worker nodes and at least one manager node that is responsible for handling the worker nodes</a:t>
            </a:r>
          </a:p>
          <a:p>
            <a:endParaRPr lang="en-IN" dirty="0"/>
          </a:p>
        </p:txBody>
      </p:sp>
    </p:spTree>
    <p:extLst>
      <p:ext uri="{BB962C8B-B14F-4D97-AF65-F5344CB8AC3E}">
        <p14:creationId xmlns:p14="http://schemas.microsoft.com/office/powerpoint/2010/main" val="796788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7460-DFD0-4850-B803-18FAC9EB3A7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Docker Compose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98DF24-D3BB-477A-A733-497E2F22A31F}"/>
              </a:ext>
            </a:extLst>
          </p:cNvPr>
          <p:cNvSpPr>
            <a:spLocks noGrp="1"/>
          </p:cNvSpPr>
          <p:nvPr>
            <p:ph idx="1"/>
          </p:nvPr>
        </p:nvSpPr>
        <p:spPr/>
        <p:txBody>
          <a:bodyPr>
            <a:normAutofit fontScale="77500" lnSpcReduction="20000"/>
          </a:bodyPr>
          <a:lstStyle/>
          <a:p>
            <a:r>
              <a:rPr lang="en-US" sz="2400" dirty="0">
                <a:latin typeface="Times New Roman" panose="02020603050405020304" pitchFamily="18" charset="0"/>
                <a:cs typeface="Times New Roman" panose="02020603050405020304" pitchFamily="18" charset="0"/>
              </a:rPr>
              <a:t>Docker Compose is a tool, Used to start/Run the application, that was developed to share multi-container applications. With Compose, we can create a YAML file to define the services and with a single command, can spin everything up or tear it all down.</a:t>
            </a:r>
          </a:p>
          <a:p>
            <a:r>
              <a:rPr lang="en-US" sz="2400" dirty="0">
                <a:latin typeface="Times New Roman" panose="02020603050405020304" pitchFamily="18" charset="0"/>
                <a:cs typeface="Times New Roman" panose="02020603050405020304" pitchFamily="18" charset="0"/>
              </a:rPr>
              <a:t>If a Docker application includes more than one container, building, running, and connecting the containers from separate </a:t>
            </a:r>
            <a:r>
              <a:rPr lang="en-US" sz="2400" dirty="0" err="1">
                <a:latin typeface="Times New Roman" panose="02020603050405020304" pitchFamily="18" charset="0"/>
                <a:cs typeface="Times New Roman" panose="02020603050405020304" pitchFamily="18" charset="0"/>
              </a:rPr>
              <a:t>Dockerfiles</a:t>
            </a:r>
            <a:r>
              <a:rPr lang="en-US" sz="2400" dirty="0">
                <a:latin typeface="Times New Roman" panose="02020603050405020304" pitchFamily="18" charset="0"/>
                <a:cs typeface="Times New Roman" panose="02020603050405020304" pitchFamily="18" charset="0"/>
              </a:rPr>
              <a:t> is cumbersome(Unmanageable) and time-consuming. </a:t>
            </a:r>
          </a:p>
          <a:p>
            <a:r>
              <a:rPr lang="en-US" sz="2400" dirty="0">
                <a:latin typeface="Times New Roman" panose="02020603050405020304" pitchFamily="18" charset="0"/>
                <a:cs typeface="Times New Roman" panose="02020603050405020304" pitchFamily="18" charset="0"/>
              </a:rPr>
              <a:t>Docker Compose solves this problem by allowing you to use a YAML file to define multi-container apps. You can configure as many containers as you want, how they should be built and connected, and where data should be stored. </a:t>
            </a:r>
          </a:p>
          <a:p>
            <a:r>
              <a:rPr lang="en-US" sz="2400" dirty="0">
                <a:latin typeface="Times New Roman" panose="02020603050405020304" pitchFamily="18" charset="0"/>
                <a:cs typeface="Times New Roman" panose="02020603050405020304" pitchFamily="18" charset="0"/>
              </a:rPr>
              <a:t>When the YAML file is complete, you can run a single command to build, run, and configure all of the containers.</a:t>
            </a:r>
          </a:p>
          <a:p>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81773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3F4E-36C6-466F-8C7A-A0B718759C0F}"/>
              </a:ext>
            </a:extLst>
          </p:cNvPr>
          <p:cNvSpPr>
            <a:spLocks noGrp="1"/>
          </p:cNvSpPr>
          <p:nvPr>
            <p:ph type="title"/>
          </p:nvPr>
        </p:nvSpPr>
        <p:spPr/>
        <p:txBody>
          <a:bodyPr/>
          <a:lstStyle/>
          <a:p>
            <a:r>
              <a:rPr lang="en-US" b="1" dirty="0">
                <a:effectLst/>
                <a:latin typeface="Times New Roman" panose="02020603050405020304" pitchFamily="18" charset="0"/>
                <a:cs typeface="Times New Roman" panose="02020603050405020304" pitchFamily="18" charset="0"/>
              </a:rPr>
              <a:t>How to use a docker-compose file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0B22E7-DAAB-46EF-BC14-F677708628FC}"/>
              </a:ext>
            </a:extLst>
          </p:cNvPr>
          <p:cNvSpPr>
            <a:spLocks noGrp="1"/>
          </p:cNvSpPr>
          <p:nvPr>
            <p:ph idx="1"/>
          </p:nvPr>
        </p:nvSpPr>
        <p:spPr/>
        <p:txBody>
          <a:bodyPr>
            <a:normAutofit lnSpcReduction="10000"/>
          </a:bodyPr>
          <a:lstStyle/>
          <a:p>
            <a:pPr>
              <a:buFont typeface="+mj-lt"/>
              <a:buAutoNum type="arabicPeriod"/>
            </a:pPr>
            <a:r>
              <a:rPr lang="en-US" sz="2400" dirty="0">
                <a:effectLst/>
                <a:latin typeface="Times New Roman" panose="02020603050405020304" pitchFamily="18" charset="0"/>
                <a:cs typeface="Times New Roman" panose="02020603050405020304" pitchFamily="18" charset="0"/>
              </a:rPr>
              <a:t>Open docker- compose. </a:t>
            </a:r>
            <a:r>
              <a:rPr lang="en-US" sz="2400" dirty="0" err="1">
                <a:effectLst/>
                <a:latin typeface="Times New Roman" panose="02020603050405020304" pitchFamily="18" charset="0"/>
                <a:cs typeface="Times New Roman" panose="02020603050405020304" pitchFamily="18" charset="0"/>
              </a:rPr>
              <a:t>yml</a:t>
            </a:r>
            <a:r>
              <a:rPr lang="en-US" sz="2400" dirty="0">
                <a:effectLst/>
                <a:latin typeface="Times New Roman" panose="02020603050405020304" pitchFamily="18" charset="0"/>
                <a:cs typeface="Times New Roman" panose="02020603050405020304" pitchFamily="18" charset="0"/>
              </a:rPr>
              <a:t> in a text editor and add the following content:    </a:t>
            </a:r>
          </a:p>
          <a:p>
            <a:pPr>
              <a:buFont typeface="+mj-lt"/>
              <a:buAutoNum type="arabicPeriod"/>
            </a:pP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dirty="0">
                <a:effectLst/>
                <a:latin typeface="Times New Roman" panose="02020603050405020304" pitchFamily="18" charset="0"/>
                <a:cs typeface="Times New Roman" panose="02020603050405020304" pitchFamily="18" charset="0"/>
              </a:rPr>
              <a:t>Save the file and run Docker Compose from the same directory: CMD -docker-compose up –d. This will build and run the </a:t>
            </a:r>
            <a:r>
              <a:rPr lang="en-US" sz="2400" dirty="0" err="1">
                <a:effectLst/>
                <a:latin typeface="Times New Roman" panose="02020603050405020304" pitchFamily="18" charset="0"/>
                <a:cs typeface="Times New Roman" panose="02020603050405020304" pitchFamily="18" charset="0"/>
              </a:rPr>
              <a:t>db</a:t>
            </a:r>
            <a:r>
              <a:rPr lang="en-US" sz="2400" dirty="0">
                <a:effectLst/>
                <a:latin typeface="Times New Roman" panose="02020603050405020304" pitchFamily="18" charset="0"/>
                <a:cs typeface="Times New Roman" panose="02020603050405020304" pitchFamily="18" charset="0"/>
              </a:rPr>
              <a:t> and word press containers. Just as when running a single container with docker run</a:t>
            </a:r>
          </a:p>
          <a:p>
            <a:pPr>
              <a:buFont typeface="+mj-lt"/>
              <a:buAutoNum type="arabicPeriod"/>
            </a:pPr>
            <a:endParaRPr lang="en-US" sz="2400" dirty="0">
              <a:effectLst/>
              <a:latin typeface="Times New Roman" panose="02020603050405020304" pitchFamily="18" charset="0"/>
              <a:cs typeface="Times New Roman" panose="02020603050405020304" pitchFamily="18" charset="0"/>
            </a:endParaRPr>
          </a:p>
          <a:p>
            <a:pPr>
              <a:buFont typeface="+mj-lt"/>
              <a:buAutoNum type="arabicPeriod"/>
            </a:pPr>
            <a:r>
              <a:rPr lang="en-US" sz="2400" dirty="0">
                <a:effectLst/>
                <a:latin typeface="Times New Roman" panose="02020603050405020304" pitchFamily="18" charset="0"/>
                <a:cs typeface="Times New Roman" panose="02020603050405020304" pitchFamily="18" charset="0"/>
              </a:rPr>
              <a:t>Stop and remove the containers: docker-compose down.</a:t>
            </a:r>
          </a:p>
          <a:p>
            <a:endParaRPr lang="en-IN" dirty="0"/>
          </a:p>
        </p:txBody>
      </p:sp>
    </p:spTree>
    <p:extLst>
      <p:ext uri="{BB962C8B-B14F-4D97-AF65-F5344CB8AC3E}">
        <p14:creationId xmlns:p14="http://schemas.microsoft.com/office/powerpoint/2010/main" val="2084645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FA89-8734-4AE3-8F7A-08C7D5530AB3}"/>
              </a:ext>
            </a:extLst>
          </p:cNvPr>
          <p:cNvSpPr>
            <a:spLocks noGrp="1"/>
          </p:cNvSpPr>
          <p:nvPr>
            <p:ph type="title"/>
          </p:nvPr>
        </p:nvSpPr>
        <p:spPr>
          <a:xfrm>
            <a:off x="1451578" y="151376"/>
            <a:ext cx="9603275" cy="1049235"/>
          </a:xfrm>
        </p:spPr>
        <p:txBody>
          <a:bodyPr>
            <a:normAutofit fontScale="90000"/>
          </a:bodyPr>
          <a:lstStyle/>
          <a:p>
            <a:r>
              <a:rPr lang="en-US" sz="4400" b="1" dirty="0">
                <a:effectLst/>
                <a:latin typeface="Times New Roman" panose="02020603050405020304" pitchFamily="18" charset="0"/>
                <a:cs typeface="Times New Roman" panose="02020603050405020304" pitchFamily="18" charset="0"/>
              </a:rPr>
              <a:t>Difference between Docker file and docker-compose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26FCD3-9017-45BA-9000-A0ADAB530138}"/>
              </a:ext>
            </a:extLst>
          </p:cNvPr>
          <p:cNvSpPr>
            <a:spLocks noGrp="1"/>
          </p:cNvSpPr>
          <p:nvPr>
            <p:ph idx="1"/>
          </p:nvPr>
        </p:nvSpPr>
        <p:spPr/>
        <p:txBody>
          <a:bodyPr/>
          <a:lstStyle/>
          <a:p>
            <a:r>
              <a:rPr lang="en-US" sz="2400" dirty="0">
                <a:effectLst/>
                <a:latin typeface="Times New Roman" panose="02020603050405020304" pitchFamily="18" charset="0"/>
                <a:cs typeface="Times New Roman" panose="02020603050405020304" pitchFamily="18" charset="0"/>
              </a:rPr>
              <a:t>A </a:t>
            </a:r>
            <a:r>
              <a:rPr lang="en-US" sz="2400" dirty="0" err="1">
                <a:effectLst/>
                <a:latin typeface="Times New Roman" panose="02020603050405020304" pitchFamily="18" charset="0"/>
                <a:cs typeface="Times New Roman" panose="02020603050405020304" pitchFamily="18" charset="0"/>
              </a:rPr>
              <a:t>Dockerfile</a:t>
            </a:r>
            <a:r>
              <a:rPr lang="en-US" sz="2400" dirty="0">
                <a:effectLst/>
                <a:latin typeface="Times New Roman" panose="02020603050405020304" pitchFamily="18" charset="0"/>
                <a:cs typeface="Times New Roman" panose="02020603050405020304" pitchFamily="18" charset="0"/>
              </a:rPr>
              <a:t> is a simple text file that contains the commands a user could call to assemble an image whereas Docker Compose is a tool for defining and running multi-container Docker applications. </a:t>
            </a:r>
            <a:endParaRPr lang="en-US" sz="2400" dirty="0">
              <a:latin typeface="Times New Roman" panose="02020603050405020304" pitchFamily="18" charset="0"/>
              <a:cs typeface="Times New Roman" panose="02020603050405020304" pitchFamily="18" charset="0"/>
            </a:endParaRPr>
          </a:p>
          <a:p>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Docker Compose define the services that make up your app in docker-compose.</a:t>
            </a:r>
          </a:p>
          <a:p>
            <a:endParaRPr lang="en-IN" dirty="0"/>
          </a:p>
        </p:txBody>
      </p:sp>
    </p:spTree>
    <p:extLst>
      <p:ext uri="{BB962C8B-B14F-4D97-AF65-F5344CB8AC3E}">
        <p14:creationId xmlns:p14="http://schemas.microsoft.com/office/powerpoint/2010/main" val="298569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344F-FF22-4B0F-B406-965C934D06F4}"/>
              </a:ext>
            </a:extLst>
          </p:cNvPr>
          <p:cNvSpPr>
            <a:spLocks noGrp="1"/>
          </p:cNvSpPr>
          <p:nvPr>
            <p:ph type="title"/>
          </p:nvPr>
        </p:nvSpPr>
        <p:spPr/>
        <p:txBody>
          <a:bodyPr>
            <a:normAutofit/>
          </a:bodyPr>
          <a:lstStyle/>
          <a:p>
            <a:r>
              <a:rPr lang="en-US" sz="4000" b="1" i="0" dirty="0">
                <a:effectLst/>
                <a:latin typeface="Times New Roman" panose="02020603050405020304" pitchFamily="18" charset="0"/>
                <a:cs typeface="Times New Roman" panose="02020603050405020304" pitchFamily="18" charset="0"/>
              </a:rPr>
              <a:t>Virtualization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1B8FFA-901F-4526-8058-B63F54B4B476}"/>
              </a:ext>
            </a:extLst>
          </p:cNvPr>
          <p:cNvSpPr>
            <a:spLocks noGrp="1"/>
          </p:cNvSpPr>
          <p:nvPr>
            <p:ph idx="1"/>
          </p:nvPr>
        </p:nvSpPr>
        <p:spPr/>
        <p:txBody>
          <a:bodyPr>
            <a:normAutofit fontScale="92500" lnSpcReduction="10000"/>
          </a:bodyPr>
          <a:lstStyle/>
          <a:p>
            <a:r>
              <a:rPr lang="en-US" sz="2000" b="0" i="0" dirty="0">
                <a:effectLst/>
                <a:latin typeface="Times New Roman" panose="02020603050405020304" pitchFamily="18" charset="0"/>
                <a:cs typeface="Times New Roman" panose="02020603050405020304" pitchFamily="18" charset="0"/>
              </a:rPr>
              <a:t>Virtualization is </a:t>
            </a:r>
            <a:r>
              <a:rPr lang="en-US" sz="2000" b="1" i="0" dirty="0">
                <a:effectLst/>
                <a:latin typeface="Times New Roman" panose="02020603050405020304" pitchFamily="18" charset="0"/>
                <a:cs typeface="Times New Roman" panose="02020603050405020304" pitchFamily="18" charset="0"/>
              </a:rPr>
              <a:t>technology that lets you create useful IT services using resources that are traditionally bound to hardware</a:t>
            </a:r>
            <a:r>
              <a:rPr lang="en-US" sz="2000" b="0" i="0" dirty="0">
                <a:effectLst/>
                <a:latin typeface="Times New Roman" panose="02020603050405020304" pitchFamily="18" charset="0"/>
                <a:cs typeface="Times New Roman" panose="02020603050405020304" pitchFamily="18" charset="0"/>
              </a:rPr>
              <a:t>. </a:t>
            </a:r>
          </a:p>
          <a:p>
            <a:r>
              <a:rPr lang="en-US" sz="2000" b="0" i="0" dirty="0">
                <a:effectLst/>
                <a:latin typeface="Times New Roman" panose="02020603050405020304" pitchFamily="18" charset="0"/>
                <a:cs typeface="Times New Roman" panose="02020603050405020304" pitchFamily="18" charset="0"/>
              </a:rPr>
              <a:t>It allows you to use a physical machine's full capacity by distributing its capabilities among many users or environments</a:t>
            </a:r>
            <a:r>
              <a:rPr lang="en-US" b="0" i="0" dirty="0">
                <a:solidFill>
                  <a:srgbClr val="BDC1C6"/>
                </a:solidFill>
                <a:effectLst/>
                <a:latin typeface="arial" panose="020B0604020202020204" pitchFamily="34" charset="0"/>
              </a:rPr>
              <a:t>.</a:t>
            </a:r>
          </a:p>
          <a:p>
            <a:r>
              <a:rPr lang="en-US" sz="2000" i="0" dirty="0">
                <a:effectLst/>
                <a:latin typeface="Times New Roman" panose="02020603050405020304" pitchFamily="18" charset="0"/>
                <a:cs typeface="Times New Roman" panose="02020603050405020304" pitchFamily="18" charset="0"/>
              </a:rPr>
              <a:t>Virtualization relies on software to simulate hardware functionality and create a virtual computer system. </a:t>
            </a:r>
          </a:p>
          <a:p>
            <a:r>
              <a:rPr lang="en-US" sz="2000" i="0" dirty="0">
                <a:effectLst/>
                <a:latin typeface="Times New Roman" panose="02020603050405020304" pitchFamily="18" charset="0"/>
                <a:cs typeface="Times New Roman" panose="02020603050405020304" pitchFamily="18" charset="0"/>
              </a:rPr>
              <a:t>This enables IT organizations to run more than one virtual system – and multiple operating systems and applications – on a single server. </a:t>
            </a:r>
          </a:p>
          <a:p>
            <a:r>
              <a:rPr lang="en-US" sz="2000" i="0" dirty="0">
                <a:effectLst/>
                <a:latin typeface="Times New Roman" panose="02020603050405020304" pitchFamily="18" charset="0"/>
                <a:cs typeface="Times New Roman" panose="02020603050405020304" pitchFamily="18" charset="0"/>
              </a:rPr>
              <a:t>The resulting benefits include economies of scale and greater efficiency.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485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C00E65-CD90-4C73-84AE-1ABD7AF57C88}"/>
              </a:ext>
            </a:extLst>
          </p:cNvPr>
          <p:cNvSpPr>
            <a:spLocks noGrp="1"/>
          </p:cNvSpPr>
          <p:nvPr>
            <p:ph type="title"/>
          </p:nvPr>
        </p:nvSpPr>
        <p:spPr>
          <a:xfrm>
            <a:off x="838200" y="2766218"/>
            <a:ext cx="10515600" cy="1325563"/>
          </a:xfrm>
        </p:spPr>
        <p:txBody>
          <a:bodyPr/>
          <a:lstStyle/>
          <a:p>
            <a:r>
              <a:rPr lang="en-US" b="1"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THANK YOU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635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F3803-6D5D-4655-86F2-0730DF7E942A}"/>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 </a:t>
            </a:r>
            <a:r>
              <a:rPr lang="en-IN" sz="4000" b="1" i="0" dirty="0">
                <a:effectLst/>
                <a:latin typeface="Times New Roman" panose="02020603050405020304" pitchFamily="18" charset="0"/>
                <a:cs typeface="Times New Roman" panose="02020603050405020304" pitchFamily="18" charset="0"/>
              </a:rPr>
              <a:t>Virtualization process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A6A470-EF9F-4394-9B84-5165BF12D0AD}"/>
              </a:ext>
            </a:extLst>
          </p:cNvPr>
          <p:cNvSpPr>
            <a:spLocks noGrp="1"/>
          </p:cNvSpPr>
          <p:nvPr>
            <p:ph idx="1"/>
          </p:nvPr>
        </p:nvSpPr>
        <p:spPr/>
        <p:txBody>
          <a:bodyPr>
            <a:normAutofit fontScale="70000" lnSpcReduction="20000"/>
          </a:bodyPr>
          <a:lstStyle/>
          <a:p>
            <a:r>
              <a:rPr lang="en-US" sz="2400" i="0" dirty="0">
                <a:effectLst/>
                <a:latin typeface="Times New Roman" panose="02020603050405020304" pitchFamily="18" charset="0"/>
                <a:cs typeface="Times New Roman" panose="02020603050405020304" pitchFamily="18" charset="0"/>
              </a:rPr>
              <a:t>Virtualization is the process of running a virtual instance of a computer system in a layer abstracted from the actual hardware. </a:t>
            </a:r>
            <a:endParaRPr lang="en-US" sz="2400" dirty="0">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To desktop users, the most common use is to be able to run applications meant for a different operating system without having to switch computers or reboot into a different system.</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The two types of Virtualization are:</a:t>
            </a:r>
          </a:p>
          <a:p>
            <a:r>
              <a:rPr lang="en-IN" sz="2400" b="1" dirty="0">
                <a:latin typeface="Times New Roman" panose="02020603050405020304" pitchFamily="18" charset="0"/>
                <a:cs typeface="Times New Roman" panose="02020603050405020304" pitchFamily="18" charset="0"/>
              </a:rPr>
              <a:t>Type 1: </a:t>
            </a:r>
            <a:r>
              <a:rPr lang="en-US" sz="2400" b="0" i="0" dirty="0">
                <a:effectLst/>
                <a:latin typeface="Times New Roman" panose="02020603050405020304" pitchFamily="18" charset="0"/>
                <a:cs typeface="Times New Roman" panose="02020603050405020304" pitchFamily="18" charset="0"/>
              </a:rPr>
              <a:t>Type 1 hypervisor is a hypervisor that runs directly on the host's hardware to control the hardware and to manage guest operating systems</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Type 2: </a:t>
            </a:r>
            <a:r>
              <a:rPr lang="en-US" sz="2400" b="0" i="0" dirty="0">
                <a:effectLst/>
                <a:latin typeface="Times New Roman" panose="02020603050405020304" pitchFamily="18" charset="0"/>
                <a:cs typeface="Times New Roman" panose="02020603050405020304" pitchFamily="18" charset="0"/>
              </a:rPr>
              <a:t>Type 2 hypervisors run on a conventional operating system just as other computer programs do.</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962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21BD-E453-428A-B2E2-AC755FF2777B}"/>
              </a:ext>
            </a:extLst>
          </p:cNvPr>
          <p:cNvSpPr>
            <a:spLocks noGrp="1"/>
          </p:cNvSpPr>
          <p:nvPr>
            <p:ph type="title"/>
          </p:nvPr>
        </p:nvSpPr>
        <p:spPr/>
        <p:txBody>
          <a:bodyPr>
            <a:normAutofit fontScale="90000"/>
          </a:bodyPr>
          <a:lstStyle/>
          <a:p>
            <a:r>
              <a:rPr lang="en-US" sz="4400" b="1" dirty="0">
                <a:latin typeface="Times New Roman" panose="02020603050405020304" pitchFamily="18" charset="0"/>
                <a:cs typeface="Times New Roman" panose="02020603050405020304" pitchFamily="18" charset="0"/>
              </a:rPr>
              <a:t>Virtual Machine</a:t>
            </a:r>
            <a:br>
              <a:rPr lang="en-US"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AE0007B-9907-43F9-8360-7922AA4FCD2D}"/>
              </a:ext>
            </a:extLst>
          </p:cNvPr>
          <p:cNvSpPr>
            <a:spLocks noGrp="1"/>
          </p:cNvSpPr>
          <p:nvPr>
            <p:ph idx="1"/>
          </p:nvPr>
        </p:nvSpPr>
        <p:spPr>
          <a:xfrm>
            <a:off x="838200" y="1825625"/>
            <a:ext cx="5012094" cy="4667250"/>
          </a:xfrm>
        </p:spPr>
        <p:txBody>
          <a:bodyPr>
            <a:normAutofit fontScale="92500" lnSpcReduction="20000"/>
          </a:bodyPr>
          <a:lstStyle/>
          <a:p>
            <a:r>
              <a:rPr lang="en-US" sz="2000" i="0" dirty="0">
                <a:effectLst/>
                <a:latin typeface="Times New Roman" panose="02020603050405020304" pitchFamily="18" charset="0"/>
                <a:cs typeface="Times New Roman" panose="02020603050405020304" pitchFamily="18" charset="0"/>
              </a:rPr>
              <a:t>In computing, a virtual machine is the virtualization/emulation of a computer system. Virtual machines are based on computer architectures and provide functionality of a physical computer. Their implementations may involve specialized hardware, software, or a combination.</a:t>
            </a:r>
          </a:p>
          <a:p>
            <a:r>
              <a:rPr lang="en-US" sz="2000" i="0" dirty="0">
                <a:effectLst/>
                <a:latin typeface="Times New Roman" panose="02020603050405020304" pitchFamily="18" charset="0"/>
                <a:cs typeface="Times New Roman" panose="02020603050405020304" pitchFamily="18" charset="0"/>
              </a:rPr>
              <a:t>Virtual machines allow you to run an operating system in an app window on your desktop that behaves like a full, separate computer. </a:t>
            </a:r>
          </a:p>
          <a:p>
            <a:r>
              <a:rPr lang="en-US" sz="2000" i="0" dirty="0">
                <a:effectLst/>
                <a:latin typeface="Times New Roman" panose="02020603050405020304" pitchFamily="18" charset="0"/>
                <a:cs typeface="Times New Roman" panose="02020603050405020304" pitchFamily="18" charset="0"/>
              </a:rPr>
              <a:t>You can use them play around with different operating systems, run software your main operating system can't, and try out apps in a safe, sandboxed environment.</a:t>
            </a:r>
            <a:endParaRPr lang="en-IN" sz="20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C3FF01F-B72E-439E-B386-4BCC588E8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0441" y="1699645"/>
            <a:ext cx="5698157" cy="4551866"/>
          </a:xfrm>
          <a:prstGeom prst="rect">
            <a:avLst/>
          </a:prstGeom>
        </p:spPr>
      </p:pic>
    </p:spTree>
    <p:extLst>
      <p:ext uri="{BB962C8B-B14F-4D97-AF65-F5344CB8AC3E}">
        <p14:creationId xmlns:p14="http://schemas.microsoft.com/office/powerpoint/2010/main" val="417558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10DC-B7A7-42D7-93CF-7519C14527B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Advantages of Virtual machine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2ED944-37DA-47EE-A9A0-D9544E345625}"/>
              </a:ext>
            </a:extLst>
          </p:cNvPr>
          <p:cNvSpPr>
            <a:spLocks noGrp="1"/>
          </p:cNvSpPr>
          <p:nvPr>
            <p:ph idx="1"/>
          </p:nvPr>
        </p:nvSpPr>
        <p:spPr/>
        <p:txBody>
          <a:bodyPr>
            <a:normAutofit fontScale="92500"/>
          </a:bodyPr>
          <a:lstStyle/>
          <a:p>
            <a:r>
              <a:rPr lang="en-US" sz="2400" dirty="0">
                <a:latin typeface="Times New Roman" panose="02020603050405020304" charset="0"/>
                <a:cs typeface="Times New Roman" panose="02020603050405020304" charset="0"/>
              </a:rPr>
              <a:t>Sharing of resources helps cost reduction</a:t>
            </a:r>
          </a:p>
          <a:p>
            <a:r>
              <a:rPr lang="en-US" sz="2400" b="1" dirty="0" err="1">
                <a:latin typeface="Times New Roman" panose="02020603050405020304" charset="0"/>
                <a:cs typeface="Times New Roman" panose="02020603050405020304" charset="0"/>
              </a:rPr>
              <a:t>Isolation</a:t>
            </a:r>
            <a:r>
              <a:rPr lang="en-US" sz="2400" dirty="0" err="1">
                <a:latin typeface="Times New Roman" panose="02020603050405020304" charset="0"/>
                <a:cs typeface="Times New Roman" panose="02020603050405020304" charset="0"/>
              </a:rPr>
              <a:t>:Virtual</a:t>
            </a:r>
            <a:r>
              <a:rPr lang="en-US" sz="2400" dirty="0">
                <a:latin typeface="Times New Roman" panose="02020603050405020304" charset="0"/>
                <a:cs typeface="Times New Roman" panose="02020603050405020304" charset="0"/>
              </a:rPr>
              <a:t> machines are isolated from each other as if they are physically separated.</a:t>
            </a:r>
          </a:p>
          <a:p>
            <a:r>
              <a:rPr lang="en-US" sz="2400" b="1" dirty="0" err="1">
                <a:latin typeface="Times New Roman" panose="02020603050405020304" charset="0"/>
                <a:cs typeface="Times New Roman" panose="02020603050405020304" charset="0"/>
              </a:rPr>
              <a:t>Encapsulation</a:t>
            </a:r>
            <a:r>
              <a:rPr lang="en-US" sz="2400" dirty="0" err="1">
                <a:latin typeface="Times New Roman" panose="02020603050405020304" charset="0"/>
                <a:cs typeface="Times New Roman" panose="02020603050405020304" charset="0"/>
              </a:rPr>
              <a:t>:Virtual</a:t>
            </a:r>
            <a:r>
              <a:rPr lang="en-US" sz="2400" dirty="0">
                <a:latin typeface="Times New Roman" panose="02020603050405020304" charset="0"/>
                <a:cs typeface="Times New Roman" panose="02020603050405020304" charset="0"/>
              </a:rPr>
              <a:t> machines encapsulate a complete computing environment.</a:t>
            </a:r>
          </a:p>
          <a:p>
            <a:r>
              <a:rPr lang="en-US" sz="2400" b="1" dirty="0">
                <a:latin typeface="Times New Roman" panose="02020603050405020304" charset="0"/>
                <a:cs typeface="Times New Roman" panose="02020603050405020304" charset="0"/>
              </a:rPr>
              <a:t>Hardware </a:t>
            </a:r>
            <a:r>
              <a:rPr lang="en-US" sz="2400" b="1" dirty="0" err="1">
                <a:latin typeface="Times New Roman" panose="02020603050405020304" charset="0"/>
                <a:cs typeface="Times New Roman" panose="02020603050405020304" charset="0"/>
              </a:rPr>
              <a:t>Independance</a:t>
            </a:r>
            <a:r>
              <a:rPr lang="en-US" sz="2400" dirty="0" err="1">
                <a:latin typeface="Times New Roman" panose="02020603050405020304" charset="0"/>
                <a:cs typeface="Times New Roman" panose="02020603050405020304" charset="0"/>
              </a:rPr>
              <a:t>:Virtual</a:t>
            </a:r>
            <a:r>
              <a:rPr lang="en-US" sz="2400" dirty="0">
                <a:latin typeface="Times New Roman" panose="02020603050405020304" charset="0"/>
                <a:cs typeface="Times New Roman" panose="02020603050405020304" charset="0"/>
              </a:rPr>
              <a:t> machines run </a:t>
            </a:r>
            <a:r>
              <a:rPr lang="en-US" sz="2400" dirty="0" err="1">
                <a:latin typeface="Times New Roman" panose="02020603050405020304" charset="0"/>
                <a:cs typeface="Times New Roman" panose="02020603050405020304" charset="0"/>
              </a:rPr>
              <a:t>independetly</a:t>
            </a:r>
            <a:r>
              <a:rPr lang="en-US" sz="2400" dirty="0">
                <a:latin typeface="Times New Roman" panose="02020603050405020304" charset="0"/>
                <a:cs typeface="Times New Roman" panose="02020603050405020304" charset="0"/>
              </a:rPr>
              <a:t> of underlying hardware.</a:t>
            </a:r>
          </a:p>
          <a:p>
            <a:r>
              <a:rPr lang="en-US" sz="2400" b="1" dirty="0" err="1">
                <a:latin typeface="Times New Roman" panose="02020603050405020304" charset="0"/>
                <a:cs typeface="Times New Roman" panose="02020603050405020304" charset="0"/>
              </a:rPr>
              <a:t>Portability</a:t>
            </a:r>
            <a:r>
              <a:rPr lang="en-US" sz="2400" dirty="0" err="1">
                <a:latin typeface="Times New Roman" panose="02020603050405020304" charset="0"/>
                <a:cs typeface="Times New Roman" panose="02020603050405020304" charset="0"/>
              </a:rPr>
              <a:t>:Virtual</a:t>
            </a:r>
            <a:r>
              <a:rPr lang="en-US" sz="2400" dirty="0">
                <a:latin typeface="Times New Roman" panose="02020603050405020304" charset="0"/>
                <a:cs typeface="Times New Roman" panose="02020603050405020304" charset="0"/>
              </a:rPr>
              <a:t> machines can be migrated between different hosts.</a:t>
            </a:r>
          </a:p>
          <a:p>
            <a:endParaRPr lang="en-IN" dirty="0"/>
          </a:p>
        </p:txBody>
      </p:sp>
    </p:spTree>
    <p:extLst>
      <p:ext uri="{BB962C8B-B14F-4D97-AF65-F5344CB8AC3E}">
        <p14:creationId xmlns:p14="http://schemas.microsoft.com/office/powerpoint/2010/main" val="396762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EBC4-FBBA-4BC3-BF27-B27F1CCC0E4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Disadvantages of Virtual machine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4C9E94-4F54-4D55-B8E4-9FA67CC02905}"/>
              </a:ext>
            </a:extLst>
          </p:cNvPr>
          <p:cNvSpPr>
            <a:spLocks noGrp="1"/>
          </p:cNvSpPr>
          <p:nvPr>
            <p:ph idx="1"/>
          </p:nvPr>
        </p:nvSpPr>
        <p:spPr/>
        <p:txBody>
          <a:bodyPr/>
          <a:lstStyle/>
          <a:p>
            <a:r>
              <a:rPr lang="en-US" sz="2400" dirty="0">
                <a:latin typeface="Times New Roman" panose="02020603050405020304" charset="0"/>
                <a:cs typeface="Times New Roman" panose="02020603050405020304" charset="0"/>
              </a:rPr>
              <a:t>It can have high cost of </a:t>
            </a:r>
            <a:r>
              <a:rPr lang="en-US" sz="2400" dirty="0" err="1">
                <a:latin typeface="Times New Roman" panose="02020603050405020304" charset="0"/>
                <a:cs typeface="Times New Roman" panose="02020603050405020304" charset="0"/>
              </a:rPr>
              <a:t>implemenation</a:t>
            </a:r>
            <a:r>
              <a:rPr lang="en-US" sz="2400" dirty="0">
                <a:latin typeface="Times New Roman" panose="02020603050405020304" charset="0"/>
                <a:cs typeface="Times New Roman" panose="02020603050405020304" charset="0"/>
              </a:rPr>
              <a:t>.</a:t>
            </a:r>
          </a:p>
          <a:p>
            <a:r>
              <a:rPr lang="en-US" sz="2400" dirty="0">
                <a:latin typeface="Times New Roman" panose="02020603050405020304" charset="0"/>
                <a:cs typeface="Times New Roman" panose="02020603050405020304" charset="0"/>
              </a:rPr>
              <a:t>Virtual machines takes up whole space even when it needs less.</a:t>
            </a:r>
          </a:p>
          <a:p>
            <a:r>
              <a:rPr lang="en-US" sz="2400" dirty="0">
                <a:latin typeface="Times New Roman" panose="02020603050405020304" charset="0"/>
                <a:cs typeface="Times New Roman" panose="02020603050405020304" charset="0"/>
              </a:rPr>
              <a:t>It creates a security risks.</a:t>
            </a:r>
          </a:p>
          <a:p>
            <a:r>
              <a:rPr lang="en-US" sz="2400" dirty="0">
                <a:latin typeface="Times New Roman" panose="02020603050405020304" charset="0"/>
                <a:cs typeface="Times New Roman" panose="02020603050405020304" charset="0"/>
              </a:rPr>
              <a:t>It takes time .</a:t>
            </a:r>
          </a:p>
          <a:p>
            <a:r>
              <a:rPr lang="en-US" sz="2400" dirty="0">
                <a:latin typeface="Times New Roman" panose="02020603050405020304" charset="0"/>
                <a:cs typeface="Times New Roman" panose="02020603050405020304" charset="0"/>
              </a:rPr>
              <a:t>It creates an availability issue.</a:t>
            </a:r>
          </a:p>
          <a:p>
            <a:endParaRPr lang="en-IN" dirty="0"/>
          </a:p>
        </p:txBody>
      </p:sp>
    </p:spTree>
    <p:extLst>
      <p:ext uri="{BB962C8B-B14F-4D97-AF65-F5344CB8AC3E}">
        <p14:creationId xmlns:p14="http://schemas.microsoft.com/office/powerpoint/2010/main" val="382744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13C1-01FA-485D-B0A3-048490AFD25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Containers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AC81AD-0172-46A3-8C58-7CC5845038B8}"/>
              </a:ext>
            </a:extLst>
          </p:cNvPr>
          <p:cNvSpPr>
            <a:spLocks noGrp="1"/>
          </p:cNvSpPr>
          <p:nvPr>
            <p:ph idx="1"/>
          </p:nvPr>
        </p:nvSpPr>
        <p:spPr>
          <a:xfrm>
            <a:off x="838200" y="1825625"/>
            <a:ext cx="5002763" cy="4667250"/>
          </a:xfrm>
        </p:spPr>
        <p:txBody>
          <a:bodyPr>
            <a:normAutofit fontScale="85000" lnSpcReduction="10000"/>
          </a:bodyPr>
          <a:lstStyle/>
          <a:p>
            <a:r>
              <a:rPr lang="en-US" sz="2000" i="0" dirty="0">
                <a:effectLst/>
                <a:latin typeface="Times New Roman" panose="02020603050405020304" pitchFamily="18" charset="0"/>
                <a:cs typeface="Times New Roman" panose="02020603050405020304" pitchFamily="18" charset="0"/>
              </a:rPr>
              <a:t>Containers are packages of software that contain all of the necessary elements to run in any environment. </a:t>
            </a:r>
          </a:p>
          <a:p>
            <a:r>
              <a:rPr lang="en-US" sz="2000" i="0" dirty="0">
                <a:effectLst/>
                <a:latin typeface="Times New Roman" panose="02020603050405020304" pitchFamily="18" charset="0"/>
                <a:cs typeface="Times New Roman" panose="02020603050405020304" pitchFamily="18" charset="0"/>
              </a:rPr>
              <a:t>In this way, containers virtualize the operating system and run anywhere, from a private data center to the public cloud or even on a developer's personal laptop.</a:t>
            </a:r>
          </a:p>
          <a:p>
            <a:r>
              <a:rPr lang="en-US" sz="2000" i="0" dirty="0">
                <a:effectLst/>
                <a:latin typeface="Times New Roman" panose="02020603050405020304" pitchFamily="18" charset="0"/>
                <a:cs typeface="Times New Roman" panose="02020603050405020304" pitchFamily="18" charset="0"/>
              </a:rPr>
              <a:t>Containers provide a standard way to package your application's code, configurations, and dependencies into a single object. </a:t>
            </a:r>
          </a:p>
          <a:p>
            <a:r>
              <a:rPr lang="en-US" sz="2000" i="0" dirty="0">
                <a:effectLst/>
                <a:latin typeface="Times New Roman" panose="02020603050405020304" pitchFamily="18" charset="0"/>
                <a:cs typeface="Times New Roman" panose="02020603050405020304" pitchFamily="18" charset="0"/>
              </a:rPr>
              <a:t>Containers share an operating system installed on the server and run as resource-isolated processes, ensuring quick, reliable, and consistent deployments, regardless of environment.</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FD54812-B85A-45D4-A3E9-C3FB20DB8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27906"/>
            <a:ext cx="5969537" cy="5168624"/>
          </a:xfrm>
          <a:prstGeom prst="rect">
            <a:avLst/>
          </a:prstGeom>
        </p:spPr>
      </p:pic>
    </p:spTree>
    <p:extLst>
      <p:ext uri="{BB962C8B-B14F-4D97-AF65-F5344CB8AC3E}">
        <p14:creationId xmlns:p14="http://schemas.microsoft.com/office/powerpoint/2010/main" val="1704829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21E6-730E-419F-935C-77702277486E}"/>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Containers are used for</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961C3B-E3D6-48A3-9B91-DE4A9F099ED9}"/>
              </a:ext>
            </a:extLst>
          </p:cNvPr>
          <p:cNvSpPr>
            <a:spLocks noGrp="1"/>
          </p:cNvSpPr>
          <p:nvPr>
            <p:ph idx="1"/>
          </p:nvPr>
        </p:nvSpPr>
        <p:spPr/>
        <p:txBody>
          <a:bodyPr>
            <a:normAutofit fontScale="92500" lnSpcReduction="10000"/>
          </a:bodyPr>
          <a:lstStyle/>
          <a:p>
            <a:r>
              <a:rPr lang="en-US" sz="2400" i="0" dirty="0">
                <a:effectLst/>
                <a:latin typeface="Times New Roman" panose="02020603050405020304" pitchFamily="18" charset="0"/>
                <a:cs typeface="Times New Roman" panose="02020603050405020304" pitchFamily="18" charset="0"/>
              </a:rPr>
              <a:t>Containers are a form of operating system virtualization. </a:t>
            </a:r>
          </a:p>
          <a:p>
            <a:r>
              <a:rPr lang="en-US" sz="2400" i="0" dirty="0">
                <a:effectLst/>
                <a:latin typeface="Times New Roman" panose="02020603050405020304" pitchFamily="18" charset="0"/>
                <a:cs typeface="Times New Roman" panose="02020603050405020304" pitchFamily="18" charset="0"/>
              </a:rPr>
              <a:t>A single container might be used to run anything from a small microservice or software process to a larger application. </a:t>
            </a:r>
          </a:p>
          <a:p>
            <a:r>
              <a:rPr lang="en-US" sz="2400" i="0" dirty="0">
                <a:effectLst/>
                <a:latin typeface="Times New Roman" panose="02020603050405020304" pitchFamily="18" charset="0"/>
                <a:cs typeface="Times New Roman" panose="02020603050405020304" pitchFamily="18" charset="0"/>
              </a:rPr>
              <a:t>Inside a container are all the necessary executables, binary code, libraries, and configuration files.</a:t>
            </a:r>
          </a:p>
          <a:p>
            <a:r>
              <a:rPr lang="en-US" sz="2400" i="0" dirty="0">
                <a:effectLst/>
                <a:latin typeface="Times New Roman" panose="02020603050405020304" pitchFamily="18" charset="0"/>
                <a:cs typeface="Times New Roman" panose="02020603050405020304" pitchFamily="18" charset="0"/>
              </a:rPr>
              <a:t>Other examples of containers include magazines, journals, newspapers, which contain articles; blogs, which contain posts; TV series, which contain episodes; or web sites which contain articles or individual posts.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38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9AF7-7A28-4960-9C73-98573A2CB5A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Docker</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0F98F2-0957-4237-901B-4ACD0A886F9F}"/>
              </a:ext>
            </a:extLst>
          </p:cNvPr>
          <p:cNvSpPr>
            <a:spLocks noGrp="1"/>
          </p:cNvSpPr>
          <p:nvPr>
            <p:ph idx="1"/>
          </p:nvPr>
        </p:nvSpPr>
        <p:spPr/>
        <p:txBody>
          <a:bodyPr>
            <a:normAutofit fontScale="92500" lnSpcReduction="20000"/>
          </a:bodyPr>
          <a:lstStyle/>
          <a:p>
            <a:r>
              <a:rPr lang="en-US" sz="2000" b="0" i="0" dirty="0">
                <a:effectLst/>
                <a:latin typeface="Times New Roman" panose="02020603050405020304" pitchFamily="18" charset="0"/>
                <a:cs typeface="Times New Roman" panose="02020603050405020304" pitchFamily="18" charset="0"/>
              </a:rPr>
              <a:t>Docker is </a:t>
            </a:r>
            <a:r>
              <a:rPr lang="en-US" sz="2000" b="1" i="0" dirty="0">
                <a:effectLst/>
                <a:latin typeface="Times New Roman" panose="02020603050405020304" pitchFamily="18" charset="0"/>
                <a:cs typeface="Times New Roman" panose="02020603050405020304" pitchFamily="18" charset="0"/>
              </a:rPr>
              <a:t>an open source containerization platform</a:t>
            </a:r>
            <a:r>
              <a:rPr lang="en-US" sz="2000" b="0" i="0" dirty="0">
                <a:effectLst/>
                <a:latin typeface="Times New Roman" panose="02020603050405020304" pitchFamily="18" charset="0"/>
                <a:cs typeface="Times New Roman" panose="02020603050405020304" pitchFamily="18" charset="0"/>
              </a:rPr>
              <a:t>.</a:t>
            </a:r>
            <a:endParaRPr lang="en-US" sz="2000" i="0" dirty="0">
              <a:effectLst/>
              <a:latin typeface="Times New Roman" panose="02020603050405020304" pitchFamily="18" charset="0"/>
              <a:cs typeface="Times New Roman" panose="02020603050405020304" pitchFamily="18" charset="0"/>
            </a:endParaRPr>
          </a:p>
          <a:p>
            <a:r>
              <a:rPr lang="en-US" sz="2000" i="0" dirty="0">
                <a:effectLst/>
                <a:latin typeface="Times New Roman" panose="02020603050405020304" pitchFamily="18" charset="0"/>
                <a:cs typeface="Times New Roman" panose="02020603050405020304" pitchFamily="18" charset="0"/>
              </a:rPr>
              <a:t>It enables developers to package applications into containers—standardized executable components combining application source code with the operating system (OS) libraries and dependencies required to run that code in any environment.</a:t>
            </a:r>
            <a:endParaRPr lang="en-US" sz="2000" dirty="0">
              <a:latin typeface="Times New Roman" panose="02020603050405020304" pitchFamily="18" charset="0"/>
              <a:cs typeface="Times New Roman" panose="02020603050405020304" pitchFamily="18" charset="0"/>
            </a:endParaRPr>
          </a:p>
          <a:p>
            <a:r>
              <a:rPr lang="en-US" sz="2000" i="0" dirty="0">
                <a:effectLst/>
                <a:latin typeface="Times New Roman" panose="02020603050405020304" pitchFamily="18" charset="0"/>
                <a:cs typeface="Times New Roman" panose="02020603050405020304" pitchFamily="18" charset="0"/>
              </a:rPr>
              <a:t>Docker is a set of platform as a service products that use OS-level virtualization to deliver software in packages called containers. </a:t>
            </a:r>
          </a:p>
          <a:p>
            <a:r>
              <a:rPr lang="en-US" sz="2000" i="0" dirty="0">
                <a:effectLst/>
                <a:latin typeface="Times New Roman" panose="02020603050405020304" pitchFamily="18" charset="0"/>
                <a:cs typeface="Times New Roman" panose="02020603050405020304" pitchFamily="18" charset="0"/>
              </a:rPr>
              <a:t>The service has both free and premium tiers. </a:t>
            </a:r>
          </a:p>
          <a:p>
            <a:r>
              <a:rPr lang="en-US" sz="2000" i="0" dirty="0">
                <a:effectLst/>
                <a:latin typeface="Times New Roman" panose="02020603050405020304" pitchFamily="18" charset="0"/>
                <a:cs typeface="Times New Roman" panose="02020603050405020304" pitchFamily="18" charset="0"/>
              </a:rPr>
              <a:t>The software that hosts the containers is called Docker Engine. </a:t>
            </a:r>
          </a:p>
          <a:p>
            <a:r>
              <a:rPr lang="en-US" sz="2000" i="0" dirty="0">
                <a:effectLst/>
                <a:latin typeface="Times New Roman" panose="02020603050405020304" pitchFamily="18" charset="0"/>
                <a:cs typeface="Times New Roman" panose="02020603050405020304" pitchFamily="18" charset="0"/>
              </a:rPr>
              <a:t>It was first started in 2013 and is developed by Docker, Inc.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12420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65</TotalTime>
  <Words>1517</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vt:lpstr>
      <vt:lpstr>Gill Sans MT</vt:lpstr>
      <vt:lpstr>Times New Roman</vt:lpstr>
      <vt:lpstr>Gallery</vt:lpstr>
      <vt:lpstr>PowerPoint Presentation</vt:lpstr>
      <vt:lpstr>Virtualization</vt:lpstr>
      <vt:lpstr> Virtualization process</vt:lpstr>
      <vt:lpstr>Virtual Machine </vt:lpstr>
      <vt:lpstr>Advantages of Virtual machine</vt:lpstr>
      <vt:lpstr>Disadvantages of Virtual machine</vt:lpstr>
      <vt:lpstr>Containers</vt:lpstr>
      <vt:lpstr>Containers are used for</vt:lpstr>
      <vt:lpstr>Docker</vt:lpstr>
      <vt:lpstr>Advantages of Docker/Container</vt:lpstr>
      <vt:lpstr>Docker File</vt:lpstr>
      <vt:lpstr>Some keywords used in docker file </vt:lpstr>
      <vt:lpstr>Example for Docker file</vt:lpstr>
      <vt:lpstr>Container MAnagement System</vt:lpstr>
      <vt:lpstr>Docker Swarm</vt:lpstr>
      <vt:lpstr>Docker Swarm used for</vt:lpstr>
      <vt:lpstr>Docker Compose</vt:lpstr>
      <vt:lpstr>How to use a docker-compose file</vt:lpstr>
      <vt:lpstr>Difference between Docker file and docker-compose</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Bhavishya R</dc:creator>
  <cp:lastModifiedBy>Bhavishya R</cp:lastModifiedBy>
  <cp:revision>1</cp:revision>
  <dcterms:created xsi:type="dcterms:W3CDTF">2022-04-03T11:01:56Z</dcterms:created>
  <dcterms:modified xsi:type="dcterms:W3CDTF">2022-04-03T12:07:36Z</dcterms:modified>
</cp:coreProperties>
</file>