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43"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D0BD-2642-42CD-B5AA-8A65FD20C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C1CA1E-6486-459B-ADCB-46A024F86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3C7266-2069-42FE-A301-62390A0A0E5C}"/>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5" name="Footer Placeholder 4">
            <a:extLst>
              <a:ext uri="{FF2B5EF4-FFF2-40B4-BE49-F238E27FC236}">
                <a16:creationId xmlns:a16="http://schemas.microsoft.com/office/drawing/2014/main" id="{AD1D8698-FDDA-40C0-A6C1-9603DB4E46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566F91-A3BD-47B1-B9F1-204683859003}"/>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139358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BFEE-ACCC-4503-AB31-833A79F4BC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B19AF4-59A0-4BCA-A1BB-4D6E040B3D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29C90-38D2-44CF-B7D4-6ABD7FC8781A}"/>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5" name="Footer Placeholder 4">
            <a:extLst>
              <a:ext uri="{FF2B5EF4-FFF2-40B4-BE49-F238E27FC236}">
                <a16:creationId xmlns:a16="http://schemas.microsoft.com/office/drawing/2014/main" id="{7171CECD-AA78-40AA-8E22-6A54E2BB71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649A0-846B-46DE-8EB7-F0F18BACB2DD}"/>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311705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36BDFB-9EB9-40F4-9584-3372E74216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909097-8CF9-40DD-8CDE-B096FB4A6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9D6E0B-DAC5-45B6-B91E-DF0B97B0ECAC}"/>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5" name="Footer Placeholder 4">
            <a:extLst>
              <a:ext uri="{FF2B5EF4-FFF2-40B4-BE49-F238E27FC236}">
                <a16:creationId xmlns:a16="http://schemas.microsoft.com/office/drawing/2014/main" id="{4FAE6B4B-661A-408C-9819-B4A52539B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4AE7A-8649-42B5-B751-2262ABF23DEA}"/>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343239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7379-09D0-4930-835C-1026887CD6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BE01C9-70BC-439A-9CD8-42AC774D2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12163-5492-44D2-96C5-6872CECB9B22}"/>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5" name="Footer Placeholder 4">
            <a:extLst>
              <a:ext uri="{FF2B5EF4-FFF2-40B4-BE49-F238E27FC236}">
                <a16:creationId xmlns:a16="http://schemas.microsoft.com/office/drawing/2014/main" id="{4DEAECA7-41F7-4962-8063-E55D5CD3EA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51AC3-E58D-4288-82B4-8EDA86649E65}"/>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308949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0350-04D7-40DD-881B-8F3321D5A9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7B4454-DCF1-4AED-9BF2-29B95DC94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D2B46-9C60-430D-86E8-160964B4C790}"/>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5" name="Footer Placeholder 4">
            <a:extLst>
              <a:ext uri="{FF2B5EF4-FFF2-40B4-BE49-F238E27FC236}">
                <a16:creationId xmlns:a16="http://schemas.microsoft.com/office/drawing/2014/main" id="{424E49C3-8A3B-463C-98A9-0717872946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DFE2A-3BE3-4C10-BBA8-B01461081863}"/>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216196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0E12-2907-4620-ADFD-12F657DCFB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3B9A12-20E7-421F-9550-0AED0AA31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035136-F00F-4667-B7B8-C0150AF12A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4A1379-BB6C-4211-81DB-5CEC3910D593}"/>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6" name="Footer Placeholder 5">
            <a:extLst>
              <a:ext uri="{FF2B5EF4-FFF2-40B4-BE49-F238E27FC236}">
                <a16:creationId xmlns:a16="http://schemas.microsoft.com/office/drawing/2014/main" id="{144A1ABD-4FED-47EE-9BB6-0EE036A81A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6A55D3-56FA-4D8A-A370-0C89BEDEF7E5}"/>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149586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403B-1DF7-413F-9C41-5816EA68E9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110BC6-5754-46EF-B9AB-38B5EB32D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F436E-1B6F-4654-AC09-A69830A6C5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FF26E1-E3F3-4AB8-886C-B01F08F9E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06861A-048B-45B2-9477-5B61ADCB20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504ACA-6FDD-4D67-BC69-F07BFE6C858E}"/>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8" name="Footer Placeholder 7">
            <a:extLst>
              <a:ext uri="{FF2B5EF4-FFF2-40B4-BE49-F238E27FC236}">
                <a16:creationId xmlns:a16="http://schemas.microsoft.com/office/drawing/2014/main" id="{564D30DC-4919-4289-9F59-130B0C0070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89C3DF-972C-4A7A-BD4E-867E368101BE}"/>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92717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89F7-234E-45EB-A40C-63352A38AA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5FC8A4-4EAF-4CC4-B29A-5B3EA76D1FF3}"/>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4" name="Footer Placeholder 3">
            <a:extLst>
              <a:ext uri="{FF2B5EF4-FFF2-40B4-BE49-F238E27FC236}">
                <a16:creationId xmlns:a16="http://schemas.microsoft.com/office/drawing/2014/main" id="{86647187-36AF-4B3E-A9A3-6C822C76AE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0A5F93-68E9-477C-B6EB-7C47AE5A569B}"/>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327322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1AEF5-1A0F-4520-A60B-CB9ABBA223CC}"/>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3" name="Footer Placeholder 2">
            <a:extLst>
              <a:ext uri="{FF2B5EF4-FFF2-40B4-BE49-F238E27FC236}">
                <a16:creationId xmlns:a16="http://schemas.microsoft.com/office/drawing/2014/main" id="{C5572FB1-4015-40FA-8FE3-96D1E91F46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8F30DF-F075-4B71-B5D9-2AF4D58F95E3}"/>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251581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922-F7DE-45B7-ADF7-696F1255E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B5286F-9081-4A24-A357-D972DED39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541187-1FFC-4A44-BDDC-BB8F6DA2B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811A4-CBFF-4B3E-BFA2-08D6021FFC1D}"/>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6" name="Footer Placeholder 5">
            <a:extLst>
              <a:ext uri="{FF2B5EF4-FFF2-40B4-BE49-F238E27FC236}">
                <a16:creationId xmlns:a16="http://schemas.microsoft.com/office/drawing/2014/main" id="{9B32328A-6B8B-4459-843C-8AA823B10C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369C61-8C12-4BBE-B758-0FD5A15C7630}"/>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369712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514-E4CD-45BD-91DC-655590747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1B4619-97F3-4709-8ECF-AD260D901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2971DF-E1FA-40B7-8989-3F61408D7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E36E5-961E-472D-9E8C-A42BD0CE1B4F}"/>
              </a:ext>
            </a:extLst>
          </p:cNvPr>
          <p:cNvSpPr>
            <a:spLocks noGrp="1"/>
          </p:cNvSpPr>
          <p:nvPr>
            <p:ph type="dt" sz="half" idx="10"/>
          </p:nvPr>
        </p:nvSpPr>
        <p:spPr/>
        <p:txBody>
          <a:bodyPr/>
          <a:lstStyle/>
          <a:p>
            <a:fld id="{3ECDEAAC-C876-41D8-960F-415563E1ABB4}" type="datetimeFigureOut">
              <a:rPr lang="en-IN" smtClean="0"/>
              <a:t>04-04-2022</a:t>
            </a:fld>
            <a:endParaRPr lang="en-IN"/>
          </a:p>
        </p:txBody>
      </p:sp>
      <p:sp>
        <p:nvSpPr>
          <p:cNvPr id="6" name="Footer Placeholder 5">
            <a:extLst>
              <a:ext uri="{FF2B5EF4-FFF2-40B4-BE49-F238E27FC236}">
                <a16:creationId xmlns:a16="http://schemas.microsoft.com/office/drawing/2014/main" id="{5A935D2B-41FA-42CA-AC33-3E4AFEB563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A63FC4-EAC4-4F0B-A439-14F4FD06805A}"/>
              </a:ext>
            </a:extLst>
          </p:cNvPr>
          <p:cNvSpPr>
            <a:spLocks noGrp="1"/>
          </p:cNvSpPr>
          <p:nvPr>
            <p:ph type="sldNum" sz="quarter" idx="12"/>
          </p:nvPr>
        </p:nvSpPr>
        <p:spPr/>
        <p:txBody>
          <a:bodyPr/>
          <a:lstStyle/>
          <a:p>
            <a:fld id="{82BC1FD4-DC7F-4274-8922-F6A525133A00}" type="slidenum">
              <a:rPr lang="en-IN" smtClean="0"/>
              <a:t>‹#›</a:t>
            </a:fld>
            <a:endParaRPr lang="en-IN"/>
          </a:p>
        </p:txBody>
      </p:sp>
    </p:spTree>
    <p:extLst>
      <p:ext uri="{BB962C8B-B14F-4D97-AF65-F5344CB8AC3E}">
        <p14:creationId xmlns:p14="http://schemas.microsoft.com/office/powerpoint/2010/main" val="62690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931B5C-DCB7-43B1-A207-7EA6D2DA5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0F6B2F-99F2-4630-89DB-C1775F526B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6B93DB-BE13-43A0-B779-0DB8FD97C1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DEAAC-C876-41D8-960F-415563E1ABB4}" type="datetimeFigureOut">
              <a:rPr lang="en-IN" smtClean="0"/>
              <a:t>04-04-2022</a:t>
            </a:fld>
            <a:endParaRPr lang="en-IN"/>
          </a:p>
        </p:txBody>
      </p:sp>
      <p:sp>
        <p:nvSpPr>
          <p:cNvPr id="5" name="Footer Placeholder 4">
            <a:extLst>
              <a:ext uri="{FF2B5EF4-FFF2-40B4-BE49-F238E27FC236}">
                <a16:creationId xmlns:a16="http://schemas.microsoft.com/office/drawing/2014/main" id="{8D8233A2-A97E-45EE-A081-FE9C7C373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C72A06-3445-4707-A0D4-D9517B54D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C1FD4-DC7F-4274-8922-F6A525133A00}" type="slidenum">
              <a:rPr lang="en-IN" smtClean="0"/>
              <a:t>‹#›</a:t>
            </a:fld>
            <a:endParaRPr lang="en-IN"/>
          </a:p>
        </p:txBody>
      </p:sp>
    </p:spTree>
    <p:extLst>
      <p:ext uri="{BB962C8B-B14F-4D97-AF65-F5344CB8AC3E}">
        <p14:creationId xmlns:p14="http://schemas.microsoft.com/office/powerpoint/2010/main" val="1768313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hent" TargetMode="External"/><Relationship Id="rId2" Type="http://schemas.openxmlformats.org/officeDocument/2006/relationships/hyperlink" Target="https://en.wikipedia.org/wiki/TINA-C" TargetMode="External"/><Relationship Id="rId1" Type="http://schemas.openxmlformats.org/officeDocument/2006/relationships/slideLayout" Target="../slideLayouts/slideLayout2.xml"/><Relationship Id="rId5" Type="http://schemas.openxmlformats.org/officeDocument/2006/relationships/hyperlink" Target="https://en.wikipedia.org/wiki/Nicole_Forsgren" TargetMode="External"/><Relationship Id="rId4" Type="http://schemas.openxmlformats.org/officeDocument/2006/relationships/hyperlink" Target="https://en.wikipedia.org/wiki/Belgiu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9C6-09B3-4C1E-B21F-F330F878FBFB}"/>
              </a:ext>
            </a:extLst>
          </p:cNvPr>
          <p:cNvSpPr>
            <a:spLocks noGrp="1"/>
          </p:cNvSpPr>
          <p:nvPr>
            <p:ph type="ctrTitle"/>
          </p:nvPr>
        </p:nvSpPr>
        <p:spPr>
          <a:xfrm>
            <a:off x="1107894" y="826365"/>
            <a:ext cx="9144000" cy="2387600"/>
          </a:xfrm>
        </p:spPr>
        <p:txBody>
          <a:bodyPr>
            <a:noAutofit/>
          </a:bodyPr>
          <a:lstStyle/>
          <a:p>
            <a:r>
              <a:rPr lang="en-IN" sz="9600" b="1" dirty="0"/>
              <a:t>DevOps</a:t>
            </a:r>
          </a:p>
        </p:txBody>
      </p:sp>
      <p:sp>
        <p:nvSpPr>
          <p:cNvPr id="3" name="Subtitle 2">
            <a:extLst>
              <a:ext uri="{FF2B5EF4-FFF2-40B4-BE49-F238E27FC236}">
                <a16:creationId xmlns:a16="http://schemas.microsoft.com/office/drawing/2014/main" id="{AE7F823D-3F53-453B-961B-F7197F8227F1}"/>
              </a:ext>
            </a:extLst>
          </p:cNvPr>
          <p:cNvSpPr>
            <a:spLocks noGrp="1"/>
          </p:cNvSpPr>
          <p:nvPr>
            <p:ph type="subTitle" idx="1"/>
          </p:nvPr>
        </p:nvSpPr>
        <p:spPr>
          <a:xfrm>
            <a:off x="5382706" y="5009372"/>
            <a:ext cx="9144000" cy="1655762"/>
          </a:xfrm>
        </p:spPr>
        <p:txBody>
          <a:bodyPr/>
          <a:lstStyle/>
          <a:p>
            <a:r>
              <a:rPr lang="en-IN" dirty="0"/>
              <a:t>By Vageesh T K</a:t>
            </a:r>
          </a:p>
        </p:txBody>
      </p:sp>
    </p:spTree>
    <p:extLst>
      <p:ext uri="{BB962C8B-B14F-4D97-AF65-F5344CB8AC3E}">
        <p14:creationId xmlns:p14="http://schemas.microsoft.com/office/powerpoint/2010/main" val="2598943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239D-F050-4C95-B52F-38752193197C}"/>
              </a:ext>
            </a:extLst>
          </p:cNvPr>
          <p:cNvSpPr>
            <a:spLocks noGrp="1"/>
          </p:cNvSpPr>
          <p:nvPr>
            <p:ph type="title"/>
          </p:nvPr>
        </p:nvSpPr>
        <p:spPr>
          <a:xfrm>
            <a:off x="3957320" y="2386965"/>
            <a:ext cx="10515600" cy="1325563"/>
          </a:xfrm>
        </p:spPr>
        <p:txBody>
          <a:bodyPr>
            <a:normAutofit/>
          </a:bodyPr>
          <a:lstStyle/>
          <a:p>
            <a:r>
              <a:rPr lang="en-IN" sz="7200" b="1" dirty="0"/>
              <a:t>Thank You</a:t>
            </a:r>
          </a:p>
        </p:txBody>
      </p:sp>
    </p:spTree>
    <p:extLst>
      <p:ext uri="{BB962C8B-B14F-4D97-AF65-F5344CB8AC3E}">
        <p14:creationId xmlns:p14="http://schemas.microsoft.com/office/powerpoint/2010/main" val="3358846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49E7-FA18-4CCF-B262-D8B9250FB79E}"/>
              </a:ext>
            </a:extLst>
          </p:cNvPr>
          <p:cNvSpPr>
            <a:spLocks noGrp="1"/>
          </p:cNvSpPr>
          <p:nvPr>
            <p:ph type="title"/>
          </p:nvPr>
        </p:nvSpPr>
        <p:spPr>
          <a:xfrm>
            <a:off x="653374" y="598589"/>
            <a:ext cx="10515600" cy="1325563"/>
          </a:xfrm>
        </p:spPr>
        <p:txBody>
          <a:bodyPr/>
          <a:lstStyle/>
          <a:p>
            <a:r>
              <a:rPr lang="en-IN" b="1" dirty="0"/>
              <a:t>What is DevOps?</a:t>
            </a:r>
          </a:p>
        </p:txBody>
      </p:sp>
      <p:sp>
        <p:nvSpPr>
          <p:cNvPr id="3" name="Content Placeholder 2">
            <a:extLst>
              <a:ext uri="{FF2B5EF4-FFF2-40B4-BE49-F238E27FC236}">
                <a16:creationId xmlns:a16="http://schemas.microsoft.com/office/drawing/2014/main" id="{A37D296A-7D60-4399-9874-92392E28EC9E}"/>
              </a:ext>
            </a:extLst>
          </p:cNvPr>
          <p:cNvSpPr>
            <a:spLocks noGrp="1"/>
          </p:cNvSpPr>
          <p:nvPr>
            <p:ph idx="1"/>
          </p:nvPr>
        </p:nvSpPr>
        <p:spPr>
          <a:xfrm>
            <a:off x="653374" y="2280902"/>
            <a:ext cx="10515600" cy="4351338"/>
          </a:xfrm>
        </p:spPr>
        <p:txBody>
          <a:bodyPr/>
          <a:lstStyle/>
          <a:p>
            <a:r>
              <a:rPr lang="en-US" sz="2800" i="0" dirty="0">
                <a:effectLst/>
                <a:latin typeface="+mj-lt"/>
                <a:cs typeface="Times New Roman" panose="02020603050405020304" pitchFamily="18" charset="0"/>
              </a:rPr>
              <a:t>DevOps is a set of practices that combines software development and IT operations. It aims to shorten the systems development life cycle and provide continuous delivery with high software quality.</a:t>
            </a:r>
          </a:p>
          <a:p>
            <a:endParaRPr lang="en-IN" dirty="0"/>
          </a:p>
        </p:txBody>
      </p:sp>
    </p:spTree>
    <p:extLst>
      <p:ext uri="{BB962C8B-B14F-4D97-AF65-F5344CB8AC3E}">
        <p14:creationId xmlns:p14="http://schemas.microsoft.com/office/powerpoint/2010/main" val="622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D4EA-3BAE-4432-A8D2-0160CFC820B8}"/>
              </a:ext>
            </a:extLst>
          </p:cNvPr>
          <p:cNvSpPr>
            <a:spLocks noGrp="1"/>
          </p:cNvSpPr>
          <p:nvPr>
            <p:ph type="title"/>
          </p:nvPr>
        </p:nvSpPr>
        <p:spPr>
          <a:xfrm>
            <a:off x="0" y="0"/>
            <a:ext cx="10515600" cy="1325563"/>
          </a:xfrm>
        </p:spPr>
        <p:txBody>
          <a:bodyPr/>
          <a:lstStyle/>
          <a:p>
            <a:r>
              <a:rPr lang="en-IN" b="1" dirty="0"/>
              <a:t>                               History of DevOps</a:t>
            </a:r>
          </a:p>
        </p:txBody>
      </p:sp>
      <p:sp>
        <p:nvSpPr>
          <p:cNvPr id="3" name="Content Placeholder 2">
            <a:extLst>
              <a:ext uri="{FF2B5EF4-FFF2-40B4-BE49-F238E27FC236}">
                <a16:creationId xmlns:a16="http://schemas.microsoft.com/office/drawing/2014/main" id="{FCCF8249-707E-442F-AF62-FAD9C843C816}"/>
              </a:ext>
            </a:extLst>
          </p:cNvPr>
          <p:cNvSpPr>
            <a:spLocks noGrp="1"/>
          </p:cNvSpPr>
          <p:nvPr>
            <p:ph idx="1"/>
          </p:nvPr>
        </p:nvSpPr>
        <p:spPr>
          <a:xfrm>
            <a:off x="127270" y="1241964"/>
            <a:ext cx="11389469" cy="5363116"/>
          </a:xfrm>
        </p:spPr>
        <p:txBody>
          <a:bodyPr>
            <a:normAutofit/>
          </a:bodyPr>
          <a:lstStyle/>
          <a:p>
            <a:pPr algn="just"/>
            <a:r>
              <a:rPr lang="en-US" sz="2200" b="0" i="0" dirty="0">
                <a:solidFill>
                  <a:srgbClr val="202122"/>
                </a:solidFill>
                <a:effectLst/>
                <a:latin typeface="Arial" panose="020B0604020202020204" pitchFamily="34" charset="0"/>
              </a:rPr>
              <a:t>In 1993 the Telecommunications Information Networking Architecture Consortium (</a:t>
            </a:r>
            <a:r>
              <a:rPr lang="en-US" sz="2200" b="0" i="0" u="none" strike="noStrike" dirty="0">
                <a:solidFill>
                  <a:srgbClr val="0645AD"/>
                </a:solidFill>
                <a:effectLst/>
                <a:latin typeface="Arial" panose="020B0604020202020204" pitchFamily="34" charset="0"/>
                <a:hlinkClick r:id="rId2" tooltip="TINA-C"/>
              </a:rPr>
              <a:t>TINA-C</a:t>
            </a:r>
            <a:r>
              <a:rPr lang="en-US" sz="2200" b="0" i="0" dirty="0">
                <a:solidFill>
                  <a:srgbClr val="202122"/>
                </a:solidFill>
                <a:effectLst/>
                <a:latin typeface="Arial" panose="020B0604020202020204" pitchFamily="34" charset="0"/>
              </a:rPr>
              <a:t>) defined a Model of a Service Lifecycle that combined software development with (telecom) service operations.</a:t>
            </a:r>
          </a:p>
          <a:p>
            <a:pPr algn="just"/>
            <a:r>
              <a:rPr lang="en-US" sz="2200" b="0" i="0" dirty="0">
                <a:solidFill>
                  <a:srgbClr val="202122"/>
                </a:solidFill>
                <a:effectLst/>
                <a:latin typeface="Arial" panose="020B0604020202020204" pitchFamily="34" charset="0"/>
              </a:rPr>
              <a:t>In 2009, the first conference named </a:t>
            </a:r>
            <a:r>
              <a:rPr lang="en-US" sz="2200" b="0" i="0" dirty="0" err="1">
                <a:solidFill>
                  <a:srgbClr val="202122"/>
                </a:solidFill>
                <a:effectLst/>
                <a:latin typeface="Arial" panose="020B0604020202020204" pitchFamily="34" charset="0"/>
              </a:rPr>
              <a:t>devopsdays</a:t>
            </a:r>
            <a:r>
              <a:rPr lang="en-US" sz="2200" b="0" i="0" dirty="0">
                <a:solidFill>
                  <a:srgbClr val="202122"/>
                </a:solidFill>
                <a:effectLst/>
                <a:latin typeface="Arial" panose="020B0604020202020204" pitchFamily="34" charset="0"/>
              </a:rPr>
              <a:t> was held in </a:t>
            </a:r>
            <a:r>
              <a:rPr lang="en-US" sz="2200" b="0" i="0" u="none" strike="noStrike" dirty="0">
                <a:solidFill>
                  <a:srgbClr val="0645AD"/>
                </a:solidFill>
                <a:effectLst/>
                <a:latin typeface="Arial" panose="020B0604020202020204" pitchFamily="34" charset="0"/>
                <a:hlinkClick r:id="rId3" tooltip="Ghent"/>
              </a:rPr>
              <a:t>Ghent</a:t>
            </a:r>
            <a:r>
              <a:rPr lang="en-US" sz="2200" b="0" i="0" dirty="0">
                <a:solidFill>
                  <a:srgbClr val="202122"/>
                </a:solidFill>
                <a:effectLst/>
                <a:latin typeface="Arial" panose="020B0604020202020204" pitchFamily="34" charset="0"/>
              </a:rPr>
              <a:t>, </a:t>
            </a:r>
            <a:r>
              <a:rPr lang="en-US" sz="2200" b="0" i="0" u="none" strike="noStrike" dirty="0">
                <a:solidFill>
                  <a:srgbClr val="0645AD"/>
                </a:solidFill>
                <a:effectLst/>
                <a:latin typeface="Arial" panose="020B0604020202020204" pitchFamily="34" charset="0"/>
                <a:hlinkClick r:id="rId4" tooltip="Belgium"/>
              </a:rPr>
              <a:t>Belgium</a:t>
            </a:r>
            <a:r>
              <a:rPr lang="en-US" sz="2200" b="0" i="0" dirty="0">
                <a:solidFill>
                  <a:srgbClr val="202122"/>
                </a:solidFill>
                <a:effectLst/>
                <a:latin typeface="Arial" panose="020B0604020202020204" pitchFamily="34" charset="0"/>
              </a:rPr>
              <a:t>. The conference was founded by Belgian consultant, project manager and agile practitioner Patrick </a:t>
            </a:r>
            <a:r>
              <a:rPr lang="en-US" sz="2200" b="0" i="0" dirty="0" err="1">
                <a:solidFill>
                  <a:srgbClr val="202122"/>
                </a:solidFill>
                <a:effectLst/>
                <a:latin typeface="Arial" panose="020B0604020202020204" pitchFamily="34" charset="0"/>
              </a:rPr>
              <a:t>Debois.The</a:t>
            </a:r>
            <a:r>
              <a:rPr lang="en-US" sz="2200" b="0" i="0" dirty="0">
                <a:solidFill>
                  <a:srgbClr val="202122"/>
                </a:solidFill>
                <a:effectLst/>
                <a:latin typeface="Arial" panose="020B0604020202020204" pitchFamily="34" charset="0"/>
              </a:rPr>
              <a:t> conference has now spread to other countries.</a:t>
            </a:r>
          </a:p>
          <a:p>
            <a:pPr algn="just"/>
            <a:r>
              <a:rPr lang="en-US" sz="2200" b="0" i="0" dirty="0">
                <a:solidFill>
                  <a:srgbClr val="202122"/>
                </a:solidFill>
                <a:effectLst/>
                <a:latin typeface="Arial" panose="020B0604020202020204" pitchFamily="34" charset="0"/>
              </a:rPr>
              <a:t>In 2012, the State of DevOps report was conceived and launched by Alanna Brown at Puppet.</a:t>
            </a:r>
          </a:p>
          <a:p>
            <a:pPr algn="just"/>
            <a:r>
              <a:rPr lang="en-US" sz="2200" b="0" i="0" dirty="0">
                <a:solidFill>
                  <a:srgbClr val="202122"/>
                </a:solidFill>
                <a:effectLst/>
                <a:latin typeface="Arial" panose="020B0604020202020204" pitchFamily="34" charset="0"/>
              </a:rPr>
              <a:t>As of 2014, the annual State of DevOps report was published by </a:t>
            </a:r>
            <a:r>
              <a:rPr lang="en-US" sz="2200" b="0" i="0" u="none" strike="noStrike" dirty="0">
                <a:solidFill>
                  <a:srgbClr val="0645AD"/>
                </a:solidFill>
                <a:effectLst/>
                <a:latin typeface="Arial" panose="020B0604020202020204" pitchFamily="34" charset="0"/>
                <a:hlinkClick r:id="rId5" tooltip="Nicole Forsgren"/>
              </a:rPr>
              <a:t>Nicole </a:t>
            </a:r>
            <a:r>
              <a:rPr lang="en-US" sz="2200" b="0" i="0" u="none" strike="noStrike" dirty="0" err="1">
                <a:solidFill>
                  <a:srgbClr val="0645AD"/>
                </a:solidFill>
                <a:effectLst/>
                <a:latin typeface="Arial" panose="020B0604020202020204" pitchFamily="34" charset="0"/>
                <a:hlinkClick r:id="rId5" tooltip="Nicole Forsgren"/>
              </a:rPr>
              <a:t>Forsgren</a:t>
            </a:r>
            <a:r>
              <a:rPr lang="en-US" sz="2200" b="0" i="0" dirty="0">
                <a:solidFill>
                  <a:srgbClr val="202122"/>
                </a:solidFill>
                <a:effectLst/>
                <a:latin typeface="Arial" panose="020B0604020202020204" pitchFamily="34" charset="0"/>
              </a:rPr>
              <a:t>, Gene Kim, Jez Humble and others. They stated that the adoption of DevOps was accelerating. Also in 2014, Lisa Crispin and Janet Gregory wrote the book More Agile Testing, containing a chapter on testing and DevOps.</a:t>
            </a:r>
          </a:p>
          <a:p>
            <a:pPr algn="just"/>
            <a:r>
              <a:rPr lang="en-US" sz="2200" b="0" i="0" dirty="0">
                <a:solidFill>
                  <a:srgbClr val="202122"/>
                </a:solidFill>
                <a:effectLst/>
                <a:latin typeface="Arial" panose="020B0604020202020204" pitchFamily="34" charset="0"/>
              </a:rPr>
              <a:t>In 2016 the DORA metrics for throughput (deployment frequency, lead time for changes), and stability (mean time to recover, change failure rate) were published in the State of DevOps report.</a:t>
            </a:r>
          </a:p>
          <a:p>
            <a:endParaRPr lang="en-IN" dirty="0"/>
          </a:p>
        </p:txBody>
      </p:sp>
    </p:spTree>
    <p:extLst>
      <p:ext uri="{BB962C8B-B14F-4D97-AF65-F5344CB8AC3E}">
        <p14:creationId xmlns:p14="http://schemas.microsoft.com/office/powerpoint/2010/main" val="4017785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0D-CB6F-4420-8CC3-F11C97B11023}"/>
              </a:ext>
            </a:extLst>
          </p:cNvPr>
          <p:cNvSpPr>
            <a:spLocks noGrp="1"/>
          </p:cNvSpPr>
          <p:nvPr>
            <p:ph type="title"/>
          </p:nvPr>
        </p:nvSpPr>
        <p:spPr>
          <a:xfrm>
            <a:off x="431800" y="497205"/>
            <a:ext cx="10515600" cy="1325563"/>
          </a:xfrm>
        </p:spPr>
        <p:txBody>
          <a:bodyPr/>
          <a:lstStyle/>
          <a:p>
            <a:r>
              <a:rPr lang="en-IN" b="1" dirty="0"/>
              <a:t>Different Methodologies followed by  Software Industry </a:t>
            </a:r>
          </a:p>
        </p:txBody>
      </p:sp>
      <p:sp>
        <p:nvSpPr>
          <p:cNvPr id="3" name="Content Placeholder 2">
            <a:extLst>
              <a:ext uri="{FF2B5EF4-FFF2-40B4-BE49-F238E27FC236}">
                <a16:creationId xmlns:a16="http://schemas.microsoft.com/office/drawing/2014/main" id="{881F64F7-5BAD-49EE-BBD1-323C8A1F343F}"/>
              </a:ext>
            </a:extLst>
          </p:cNvPr>
          <p:cNvSpPr>
            <a:spLocks noGrp="1"/>
          </p:cNvSpPr>
          <p:nvPr>
            <p:ph idx="1"/>
          </p:nvPr>
        </p:nvSpPr>
        <p:spPr>
          <a:xfrm>
            <a:off x="909320" y="2506662"/>
            <a:ext cx="10515600" cy="4351338"/>
          </a:xfrm>
        </p:spPr>
        <p:txBody>
          <a:bodyPr>
            <a:normAutofit/>
          </a:bodyPr>
          <a:lstStyle/>
          <a:p>
            <a:r>
              <a:rPr lang="en-IN" sz="3600" dirty="0"/>
              <a:t>Waterfall Model</a:t>
            </a:r>
          </a:p>
          <a:p>
            <a:r>
              <a:rPr lang="en-IN" sz="3600" dirty="0"/>
              <a:t>Agile Model</a:t>
            </a:r>
          </a:p>
          <a:p>
            <a:r>
              <a:rPr lang="en-IN" sz="3600" dirty="0"/>
              <a:t>DevOps</a:t>
            </a:r>
          </a:p>
        </p:txBody>
      </p:sp>
    </p:spTree>
    <p:extLst>
      <p:ext uri="{BB962C8B-B14F-4D97-AF65-F5344CB8AC3E}">
        <p14:creationId xmlns:p14="http://schemas.microsoft.com/office/powerpoint/2010/main" val="38111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74A2-6D0E-4FE6-A3B1-256204B655FE}"/>
              </a:ext>
            </a:extLst>
          </p:cNvPr>
          <p:cNvSpPr>
            <a:spLocks noGrp="1"/>
          </p:cNvSpPr>
          <p:nvPr>
            <p:ph type="title"/>
          </p:nvPr>
        </p:nvSpPr>
        <p:spPr>
          <a:xfrm>
            <a:off x="452119" y="3045093"/>
            <a:ext cx="5806441" cy="1325563"/>
          </a:xfrm>
        </p:spPr>
        <p:txBody>
          <a:bodyPr>
            <a:noAutofit/>
          </a:bodyPr>
          <a:lstStyle/>
          <a:p>
            <a:pPr marL="342900" indent="-342900" algn="just" fontAlgn="base">
              <a:buFont typeface="Arial" panose="020B0604020202020204" pitchFamily="34" charset="0"/>
              <a:buChar char="•"/>
            </a:pPr>
            <a:r>
              <a:rPr lang="en-US" sz="2400" b="0" i="0" dirty="0">
                <a:effectLst/>
              </a:rPr>
              <a:t>Waterfall Software Practices are Traditional, Plan-Driven Practices for Developing Systems and Software Development Life Cycle (SDLC) Approach. And it is based on Developing in Stages: Gather and Analyze Software Requirements, Design, Develop, Test and Deploy into Operations. The output of one stage is required to initiate the next stage.</a:t>
            </a:r>
            <a:br>
              <a:rPr lang="en-US" sz="2400" b="0" i="0" dirty="0">
                <a:effectLst/>
              </a:rPr>
            </a:br>
            <a:endParaRPr lang="en-IN" sz="2000" dirty="0"/>
          </a:p>
        </p:txBody>
      </p:sp>
      <p:pic>
        <p:nvPicPr>
          <p:cNvPr id="6" name="Content Placeholder 5">
            <a:extLst>
              <a:ext uri="{FF2B5EF4-FFF2-40B4-BE49-F238E27FC236}">
                <a16:creationId xmlns:a16="http://schemas.microsoft.com/office/drawing/2014/main" id="{BF393C46-A001-48F2-813C-19AC91B18534}"/>
              </a:ext>
            </a:extLst>
          </p:cNvPr>
          <p:cNvPicPr>
            <a:picLocks noGrp="1" noChangeAspect="1"/>
          </p:cNvPicPr>
          <p:nvPr>
            <p:ph idx="1"/>
          </p:nvPr>
        </p:nvPicPr>
        <p:blipFill rotWithShape="1">
          <a:blip r:embed="rId2"/>
          <a:srcRect l="2630" t="12738" r="12871" b="-338"/>
          <a:stretch/>
        </p:blipFill>
        <p:spPr bwMode="auto">
          <a:xfrm>
            <a:off x="6643991" y="1183548"/>
            <a:ext cx="4789777" cy="50486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D82559-2736-4222-84D3-D1F20105AD8B}"/>
              </a:ext>
            </a:extLst>
          </p:cNvPr>
          <p:cNvSpPr txBox="1"/>
          <p:nvPr/>
        </p:nvSpPr>
        <p:spPr>
          <a:xfrm>
            <a:off x="543559" y="829605"/>
            <a:ext cx="3180080" cy="707886"/>
          </a:xfrm>
          <a:prstGeom prst="rect">
            <a:avLst/>
          </a:prstGeom>
          <a:noFill/>
        </p:spPr>
        <p:txBody>
          <a:bodyPr wrap="square" rtlCol="0">
            <a:spAutoFit/>
          </a:bodyPr>
          <a:lstStyle/>
          <a:p>
            <a:r>
              <a:rPr lang="en-US" sz="4000" b="1" i="0" dirty="0">
                <a:effectLst/>
                <a:latin typeface="-apple-system"/>
              </a:rPr>
              <a:t>The Waterfall</a:t>
            </a:r>
            <a:endParaRPr lang="en-IN" sz="4000" dirty="0"/>
          </a:p>
        </p:txBody>
      </p:sp>
    </p:spTree>
    <p:extLst>
      <p:ext uri="{BB962C8B-B14F-4D97-AF65-F5344CB8AC3E}">
        <p14:creationId xmlns:p14="http://schemas.microsoft.com/office/powerpoint/2010/main" val="46598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77032-1A42-40FE-8EDB-1B500C0F167C}"/>
              </a:ext>
            </a:extLst>
          </p:cNvPr>
          <p:cNvSpPr>
            <a:spLocks noGrp="1"/>
          </p:cNvSpPr>
          <p:nvPr>
            <p:ph idx="1"/>
          </p:nvPr>
        </p:nvSpPr>
        <p:spPr>
          <a:xfrm>
            <a:off x="455428" y="594112"/>
            <a:ext cx="11736572" cy="4351338"/>
          </a:xfrm>
        </p:spPr>
        <p:txBody>
          <a:bodyPr>
            <a:normAutofit/>
          </a:bodyPr>
          <a:lstStyle/>
          <a:p>
            <a:pPr marL="0" indent="0" algn="l" fontAlgn="base">
              <a:buNone/>
            </a:pPr>
            <a:r>
              <a:rPr lang="en-US" sz="3600" b="1" i="0" dirty="0">
                <a:effectLst/>
                <a:latin typeface="-apple-system"/>
              </a:rPr>
              <a:t> The Agile</a:t>
            </a:r>
          </a:p>
          <a:p>
            <a:pPr algn="l" fontAlgn="base"/>
            <a:r>
              <a:rPr lang="en-US" sz="2400" b="0" i="0" dirty="0">
                <a:effectLst/>
                <a:latin typeface="+mj-lt"/>
              </a:rPr>
              <a:t>The need for a Quick Adaptation and Rapid Delivery of Products was the engine behind Agile Software Development Practices birth. The changing Business needs during Development require a solution. The Methodology allows for the Exploration of New Ideas and Quicker Determinations about which of those Ideas are Viable.</a:t>
            </a:r>
          </a:p>
          <a:p>
            <a:pPr algn="l" fontAlgn="base"/>
            <a:r>
              <a:rPr lang="en-US" sz="2400" b="0" i="0" dirty="0">
                <a:effectLst/>
                <a:latin typeface="+mj-lt"/>
              </a:rPr>
              <a:t>Some of the Agile Frameworks used are Scrum and Kanban. Where Scrum’s Key Components are </a:t>
            </a:r>
            <a:r>
              <a:rPr lang="en-US" sz="800" b="0" i="0" dirty="0">
                <a:effectLst/>
                <a:latin typeface="+mj-lt"/>
              </a:rPr>
              <a:t>i</a:t>
            </a:r>
            <a:r>
              <a:rPr lang="en-US" sz="2400" b="0" i="0" dirty="0">
                <a:effectLst/>
                <a:latin typeface="+mj-lt"/>
              </a:rPr>
              <a:t>terations and velocity, the Key Component with Kanban is its Work in Progress Status.</a:t>
            </a:r>
          </a:p>
          <a:p>
            <a:endParaRPr lang="en-IN" sz="2000" dirty="0"/>
          </a:p>
        </p:txBody>
      </p:sp>
      <p:pic>
        <p:nvPicPr>
          <p:cNvPr id="4" name="Picture 3">
            <a:extLst>
              <a:ext uri="{FF2B5EF4-FFF2-40B4-BE49-F238E27FC236}">
                <a16:creationId xmlns:a16="http://schemas.microsoft.com/office/drawing/2014/main" id="{D0557B25-1AA7-40FB-AD7F-DC7AD02A1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74" y="3456261"/>
            <a:ext cx="7961435" cy="2978378"/>
          </a:xfrm>
          <a:prstGeom prst="rect">
            <a:avLst/>
          </a:prstGeom>
        </p:spPr>
      </p:pic>
    </p:spTree>
    <p:extLst>
      <p:ext uri="{BB962C8B-B14F-4D97-AF65-F5344CB8AC3E}">
        <p14:creationId xmlns:p14="http://schemas.microsoft.com/office/powerpoint/2010/main" val="295783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E0D9F-7028-4639-94BA-F0E4FF3F39A2}"/>
              </a:ext>
            </a:extLst>
          </p:cNvPr>
          <p:cNvSpPr>
            <a:spLocks noGrp="1"/>
          </p:cNvSpPr>
          <p:nvPr>
            <p:ph idx="1"/>
          </p:nvPr>
        </p:nvSpPr>
        <p:spPr>
          <a:xfrm>
            <a:off x="625549" y="570984"/>
            <a:ext cx="10515600" cy="4351338"/>
          </a:xfrm>
        </p:spPr>
        <p:txBody>
          <a:bodyPr>
            <a:normAutofit/>
          </a:bodyPr>
          <a:lstStyle/>
          <a:p>
            <a:pPr marL="0" indent="0" algn="l" fontAlgn="base">
              <a:buNone/>
            </a:pPr>
            <a:r>
              <a:rPr lang="en-US" sz="4000" b="1" dirty="0">
                <a:latin typeface="+mj-lt"/>
              </a:rPr>
              <a:t>  </a:t>
            </a:r>
            <a:r>
              <a:rPr lang="en-US" sz="4000" b="1" i="0" dirty="0">
                <a:effectLst/>
                <a:latin typeface="+mj-lt"/>
              </a:rPr>
              <a:t>DevOps</a:t>
            </a:r>
          </a:p>
          <a:p>
            <a:pPr algn="l" fontAlgn="base"/>
            <a:r>
              <a:rPr lang="en-US" sz="2000" i="0" dirty="0">
                <a:effectLst/>
                <a:latin typeface="+mj-lt"/>
              </a:rPr>
              <a:t>DevOps aim is to Unify Development and Operations in ways that lead to More Efficient Development Practices. It is an Engineering Culture, that when done effectively, result in Faster, More Dependable Software Releases that are Aligned to Business Operations. It might not be seen as a Standard or a Framework, but an Organizational Collaboration rises a set of Best Practices through Continuous Integration, Delivery, and Testing.</a:t>
            </a:r>
          </a:p>
          <a:p>
            <a:pPr algn="l" fontAlgn="base"/>
            <a:r>
              <a:rPr lang="en-US" sz="2000" i="0" dirty="0">
                <a:effectLst/>
                <a:latin typeface="+mj-lt"/>
              </a:rPr>
              <a:t>It is based on one team focused on Speed Delivery and Infrastructure Stability, with the following goals:</a:t>
            </a:r>
          </a:p>
          <a:p>
            <a:pPr marL="0" indent="0" algn="l" fontAlgn="base">
              <a:buNone/>
            </a:pPr>
            <a:r>
              <a:rPr lang="en-US" sz="2000" i="0" dirty="0">
                <a:effectLst/>
                <a:latin typeface="+mj-lt"/>
              </a:rPr>
              <a:t>·       Fast Delivery of Completed Code to Production</a:t>
            </a:r>
          </a:p>
          <a:p>
            <a:pPr marL="0" indent="0" algn="l" fontAlgn="base">
              <a:buNone/>
            </a:pPr>
            <a:r>
              <a:rPr lang="en-US" sz="2000" i="0" dirty="0">
                <a:effectLst/>
                <a:latin typeface="+mj-lt"/>
              </a:rPr>
              <a:t>·       Minimal Production Failures</a:t>
            </a:r>
          </a:p>
          <a:p>
            <a:pPr marL="0" indent="0" algn="l" fontAlgn="base">
              <a:buNone/>
            </a:pPr>
            <a:r>
              <a:rPr lang="en-US" sz="2000" i="0" dirty="0">
                <a:effectLst/>
                <a:latin typeface="+mj-lt"/>
              </a:rPr>
              <a:t>·       Immediate Recovery from Failures</a:t>
            </a:r>
          </a:p>
          <a:p>
            <a:endParaRPr lang="en-IN" sz="1800" dirty="0">
              <a:latin typeface="+mj-lt"/>
            </a:endParaRPr>
          </a:p>
        </p:txBody>
      </p:sp>
      <p:pic>
        <p:nvPicPr>
          <p:cNvPr id="5" name="Picture 4">
            <a:extLst>
              <a:ext uri="{FF2B5EF4-FFF2-40B4-BE49-F238E27FC236}">
                <a16:creationId xmlns:a16="http://schemas.microsoft.com/office/drawing/2014/main" id="{39E1AF80-DBA3-4ABE-B8B2-F0D8C67C5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052" y="4174172"/>
            <a:ext cx="4890135" cy="2325064"/>
          </a:xfrm>
          <a:prstGeom prst="rect">
            <a:avLst/>
          </a:prstGeom>
        </p:spPr>
      </p:pic>
    </p:spTree>
    <p:extLst>
      <p:ext uri="{BB962C8B-B14F-4D97-AF65-F5344CB8AC3E}">
        <p14:creationId xmlns:p14="http://schemas.microsoft.com/office/powerpoint/2010/main" val="55430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17A-D18F-4DF8-A4E4-A33C12D97BA3}"/>
              </a:ext>
            </a:extLst>
          </p:cNvPr>
          <p:cNvSpPr>
            <a:spLocks noGrp="1"/>
          </p:cNvSpPr>
          <p:nvPr>
            <p:ph type="title"/>
          </p:nvPr>
        </p:nvSpPr>
        <p:spPr>
          <a:xfrm>
            <a:off x="767080" y="151765"/>
            <a:ext cx="10515600" cy="1325563"/>
          </a:xfrm>
        </p:spPr>
        <p:txBody>
          <a:bodyPr/>
          <a:lstStyle/>
          <a:p>
            <a:r>
              <a:rPr lang="en-IN" b="1" dirty="0"/>
              <a:t>Waterfall vs Agile vs DevOps</a:t>
            </a:r>
          </a:p>
        </p:txBody>
      </p:sp>
      <p:pic>
        <p:nvPicPr>
          <p:cNvPr id="2050" name="Picture 2" descr="No alt text provided for this image">
            <a:extLst>
              <a:ext uri="{FF2B5EF4-FFF2-40B4-BE49-F238E27FC236}">
                <a16:creationId xmlns:a16="http://schemas.microsoft.com/office/drawing/2014/main" id="{6E5A4230-18C5-4D0D-89F0-6ABA262C1C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080" y="1171075"/>
            <a:ext cx="9555480" cy="53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14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15CA97-B2A8-44E9-BA38-5DAD014AAADF}"/>
              </a:ext>
            </a:extLst>
          </p:cNvPr>
          <p:cNvSpPr txBox="1"/>
          <p:nvPr/>
        </p:nvSpPr>
        <p:spPr>
          <a:xfrm>
            <a:off x="731520" y="673596"/>
            <a:ext cx="10982960" cy="5073055"/>
          </a:xfrm>
          <a:prstGeom prst="rect">
            <a:avLst/>
          </a:prstGeom>
          <a:noFill/>
        </p:spPr>
        <p:txBody>
          <a:bodyPr wrap="square">
            <a:spAutoFit/>
          </a:bodyPr>
          <a:lstStyle/>
          <a:p>
            <a:r>
              <a:rPr lang="en-US" sz="4400" b="1" dirty="0">
                <a:latin typeface="+mj-lt"/>
                <a:cs typeface="Times New Roman" panose="02020603050405020304" pitchFamily="18" charset="0"/>
              </a:rPr>
              <a:t>Benefits of DevOps</a:t>
            </a:r>
          </a:p>
          <a:p>
            <a:endParaRPr lang="en-IN" sz="3200" b="1" dirty="0">
              <a:latin typeface="+mj-lt"/>
              <a:cs typeface="Times New Roman" panose="02020603050405020304" pitchFamily="18" charset="0"/>
            </a:endParaRPr>
          </a:p>
          <a:p>
            <a:pPr algn="just">
              <a:lnSpc>
                <a:spcPct val="150000"/>
              </a:lnSpc>
              <a:buFont typeface="Arial" panose="020B0604020202020204" pitchFamily="34" charset="0"/>
              <a:buChar char="•"/>
            </a:pPr>
            <a:r>
              <a:rPr lang="en-US" sz="2800" b="0" i="0" dirty="0">
                <a:effectLst/>
                <a:latin typeface="+mj-lt"/>
                <a:cs typeface="Times New Roman" panose="02020603050405020304" pitchFamily="18" charset="0"/>
              </a:rPr>
              <a:t> Renews focus on the customers. A key reason for the move to DevOps is   that it gets the team back in the mindset of the customer. </a:t>
            </a:r>
          </a:p>
          <a:p>
            <a:pPr algn="just">
              <a:lnSpc>
                <a:spcPct val="150000"/>
              </a:lnSpc>
              <a:buFont typeface="Arial" panose="020B0604020202020204" pitchFamily="34" charset="0"/>
              <a:buChar char="•"/>
            </a:pPr>
            <a:r>
              <a:rPr lang="en-US" sz="2800" b="0" i="0" dirty="0">
                <a:effectLst/>
                <a:latin typeface="+mj-lt"/>
                <a:cs typeface="Times New Roman" panose="02020603050405020304" pitchFamily="18" charset="0"/>
              </a:rPr>
              <a:t> Unites teams for faster product shipments. </a:t>
            </a:r>
          </a:p>
          <a:p>
            <a:pPr algn="just">
              <a:lnSpc>
                <a:spcPct val="150000"/>
              </a:lnSpc>
              <a:buFont typeface="Arial" panose="020B0604020202020204" pitchFamily="34" charset="0"/>
              <a:buChar char="•"/>
            </a:pPr>
            <a:r>
              <a:rPr lang="en-US" sz="2800" b="0" i="0" dirty="0">
                <a:effectLst/>
                <a:latin typeface="+mj-lt"/>
                <a:cs typeface="Times New Roman" panose="02020603050405020304" pitchFamily="18" charset="0"/>
              </a:rPr>
              <a:t> Simplifies development focus. </a:t>
            </a:r>
          </a:p>
          <a:p>
            <a:pPr algn="just">
              <a:lnSpc>
                <a:spcPct val="150000"/>
              </a:lnSpc>
              <a:buFont typeface="Arial" panose="020B0604020202020204" pitchFamily="34" charset="0"/>
              <a:buChar char="•"/>
            </a:pPr>
            <a:r>
              <a:rPr lang="en-US" sz="2800" b="0" i="0" dirty="0">
                <a:effectLst/>
                <a:latin typeface="+mj-lt"/>
                <a:cs typeface="Times New Roman" panose="02020603050405020304" pitchFamily="18" charset="0"/>
              </a:rPr>
              <a:t> Introduces automation to the development process. </a:t>
            </a:r>
          </a:p>
          <a:p>
            <a:pPr algn="just">
              <a:lnSpc>
                <a:spcPct val="150000"/>
              </a:lnSpc>
              <a:buFont typeface="Arial" panose="020B0604020202020204" pitchFamily="34" charset="0"/>
              <a:buChar char="•"/>
            </a:pPr>
            <a:r>
              <a:rPr lang="en-US" sz="2800" b="0" i="0" dirty="0">
                <a:effectLst/>
                <a:latin typeface="+mj-lt"/>
                <a:cs typeface="Times New Roman" panose="02020603050405020304" pitchFamily="18" charset="0"/>
              </a:rPr>
              <a:t> Supports end-to-end responsibility.</a:t>
            </a:r>
          </a:p>
        </p:txBody>
      </p:sp>
    </p:spTree>
    <p:extLst>
      <p:ext uri="{BB962C8B-B14F-4D97-AF65-F5344CB8AC3E}">
        <p14:creationId xmlns:p14="http://schemas.microsoft.com/office/powerpoint/2010/main" val="3439402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564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DevOps</vt:lpstr>
      <vt:lpstr>What is DevOps?</vt:lpstr>
      <vt:lpstr>                               History of DevOps</vt:lpstr>
      <vt:lpstr>Different Methodologies followed by  Software Industry </vt:lpstr>
      <vt:lpstr>Waterfall Software Practices are Traditional, Plan-Driven Practices for Developing Systems and Software Development Life Cycle (SDLC) Approach. And it is based on Developing in Stages: Gather and Analyze Software Requirements, Design, Develop, Test and Deploy into Operations. The output of one stage is required to initiate the next stage. </vt:lpstr>
      <vt:lpstr>PowerPoint Presentation</vt:lpstr>
      <vt:lpstr>PowerPoint Presentation</vt:lpstr>
      <vt:lpstr>Waterfall vs Agile vs DevOps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Murugheshgouda V h</dc:creator>
  <cp:lastModifiedBy>Murugheshgouda V h</cp:lastModifiedBy>
  <cp:revision>2</cp:revision>
  <dcterms:created xsi:type="dcterms:W3CDTF">2022-04-04T11:05:06Z</dcterms:created>
  <dcterms:modified xsi:type="dcterms:W3CDTF">2022-04-05T04:52:56Z</dcterms:modified>
</cp:coreProperties>
</file>