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4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4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14a90b0d8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14a90b0d8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14a90b0d8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14a90b0d8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14a90b0d8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14a90b0d8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14a90b0d8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14a90b0d8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14a90b0d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14a90b0d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14a90b0d8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14a90b0d8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14a90b0d8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14a90b0d8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14a90b0d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14a90b0d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14a90b0d8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14a90b0d8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14a90b0d8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14a90b0d8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14a90b0d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14a90b0d8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4a90b0d8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4a90b0d8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14a90b0d8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14a90b0d8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14a90b0d8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14a90b0d8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632967" y="519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800" u="sng"/>
              <a:t>DevOps-The Infinite Loop</a:t>
            </a:r>
            <a:endParaRPr sz="2800" u="sng"/>
          </a:p>
        </p:txBody>
      </p:sp>
      <p:pic>
        <p:nvPicPr>
          <p:cNvPr id="55" name="Google Shape;55;p13"/>
          <p:cNvPicPr preferRelativeResize="0"/>
          <p:nvPr/>
        </p:nvPicPr>
        <p:blipFill>
          <a:blip r:embed="rId3">
            <a:alphaModFix/>
          </a:blip>
          <a:stretch>
            <a:fillRect/>
          </a:stretch>
        </p:blipFill>
        <p:spPr>
          <a:xfrm>
            <a:off x="4732688" y="345575"/>
            <a:ext cx="4029075" cy="3409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4" name="Google Shape;114;p22"/>
          <p:cNvPicPr preferRelativeResize="0"/>
          <p:nvPr/>
        </p:nvPicPr>
        <p:blipFill>
          <a:blip r:embed="rId3">
            <a:alphaModFix/>
          </a:blip>
          <a:stretch>
            <a:fillRect/>
          </a:stretch>
        </p:blipFill>
        <p:spPr>
          <a:xfrm>
            <a:off x="0" y="152917"/>
            <a:ext cx="9143998" cy="48376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20" name="Google Shape;120;p23"/>
          <p:cNvSpPr txBox="1"/>
          <p:nvPr>
            <p:ph idx="1" type="body"/>
          </p:nvPr>
        </p:nvSpPr>
        <p:spPr>
          <a:xfrm>
            <a:off x="-130150" y="1458350"/>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800">
                <a:solidFill>
                  <a:schemeClr val="dk1"/>
                </a:solidFill>
              </a:rPr>
              <a:t>                          </a:t>
            </a:r>
            <a:r>
              <a:rPr lang="en" sz="4600">
                <a:solidFill>
                  <a:schemeClr val="dk1"/>
                </a:solidFill>
              </a:rPr>
              <a:t>DevOps Tools</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7" name="Google Shape;127;p24"/>
          <p:cNvPicPr preferRelativeResize="0"/>
          <p:nvPr/>
        </p:nvPicPr>
        <p:blipFill>
          <a:blip r:embed="rId3">
            <a:alphaModFix/>
          </a:blip>
          <a:stretch>
            <a:fillRect/>
          </a:stretch>
        </p:blipFill>
        <p:spPr>
          <a:xfrm>
            <a:off x="0" y="13637"/>
            <a:ext cx="9143999" cy="5116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5"/>
          <p:cNvPicPr preferRelativeResize="0"/>
          <p:nvPr/>
        </p:nvPicPr>
        <p:blipFill>
          <a:blip r:embed="rId3">
            <a:alphaModFix/>
          </a:blip>
          <a:stretch>
            <a:fillRect/>
          </a:stretch>
        </p:blipFill>
        <p:spPr>
          <a:xfrm>
            <a:off x="0" y="21400"/>
            <a:ext cx="9144000" cy="5100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1" name="Google Shape;141;p26"/>
          <p:cNvPicPr preferRelativeResize="0"/>
          <p:nvPr/>
        </p:nvPicPr>
        <p:blipFill>
          <a:blip r:embed="rId3">
            <a:alphaModFix/>
          </a:blip>
          <a:stretch>
            <a:fillRect/>
          </a:stretch>
        </p:blipFill>
        <p:spPr>
          <a:xfrm>
            <a:off x="0" y="36529"/>
            <a:ext cx="9143998" cy="50704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7" name="Google Shape;147;p27"/>
          <p:cNvSpPr txBox="1"/>
          <p:nvPr>
            <p:ph idx="1" type="body"/>
          </p:nvPr>
        </p:nvSpPr>
        <p:spPr>
          <a:xfrm>
            <a:off x="-696625" y="1798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5300"/>
              <a:t> Thank You</a:t>
            </a:r>
            <a:endParaRPr sz="5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r>
              <a:rPr lang="en"/>
              <a:t> to DevOps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250">
                <a:solidFill>
                  <a:srgbClr val="4D5156"/>
                </a:solidFill>
                <a:highlight>
                  <a:srgbClr val="FFFFFF"/>
                </a:highlight>
              </a:rPr>
              <a:t>DevOps is a set of practices that combines software development and IT operations. It aims to shorten the systems development life cycle and provide continuous delivery with high software quality . It emphasises team empowerment, collaboration and technology automation.</a:t>
            </a:r>
            <a:endParaRPr sz="1200">
              <a:solidFill>
                <a:srgbClr val="091E4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i="1" sz="1250">
              <a:solidFill>
                <a:srgbClr val="4D5156"/>
              </a:solidFill>
              <a:highlight>
                <a:srgbClr val="FFFFFF"/>
              </a:highlight>
            </a:endParaRPr>
          </a:p>
        </p:txBody>
      </p:sp>
      <p:pic>
        <p:nvPicPr>
          <p:cNvPr id="62" name="Google Shape;62;p14"/>
          <p:cNvPicPr preferRelativeResize="0"/>
          <p:nvPr/>
        </p:nvPicPr>
        <p:blipFill>
          <a:blip r:embed="rId3">
            <a:alphaModFix/>
          </a:blip>
          <a:stretch>
            <a:fillRect/>
          </a:stretch>
        </p:blipFill>
        <p:spPr>
          <a:xfrm>
            <a:off x="1997150" y="1776150"/>
            <a:ext cx="4991100" cy="2724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243725" y="178150"/>
            <a:ext cx="8520600" cy="4874700"/>
          </a:xfrm>
          <a:prstGeom prst="rect">
            <a:avLst/>
          </a:prstGeom>
        </p:spPr>
        <p:txBody>
          <a:bodyPr anchorCtr="0" anchor="t" bIns="91425" lIns="91425" spcFirstLastPara="1" rIns="91425" wrap="square" tIns="91425">
            <a:normAutofit fontScale="32500" lnSpcReduction="20000"/>
          </a:bodyPr>
          <a:lstStyle/>
          <a:p>
            <a:pPr indent="-323532" lvl="0" marL="457200" rtl="0" algn="l">
              <a:spcBef>
                <a:spcPts val="0"/>
              </a:spcBef>
              <a:spcAft>
                <a:spcPts val="0"/>
              </a:spcAft>
              <a:buSzPct val="100000"/>
              <a:buChar char="●"/>
            </a:pPr>
            <a:r>
              <a:rPr b="1" lang="en" sz="4600"/>
              <a:t>Plan :</a:t>
            </a:r>
            <a:endParaRPr b="1" sz="4600"/>
          </a:p>
          <a:p>
            <a:pPr indent="0" lvl="0" marL="457200" rtl="0" algn="l">
              <a:spcBef>
                <a:spcPts val="1200"/>
              </a:spcBef>
              <a:spcAft>
                <a:spcPts val="0"/>
              </a:spcAft>
              <a:buNone/>
            </a:pPr>
            <a:r>
              <a:rPr lang="en" sz="4600">
                <a:solidFill>
                  <a:srgbClr val="091E42"/>
                </a:solidFill>
                <a:highlight>
                  <a:srgbClr val="FFFFFF"/>
                </a:highlight>
                <a:latin typeface="Roboto"/>
                <a:ea typeface="Roboto"/>
                <a:cs typeface="Roboto"/>
                <a:sym typeface="Roboto"/>
              </a:rPr>
              <a:t>DevOps teams should adopt agile practices to improve speed and quality. Agile is an iterative approach to project management and software development that helps teams break work into smaller pieces to deliver incremental value.</a:t>
            </a:r>
            <a:endParaRPr sz="4600">
              <a:solidFill>
                <a:srgbClr val="091E4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315277" lvl="0" marL="457200" rtl="0" algn="l">
              <a:spcBef>
                <a:spcPts val="1200"/>
              </a:spcBef>
              <a:spcAft>
                <a:spcPts val="0"/>
              </a:spcAft>
              <a:buSzPct val="100000"/>
              <a:buChar char="●"/>
            </a:pPr>
            <a:r>
              <a:rPr b="1" lang="en" sz="4200"/>
              <a:t>Build :</a:t>
            </a:r>
            <a:endParaRPr b="1" sz="4200"/>
          </a:p>
          <a:p>
            <a:pPr indent="0" lvl="0" marL="457200" rtl="0" algn="l">
              <a:spcBef>
                <a:spcPts val="1200"/>
              </a:spcBef>
              <a:spcAft>
                <a:spcPts val="0"/>
              </a:spcAft>
              <a:buNone/>
            </a:pPr>
            <a:r>
              <a:rPr lang="en" sz="4600">
                <a:solidFill>
                  <a:srgbClr val="091E42"/>
                </a:solidFill>
                <a:highlight>
                  <a:srgbClr val="FFFFFF"/>
                </a:highlight>
                <a:latin typeface="Roboto"/>
                <a:ea typeface="Roboto"/>
                <a:cs typeface="Roboto"/>
                <a:sym typeface="Roboto"/>
              </a:rPr>
              <a:t>Git is a free and open source version control system. It offers excellent support for branching, merging, and rewriting repository history, which has led to many innovative and powerful workflows and tools for the development build process</a:t>
            </a:r>
            <a:r>
              <a:rPr lang="en" sz="3750">
                <a:solidFill>
                  <a:srgbClr val="091E42"/>
                </a:solidFill>
                <a:highlight>
                  <a:srgbClr val="FFFFFF"/>
                </a:highlight>
                <a:latin typeface="Roboto"/>
                <a:ea typeface="Roboto"/>
                <a:cs typeface="Roboto"/>
                <a:sym typeface="Roboto"/>
              </a:rPr>
              <a:t>.</a:t>
            </a:r>
            <a:endParaRPr sz="3750">
              <a:solidFill>
                <a:srgbClr val="091E4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315277" lvl="0" marL="457200" rtl="0" algn="l">
              <a:spcBef>
                <a:spcPts val="1200"/>
              </a:spcBef>
              <a:spcAft>
                <a:spcPts val="0"/>
              </a:spcAft>
              <a:buSzPct val="100000"/>
              <a:buChar char="●"/>
            </a:pPr>
            <a:r>
              <a:rPr b="1" lang="en" sz="4200"/>
              <a:t>Continuous integration and Delivery :</a:t>
            </a:r>
            <a:endParaRPr b="1" sz="4200"/>
          </a:p>
          <a:p>
            <a:pPr indent="0" lvl="0" marL="457200" rtl="0" algn="l">
              <a:spcBef>
                <a:spcPts val="1200"/>
              </a:spcBef>
              <a:spcAft>
                <a:spcPts val="0"/>
              </a:spcAft>
              <a:buNone/>
            </a:pPr>
            <a:r>
              <a:rPr lang="en" sz="4600">
                <a:solidFill>
                  <a:srgbClr val="091E42"/>
                </a:solidFill>
                <a:highlight>
                  <a:srgbClr val="FFFFFF"/>
                </a:highlight>
                <a:latin typeface="Roboto"/>
                <a:ea typeface="Roboto"/>
                <a:cs typeface="Roboto"/>
                <a:sym typeface="Roboto"/>
              </a:rPr>
              <a:t>CI/CD allows teams to release quality products frequently and predictably, from source code repository to production with automated workflows. Teams can merge code changes frequently, deploy feature flags, and incorporate end-to-end testing.</a:t>
            </a:r>
            <a:endParaRPr sz="46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0" lvl="0" marL="457200" rtl="0" algn="l">
              <a:spcBef>
                <a:spcPts val="1200"/>
              </a:spcBef>
              <a:spcAft>
                <a:spcPts val="0"/>
              </a:spcAft>
              <a:buNone/>
            </a:pPr>
            <a:r>
              <a:t/>
            </a:r>
            <a:endParaRPr sz="1200">
              <a:solidFill>
                <a:srgbClr val="091E4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200">
              <a:solidFill>
                <a:srgbClr val="091E42"/>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164425" y="98850"/>
            <a:ext cx="8520600" cy="4953900"/>
          </a:xfrm>
          <a:prstGeom prst="rect">
            <a:avLst/>
          </a:prstGeom>
        </p:spPr>
        <p:txBody>
          <a:bodyPr anchorCtr="0" anchor="t" bIns="91425" lIns="91425" spcFirstLastPara="1" rIns="91425" wrap="square" tIns="91425">
            <a:normAutofit fontScale="92500" lnSpcReduction="20000"/>
          </a:bodyPr>
          <a:lstStyle/>
          <a:p>
            <a:pPr indent="-346075" lvl="0" marL="457200" rtl="0" algn="l">
              <a:spcBef>
                <a:spcPts val="0"/>
              </a:spcBef>
              <a:spcAft>
                <a:spcPts val="0"/>
              </a:spcAft>
              <a:buSzPct val="100000"/>
              <a:buChar char="●"/>
            </a:pPr>
            <a:r>
              <a:rPr b="1" lang="en" sz="2000"/>
              <a:t>Monitor and Alert :</a:t>
            </a:r>
            <a:endParaRPr b="1" sz="2000"/>
          </a:p>
          <a:p>
            <a:pPr indent="0" lvl="0" marL="457200" rtl="0" algn="l">
              <a:spcBef>
                <a:spcPts val="1200"/>
              </a:spcBef>
              <a:spcAft>
                <a:spcPts val="0"/>
              </a:spcAft>
              <a:buNone/>
            </a:pPr>
            <a:r>
              <a:rPr lang="en" sz="1500">
                <a:solidFill>
                  <a:srgbClr val="091E42"/>
                </a:solidFill>
                <a:highlight>
                  <a:srgbClr val="FFFFFF"/>
                </a:highlight>
                <a:latin typeface="Roboto"/>
                <a:ea typeface="Roboto"/>
                <a:cs typeface="Roboto"/>
                <a:sym typeface="Roboto"/>
              </a:rPr>
              <a:t>Quickly identify and resolve issues that impact product uptime, speed, and functionality. Automatically notify your team of changes, high-risk actions, or failures, so you can keep services on.                                              </a:t>
            </a:r>
            <a:endParaRPr sz="2100"/>
          </a:p>
          <a:p>
            <a:pPr indent="-346075" lvl="0" marL="457200" rtl="0" algn="l">
              <a:spcBef>
                <a:spcPts val="1200"/>
              </a:spcBef>
              <a:spcAft>
                <a:spcPts val="0"/>
              </a:spcAft>
              <a:buSzPct val="100000"/>
              <a:buChar char="●"/>
            </a:pPr>
            <a:r>
              <a:rPr b="1" lang="en" sz="2000"/>
              <a:t>Operate :</a:t>
            </a:r>
            <a:endParaRPr b="1" sz="2000"/>
          </a:p>
          <a:p>
            <a:pPr indent="0" lvl="0" marL="457200" rtl="0" algn="l">
              <a:spcBef>
                <a:spcPts val="1200"/>
              </a:spcBef>
              <a:spcAft>
                <a:spcPts val="0"/>
              </a:spcAft>
              <a:buNone/>
            </a:pPr>
            <a:r>
              <a:rPr lang="en" sz="1500">
                <a:solidFill>
                  <a:srgbClr val="091E42"/>
                </a:solidFill>
                <a:highlight>
                  <a:srgbClr val="FFFFFF"/>
                </a:highlight>
                <a:latin typeface="Roboto"/>
                <a:ea typeface="Roboto"/>
                <a:cs typeface="Roboto"/>
                <a:sym typeface="Roboto"/>
              </a:rPr>
              <a:t>Manage the end-to-end delivery of IT services to customers. This includes the practices involved in design, implementation, configuration, deployment, and maintenance of all IT infrastructure that supports an organization’s services.</a:t>
            </a:r>
            <a:endParaRPr sz="2100"/>
          </a:p>
          <a:p>
            <a:pPr indent="-346075" lvl="0" marL="457200" rtl="0" algn="l">
              <a:spcBef>
                <a:spcPts val="1200"/>
              </a:spcBef>
              <a:spcAft>
                <a:spcPts val="0"/>
              </a:spcAft>
              <a:buSzPct val="100000"/>
              <a:buChar char="●"/>
            </a:pPr>
            <a:r>
              <a:rPr b="1" lang="en" sz="2000"/>
              <a:t>Continuous Feedback :</a:t>
            </a:r>
            <a:endParaRPr b="1" sz="2000"/>
          </a:p>
          <a:p>
            <a:pPr indent="0" lvl="0" marL="457200" rtl="0" algn="l">
              <a:spcBef>
                <a:spcPts val="1200"/>
              </a:spcBef>
              <a:spcAft>
                <a:spcPts val="0"/>
              </a:spcAft>
              <a:buNone/>
            </a:pPr>
            <a:r>
              <a:rPr lang="en" sz="1724">
                <a:solidFill>
                  <a:srgbClr val="091E42"/>
                </a:solidFill>
                <a:highlight>
                  <a:srgbClr val="FFFFFF"/>
                </a:highlight>
                <a:latin typeface="Roboto"/>
                <a:ea typeface="Roboto"/>
                <a:cs typeface="Roboto"/>
                <a:sym typeface="Roboto"/>
              </a:rPr>
              <a:t>DevOps teams should evaluate each release and generate reports to improve future releases. By gathering continuous feedback, teams can improve their processes and incorporate customer feedback to improve the next release.</a:t>
            </a:r>
            <a:endParaRPr sz="2324"/>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5W’s of DevOps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DevOps ?</a:t>
            </a:r>
            <a:endParaRPr/>
          </a:p>
          <a:p>
            <a:pPr indent="-342900" lvl="0" marL="457200" rtl="0" algn="l">
              <a:spcBef>
                <a:spcPts val="0"/>
              </a:spcBef>
              <a:spcAft>
                <a:spcPts val="0"/>
              </a:spcAft>
              <a:buSzPts val="1800"/>
              <a:buChar char="●"/>
            </a:pPr>
            <a:r>
              <a:rPr lang="en"/>
              <a:t>Why do we need DevOps ?</a:t>
            </a:r>
            <a:endParaRPr/>
          </a:p>
          <a:p>
            <a:pPr indent="-342900" lvl="0" marL="457200" rtl="0" algn="l">
              <a:spcBef>
                <a:spcPts val="0"/>
              </a:spcBef>
              <a:spcAft>
                <a:spcPts val="0"/>
              </a:spcAft>
              <a:buSzPts val="1800"/>
              <a:buChar char="●"/>
            </a:pPr>
            <a:r>
              <a:rPr lang="en"/>
              <a:t>When do we need DevOps ?</a:t>
            </a:r>
            <a:endParaRPr/>
          </a:p>
          <a:p>
            <a:pPr indent="-342900" lvl="0" marL="457200" rtl="0" algn="l">
              <a:spcBef>
                <a:spcPts val="0"/>
              </a:spcBef>
              <a:spcAft>
                <a:spcPts val="0"/>
              </a:spcAft>
              <a:buSzPts val="1800"/>
              <a:buChar char="●"/>
            </a:pPr>
            <a:r>
              <a:rPr lang="en"/>
              <a:t>For whom do we need DevOps ?</a:t>
            </a:r>
            <a:endParaRPr/>
          </a:p>
          <a:p>
            <a:pPr indent="-342900" lvl="0" marL="457200" rtl="0" algn="l">
              <a:spcBef>
                <a:spcPts val="0"/>
              </a:spcBef>
              <a:spcAft>
                <a:spcPts val="0"/>
              </a:spcAft>
              <a:buSzPts val="1800"/>
              <a:buChar char="●"/>
            </a:pPr>
            <a:r>
              <a:rPr lang="en"/>
              <a:t>Where do we need DevOps ?</a:t>
            </a:r>
            <a:endParaRPr/>
          </a:p>
        </p:txBody>
      </p:sp>
      <p:pic>
        <p:nvPicPr>
          <p:cNvPr id="79" name="Google Shape;79;p17"/>
          <p:cNvPicPr preferRelativeResize="0"/>
          <p:nvPr/>
        </p:nvPicPr>
        <p:blipFill>
          <a:blip r:embed="rId3">
            <a:alphaModFix/>
          </a:blip>
          <a:stretch>
            <a:fillRect/>
          </a:stretch>
        </p:blipFill>
        <p:spPr>
          <a:xfrm>
            <a:off x="5199775" y="1520875"/>
            <a:ext cx="2800350" cy="304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0"/>
            <a:ext cx="9143998" cy="48482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0" y="173325"/>
            <a:ext cx="9144002" cy="4796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0" name="Google Shape;100;p20"/>
          <p:cNvPicPr preferRelativeResize="0"/>
          <p:nvPr/>
        </p:nvPicPr>
        <p:blipFill>
          <a:blip r:embed="rId3">
            <a:alphaModFix/>
          </a:blip>
          <a:stretch>
            <a:fillRect/>
          </a:stretch>
        </p:blipFill>
        <p:spPr>
          <a:xfrm>
            <a:off x="0" y="112490"/>
            <a:ext cx="9143999" cy="49185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7" name="Google Shape;107;p21"/>
          <p:cNvPicPr preferRelativeResize="0"/>
          <p:nvPr/>
        </p:nvPicPr>
        <p:blipFill>
          <a:blip r:embed="rId3">
            <a:alphaModFix/>
          </a:blip>
          <a:stretch>
            <a:fillRect/>
          </a:stretch>
        </p:blipFill>
        <p:spPr>
          <a:xfrm>
            <a:off x="0" y="107907"/>
            <a:ext cx="9144001" cy="49276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