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387A924C-2F6C-41E4-8973-8F966E061AA0}" type="datetimeFigureOut">
              <a:rPr lang="en-IN" smtClean="0"/>
              <a:t>11-04-2022</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C2EA5CCB-CBD1-422A-9671-C0D7D88F2B07}" type="slidenum">
              <a:rPr lang="en-IN" smtClean="0"/>
              <a:t>‹#›</a:t>
            </a:fld>
            <a:endParaRPr lang="en-IN"/>
          </a:p>
        </p:txBody>
      </p:sp>
    </p:spTree>
    <p:extLst>
      <p:ext uri="{BB962C8B-B14F-4D97-AF65-F5344CB8AC3E}">
        <p14:creationId xmlns:p14="http://schemas.microsoft.com/office/powerpoint/2010/main" val="87314276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7A924C-2F6C-41E4-8973-8F966E061AA0}" type="datetimeFigureOut">
              <a:rPr lang="en-IN" smtClean="0"/>
              <a:t>11-04-2022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EA5CCB-CBD1-422A-9671-C0D7D88F2B07}" type="slidenum">
              <a:rPr lang="en-IN" smtClean="0"/>
              <a:t>‹#›</a:t>
            </a:fld>
            <a:endParaRPr lang="en-IN"/>
          </a:p>
        </p:txBody>
      </p:sp>
    </p:spTree>
    <p:extLst>
      <p:ext uri="{BB962C8B-B14F-4D97-AF65-F5344CB8AC3E}">
        <p14:creationId xmlns:p14="http://schemas.microsoft.com/office/powerpoint/2010/main" val="1532436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7A924C-2F6C-41E4-8973-8F966E061AA0}" type="datetimeFigureOut">
              <a:rPr lang="en-IN" smtClean="0"/>
              <a:t>11-04-2022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EA5CCB-CBD1-422A-9671-C0D7D88F2B07}" type="slidenum">
              <a:rPr lang="en-IN" smtClean="0"/>
              <a:t>‹#›</a:t>
            </a:fld>
            <a:endParaRPr lang="en-IN"/>
          </a:p>
        </p:txBody>
      </p:sp>
    </p:spTree>
    <p:extLst>
      <p:ext uri="{BB962C8B-B14F-4D97-AF65-F5344CB8AC3E}">
        <p14:creationId xmlns:p14="http://schemas.microsoft.com/office/powerpoint/2010/main" val="18692457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7A924C-2F6C-41E4-8973-8F966E061AA0}" type="datetimeFigureOut">
              <a:rPr lang="en-IN" smtClean="0"/>
              <a:t>11-04-2022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EA5CCB-CBD1-422A-9671-C0D7D88F2B07}" type="slidenum">
              <a:rPr lang="en-IN" smtClean="0"/>
              <a:t>‹#›</a:t>
            </a:fld>
            <a:endParaRPr lang="en-IN"/>
          </a:p>
        </p:txBody>
      </p:sp>
    </p:spTree>
    <p:extLst>
      <p:ext uri="{BB962C8B-B14F-4D97-AF65-F5344CB8AC3E}">
        <p14:creationId xmlns:p14="http://schemas.microsoft.com/office/powerpoint/2010/main" val="39356158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7A924C-2F6C-41E4-8973-8F966E061AA0}" type="datetimeFigureOut">
              <a:rPr lang="en-IN" smtClean="0"/>
              <a:t>11-04-2022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EA5CCB-CBD1-422A-9671-C0D7D88F2B07}" type="slidenum">
              <a:rPr lang="en-IN" smtClean="0"/>
              <a:t>‹#›</a:t>
            </a:fld>
            <a:endParaRPr lang="en-IN"/>
          </a:p>
        </p:txBody>
      </p:sp>
    </p:spTree>
    <p:extLst>
      <p:ext uri="{BB962C8B-B14F-4D97-AF65-F5344CB8AC3E}">
        <p14:creationId xmlns:p14="http://schemas.microsoft.com/office/powerpoint/2010/main" val="19223583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7A924C-2F6C-41E4-8973-8F966E061AA0}" type="datetimeFigureOut">
              <a:rPr lang="en-IN" smtClean="0"/>
              <a:t>11-04-2022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EA5CCB-CBD1-422A-9671-C0D7D88F2B07}" type="slidenum">
              <a:rPr lang="en-IN" smtClean="0"/>
              <a:t>‹#›</a:t>
            </a:fld>
            <a:endParaRPr lang="en-IN"/>
          </a:p>
        </p:txBody>
      </p:sp>
    </p:spTree>
    <p:extLst>
      <p:ext uri="{BB962C8B-B14F-4D97-AF65-F5344CB8AC3E}">
        <p14:creationId xmlns:p14="http://schemas.microsoft.com/office/powerpoint/2010/main" val="38066253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7A924C-2F6C-41E4-8973-8F966E061AA0}" type="datetimeFigureOut">
              <a:rPr lang="en-IN" smtClean="0"/>
              <a:t>11-04-2022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EA5CCB-CBD1-422A-9671-C0D7D88F2B07}" type="slidenum">
              <a:rPr lang="en-IN" smtClean="0"/>
              <a:t>‹#›</a:t>
            </a:fld>
            <a:endParaRPr lang="en-IN"/>
          </a:p>
        </p:txBody>
      </p:sp>
    </p:spTree>
    <p:extLst>
      <p:ext uri="{BB962C8B-B14F-4D97-AF65-F5344CB8AC3E}">
        <p14:creationId xmlns:p14="http://schemas.microsoft.com/office/powerpoint/2010/main" val="30902793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7A924C-2F6C-41E4-8973-8F966E061AA0}" type="datetimeFigureOut">
              <a:rPr lang="en-IN" smtClean="0"/>
              <a:t>11-04-2022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EA5CCB-CBD1-422A-9671-C0D7D88F2B07}"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3115235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7A924C-2F6C-41E4-8973-8F966E061AA0}" type="datetimeFigureOut">
              <a:rPr lang="en-IN" smtClean="0"/>
              <a:t>11-04-2022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EA5CCB-CBD1-422A-9671-C0D7D88F2B07}" type="slidenum">
              <a:rPr lang="en-IN" smtClean="0"/>
              <a:t>‹#›</a:t>
            </a:fld>
            <a:endParaRPr lang="en-IN"/>
          </a:p>
        </p:txBody>
      </p:sp>
    </p:spTree>
    <p:extLst>
      <p:ext uri="{BB962C8B-B14F-4D97-AF65-F5344CB8AC3E}">
        <p14:creationId xmlns:p14="http://schemas.microsoft.com/office/powerpoint/2010/main" val="3473262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7A924C-2F6C-41E4-8973-8F966E061AA0}" type="datetimeFigureOut">
              <a:rPr lang="en-IN" smtClean="0"/>
              <a:t>11-04-2022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EA5CCB-CBD1-422A-9671-C0D7D88F2B07}" type="slidenum">
              <a:rPr lang="en-IN" smtClean="0"/>
              <a:t>‹#›</a:t>
            </a:fld>
            <a:endParaRPr lang="en-IN"/>
          </a:p>
        </p:txBody>
      </p:sp>
    </p:spTree>
    <p:extLst>
      <p:ext uri="{BB962C8B-B14F-4D97-AF65-F5344CB8AC3E}">
        <p14:creationId xmlns:p14="http://schemas.microsoft.com/office/powerpoint/2010/main" val="632113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7A924C-2F6C-41E4-8973-8F966E061AA0}" type="datetimeFigureOut">
              <a:rPr lang="en-IN" smtClean="0"/>
              <a:t>11-04-2022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EA5CCB-CBD1-422A-9671-C0D7D88F2B07}" type="slidenum">
              <a:rPr lang="en-IN" smtClean="0"/>
              <a:t>‹#›</a:t>
            </a:fld>
            <a:endParaRPr lang="en-IN"/>
          </a:p>
        </p:txBody>
      </p:sp>
    </p:spTree>
    <p:extLst>
      <p:ext uri="{BB962C8B-B14F-4D97-AF65-F5344CB8AC3E}">
        <p14:creationId xmlns:p14="http://schemas.microsoft.com/office/powerpoint/2010/main" val="2256012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87A924C-2F6C-41E4-8973-8F966E061AA0}" type="datetimeFigureOut">
              <a:rPr lang="en-IN" smtClean="0"/>
              <a:t>11-04-2022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EA5CCB-CBD1-422A-9671-C0D7D88F2B07}" type="slidenum">
              <a:rPr lang="en-IN" smtClean="0"/>
              <a:t>‹#›</a:t>
            </a:fld>
            <a:endParaRPr lang="en-IN"/>
          </a:p>
        </p:txBody>
      </p:sp>
    </p:spTree>
    <p:extLst>
      <p:ext uri="{BB962C8B-B14F-4D97-AF65-F5344CB8AC3E}">
        <p14:creationId xmlns:p14="http://schemas.microsoft.com/office/powerpoint/2010/main" val="968928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87A924C-2F6C-41E4-8973-8F966E061AA0}" type="datetimeFigureOut">
              <a:rPr lang="en-IN" smtClean="0"/>
              <a:t>11-04-2022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2EA5CCB-CBD1-422A-9671-C0D7D88F2B07}" type="slidenum">
              <a:rPr lang="en-IN" smtClean="0"/>
              <a:t>‹#›</a:t>
            </a:fld>
            <a:endParaRPr lang="en-IN"/>
          </a:p>
        </p:txBody>
      </p:sp>
    </p:spTree>
    <p:extLst>
      <p:ext uri="{BB962C8B-B14F-4D97-AF65-F5344CB8AC3E}">
        <p14:creationId xmlns:p14="http://schemas.microsoft.com/office/powerpoint/2010/main" val="3170321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87A924C-2F6C-41E4-8973-8F966E061AA0}" type="datetimeFigureOut">
              <a:rPr lang="en-IN" smtClean="0"/>
              <a:t>11-04-2022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2EA5CCB-CBD1-422A-9671-C0D7D88F2B07}" type="slidenum">
              <a:rPr lang="en-IN" smtClean="0"/>
              <a:t>‹#›</a:t>
            </a:fld>
            <a:endParaRPr lang="en-IN"/>
          </a:p>
        </p:txBody>
      </p:sp>
    </p:spTree>
    <p:extLst>
      <p:ext uri="{BB962C8B-B14F-4D97-AF65-F5344CB8AC3E}">
        <p14:creationId xmlns:p14="http://schemas.microsoft.com/office/powerpoint/2010/main" val="3942743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387A924C-2F6C-41E4-8973-8F966E061AA0}" type="datetimeFigureOut">
              <a:rPr lang="en-IN" smtClean="0"/>
              <a:t>11-04-2022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2EA5CCB-CBD1-422A-9671-C0D7D88F2B07}" type="slidenum">
              <a:rPr lang="en-IN" smtClean="0"/>
              <a:t>‹#›</a:t>
            </a:fld>
            <a:endParaRPr lang="en-IN"/>
          </a:p>
        </p:txBody>
      </p:sp>
    </p:spTree>
    <p:extLst>
      <p:ext uri="{BB962C8B-B14F-4D97-AF65-F5344CB8AC3E}">
        <p14:creationId xmlns:p14="http://schemas.microsoft.com/office/powerpoint/2010/main" val="2139487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7A924C-2F6C-41E4-8973-8F966E061AA0}" type="datetimeFigureOut">
              <a:rPr lang="en-IN" smtClean="0"/>
              <a:t>11-04-2022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EA5CCB-CBD1-422A-9671-C0D7D88F2B07}" type="slidenum">
              <a:rPr lang="en-IN" smtClean="0"/>
              <a:t>‹#›</a:t>
            </a:fld>
            <a:endParaRPr lang="en-IN"/>
          </a:p>
        </p:txBody>
      </p:sp>
    </p:spTree>
    <p:extLst>
      <p:ext uri="{BB962C8B-B14F-4D97-AF65-F5344CB8AC3E}">
        <p14:creationId xmlns:p14="http://schemas.microsoft.com/office/powerpoint/2010/main" val="816028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7A924C-2F6C-41E4-8973-8F966E061AA0}" type="datetimeFigureOut">
              <a:rPr lang="en-IN" smtClean="0"/>
              <a:t>11-04-2022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EA5CCB-CBD1-422A-9671-C0D7D88F2B07}" type="slidenum">
              <a:rPr lang="en-IN" smtClean="0"/>
              <a:t>‹#›</a:t>
            </a:fld>
            <a:endParaRPr lang="en-IN"/>
          </a:p>
        </p:txBody>
      </p:sp>
    </p:spTree>
    <p:extLst>
      <p:ext uri="{BB962C8B-B14F-4D97-AF65-F5344CB8AC3E}">
        <p14:creationId xmlns:p14="http://schemas.microsoft.com/office/powerpoint/2010/main" val="990272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87A924C-2F6C-41E4-8973-8F966E061AA0}" type="datetimeFigureOut">
              <a:rPr lang="en-IN" smtClean="0"/>
              <a:t>11-04-2022</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2EA5CCB-CBD1-422A-9671-C0D7D88F2B07}" type="slidenum">
              <a:rPr lang="en-IN" smtClean="0"/>
              <a:t>‹#›</a:t>
            </a:fld>
            <a:endParaRPr lang="en-IN"/>
          </a:p>
        </p:txBody>
      </p:sp>
    </p:spTree>
    <p:extLst>
      <p:ext uri="{BB962C8B-B14F-4D97-AF65-F5344CB8AC3E}">
        <p14:creationId xmlns:p14="http://schemas.microsoft.com/office/powerpoint/2010/main" val="269866946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5A30F-F714-4BFD-8E15-8B5A5FA1FA51}"/>
              </a:ext>
            </a:extLst>
          </p:cNvPr>
          <p:cNvSpPr>
            <a:spLocks noGrp="1"/>
          </p:cNvSpPr>
          <p:nvPr>
            <p:ph type="ctrTitle"/>
          </p:nvPr>
        </p:nvSpPr>
        <p:spPr>
          <a:xfrm>
            <a:off x="5495365" y="1461247"/>
            <a:ext cx="5664760" cy="1470212"/>
          </a:xfrm>
        </p:spPr>
        <p:txBody>
          <a:bodyPr>
            <a:normAutofit fontScale="90000"/>
          </a:bodyPr>
          <a:lstStyle/>
          <a:p>
            <a:br>
              <a:rPr lang="en-IN" b="0" i="0" dirty="0">
                <a:solidFill>
                  <a:srgbClr val="610B38"/>
                </a:solidFill>
                <a:effectLst/>
                <a:latin typeface="erdana"/>
              </a:rPr>
            </a:br>
            <a:r>
              <a:rPr lang="en-IN" b="0" i="0" dirty="0">
                <a:solidFill>
                  <a:srgbClr val="610B38"/>
                </a:solidFill>
                <a:effectLst/>
                <a:latin typeface="erdana"/>
              </a:rPr>
              <a:t>Computer Network</a:t>
            </a:r>
            <a:br>
              <a:rPr lang="en-IN" b="0" i="0" dirty="0">
                <a:solidFill>
                  <a:srgbClr val="610B38"/>
                </a:solidFill>
                <a:effectLst/>
                <a:latin typeface="erdana"/>
              </a:rPr>
            </a:br>
            <a:endParaRPr lang="en-IN" dirty="0"/>
          </a:p>
        </p:txBody>
      </p:sp>
      <p:sp>
        <p:nvSpPr>
          <p:cNvPr id="3" name="Subtitle 2">
            <a:extLst>
              <a:ext uri="{FF2B5EF4-FFF2-40B4-BE49-F238E27FC236}">
                <a16:creationId xmlns:a16="http://schemas.microsoft.com/office/drawing/2014/main" id="{F8DCD1D4-1B79-4E31-9082-7D2A2B1F321C}"/>
              </a:ext>
            </a:extLst>
          </p:cNvPr>
          <p:cNvSpPr>
            <a:spLocks noGrp="1"/>
          </p:cNvSpPr>
          <p:nvPr>
            <p:ph type="subTitle" idx="1"/>
          </p:nvPr>
        </p:nvSpPr>
        <p:spPr>
          <a:xfrm>
            <a:off x="1434353" y="2726266"/>
            <a:ext cx="10326407" cy="2365687"/>
          </a:xfrm>
        </p:spPr>
        <p:txBody>
          <a:bodyPr>
            <a:normAutofit/>
          </a:bodyPr>
          <a:lstStyle/>
          <a:p>
            <a:pPr algn="just"/>
            <a:r>
              <a:rPr lang="en-US" b="0" i="0" dirty="0">
                <a:effectLst/>
                <a:latin typeface="inter-regular"/>
              </a:rPr>
              <a:t>Computer Network tutorial provides basic and advanced concepts of Data Communication &amp; Networks (DCN). Our Computer Networking Tutorial is designed for beginners and professionals.</a:t>
            </a:r>
          </a:p>
          <a:p>
            <a:pPr algn="just"/>
            <a:r>
              <a:rPr lang="en-US" b="0" i="0" dirty="0">
                <a:effectLst/>
                <a:latin typeface="inter-regular"/>
              </a:rPr>
              <a:t>Our Computer Network tutorial includes all topics of Computer Network such as introduction, features, types of computer network, architecture, hardware, software, internet, intranet, website, LAN, WAN, etc.</a:t>
            </a:r>
          </a:p>
          <a:p>
            <a:endParaRPr lang="en-IN" dirty="0"/>
          </a:p>
        </p:txBody>
      </p:sp>
    </p:spTree>
    <p:extLst>
      <p:ext uri="{BB962C8B-B14F-4D97-AF65-F5344CB8AC3E}">
        <p14:creationId xmlns:p14="http://schemas.microsoft.com/office/powerpoint/2010/main" val="23293190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20E742-7E7A-4024-ABAA-B34357EA59D6}"/>
              </a:ext>
            </a:extLst>
          </p:cNvPr>
          <p:cNvSpPr>
            <a:spLocks noGrp="1"/>
          </p:cNvSpPr>
          <p:nvPr>
            <p:ph idx="1"/>
          </p:nvPr>
        </p:nvSpPr>
        <p:spPr>
          <a:xfrm>
            <a:off x="685801" y="735107"/>
            <a:ext cx="10131425" cy="5056094"/>
          </a:xfrm>
        </p:spPr>
        <p:txBody>
          <a:bodyPr/>
          <a:lstStyle/>
          <a:p>
            <a:pPr algn="just"/>
            <a:r>
              <a:rPr lang="en-US" b="0" i="0">
                <a:solidFill>
                  <a:srgbClr val="F28DC2"/>
                </a:solidFill>
                <a:effectLst/>
                <a:latin typeface="erdana"/>
              </a:rPr>
              <a:t>Client/Server Network</a:t>
            </a:r>
          </a:p>
          <a:p>
            <a:pPr algn="just">
              <a:buFont typeface="Arial" panose="020B0604020202020204" pitchFamily="34" charset="0"/>
              <a:buChar char="•"/>
            </a:pPr>
            <a:r>
              <a:rPr lang="en-US" b="0" i="0">
                <a:solidFill>
                  <a:srgbClr val="E8E6E3"/>
                </a:solidFill>
                <a:effectLst/>
                <a:latin typeface="inter-regular"/>
              </a:rPr>
              <a:t>Client/Server network is a network model designed for the end users called clients, to access the resources such as songs, video, etc. from a central computer known as Server.</a:t>
            </a:r>
          </a:p>
          <a:p>
            <a:pPr algn="just">
              <a:buFont typeface="Arial" panose="020B0604020202020204" pitchFamily="34" charset="0"/>
              <a:buChar char="•"/>
            </a:pPr>
            <a:r>
              <a:rPr lang="en-US" b="0" i="0">
                <a:solidFill>
                  <a:srgbClr val="E8E6E3"/>
                </a:solidFill>
                <a:effectLst/>
                <a:latin typeface="inter-regular"/>
              </a:rPr>
              <a:t>The central controller is known as a </a:t>
            </a:r>
            <a:r>
              <a:rPr lang="en-US" b="1" i="0">
                <a:solidFill>
                  <a:srgbClr val="E8E6E3"/>
                </a:solidFill>
                <a:effectLst/>
                <a:latin typeface="inter-bold"/>
              </a:rPr>
              <a:t>server</a:t>
            </a:r>
            <a:r>
              <a:rPr lang="en-US" b="0" i="0">
                <a:solidFill>
                  <a:srgbClr val="E8E6E3"/>
                </a:solidFill>
                <a:effectLst/>
                <a:latin typeface="inter-regular"/>
              </a:rPr>
              <a:t> while all other computers in the network are called </a:t>
            </a:r>
            <a:r>
              <a:rPr lang="en-US" b="1" i="0">
                <a:solidFill>
                  <a:srgbClr val="E8E6E3"/>
                </a:solidFill>
                <a:effectLst/>
                <a:latin typeface="inter-bold"/>
              </a:rPr>
              <a:t>clients</a:t>
            </a:r>
            <a:r>
              <a:rPr lang="en-US" b="0" i="0">
                <a:solidFill>
                  <a:srgbClr val="E8E6E3"/>
                </a:solidFill>
                <a:effectLst/>
                <a:latin typeface="inter-regular"/>
              </a:rPr>
              <a:t>.</a:t>
            </a:r>
          </a:p>
          <a:p>
            <a:pPr algn="just">
              <a:buFont typeface="Arial" panose="020B0604020202020204" pitchFamily="34" charset="0"/>
              <a:buChar char="•"/>
            </a:pPr>
            <a:r>
              <a:rPr lang="en-US" b="0" i="0">
                <a:solidFill>
                  <a:srgbClr val="E8E6E3"/>
                </a:solidFill>
                <a:effectLst/>
                <a:latin typeface="inter-regular"/>
              </a:rPr>
              <a:t>A server performs all the major operations such as security and network management.</a:t>
            </a:r>
          </a:p>
          <a:p>
            <a:pPr algn="just">
              <a:buFont typeface="Arial" panose="020B0604020202020204" pitchFamily="34" charset="0"/>
              <a:buChar char="•"/>
            </a:pPr>
            <a:r>
              <a:rPr lang="en-US" b="0" i="0">
                <a:solidFill>
                  <a:srgbClr val="E8E6E3"/>
                </a:solidFill>
                <a:effectLst/>
                <a:latin typeface="inter-regular"/>
              </a:rPr>
              <a:t>A server is responsible for managing all the resources such as files, directories, printer, etc.</a:t>
            </a:r>
          </a:p>
          <a:p>
            <a:pPr algn="just">
              <a:buFont typeface="Arial" panose="020B0604020202020204" pitchFamily="34" charset="0"/>
              <a:buChar char="•"/>
            </a:pPr>
            <a:r>
              <a:rPr lang="en-US" b="0" i="0">
                <a:solidFill>
                  <a:srgbClr val="E8E6E3"/>
                </a:solidFill>
                <a:effectLst/>
                <a:latin typeface="inter-regular"/>
              </a:rPr>
              <a:t>All the clients communicate with each other through a server. For example, if client1 wants to send some data to client 2, then it first sends the request to the server for the permission. The server sends the response to the client 1 to initiate its communication with the client 2.</a:t>
            </a:r>
          </a:p>
        </p:txBody>
      </p:sp>
    </p:spTree>
    <p:extLst>
      <p:ext uri="{BB962C8B-B14F-4D97-AF65-F5344CB8AC3E}">
        <p14:creationId xmlns:p14="http://schemas.microsoft.com/office/powerpoint/2010/main" val="760574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omputer Network Architecture">
            <a:extLst>
              <a:ext uri="{FF2B5EF4-FFF2-40B4-BE49-F238E27FC236}">
                <a16:creationId xmlns:a16="http://schemas.microsoft.com/office/drawing/2014/main" id="{53E72042-8439-4A94-94D0-9A429EC8E5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6635" y="1176899"/>
            <a:ext cx="5360894" cy="38343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9532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F5002D-161E-4E1B-B87A-5E86B4A75217}"/>
              </a:ext>
            </a:extLst>
          </p:cNvPr>
          <p:cNvSpPr>
            <a:spLocks noGrp="1"/>
          </p:cNvSpPr>
          <p:nvPr>
            <p:ph idx="1"/>
          </p:nvPr>
        </p:nvSpPr>
        <p:spPr>
          <a:xfrm>
            <a:off x="116541" y="0"/>
            <a:ext cx="11770659" cy="4607859"/>
          </a:xfrm>
        </p:spPr>
        <p:txBody>
          <a:bodyPr/>
          <a:lstStyle/>
          <a:p>
            <a:pPr algn="just"/>
            <a:r>
              <a:rPr lang="en-US" b="0" i="0" dirty="0">
                <a:solidFill>
                  <a:srgbClr val="F28DC2"/>
                </a:solidFill>
                <a:effectLst/>
                <a:latin typeface="erdana"/>
              </a:rPr>
              <a:t>Computer Network Components</a:t>
            </a:r>
          </a:p>
          <a:p>
            <a:pPr algn="just"/>
            <a:r>
              <a:rPr lang="en-US" b="0" i="0" dirty="0">
                <a:solidFill>
                  <a:srgbClr val="C8C3BC"/>
                </a:solidFill>
                <a:effectLst/>
                <a:latin typeface="inter-regular"/>
              </a:rPr>
              <a:t>Computer network components are the </a:t>
            </a:r>
            <a:r>
              <a:rPr lang="en-US" b="0" i="1" dirty="0">
                <a:solidFill>
                  <a:srgbClr val="C8C3BC"/>
                </a:solidFill>
                <a:effectLst/>
                <a:latin typeface="inter-regular"/>
              </a:rPr>
              <a:t>major parts</a:t>
            </a:r>
            <a:r>
              <a:rPr lang="en-US" b="0" i="0" dirty="0">
                <a:solidFill>
                  <a:srgbClr val="C8C3BC"/>
                </a:solidFill>
                <a:effectLst/>
                <a:latin typeface="inter-regular"/>
              </a:rPr>
              <a:t> which are needed to </a:t>
            </a:r>
            <a:r>
              <a:rPr lang="en-US" b="0" i="1" dirty="0">
                <a:solidFill>
                  <a:srgbClr val="C8C3BC"/>
                </a:solidFill>
                <a:effectLst/>
                <a:latin typeface="inter-regular"/>
              </a:rPr>
              <a:t>install the software</a:t>
            </a:r>
            <a:r>
              <a:rPr lang="en-US" b="0" i="0" dirty="0">
                <a:solidFill>
                  <a:srgbClr val="C8C3BC"/>
                </a:solidFill>
                <a:effectLst/>
                <a:latin typeface="inter-regular"/>
              </a:rPr>
              <a:t>. Some important network components are </a:t>
            </a:r>
            <a:r>
              <a:rPr lang="en-US" b="1" i="0" dirty="0">
                <a:solidFill>
                  <a:srgbClr val="C8C3BC"/>
                </a:solidFill>
                <a:effectLst/>
                <a:latin typeface="inter-bold"/>
              </a:rPr>
              <a:t>NIC</a:t>
            </a:r>
            <a:r>
              <a:rPr lang="en-US" b="0" i="0" dirty="0">
                <a:solidFill>
                  <a:srgbClr val="C8C3BC"/>
                </a:solidFill>
                <a:effectLst/>
                <a:latin typeface="inter-regular"/>
              </a:rPr>
              <a:t>, </a:t>
            </a:r>
            <a:r>
              <a:rPr lang="en-US" b="1" i="0" dirty="0">
                <a:solidFill>
                  <a:srgbClr val="C8C3BC"/>
                </a:solidFill>
                <a:effectLst/>
                <a:latin typeface="inter-bold"/>
              </a:rPr>
              <a:t>switch</a:t>
            </a:r>
            <a:r>
              <a:rPr lang="en-US" b="0" i="0" dirty="0">
                <a:solidFill>
                  <a:srgbClr val="C8C3BC"/>
                </a:solidFill>
                <a:effectLst/>
                <a:latin typeface="inter-regular"/>
              </a:rPr>
              <a:t>, </a:t>
            </a:r>
            <a:r>
              <a:rPr lang="en-US" b="1" i="0" dirty="0">
                <a:solidFill>
                  <a:srgbClr val="C8C3BC"/>
                </a:solidFill>
                <a:effectLst/>
                <a:latin typeface="inter-bold"/>
              </a:rPr>
              <a:t>cable</a:t>
            </a:r>
            <a:r>
              <a:rPr lang="en-US" b="0" i="0" dirty="0">
                <a:solidFill>
                  <a:srgbClr val="C8C3BC"/>
                </a:solidFill>
                <a:effectLst/>
                <a:latin typeface="inter-regular"/>
              </a:rPr>
              <a:t>, </a:t>
            </a:r>
            <a:r>
              <a:rPr lang="en-US" b="1" i="0" dirty="0">
                <a:solidFill>
                  <a:srgbClr val="C8C3BC"/>
                </a:solidFill>
                <a:effectLst/>
                <a:latin typeface="inter-bold"/>
              </a:rPr>
              <a:t>hub</a:t>
            </a:r>
            <a:r>
              <a:rPr lang="en-US" b="0" i="0" dirty="0">
                <a:solidFill>
                  <a:srgbClr val="C8C3BC"/>
                </a:solidFill>
                <a:effectLst/>
                <a:latin typeface="inter-regular"/>
              </a:rPr>
              <a:t>, </a:t>
            </a:r>
            <a:r>
              <a:rPr lang="en-US" b="1" i="0" dirty="0">
                <a:solidFill>
                  <a:srgbClr val="C8C3BC"/>
                </a:solidFill>
                <a:effectLst/>
                <a:latin typeface="inter-bold"/>
              </a:rPr>
              <a:t>router</a:t>
            </a:r>
            <a:r>
              <a:rPr lang="en-US" b="0" i="0" dirty="0">
                <a:solidFill>
                  <a:srgbClr val="C8C3BC"/>
                </a:solidFill>
                <a:effectLst/>
                <a:latin typeface="inter-regular"/>
              </a:rPr>
              <a:t>, and </a:t>
            </a:r>
            <a:r>
              <a:rPr lang="en-US" b="1" i="0" dirty="0">
                <a:solidFill>
                  <a:srgbClr val="C8C3BC"/>
                </a:solidFill>
                <a:effectLst/>
                <a:latin typeface="inter-bold"/>
              </a:rPr>
              <a:t>modem</a:t>
            </a:r>
            <a:r>
              <a:rPr lang="en-US" b="0" i="0" dirty="0">
                <a:solidFill>
                  <a:srgbClr val="C8C3BC"/>
                </a:solidFill>
                <a:effectLst/>
                <a:latin typeface="inter-regular"/>
              </a:rPr>
              <a:t>. Depending on the type of network that we need to install, some network components can also be removed. For example, the wireless network does not require a cable.</a:t>
            </a:r>
          </a:p>
          <a:p>
            <a:pPr algn="just"/>
            <a:r>
              <a:rPr lang="en-US" b="0" i="0" dirty="0">
                <a:solidFill>
                  <a:srgbClr val="C8C3BC"/>
                </a:solidFill>
                <a:effectLst/>
                <a:latin typeface="inter-regular"/>
              </a:rPr>
              <a:t>Following are the major components required to install a network:</a:t>
            </a:r>
          </a:p>
          <a:p>
            <a:pPr algn="just"/>
            <a:r>
              <a:rPr lang="en-US" b="0" i="0" dirty="0">
                <a:solidFill>
                  <a:srgbClr val="F28DC2"/>
                </a:solidFill>
                <a:effectLst/>
                <a:latin typeface="erdana"/>
              </a:rPr>
              <a:t>NIC</a:t>
            </a:r>
          </a:p>
          <a:p>
            <a:pPr algn="just">
              <a:buFont typeface="Arial" panose="020B0604020202020204" pitchFamily="34" charset="0"/>
              <a:buChar char="•"/>
            </a:pPr>
            <a:r>
              <a:rPr lang="en-US" b="0" i="0" dirty="0">
                <a:solidFill>
                  <a:srgbClr val="E8E6E3"/>
                </a:solidFill>
                <a:effectLst/>
                <a:latin typeface="inter-regular"/>
              </a:rPr>
              <a:t>NIC stands for network interface card.</a:t>
            </a:r>
          </a:p>
          <a:p>
            <a:pPr algn="just">
              <a:buFont typeface="Arial" panose="020B0604020202020204" pitchFamily="34" charset="0"/>
              <a:buChar char="•"/>
            </a:pPr>
            <a:r>
              <a:rPr lang="en-US" b="0" i="0" dirty="0">
                <a:solidFill>
                  <a:srgbClr val="E8E6E3"/>
                </a:solidFill>
                <a:effectLst/>
                <a:latin typeface="inter-regular"/>
              </a:rPr>
              <a:t>NIC is a hardware component used to connect a computer with another computer onto a network</a:t>
            </a:r>
          </a:p>
          <a:p>
            <a:pPr algn="just">
              <a:buFont typeface="Arial" panose="020B0604020202020204" pitchFamily="34" charset="0"/>
              <a:buChar char="•"/>
            </a:pPr>
            <a:r>
              <a:rPr lang="en-US" b="0" i="0" dirty="0">
                <a:solidFill>
                  <a:srgbClr val="E8E6E3"/>
                </a:solidFill>
                <a:effectLst/>
                <a:latin typeface="inter-regular"/>
              </a:rPr>
              <a:t>It can support a transfer rate of 10,100 to 1000 Mb/s.</a:t>
            </a:r>
          </a:p>
          <a:p>
            <a:pPr algn="just">
              <a:buFont typeface="Arial" panose="020B0604020202020204" pitchFamily="34" charset="0"/>
              <a:buChar char="•"/>
            </a:pPr>
            <a:r>
              <a:rPr lang="en-US" b="0" i="0" dirty="0">
                <a:solidFill>
                  <a:srgbClr val="E8E6E3"/>
                </a:solidFill>
                <a:effectLst/>
                <a:latin typeface="inter-regular"/>
              </a:rPr>
              <a:t>The MAC address or physical address is encoded on the network card chip which is assigned by the IEEE to identify a network card uniquely. The MAC address is stored in the PROM (Programmable read-only memory).</a:t>
            </a:r>
          </a:p>
          <a:p>
            <a:endParaRPr lang="en-IN" dirty="0"/>
          </a:p>
        </p:txBody>
      </p:sp>
      <p:pic>
        <p:nvPicPr>
          <p:cNvPr id="6146" name="Picture 2" descr="Computer Network Components">
            <a:extLst>
              <a:ext uri="{FF2B5EF4-FFF2-40B4-BE49-F238E27FC236}">
                <a16:creationId xmlns:a16="http://schemas.microsoft.com/office/drawing/2014/main" id="{9CF50164-405B-4D47-A2B5-F9BB74E455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7416" y="4184275"/>
            <a:ext cx="2920253" cy="157106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AC5D231-15AD-4C32-83FF-F791ABF5D7DF}"/>
              </a:ext>
            </a:extLst>
          </p:cNvPr>
          <p:cNvSpPr txBox="1"/>
          <p:nvPr/>
        </p:nvSpPr>
        <p:spPr>
          <a:xfrm>
            <a:off x="1" y="5755340"/>
            <a:ext cx="12057530" cy="1200329"/>
          </a:xfrm>
          <a:prstGeom prst="rect">
            <a:avLst/>
          </a:prstGeom>
          <a:noFill/>
        </p:spPr>
        <p:txBody>
          <a:bodyPr wrap="square" rtlCol="0">
            <a:spAutoFit/>
          </a:bodyPr>
          <a:lstStyle/>
          <a:p>
            <a:pPr algn="just"/>
            <a:r>
              <a:rPr lang="en-US" b="1" i="0" dirty="0">
                <a:solidFill>
                  <a:srgbClr val="C8C3BC"/>
                </a:solidFill>
                <a:effectLst/>
                <a:latin typeface="inter-bold"/>
              </a:rPr>
              <a:t>Wired NIC:</a:t>
            </a:r>
            <a:r>
              <a:rPr lang="en-US" b="0" i="0" dirty="0">
                <a:solidFill>
                  <a:srgbClr val="C8C3BC"/>
                </a:solidFill>
                <a:effectLst/>
                <a:latin typeface="inter-regular"/>
              </a:rPr>
              <a:t> The Wired NIC is present inside the motherboard. Cables and connectors are used with wired NIC to transfer data.</a:t>
            </a:r>
          </a:p>
          <a:p>
            <a:pPr algn="just"/>
            <a:r>
              <a:rPr lang="en-US" b="1" i="0" dirty="0">
                <a:solidFill>
                  <a:srgbClr val="C8C3BC"/>
                </a:solidFill>
                <a:effectLst/>
                <a:latin typeface="inter-bold"/>
              </a:rPr>
              <a:t>Wireless NIC:</a:t>
            </a:r>
            <a:r>
              <a:rPr lang="en-US" b="0" i="0" dirty="0">
                <a:solidFill>
                  <a:srgbClr val="C8C3BC"/>
                </a:solidFill>
                <a:effectLst/>
                <a:latin typeface="inter-regular"/>
              </a:rPr>
              <a:t> The wireless NIC contains the antenna to obtain the connection over the wireless network. For example, laptop computer contains the wireless NIC.</a:t>
            </a:r>
          </a:p>
          <a:p>
            <a:endParaRPr lang="en-IN" dirty="0"/>
          </a:p>
        </p:txBody>
      </p:sp>
    </p:spTree>
    <p:extLst>
      <p:ext uri="{BB962C8B-B14F-4D97-AF65-F5344CB8AC3E}">
        <p14:creationId xmlns:p14="http://schemas.microsoft.com/office/powerpoint/2010/main" val="41627373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BA0E4CC-6C18-415B-83D4-3D50426F1741}"/>
              </a:ext>
            </a:extLst>
          </p:cNvPr>
          <p:cNvSpPr txBox="1"/>
          <p:nvPr/>
        </p:nvSpPr>
        <p:spPr>
          <a:xfrm>
            <a:off x="537882" y="457200"/>
            <a:ext cx="11546542" cy="5909310"/>
          </a:xfrm>
          <a:prstGeom prst="rect">
            <a:avLst/>
          </a:prstGeom>
          <a:noFill/>
        </p:spPr>
        <p:txBody>
          <a:bodyPr wrap="square" rtlCol="0">
            <a:spAutoFit/>
          </a:bodyPr>
          <a:lstStyle/>
          <a:p>
            <a:pPr algn="just"/>
            <a:r>
              <a:rPr lang="en-US" b="0" i="0" dirty="0">
                <a:solidFill>
                  <a:srgbClr val="F28DC2"/>
                </a:solidFill>
                <a:effectLst/>
                <a:latin typeface="erdana"/>
              </a:rPr>
              <a:t>Hub</a:t>
            </a:r>
          </a:p>
          <a:p>
            <a:pPr algn="just"/>
            <a:r>
              <a:rPr lang="en-US" b="0" i="0" dirty="0">
                <a:solidFill>
                  <a:srgbClr val="C8C3BC"/>
                </a:solidFill>
                <a:effectLst/>
                <a:latin typeface="inter-regular"/>
              </a:rPr>
              <a:t>A Hub is a hardware device that divides the network connection among multiple devices. When computer requests for some information from a network, it first sends the request to the Hub through cable. Hub will broadcast this request to the entire network. All the devices will check whether the request belongs to them or not. If not, the request will be dropped.</a:t>
            </a:r>
          </a:p>
          <a:p>
            <a:pPr algn="just"/>
            <a:r>
              <a:rPr lang="en-US" b="0" i="0" dirty="0">
                <a:solidFill>
                  <a:srgbClr val="C8C3BC"/>
                </a:solidFill>
                <a:effectLst/>
                <a:latin typeface="inter-regular"/>
              </a:rPr>
              <a:t>The process used by the Hub consumes more bandwidth and limits the amount of communication. Nowadays, the use of hub is obsolete, and it is replaced by more advanced computer network components such as Switches, Routers.</a:t>
            </a:r>
          </a:p>
          <a:p>
            <a:pPr algn="just"/>
            <a:r>
              <a:rPr lang="en-US" b="0" i="0" dirty="0">
                <a:solidFill>
                  <a:srgbClr val="F28DC2"/>
                </a:solidFill>
                <a:effectLst/>
                <a:latin typeface="erdana"/>
              </a:rPr>
              <a:t>Switch</a:t>
            </a:r>
          </a:p>
          <a:p>
            <a:pPr algn="just"/>
            <a:r>
              <a:rPr lang="en-US" b="0" i="0" dirty="0">
                <a:solidFill>
                  <a:srgbClr val="C8C3BC"/>
                </a:solidFill>
                <a:effectLst/>
                <a:latin typeface="inter-regular"/>
              </a:rPr>
              <a:t>A switch is a hardware device that connects multiple devices on a computer network. A Switch contains more advanced features than Hub. The Switch contains the updated table that decides where the data is transmitted or not. Switch delivers the message to the correct destination based on the physical address present in the incoming message. A Switch does not broadcast the message to the entire network like the Hub. It determines the device to whom the message is to be transmitted. Therefore, we can say that switch provides a direct connection between the source and destination. It increases the speed of the network.</a:t>
            </a:r>
          </a:p>
          <a:p>
            <a:pPr algn="just"/>
            <a:r>
              <a:rPr lang="en-US" b="0" i="0" dirty="0">
                <a:solidFill>
                  <a:srgbClr val="F28DC2"/>
                </a:solidFill>
                <a:effectLst/>
                <a:latin typeface="erdana"/>
              </a:rPr>
              <a:t>Router</a:t>
            </a:r>
          </a:p>
          <a:p>
            <a:pPr algn="just">
              <a:buFont typeface="Arial" panose="020B0604020202020204" pitchFamily="34" charset="0"/>
              <a:buChar char="•"/>
            </a:pPr>
            <a:r>
              <a:rPr lang="en-US" b="0" i="0" dirty="0">
                <a:solidFill>
                  <a:srgbClr val="E8E6E3"/>
                </a:solidFill>
                <a:effectLst/>
                <a:latin typeface="inter-regular"/>
              </a:rPr>
              <a:t>A router is a hardware device which is used to connect a LAN with an internet connection. It is used to receive, analyze and forward the incoming packets to another network.</a:t>
            </a:r>
          </a:p>
          <a:p>
            <a:pPr algn="just">
              <a:buFont typeface="Arial" panose="020B0604020202020204" pitchFamily="34" charset="0"/>
              <a:buChar char="•"/>
            </a:pPr>
            <a:r>
              <a:rPr lang="en-US" b="0" i="0" dirty="0">
                <a:solidFill>
                  <a:srgbClr val="E8E6E3"/>
                </a:solidFill>
                <a:effectLst/>
                <a:latin typeface="inter-regular"/>
              </a:rPr>
              <a:t>A router works in a </a:t>
            </a:r>
            <a:r>
              <a:rPr lang="en-US" b="1" i="0" dirty="0">
                <a:solidFill>
                  <a:srgbClr val="E8E6E3"/>
                </a:solidFill>
                <a:effectLst/>
                <a:latin typeface="inter-bold"/>
              </a:rPr>
              <a:t>Layer 3 (Network layer)</a:t>
            </a:r>
            <a:r>
              <a:rPr lang="en-US" b="0" i="0" dirty="0">
                <a:solidFill>
                  <a:srgbClr val="E8E6E3"/>
                </a:solidFill>
                <a:effectLst/>
                <a:latin typeface="inter-regular"/>
              </a:rPr>
              <a:t> of the OSI Reference model.</a:t>
            </a:r>
          </a:p>
          <a:p>
            <a:pPr algn="just">
              <a:buFont typeface="Arial" panose="020B0604020202020204" pitchFamily="34" charset="0"/>
              <a:buChar char="•"/>
            </a:pPr>
            <a:r>
              <a:rPr lang="en-US" b="0" i="0" dirty="0">
                <a:solidFill>
                  <a:srgbClr val="E8E6E3"/>
                </a:solidFill>
                <a:effectLst/>
                <a:latin typeface="inter-regular"/>
              </a:rPr>
              <a:t>A router forwards the packet based on the information available in the routing table.</a:t>
            </a:r>
          </a:p>
          <a:p>
            <a:pPr algn="just">
              <a:buFont typeface="Arial" panose="020B0604020202020204" pitchFamily="34" charset="0"/>
              <a:buChar char="•"/>
            </a:pPr>
            <a:r>
              <a:rPr lang="en-US" b="0" i="0" dirty="0">
                <a:solidFill>
                  <a:srgbClr val="E8E6E3"/>
                </a:solidFill>
                <a:effectLst/>
                <a:latin typeface="inter-regular"/>
              </a:rPr>
              <a:t>It determines the best path from the available paths for the transmission of the packet.</a:t>
            </a:r>
          </a:p>
          <a:p>
            <a:endParaRPr lang="en-IN" dirty="0"/>
          </a:p>
        </p:txBody>
      </p:sp>
    </p:spTree>
    <p:extLst>
      <p:ext uri="{BB962C8B-B14F-4D97-AF65-F5344CB8AC3E}">
        <p14:creationId xmlns:p14="http://schemas.microsoft.com/office/powerpoint/2010/main" val="1879628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FC040-A75B-4721-B2AE-9C93D2CE8489}"/>
              </a:ext>
            </a:extLst>
          </p:cNvPr>
          <p:cNvSpPr>
            <a:spLocks noGrp="1"/>
          </p:cNvSpPr>
          <p:nvPr>
            <p:ph type="title"/>
          </p:nvPr>
        </p:nvSpPr>
        <p:spPr>
          <a:xfrm>
            <a:off x="443754" y="161365"/>
            <a:ext cx="5652246" cy="1004047"/>
          </a:xfrm>
        </p:spPr>
        <p:txBody>
          <a:bodyPr>
            <a:normAutofit fontScale="90000"/>
          </a:bodyPr>
          <a:lstStyle/>
          <a:p>
            <a:br>
              <a:rPr lang="en-IN" b="0" i="0" dirty="0">
                <a:solidFill>
                  <a:srgbClr val="610B38"/>
                </a:solidFill>
                <a:effectLst/>
                <a:latin typeface="erdana"/>
              </a:rPr>
            </a:br>
            <a:r>
              <a:rPr lang="en-IN" b="0" i="0" dirty="0">
                <a:solidFill>
                  <a:srgbClr val="610B38"/>
                </a:solidFill>
                <a:effectLst/>
                <a:latin typeface="erdana"/>
              </a:rPr>
              <a:t>What is Computer Network?</a:t>
            </a:r>
            <a:br>
              <a:rPr lang="en-IN" b="0" i="0" dirty="0">
                <a:solidFill>
                  <a:srgbClr val="610B38"/>
                </a:solidFill>
                <a:effectLst/>
                <a:latin typeface="erdana"/>
              </a:rPr>
            </a:br>
            <a:endParaRPr lang="en-IN" dirty="0"/>
          </a:p>
        </p:txBody>
      </p:sp>
      <p:sp>
        <p:nvSpPr>
          <p:cNvPr id="6" name="TextBox 5">
            <a:extLst>
              <a:ext uri="{FF2B5EF4-FFF2-40B4-BE49-F238E27FC236}">
                <a16:creationId xmlns:a16="http://schemas.microsoft.com/office/drawing/2014/main" id="{A40759E1-AD1F-4EDD-B25D-57C50018AA37}"/>
              </a:ext>
            </a:extLst>
          </p:cNvPr>
          <p:cNvSpPr txBox="1"/>
          <p:nvPr/>
        </p:nvSpPr>
        <p:spPr>
          <a:xfrm>
            <a:off x="277906" y="1246094"/>
            <a:ext cx="11537576" cy="2862322"/>
          </a:xfrm>
          <a:prstGeom prst="rect">
            <a:avLst/>
          </a:prstGeom>
          <a:noFill/>
        </p:spPr>
        <p:txBody>
          <a:bodyPr wrap="square" rtlCol="0">
            <a:spAutoFit/>
          </a:bodyPr>
          <a:lstStyle/>
          <a:p>
            <a:pPr algn="just">
              <a:buFont typeface="Arial" panose="020B0604020202020204" pitchFamily="34" charset="0"/>
              <a:buChar char="•"/>
            </a:pPr>
            <a:r>
              <a:rPr lang="en-US" b="1" i="0" dirty="0">
                <a:solidFill>
                  <a:srgbClr val="E8E6E3"/>
                </a:solidFill>
                <a:effectLst/>
                <a:latin typeface="inter-bold"/>
              </a:rPr>
              <a:t>Computer Network</a:t>
            </a:r>
            <a:r>
              <a:rPr lang="en-US" b="0" i="0" dirty="0">
                <a:solidFill>
                  <a:srgbClr val="E8E6E3"/>
                </a:solidFill>
                <a:effectLst/>
                <a:latin typeface="inter-regular"/>
              </a:rPr>
              <a:t> is a group of computers connected with each other through wires, optical </a:t>
            </a:r>
            <a:r>
              <a:rPr lang="en-US" b="0" i="0" dirty="0" err="1">
                <a:solidFill>
                  <a:srgbClr val="E8E6E3"/>
                </a:solidFill>
                <a:effectLst/>
                <a:latin typeface="inter-regular"/>
              </a:rPr>
              <a:t>fibres</a:t>
            </a:r>
            <a:r>
              <a:rPr lang="en-US" b="0" i="0" dirty="0">
                <a:solidFill>
                  <a:srgbClr val="E8E6E3"/>
                </a:solidFill>
                <a:effectLst/>
                <a:latin typeface="inter-regular"/>
              </a:rPr>
              <a:t> or optical links so that various devices can interact with each other through a network.</a:t>
            </a:r>
          </a:p>
          <a:p>
            <a:pPr algn="just">
              <a:buFont typeface="Arial" panose="020B0604020202020204" pitchFamily="34" charset="0"/>
              <a:buChar char="•"/>
            </a:pPr>
            <a:r>
              <a:rPr lang="en-US" b="0" i="0" dirty="0">
                <a:solidFill>
                  <a:srgbClr val="E8E6E3"/>
                </a:solidFill>
                <a:effectLst/>
                <a:latin typeface="inter-regular"/>
              </a:rPr>
              <a:t>The aim of the computer network is the sharing of resources among various devices.</a:t>
            </a:r>
          </a:p>
          <a:p>
            <a:pPr algn="just">
              <a:buFont typeface="Arial" panose="020B0604020202020204" pitchFamily="34" charset="0"/>
              <a:buChar char="•"/>
            </a:pPr>
            <a:r>
              <a:rPr lang="en-US" b="0" i="0" dirty="0">
                <a:solidFill>
                  <a:srgbClr val="E8E6E3"/>
                </a:solidFill>
                <a:effectLst/>
                <a:latin typeface="inter-regular"/>
              </a:rPr>
              <a:t>In the case of computer network technology, there are several types of networks that vary from simple to complex level.</a:t>
            </a:r>
          </a:p>
          <a:p>
            <a:pPr algn="just"/>
            <a:endParaRPr lang="en-US" b="0" i="0" dirty="0">
              <a:effectLst/>
              <a:latin typeface="inter-regular"/>
            </a:endParaRPr>
          </a:p>
          <a:p>
            <a:pPr algn="just"/>
            <a:r>
              <a:rPr lang="en-US" b="0" i="0" dirty="0">
                <a:effectLst/>
                <a:latin typeface="inter-regular"/>
              </a:rPr>
              <a:t>A computer network is a set of devices connected through links. A node can be computer, printer, or any other device capable of sending or receiving the data. The links connecting the nodes are known as communication channels.</a:t>
            </a:r>
          </a:p>
          <a:p>
            <a:pPr algn="just"/>
            <a:r>
              <a:rPr lang="en-US" b="0" i="0" dirty="0">
                <a:effectLst/>
                <a:latin typeface="inter-regular"/>
              </a:rPr>
              <a:t>Computer Network uses distributed processing in which task is divided among several computers. Instead, a single computer handles an entire task, each separate computer handles a subset.</a:t>
            </a:r>
          </a:p>
          <a:p>
            <a:endParaRPr lang="en-IN" dirty="0"/>
          </a:p>
        </p:txBody>
      </p:sp>
    </p:spTree>
    <p:extLst>
      <p:ext uri="{BB962C8B-B14F-4D97-AF65-F5344CB8AC3E}">
        <p14:creationId xmlns:p14="http://schemas.microsoft.com/office/powerpoint/2010/main" val="1982614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omputer Network Introduction">
            <a:extLst>
              <a:ext uri="{FF2B5EF4-FFF2-40B4-BE49-F238E27FC236}">
                <a16:creationId xmlns:a16="http://schemas.microsoft.com/office/drawing/2014/main" id="{F960D48B-BEF8-43F4-8501-1FDCFBC0E9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224" y="1440236"/>
            <a:ext cx="6338047" cy="3705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432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3360C191-A69A-45F6-A0AC-FD6399BF83BC}"/>
              </a:ext>
            </a:extLst>
          </p:cNvPr>
          <p:cNvSpPr txBox="1"/>
          <p:nvPr/>
        </p:nvSpPr>
        <p:spPr>
          <a:xfrm>
            <a:off x="484094" y="502024"/>
            <a:ext cx="10461812" cy="5355312"/>
          </a:xfrm>
          <a:prstGeom prst="rect">
            <a:avLst/>
          </a:prstGeom>
          <a:noFill/>
        </p:spPr>
        <p:txBody>
          <a:bodyPr wrap="square" rtlCol="0">
            <a:spAutoFit/>
          </a:bodyPr>
          <a:lstStyle/>
          <a:p>
            <a:pPr algn="just"/>
            <a:r>
              <a:rPr lang="en-US" b="0" i="0" dirty="0">
                <a:solidFill>
                  <a:srgbClr val="F28DC2"/>
                </a:solidFill>
                <a:effectLst/>
                <a:latin typeface="erdana"/>
              </a:rPr>
              <a:t>Major components of a computer network are:</a:t>
            </a:r>
          </a:p>
          <a:p>
            <a:pPr algn="just"/>
            <a:r>
              <a:rPr lang="en-US" b="0" i="0" dirty="0">
                <a:solidFill>
                  <a:srgbClr val="F28DD8"/>
                </a:solidFill>
                <a:effectLst/>
                <a:latin typeface="erdana"/>
              </a:rPr>
              <a:t>NIC(National interface card)</a:t>
            </a:r>
          </a:p>
          <a:p>
            <a:pPr algn="just"/>
            <a:r>
              <a:rPr lang="en-US" b="0" i="0" dirty="0">
                <a:solidFill>
                  <a:srgbClr val="C8C3BC"/>
                </a:solidFill>
                <a:effectLst/>
                <a:latin typeface="inter-regular"/>
              </a:rPr>
              <a:t>NIC is a device that helps the computer to communicate with another device. The network interface card contains the hardware addresses, the data-link layer protocol use this address to identify the system on the network so that it transfers the data to the correct destination.</a:t>
            </a:r>
          </a:p>
          <a:p>
            <a:pPr algn="just"/>
            <a:r>
              <a:rPr lang="en-US" b="0" i="0" dirty="0">
                <a:solidFill>
                  <a:srgbClr val="C8C3BC"/>
                </a:solidFill>
                <a:effectLst/>
                <a:latin typeface="inter-regular"/>
              </a:rPr>
              <a:t>There are two types of NIC: wireless NIC and wired NIC.</a:t>
            </a:r>
          </a:p>
          <a:p>
            <a:pPr algn="just">
              <a:buFont typeface="Arial" panose="020B0604020202020204" pitchFamily="34" charset="0"/>
              <a:buChar char="•"/>
            </a:pPr>
            <a:r>
              <a:rPr lang="en-US" b="1" i="0" dirty="0">
                <a:solidFill>
                  <a:srgbClr val="E8E6E3"/>
                </a:solidFill>
                <a:effectLst/>
                <a:latin typeface="inter-bold"/>
              </a:rPr>
              <a:t>Wireless NIC:</a:t>
            </a:r>
            <a:r>
              <a:rPr lang="en-US" b="0" i="0" dirty="0">
                <a:solidFill>
                  <a:srgbClr val="E8E6E3"/>
                </a:solidFill>
                <a:effectLst/>
                <a:latin typeface="inter-regular"/>
              </a:rPr>
              <a:t> All the modern laptops use the wireless NIC. In Wireless NIC, a connection is made using the antenna that employs the </a:t>
            </a:r>
            <a:r>
              <a:rPr lang="en-US" b="1" i="0" dirty="0">
                <a:solidFill>
                  <a:srgbClr val="E8E6E3"/>
                </a:solidFill>
                <a:effectLst/>
                <a:latin typeface="inter-bold"/>
              </a:rPr>
              <a:t>radio wave technology</a:t>
            </a:r>
            <a:r>
              <a:rPr lang="en-US" b="0" i="0" dirty="0">
                <a:solidFill>
                  <a:srgbClr val="E8E6E3"/>
                </a:solidFill>
                <a:effectLst/>
                <a:latin typeface="inter-regular"/>
              </a:rPr>
              <a:t>.</a:t>
            </a:r>
          </a:p>
          <a:p>
            <a:pPr algn="just">
              <a:buFont typeface="Arial" panose="020B0604020202020204" pitchFamily="34" charset="0"/>
              <a:buChar char="•"/>
            </a:pPr>
            <a:r>
              <a:rPr lang="en-US" b="1" i="0" dirty="0">
                <a:solidFill>
                  <a:srgbClr val="E8E6E3"/>
                </a:solidFill>
                <a:effectLst/>
                <a:latin typeface="inter-bold"/>
              </a:rPr>
              <a:t>Wired NIC:</a:t>
            </a:r>
            <a:r>
              <a:rPr lang="en-US" b="0" i="0" dirty="0">
                <a:solidFill>
                  <a:srgbClr val="E8E6E3"/>
                </a:solidFill>
                <a:effectLst/>
                <a:latin typeface="inter-regular"/>
              </a:rPr>
              <a:t> Cables use the </a:t>
            </a:r>
            <a:r>
              <a:rPr lang="en-US" b="1" i="0" dirty="0">
                <a:solidFill>
                  <a:srgbClr val="E8E6E3"/>
                </a:solidFill>
                <a:effectLst/>
                <a:latin typeface="inter-bold"/>
              </a:rPr>
              <a:t>wired NIC</a:t>
            </a:r>
            <a:r>
              <a:rPr lang="en-US" b="0" i="0" dirty="0">
                <a:solidFill>
                  <a:srgbClr val="E8E6E3"/>
                </a:solidFill>
                <a:effectLst/>
                <a:latin typeface="inter-regular"/>
              </a:rPr>
              <a:t> to transfer the data over the medium.</a:t>
            </a:r>
          </a:p>
          <a:p>
            <a:pPr algn="just"/>
            <a:r>
              <a:rPr lang="en-US" b="0" i="0" dirty="0">
                <a:solidFill>
                  <a:srgbClr val="F28DD8"/>
                </a:solidFill>
                <a:effectLst/>
                <a:latin typeface="erdana"/>
              </a:rPr>
              <a:t>Hub</a:t>
            </a:r>
          </a:p>
          <a:p>
            <a:pPr algn="just"/>
            <a:r>
              <a:rPr lang="en-US" b="0" i="0" dirty="0">
                <a:solidFill>
                  <a:srgbClr val="C8C3BC"/>
                </a:solidFill>
                <a:effectLst/>
                <a:latin typeface="inter-regular"/>
              </a:rPr>
              <a:t>Hub is a central device that splits the network connection into multiple devices. When computer requests for information from a computer, it sends the request to the Hub. Hub distributes this request to all the interconnected computers.</a:t>
            </a:r>
          </a:p>
          <a:p>
            <a:pPr algn="just"/>
            <a:r>
              <a:rPr lang="en-US" b="0" i="0" dirty="0">
                <a:solidFill>
                  <a:srgbClr val="F28DD8"/>
                </a:solidFill>
                <a:effectLst/>
                <a:latin typeface="erdana"/>
              </a:rPr>
              <a:t>Switches</a:t>
            </a:r>
          </a:p>
          <a:p>
            <a:pPr algn="just"/>
            <a:r>
              <a:rPr lang="en-US" b="0" i="0" dirty="0">
                <a:solidFill>
                  <a:srgbClr val="C8C3BC"/>
                </a:solidFill>
                <a:effectLst/>
                <a:latin typeface="inter-regular"/>
              </a:rPr>
              <a:t>Switch is a networking device that groups all the devices over the network to transfer the data to another device. A switch is better than Hub as it does not broadcast the message over the network, i.e., it sends the message to the device for which it belongs to. Therefore, we can say that switch sends the message directly from source to the destination.</a:t>
            </a:r>
          </a:p>
          <a:p>
            <a:endParaRPr lang="en-IN" dirty="0"/>
          </a:p>
        </p:txBody>
      </p:sp>
    </p:spTree>
    <p:extLst>
      <p:ext uri="{BB962C8B-B14F-4D97-AF65-F5344CB8AC3E}">
        <p14:creationId xmlns:p14="http://schemas.microsoft.com/office/powerpoint/2010/main" val="1463848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82887813-B67E-4B4F-904A-EC60737C4CFE}"/>
              </a:ext>
            </a:extLst>
          </p:cNvPr>
          <p:cNvSpPr txBox="1"/>
          <p:nvPr/>
        </p:nvSpPr>
        <p:spPr>
          <a:xfrm>
            <a:off x="0" y="0"/>
            <a:ext cx="12272681" cy="7017306"/>
          </a:xfrm>
          <a:prstGeom prst="rect">
            <a:avLst/>
          </a:prstGeom>
          <a:noFill/>
        </p:spPr>
        <p:txBody>
          <a:bodyPr wrap="square" rtlCol="0">
            <a:spAutoFit/>
          </a:bodyPr>
          <a:lstStyle/>
          <a:p>
            <a:pPr algn="just"/>
            <a:r>
              <a:rPr lang="en-US" b="0" i="0" dirty="0">
                <a:solidFill>
                  <a:srgbClr val="F28DD8"/>
                </a:solidFill>
                <a:effectLst/>
                <a:latin typeface="erdana"/>
              </a:rPr>
              <a:t>Cables and connectors</a:t>
            </a:r>
          </a:p>
          <a:p>
            <a:pPr algn="just"/>
            <a:r>
              <a:rPr lang="en-US" b="0" i="0" dirty="0">
                <a:solidFill>
                  <a:srgbClr val="C8C3BC"/>
                </a:solidFill>
                <a:effectLst/>
                <a:latin typeface="inter-regular"/>
              </a:rPr>
              <a:t>Cable is a transmission media that transmits the communication signals. </a:t>
            </a:r>
            <a:r>
              <a:rPr lang="en-US" b="1" i="0" dirty="0">
                <a:solidFill>
                  <a:srgbClr val="C8C3BC"/>
                </a:solidFill>
                <a:effectLst/>
                <a:latin typeface="inter-bold"/>
              </a:rPr>
              <a:t>There are three types of cables:</a:t>
            </a:r>
            <a:endParaRPr lang="en-US" b="0" i="0" dirty="0">
              <a:solidFill>
                <a:srgbClr val="C8C3BC"/>
              </a:solidFill>
              <a:effectLst/>
              <a:latin typeface="inter-regular"/>
            </a:endParaRPr>
          </a:p>
          <a:p>
            <a:pPr algn="just">
              <a:buFont typeface="Arial" panose="020B0604020202020204" pitchFamily="34" charset="0"/>
              <a:buChar char="•"/>
            </a:pPr>
            <a:r>
              <a:rPr lang="en-US" b="1" i="0" dirty="0">
                <a:solidFill>
                  <a:srgbClr val="E8E6E3"/>
                </a:solidFill>
                <a:effectLst/>
                <a:latin typeface="inter-bold"/>
              </a:rPr>
              <a:t>Twisted pair cable:</a:t>
            </a:r>
            <a:r>
              <a:rPr lang="en-US" b="0" i="0" dirty="0">
                <a:solidFill>
                  <a:srgbClr val="E8E6E3"/>
                </a:solidFill>
                <a:effectLst/>
                <a:latin typeface="inter-regular"/>
              </a:rPr>
              <a:t> It is a high-speed cable that transmits the data over </a:t>
            </a:r>
            <a:r>
              <a:rPr lang="en-US" b="1" i="0" dirty="0">
                <a:solidFill>
                  <a:srgbClr val="E8E6E3"/>
                </a:solidFill>
                <a:effectLst/>
                <a:latin typeface="inter-bold"/>
              </a:rPr>
              <a:t>1Gbps</a:t>
            </a:r>
            <a:r>
              <a:rPr lang="en-US" b="0" i="0" dirty="0">
                <a:solidFill>
                  <a:srgbClr val="E8E6E3"/>
                </a:solidFill>
                <a:effectLst/>
                <a:latin typeface="inter-regular"/>
              </a:rPr>
              <a:t> or more.</a:t>
            </a:r>
          </a:p>
          <a:p>
            <a:pPr algn="just">
              <a:buFont typeface="Arial" panose="020B0604020202020204" pitchFamily="34" charset="0"/>
              <a:buChar char="•"/>
            </a:pPr>
            <a:r>
              <a:rPr lang="en-US" b="1" i="0" dirty="0">
                <a:solidFill>
                  <a:srgbClr val="E8E6E3"/>
                </a:solidFill>
                <a:effectLst/>
                <a:latin typeface="inter-bold"/>
              </a:rPr>
              <a:t>Coaxial cable:</a:t>
            </a:r>
            <a:r>
              <a:rPr lang="en-US" b="0" i="0" dirty="0">
                <a:solidFill>
                  <a:srgbClr val="E8E6E3"/>
                </a:solidFill>
                <a:effectLst/>
                <a:latin typeface="inter-regular"/>
              </a:rPr>
              <a:t> Coaxial cable resembles like a TV installation cable. Coaxial cable is more expensive than twisted pair cable, but it provides the high data transmission speed.</a:t>
            </a:r>
          </a:p>
          <a:p>
            <a:pPr algn="just">
              <a:buFont typeface="Arial" panose="020B0604020202020204" pitchFamily="34" charset="0"/>
              <a:buChar char="•"/>
            </a:pPr>
            <a:r>
              <a:rPr lang="en-US" b="1" i="0" dirty="0" err="1">
                <a:solidFill>
                  <a:srgbClr val="E8E6E3"/>
                </a:solidFill>
                <a:effectLst/>
                <a:latin typeface="inter-bold"/>
              </a:rPr>
              <a:t>Fibre</a:t>
            </a:r>
            <a:r>
              <a:rPr lang="en-US" b="1" i="0" dirty="0">
                <a:solidFill>
                  <a:srgbClr val="E8E6E3"/>
                </a:solidFill>
                <a:effectLst/>
                <a:latin typeface="inter-bold"/>
              </a:rPr>
              <a:t> optic cable:</a:t>
            </a:r>
            <a:r>
              <a:rPr lang="en-US" b="0" i="0" dirty="0">
                <a:solidFill>
                  <a:srgbClr val="E8E6E3"/>
                </a:solidFill>
                <a:effectLst/>
                <a:latin typeface="inter-regular"/>
              </a:rPr>
              <a:t> </a:t>
            </a:r>
            <a:r>
              <a:rPr lang="en-US" b="0" i="0" dirty="0" err="1">
                <a:solidFill>
                  <a:srgbClr val="E8E6E3"/>
                </a:solidFill>
                <a:effectLst/>
                <a:latin typeface="inter-regular"/>
              </a:rPr>
              <a:t>Fibre</a:t>
            </a:r>
            <a:r>
              <a:rPr lang="en-US" b="0" i="0" dirty="0">
                <a:solidFill>
                  <a:srgbClr val="E8E6E3"/>
                </a:solidFill>
                <a:effectLst/>
                <a:latin typeface="inter-regular"/>
              </a:rPr>
              <a:t> optic cable is a high-speed cable that transmits the data using light beams. It provides high data transmission speed as compared to other cables. It is more expensive as compared to other cables, so it is installed at the government level.</a:t>
            </a:r>
          </a:p>
          <a:p>
            <a:pPr algn="just"/>
            <a:r>
              <a:rPr lang="en-US" b="0" i="0" dirty="0">
                <a:solidFill>
                  <a:srgbClr val="F28DD8"/>
                </a:solidFill>
                <a:effectLst/>
                <a:latin typeface="erdana"/>
              </a:rPr>
              <a:t>Router</a:t>
            </a:r>
          </a:p>
          <a:p>
            <a:pPr algn="just"/>
            <a:r>
              <a:rPr lang="en-US" b="0" i="0" dirty="0">
                <a:solidFill>
                  <a:srgbClr val="C8C3BC"/>
                </a:solidFill>
                <a:effectLst/>
                <a:latin typeface="inter-regular"/>
              </a:rPr>
              <a:t>Router is a device that connects the LAN to the internet. The router is mainly used to connect the distinct networks or connect the internet to multiple computers.</a:t>
            </a:r>
          </a:p>
          <a:p>
            <a:pPr algn="just"/>
            <a:r>
              <a:rPr lang="en-US" b="0" i="0" dirty="0">
                <a:solidFill>
                  <a:srgbClr val="F28DD8"/>
                </a:solidFill>
                <a:effectLst/>
                <a:latin typeface="erdana"/>
              </a:rPr>
              <a:t>Modem</a:t>
            </a:r>
          </a:p>
          <a:p>
            <a:pPr algn="just"/>
            <a:r>
              <a:rPr lang="en-US" b="0" i="0" dirty="0">
                <a:solidFill>
                  <a:srgbClr val="C8C3BC"/>
                </a:solidFill>
                <a:effectLst/>
                <a:latin typeface="inter-regular"/>
              </a:rPr>
              <a:t>Modem connects the computer to the internet over the existing telephone line. A modem is not integrated with the computer motherboard. A modem is a separate part on the PC slot found on the motherboard.</a:t>
            </a:r>
          </a:p>
          <a:p>
            <a:pPr algn="just"/>
            <a:r>
              <a:rPr lang="en-US" b="0" i="0" dirty="0">
                <a:solidFill>
                  <a:srgbClr val="F28DC2"/>
                </a:solidFill>
                <a:effectLst/>
                <a:latin typeface="erdana"/>
              </a:rPr>
              <a:t>Uses Of Computer Network</a:t>
            </a:r>
          </a:p>
          <a:p>
            <a:pPr algn="just">
              <a:buFont typeface="Arial" panose="020B0604020202020204" pitchFamily="34" charset="0"/>
              <a:buChar char="•"/>
            </a:pPr>
            <a:r>
              <a:rPr lang="en-US" b="1" i="0" dirty="0">
                <a:solidFill>
                  <a:srgbClr val="E8E6E3"/>
                </a:solidFill>
                <a:effectLst/>
                <a:latin typeface="inter-bold"/>
              </a:rPr>
              <a:t>Resource sharing:</a:t>
            </a:r>
            <a:r>
              <a:rPr lang="en-US" b="0" i="0" dirty="0">
                <a:solidFill>
                  <a:srgbClr val="E8E6E3"/>
                </a:solidFill>
                <a:effectLst/>
                <a:latin typeface="inter-regular"/>
              </a:rPr>
              <a:t> Resource sharing is the sharing of resources such as programs, printers, and data among the users on the network without the requirement of the physical location of the resource and user.</a:t>
            </a:r>
          </a:p>
          <a:p>
            <a:pPr algn="just">
              <a:buFont typeface="Arial" panose="020B0604020202020204" pitchFamily="34" charset="0"/>
              <a:buChar char="•"/>
            </a:pPr>
            <a:r>
              <a:rPr lang="en-US" b="1" i="0" dirty="0">
                <a:solidFill>
                  <a:srgbClr val="E8E6E3"/>
                </a:solidFill>
                <a:effectLst/>
                <a:latin typeface="inter-bold"/>
              </a:rPr>
              <a:t>Server-Client model:</a:t>
            </a:r>
            <a:r>
              <a:rPr lang="en-US" b="0" i="0" dirty="0">
                <a:solidFill>
                  <a:srgbClr val="E8E6E3"/>
                </a:solidFill>
                <a:effectLst/>
                <a:latin typeface="inter-regular"/>
              </a:rPr>
              <a:t> Computer networking is used in the </a:t>
            </a:r>
            <a:r>
              <a:rPr lang="en-US" b="1" i="0" dirty="0">
                <a:solidFill>
                  <a:srgbClr val="E8E6E3"/>
                </a:solidFill>
                <a:effectLst/>
                <a:latin typeface="inter-bold"/>
              </a:rPr>
              <a:t>server-client model</a:t>
            </a:r>
            <a:r>
              <a:rPr lang="en-US" b="0" i="0" dirty="0">
                <a:solidFill>
                  <a:srgbClr val="E8E6E3"/>
                </a:solidFill>
                <a:effectLst/>
                <a:latin typeface="inter-regular"/>
              </a:rPr>
              <a:t>. A server is a central computer used to store the information and maintained by the system administrator. Clients are the machines used to access the information stored in the server remotely.</a:t>
            </a:r>
          </a:p>
          <a:p>
            <a:pPr algn="just">
              <a:buFont typeface="Arial" panose="020B0604020202020204" pitchFamily="34" charset="0"/>
              <a:buChar char="•"/>
            </a:pPr>
            <a:r>
              <a:rPr lang="en-US" b="1" i="0" dirty="0">
                <a:solidFill>
                  <a:srgbClr val="E8E6E3"/>
                </a:solidFill>
                <a:effectLst/>
                <a:latin typeface="inter-bold"/>
              </a:rPr>
              <a:t>Communication medium:</a:t>
            </a:r>
            <a:r>
              <a:rPr lang="en-US" b="0" i="0" dirty="0">
                <a:solidFill>
                  <a:srgbClr val="E8E6E3"/>
                </a:solidFill>
                <a:effectLst/>
                <a:latin typeface="inter-regular"/>
              </a:rPr>
              <a:t> Computer network behaves as a communication medium among the users. For example, a company contains more than one computer has an email system which the employees use for daily communication.</a:t>
            </a:r>
          </a:p>
          <a:p>
            <a:pPr algn="just">
              <a:buFont typeface="Arial" panose="020B0604020202020204" pitchFamily="34" charset="0"/>
              <a:buChar char="•"/>
            </a:pPr>
            <a:r>
              <a:rPr lang="en-US" b="1" i="0" dirty="0">
                <a:solidFill>
                  <a:srgbClr val="E8E6E3"/>
                </a:solidFill>
                <a:effectLst/>
                <a:latin typeface="inter-bold"/>
              </a:rPr>
              <a:t>E-commerce:</a:t>
            </a:r>
            <a:r>
              <a:rPr lang="en-US" b="0" i="0" dirty="0">
                <a:solidFill>
                  <a:srgbClr val="E8E6E3"/>
                </a:solidFill>
                <a:effectLst/>
                <a:latin typeface="inter-regular"/>
              </a:rPr>
              <a:t> Computer network is also important in businesses. We can do the business over the internet. For example, amazon.com is doing their business over the internet, i.e., they are doing their business over the internet.</a:t>
            </a:r>
          </a:p>
          <a:p>
            <a:endParaRPr lang="en-IN" dirty="0"/>
          </a:p>
        </p:txBody>
      </p:sp>
    </p:spTree>
    <p:extLst>
      <p:ext uri="{BB962C8B-B14F-4D97-AF65-F5344CB8AC3E}">
        <p14:creationId xmlns:p14="http://schemas.microsoft.com/office/powerpoint/2010/main" val="1219122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B96C2-33A3-4FF6-9B74-4D076BCDA4A6}"/>
              </a:ext>
            </a:extLst>
          </p:cNvPr>
          <p:cNvSpPr>
            <a:spLocks noGrp="1"/>
          </p:cNvSpPr>
          <p:nvPr>
            <p:ph type="title"/>
          </p:nvPr>
        </p:nvSpPr>
        <p:spPr>
          <a:xfrm>
            <a:off x="0" y="0"/>
            <a:ext cx="6234952" cy="735106"/>
          </a:xfrm>
        </p:spPr>
        <p:txBody>
          <a:bodyPr>
            <a:normAutofit fontScale="90000"/>
          </a:bodyPr>
          <a:lstStyle/>
          <a:p>
            <a:br>
              <a:rPr lang="en-IN" b="0" i="0" dirty="0">
                <a:solidFill>
                  <a:srgbClr val="F28DC2"/>
                </a:solidFill>
                <a:effectLst/>
                <a:latin typeface="erdana"/>
              </a:rPr>
            </a:br>
            <a:r>
              <a:rPr lang="en-IN" b="0" i="0" dirty="0">
                <a:solidFill>
                  <a:srgbClr val="F28DC2"/>
                </a:solidFill>
                <a:effectLst/>
                <a:latin typeface="erdana"/>
              </a:rPr>
              <a:t>Features Of Computer network</a:t>
            </a:r>
            <a:br>
              <a:rPr lang="en-IN" b="0" i="0" dirty="0">
                <a:solidFill>
                  <a:srgbClr val="F28DC2"/>
                </a:solidFill>
                <a:effectLst/>
                <a:latin typeface="erdana"/>
              </a:rPr>
            </a:br>
            <a:endParaRPr lang="en-IN" dirty="0"/>
          </a:p>
        </p:txBody>
      </p:sp>
      <p:sp>
        <p:nvSpPr>
          <p:cNvPr id="3" name="Content Placeholder 2">
            <a:extLst>
              <a:ext uri="{FF2B5EF4-FFF2-40B4-BE49-F238E27FC236}">
                <a16:creationId xmlns:a16="http://schemas.microsoft.com/office/drawing/2014/main" id="{5BC86519-C0A7-4976-A28D-ECBA53C36D97}"/>
              </a:ext>
            </a:extLst>
          </p:cNvPr>
          <p:cNvSpPr>
            <a:spLocks noGrp="1"/>
          </p:cNvSpPr>
          <p:nvPr>
            <p:ph idx="1"/>
          </p:nvPr>
        </p:nvSpPr>
        <p:spPr>
          <a:xfrm>
            <a:off x="295836" y="887506"/>
            <a:ext cx="10566214" cy="3352800"/>
          </a:xfrm>
        </p:spPr>
        <p:txBody>
          <a:bodyPr/>
          <a:lstStyle/>
          <a:p>
            <a:pPr algn="just"/>
            <a:r>
              <a:rPr lang="en-US" b="0" i="0">
                <a:solidFill>
                  <a:srgbClr val="C8C3BC"/>
                </a:solidFill>
                <a:effectLst/>
                <a:latin typeface="inter-regular"/>
              </a:rPr>
              <a:t>A list Of Computer network features is given below.</a:t>
            </a:r>
          </a:p>
          <a:p>
            <a:pPr algn="just">
              <a:buFont typeface="Arial" panose="020B0604020202020204" pitchFamily="34" charset="0"/>
              <a:buChar char="•"/>
            </a:pPr>
            <a:r>
              <a:rPr lang="en-US" b="0" i="0">
                <a:solidFill>
                  <a:srgbClr val="E8E6E3"/>
                </a:solidFill>
                <a:effectLst/>
                <a:latin typeface="inter-regular"/>
              </a:rPr>
              <a:t>Communication speed</a:t>
            </a:r>
          </a:p>
          <a:p>
            <a:pPr algn="just">
              <a:buFont typeface="Arial" panose="020B0604020202020204" pitchFamily="34" charset="0"/>
              <a:buChar char="•"/>
            </a:pPr>
            <a:r>
              <a:rPr lang="en-US" b="0" i="0">
                <a:solidFill>
                  <a:srgbClr val="E8E6E3"/>
                </a:solidFill>
                <a:effectLst/>
                <a:latin typeface="inter-regular"/>
              </a:rPr>
              <a:t>File sharing</a:t>
            </a:r>
          </a:p>
          <a:p>
            <a:pPr algn="just">
              <a:buFont typeface="Arial" panose="020B0604020202020204" pitchFamily="34" charset="0"/>
              <a:buChar char="•"/>
            </a:pPr>
            <a:r>
              <a:rPr lang="en-US" b="0" i="0">
                <a:solidFill>
                  <a:srgbClr val="E8E6E3"/>
                </a:solidFill>
                <a:effectLst/>
                <a:latin typeface="inter-regular"/>
              </a:rPr>
              <a:t>Back up and Roll back is easy</a:t>
            </a:r>
          </a:p>
          <a:p>
            <a:pPr algn="just">
              <a:buFont typeface="Arial" panose="020B0604020202020204" pitchFamily="34" charset="0"/>
              <a:buChar char="•"/>
            </a:pPr>
            <a:r>
              <a:rPr lang="en-US" b="0" i="0">
                <a:solidFill>
                  <a:srgbClr val="E8E6E3"/>
                </a:solidFill>
                <a:effectLst/>
                <a:latin typeface="inter-regular"/>
              </a:rPr>
              <a:t>Software and Hardware sharing</a:t>
            </a:r>
          </a:p>
          <a:p>
            <a:pPr algn="just">
              <a:buFont typeface="Arial" panose="020B0604020202020204" pitchFamily="34" charset="0"/>
              <a:buChar char="•"/>
            </a:pPr>
            <a:r>
              <a:rPr lang="en-US" b="0" i="0">
                <a:solidFill>
                  <a:srgbClr val="E8E6E3"/>
                </a:solidFill>
                <a:effectLst/>
                <a:latin typeface="inter-regular"/>
              </a:rPr>
              <a:t>Security</a:t>
            </a:r>
          </a:p>
          <a:p>
            <a:pPr algn="just">
              <a:buFont typeface="Arial" panose="020B0604020202020204" pitchFamily="34" charset="0"/>
              <a:buChar char="•"/>
            </a:pPr>
            <a:r>
              <a:rPr lang="en-US" b="0" i="0">
                <a:solidFill>
                  <a:srgbClr val="E8E6E3"/>
                </a:solidFill>
                <a:effectLst/>
                <a:latin typeface="inter-regular"/>
              </a:rPr>
              <a:t>Scalability</a:t>
            </a:r>
          </a:p>
          <a:p>
            <a:pPr algn="just">
              <a:buFont typeface="Arial" panose="020B0604020202020204" pitchFamily="34" charset="0"/>
              <a:buChar char="•"/>
            </a:pPr>
            <a:r>
              <a:rPr lang="en-US" b="0" i="0">
                <a:solidFill>
                  <a:srgbClr val="E8E6E3"/>
                </a:solidFill>
                <a:effectLst/>
                <a:latin typeface="inter-regular"/>
              </a:rPr>
              <a:t>Reliability</a:t>
            </a:r>
          </a:p>
        </p:txBody>
      </p:sp>
      <p:pic>
        <p:nvPicPr>
          <p:cNvPr id="1026" name="Picture 2" descr="Features of Computer Network">
            <a:extLst>
              <a:ext uri="{FF2B5EF4-FFF2-40B4-BE49-F238E27FC236}">
                <a16:creationId xmlns:a16="http://schemas.microsoft.com/office/drawing/2014/main" id="{3E145EA1-2BE0-4A67-A63E-BFB0B66EB2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9000" y="644058"/>
            <a:ext cx="3853050" cy="47975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5015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12236F-7D8B-4EA7-9E06-E06B7A8054EF}"/>
              </a:ext>
            </a:extLst>
          </p:cNvPr>
          <p:cNvSpPr>
            <a:spLocks noGrp="1"/>
          </p:cNvSpPr>
          <p:nvPr>
            <p:ph idx="1"/>
          </p:nvPr>
        </p:nvSpPr>
        <p:spPr>
          <a:xfrm>
            <a:off x="374277" y="457200"/>
            <a:ext cx="11443446" cy="6400799"/>
          </a:xfrm>
        </p:spPr>
        <p:txBody>
          <a:bodyPr>
            <a:normAutofit fontScale="85000" lnSpcReduction="10000"/>
          </a:bodyPr>
          <a:lstStyle/>
          <a:p>
            <a:pPr marL="0" indent="0" algn="just">
              <a:buNone/>
            </a:pPr>
            <a:r>
              <a:rPr lang="en-US" b="0" i="0" dirty="0">
                <a:solidFill>
                  <a:srgbClr val="F28DD8"/>
                </a:solidFill>
                <a:effectLst/>
                <a:latin typeface="erdana"/>
              </a:rPr>
              <a:t>Communication speed</a:t>
            </a:r>
          </a:p>
          <a:p>
            <a:pPr algn="just"/>
            <a:r>
              <a:rPr lang="en-US" b="0" i="0" dirty="0">
                <a:solidFill>
                  <a:srgbClr val="C8C3BC"/>
                </a:solidFill>
                <a:effectLst/>
                <a:latin typeface="inter-regular"/>
              </a:rPr>
              <a:t>Network provides us to communicate over the network in a fast and efficient manner. For example, we can do video conferencing, email messaging, etc. over the internet. Therefore, the computer network is a great way to share our knowledge and ideas.</a:t>
            </a:r>
          </a:p>
          <a:p>
            <a:pPr marL="0" indent="0" algn="just">
              <a:buNone/>
            </a:pPr>
            <a:r>
              <a:rPr lang="en-US" b="0" i="0" dirty="0">
                <a:solidFill>
                  <a:srgbClr val="F28DD8"/>
                </a:solidFill>
                <a:effectLst/>
                <a:latin typeface="erdana"/>
              </a:rPr>
              <a:t>File sharing</a:t>
            </a:r>
          </a:p>
          <a:p>
            <a:pPr algn="just"/>
            <a:r>
              <a:rPr lang="en-US" b="0" i="0" dirty="0">
                <a:solidFill>
                  <a:srgbClr val="C8C3BC"/>
                </a:solidFill>
                <a:effectLst/>
                <a:latin typeface="inter-regular"/>
              </a:rPr>
              <a:t>File sharing is one of the major advantage of the computer network. Computer network provides us to share the files with each other.</a:t>
            </a:r>
          </a:p>
          <a:p>
            <a:pPr marL="0" indent="0" algn="just">
              <a:buNone/>
            </a:pPr>
            <a:r>
              <a:rPr lang="en-US" b="0" i="0" dirty="0">
                <a:solidFill>
                  <a:srgbClr val="F28DD8"/>
                </a:solidFill>
                <a:effectLst/>
                <a:latin typeface="erdana"/>
              </a:rPr>
              <a:t>Back up and Roll back is easy</a:t>
            </a:r>
          </a:p>
          <a:p>
            <a:pPr algn="just"/>
            <a:r>
              <a:rPr lang="en-US" b="0" i="0" dirty="0">
                <a:solidFill>
                  <a:srgbClr val="C8C3BC"/>
                </a:solidFill>
                <a:effectLst/>
                <a:latin typeface="inter-regular"/>
              </a:rPr>
              <a:t>Since the files are stored in the main server which is centrally located. Therefore, it is easy to take the back up from the main server.</a:t>
            </a:r>
          </a:p>
          <a:p>
            <a:pPr marL="0" indent="0" algn="just">
              <a:buNone/>
            </a:pPr>
            <a:r>
              <a:rPr lang="en-US" b="0" i="0" dirty="0">
                <a:solidFill>
                  <a:srgbClr val="F28DD8"/>
                </a:solidFill>
                <a:effectLst/>
                <a:latin typeface="erdana"/>
              </a:rPr>
              <a:t>Software and Hardware sharing</a:t>
            </a:r>
          </a:p>
          <a:p>
            <a:pPr algn="just"/>
            <a:r>
              <a:rPr lang="en-US" b="0" i="0" dirty="0">
                <a:solidFill>
                  <a:srgbClr val="C8C3BC"/>
                </a:solidFill>
                <a:effectLst/>
                <a:latin typeface="inter-regular"/>
              </a:rPr>
              <a:t>We can install the applications on the main server, therefore, the user can access the applications centrally. So, we do not need to install the software on every machine. Similarly, hardware can also be shared.</a:t>
            </a:r>
          </a:p>
          <a:p>
            <a:pPr marL="0" indent="0" algn="just">
              <a:buNone/>
            </a:pPr>
            <a:r>
              <a:rPr lang="en-US" b="0" i="0" dirty="0">
                <a:solidFill>
                  <a:srgbClr val="F28DD8"/>
                </a:solidFill>
                <a:effectLst/>
                <a:latin typeface="erdana"/>
              </a:rPr>
              <a:t>Security</a:t>
            </a:r>
          </a:p>
          <a:p>
            <a:pPr algn="just"/>
            <a:r>
              <a:rPr lang="en-US" b="0" i="0" dirty="0">
                <a:solidFill>
                  <a:srgbClr val="C8C3BC"/>
                </a:solidFill>
                <a:effectLst/>
                <a:latin typeface="inter-regular"/>
              </a:rPr>
              <a:t>Network allows the security by ensuring that the user has the right to access the certain files and applications.</a:t>
            </a:r>
          </a:p>
          <a:p>
            <a:pPr marL="0" indent="0" algn="just">
              <a:buNone/>
            </a:pPr>
            <a:r>
              <a:rPr lang="en-US" b="0" i="0" dirty="0">
                <a:solidFill>
                  <a:srgbClr val="F28DD8"/>
                </a:solidFill>
                <a:effectLst/>
                <a:latin typeface="erdana"/>
              </a:rPr>
              <a:t>Scalability</a:t>
            </a:r>
          </a:p>
          <a:p>
            <a:pPr algn="just"/>
            <a:r>
              <a:rPr lang="en-US" b="0" i="0" dirty="0">
                <a:solidFill>
                  <a:srgbClr val="C8C3BC"/>
                </a:solidFill>
                <a:effectLst/>
                <a:latin typeface="inter-regular"/>
              </a:rPr>
              <a:t>Scalability means that we can add the new components on the network. Network must be scalable so that we can extend the network by adding new devices. But, it decreases the speed of the connection and data of the transmission speed also decreases, this increases the chances of error occurring. This problem can be overcome by using the routing or switching devices.</a:t>
            </a:r>
          </a:p>
          <a:p>
            <a:pPr marL="0" indent="0" algn="just">
              <a:buNone/>
            </a:pPr>
            <a:r>
              <a:rPr lang="en-US" b="0" i="0" dirty="0">
                <a:solidFill>
                  <a:srgbClr val="F28DD8"/>
                </a:solidFill>
                <a:effectLst/>
                <a:latin typeface="erdana"/>
              </a:rPr>
              <a:t>Reliability</a:t>
            </a:r>
          </a:p>
          <a:p>
            <a:pPr algn="just"/>
            <a:r>
              <a:rPr lang="en-US" b="0" i="0" dirty="0">
                <a:solidFill>
                  <a:srgbClr val="C8C3BC"/>
                </a:solidFill>
                <a:effectLst/>
                <a:latin typeface="inter-regular"/>
              </a:rPr>
              <a:t>Computer network can use the alternative source for the data communication in case of any hardware failure.</a:t>
            </a:r>
          </a:p>
          <a:p>
            <a:pPr marL="0" indent="0" algn="just">
              <a:buNone/>
            </a:pPr>
            <a:endParaRPr lang="en-US" b="0" i="0" dirty="0">
              <a:solidFill>
                <a:srgbClr val="C8C3BC"/>
              </a:solidFill>
              <a:effectLst/>
              <a:latin typeface="inter-regular"/>
            </a:endParaRPr>
          </a:p>
          <a:p>
            <a:endParaRPr lang="en-IN" dirty="0"/>
          </a:p>
        </p:txBody>
      </p:sp>
    </p:spTree>
    <p:extLst>
      <p:ext uri="{BB962C8B-B14F-4D97-AF65-F5344CB8AC3E}">
        <p14:creationId xmlns:p14="http://schemas.microsoft.com/office/powerpoint/2010/main" val="1599700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6E6592-20BD-4B14-A0A9-E26FA3DEABBA}"/>
              </a:ext>
            </a:extLst>
          </p:cNvPr>
          <p:cNvSpPr>
            <a:spLocks noGrp="1"/>
          </p:cNvSpPr>
          <p:nvPr>
            <p:ph idx="1"/>
          </p:nvPr>
        </p:nvSpPr>
        <p:spPr>
          <a:xfrm>
            <a:off x="228601" y="134471"/>
            <a:ext cx="11551023" cy="1918447"/>
          </a:xfrm>
        </p:spPr>
        <p:txBody>
          <a:bodyPr>
            <a:normAutofit/>
          </a:bodyPr>
          <a:lstStyle/>
          <a:p>
            <a:pPr marL="0" indent="0" algn="just">
              <a:buNone/>
            </a:pPr>
            <a:r>
              <a:rPr lang="en-US" b="0" i="0" dirty="0">
                <a:solidFill>
                  <a:srgbClr val="F28DC2"/>
                </a:solidFill>
                <a:effectLst/>
                <a:latin typeface="erdana"/>
              </a:rPr>
              <a:t>Computer Network Architecture</a:t>
            </a:r>
          </a:p>
          <a:p>
            <a:pPr algn="just"/>
            <a:r>
              <a:rPr lang="en-US" b="0" i="0" dirty="0">
                <a:solidFill>
                  <a:srgbClr val="C8C3BC"/>
                </a:solidFill>
                <a:effectLst/>
                <a:latin typeface="inter-regular"/>
              </a:rPr>
              <a:t>Computer Network Architecture is defined as the physical and logical design of the software, hardware, protocols, and media of the transmission of data. Simply we can say that how computers are organized and how tasks are allocated to the computer.</a:t>
            </a:r>
          </a:p>
          <a:p>
            <a:endParaRPr lang="en-IN" dirty="0"/>
          </a:p>
        </p:txBody>
      </p:sp>
      <p:pic>
        <p:nvPicPr>
          <p:cNvPr id="2050" name="Picture 2" descr="Computer Network Architecture">
            <a:extLst>
              <a:ext uri="{FF2B5EF4-FFF2-40B4-BE49-F238E27FC236}">
                <a16:creationId xmlns:a16="http://schemas.microsoft.com/office/drawing/2014/main" id="{DBE6ED37-8C4E-4B04-B168-A91C662A89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0305" y="1673554"/>
            <a:ext cx="3065648" cy="15335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4334EF9-EC7B-4107-9FED-A555F99400F9}"/>
              </a:ext>
            </a:extLst>
          </p:cNvPr>
          <p:cNvSpPr txBox="1"/>
          <p:nvPr/>
        </p:nvSpPr>
        <p:spPr>
          <a:xfrm>
            <a:off x="322730" y="3650921"/>
            <a:ext cx="10748682" cy="2308324"/>
          </a:xfrm>
          <a:prstGeom prst="rect">
            <a:avLst/>
          </a:prstGeom>
          <a:noFill/>
        </p:spPr>
        <p:txBody>
          <a:bodyPr wrap="square" rtlCol="0">
            <a:spAutoFit/>
          </a:bodyPr>
          <a:lstStyle/>
          <a:p>
            <a:pPr algn="just"/>
            <a:r>
              <a:rPr lang="en-US" b="0" i="0" dirty="0">
                <a:solidFill>
                  <a:srgbClr val="F28DC2"/>
                </a:solidFill>
                <a:effectLst/>
                <a:latin typeface="erdana"/>
              </a:rPr>
              <a:t>Peer-To-Peer network</a:t>
            </a:r>
          </a:p>
          <a:p>
            <a:pPr algn="just">
              <a:buFont typeface="Arial" panose="020B0604020202020204" pitchFamily="34" charset="0"/>
              <a:buChar char="•"/>
            </a:pPr>
            <a:r>
              <a:rPr lang="en-US" b="0" i="0" dirty="0">
                <a:solidFill>
                  <a:srgbClr val="E8E6E3"/>
                </a:solidFill>
                <a:effectLst/>
                <a:latin typeface="inter-regular"/>
              </a:rPr>
              <a:t>Peer-To-Peer network is a network in which all the computers are linked together with equal privilege and responsibilities for processing the data.</a:t>
            </a:r>
          </a:p>
          <a:p>
            <a:pPr algn="just">
              <a:buFont typeface="Arial" panose="020B0604020202020204" pitchFamily="34" charset="0"/>
              <a:buChar char="•"/>
            </a:pPr>
            <a:r>
              <a:rPr lang="en-US" b="0" i="0" dirty="0">
                <a:solidFill>
                  <a:srgbClr val="E8E6E3"/>
                </a:solidFill>
                <a:effectLst/>
                <a:latin typeface="inter-regular"/>
              </a:rPr>
              <a:t>Peer-To-Peer network is useful for small environments, usually up to 10 computers.</a:t>
            </a:r>
          </a:p>
          <a:p>
            <a:pPr algn="just">
              <a:buFont typeface="Arial" panose="020B0604020202020204" pitchFamily="34" charset="0"/>
              <a:buChar char="•"/>
            </a:pPr>
            <a:r>
              <a:rPr lang="en-US" b="0" i="0" dirty="0">
                <a:solidFill>
                  <a:srgbClr val="E8E6E3"/>
                </a:solidFill>
                <a:effectLst/>
                <a:latin typeface="inter-regular"/>
              </a:rPr>
              <a:t>Peer-To-Peer network has no dedicated server.</a:t>
            </a:r>
          </a:p>
          <a:p>
            <a:pPr algn="just">
              <a:buFont typeface="Arial" panose="020B0604020202020204" pitchFamily="34" charset="0"/>
              <a:buChar char="•"/>
            </a:pPr>
            <a:r>
              <a:rPr lang="en-US" b="0" i="0" dirty="0">
                <a:solidFill>
                  <a:srgbClr val="E8E6E3"/>
                </a:solidFill>
                <a:effectLst/>
                <a:latin typeface="inter-regular"/>
              </a:rPr>
              <a:t>Special permissions are assigned to each computer for sharing the resources, but this can lead to a problem if the computer with the resource is down.</a:t>
            </a:r>
          </a:p>
          <a:p>
            <a:endParaRPr lang="en-IN" dirty="0"/>
          </a:p>
        </p:txBody>
      </p:sp>
    </p:spTree>
    <p:extLst>
      <p:ext uri="{BB962C8B-B14F-4D97-AF65-F5344CB8AC3E}">
        <p14:creationId xmlns:p14="http://schemas.microsoft.com/office/powerpoint/2010/main" val="954801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omputer Network Architecture">
            <a:extLst>
              <a:ext uri="{FF2B5EF4-FFF2-40B4-BE49-F238E27FC236}">
                <a16:creationId xmlns:a16="http://schemas.microsoft.com/office/drawing/2014/main" id="{651CC779-624D-4768-A3E5-117AB16853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2871" y="1431832"/>
            <a:ext cx="5871882" cy="37676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8568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26</TotalTime>
  <Words>1902</Words>
  <Application>Microsoft Office PowerPoint</Application>
  <PresentationFormat>Widescreen</PresentationFormat>
  <Paragraphs>90</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erdana</vt:lpstr>
      <vt:lpstr>inter-bold</vt:lpstr>
      <vt:lpstr>inter-regular</vt:lpstr>
      <vt:lpstr>Celestial</vt:lpstr>
      <vt:lpstr> Computer Network </vt:lpstr>
      <vt:lpstr> What is Computer Network? </vt:lpstr>
      <vt:lpstr>PowerPoint Presentation</vt:lpstr>
      <vt:lpstr>PowerPoint Presentation</vt:lpstr>
      <vt:lpstr>PowerPoint Presentation</vt:lpstr>
      <vt:lpstr> Features Of Computer network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Computer Network </dc:title>
  <dc:creator>Hosoklu Rohith</dc:creator>
  <cp:lastModifiedBy>Hosoklu Rohith</cp:lastModifiedBy>
  <cp:revision>4</cp:revision>
  <dcterms:created xsi:type="dcterms:W3CDTF">2022-04-11T05:36:07Z</dcterms:created>
  <dcterms:modified xsi:type="dcterms:W3CDTF">2022-04-11T06:47:54Z</dcterms:modified>
</cp:coreProperties>
</file>