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6" r:id="rId10"/>
    <p:sldId id="264" r:id="rId11"/>
    <p:sldId id="265" r:id="rId12"/>
    <p:sldId id="267" r:id="rId13"/>
    <p:sldId id="269" r:id="rId14"/>
    <p:sldId id="270" r:id="rId15"/>
    <p:sldId id="268"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E9849A-A92D-453D-9640-66ED9FA9A1AF}" type="datetimeFigureOut">
              <a:rPr lang="en-IN" smtClean="0"/>
              <a:t>02-04-2022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344CF12A-9AFC-4FFA-BD2F-CE719C6B025D}"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2367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9849A-A92D-453D-9640-66ED9FA9A1AF}"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4CF12A-9AFC-4FFA-BD2F-CE719C6B025D}"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0898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9849A-A92D-453D-9640-66ED9FA9A1AF}"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4CF12A-9AFC-4FFA-BD2F-CE719C6B025D}"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2409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9849A-A92D-453D-9640-66ED9FA9A1AF}"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4CF12A-9AFC-4FFA-BD2F-CE719C6B025D}"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7365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E9849A-A92D-453D-9640-66ED9FA9A1AF}"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4CF12A-9AFC-4FFA-BD2F-CE719C6B025D}"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1717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E9849A-A92D-453D-9640-66ED9FA9A1AF}" type="datetimeFigureOut">
              <a:rPr lang="en-IN" smtClean="0"/>
              <a:t>02-04-2022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4CF12A-9AFC-4FFA-BD2F-CE719C6B025D}"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60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E9849A-A92D-453D-9640-66ED9FA9A1AF}" type="datetimeFigureOut">
              <a:rPr lang="en-IN" smtClean="0"/>
              <a:t>02-04-2022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4CF12A-9AFC-4FFA-BD2F-CE719C6B025D}"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1814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E9849A-A92D-453D-9640-66ED9FA9A1AF}" type="datetimeFigureOut">
              <a:rPr lang="en-IN" smtClean="0"/>
              <a:t>02-04-2022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4CF12A-9AFC-4FFA-BD2F-CE719C6B025D}"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3008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E9849A-A92D-453D-9640-66ED9FA9A1AF}" type="datetimeFigureOut">
              <a:rPr lang="en-IN" smtClean="0"/>
              <a:t>02-04-2022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4CF12A-9AFC-4FFA-BD2F-CE719C6B025D}" type="slidenum">
              <a:rPr lang="en-IN" smtClean="0"/>
              <a:t>‹#›</a:t>
            </a:fld>
            <a:endParaRPr lang="en-IN"/>
          </a:p>
        </p:txBody>
      </p:sp>
    </p:spTree>
    <p:extLst>
      <p:ext uri="{BB962C8B-B14F-4D97-AF65-F5344CB8AC3E}">
        <p14:creationId xmlns:p14="http://schemas.microsoft.com/office/powerpoint/2010/main" val="488601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E9849A-A92D-453D-9640-66ED9FA9A1AF}" type="datetimeFigureOut">
              <a:rPr lang="en-IN" smtClean="0"/>
              <a:t>02-04-2022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4CF12A-9AFC-4FFA-BD2F-CE719C6B025D}"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5521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EE9849A-A92D-453D-9640-66ED9FA9A1AF}" type="datetimeFigureOut">
              <a:rPr lang="en-IN" smtClean="0"/>
              <a:t>02-04-2022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344CF12A-9AFC-4FFA-BD2F-CE719C6B025D}"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8121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EE9849A-A92D-453D-9640-66ED9FA9A1AF}" type="datetimeFigureOut">
              <a:rPr lang="en-IN" smtClean="0"/>
              <a:t>02-04-2022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44CF12A-9AFC-4FFA-BD2F-CE719C6B025D}"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14506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google.com/search?sxsrf=APq-WBsQ6Qa1duopCbB3Qs9tWJjKRykuVA:1648910681520&amp;q=C&amp;stick=H4sIAAAAAAAAAOPgE-LUz9U3SCuoqipQ4gAxDUvMkrR0Msqt9JPzc3JSk0sy8_P0i_PTSsoTi1KtCory04sSc3Mz89IVchLz0ksT01MXsTI672Bl3MXOxMEIAFfsujJRAAAA&amp;sa=X&amp;ved=2ahUKEwj6xsD7zvX2AhX9RmwGHXFeDlAQmxMoAXoECFsQAw&amp;cshid=164891079808723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C241BE-2A57-4507-8BEA-214DB7C4A2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4696" y="656130"/>
            <a:ext cx="8582607" cy="5378434"/>
          </a:xfrm>
          <a:prstGeom prst="rect">
            <a:avLst/>
          </a:prstGeom>
        </p:spPr>
      </p:pic>
    </p:spTree>
    <p:extLst>
      <p:ext uri="{BB962C8B-B14F-4D97-AF65-F5344CB8AC3E}">
        <p14:creationId xmlns:p14="http://schemas.microsoft.com/office/powerpoint/2010/main" val="1831325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9EA09-1718-4383-BC45-C9D37861F88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BASH</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6CFC16-BF9D-47A2-BA2D-3F02E5084D5F}"/>
              </a:ext>
            </a:extLst>
          </p:cNvPr>
          <p:cNvSpPr>
            <a:spLocks noGrp="1"/>
          </p:cNvSpPr>
          <p:nvPr>
            <p:ph idx="1"/>
          </p:nvPr>
        </p:nvSpPr>
        <p:spPr/>
        <p:txBody>
          <a:bodyPr>
            <a:normAutofit fontScale="85000" lnSpcReduction="10000"/>
          </a:bodyPr>
          <a:lstStyle/>
          <a:p>
            <a:r>
              <a:rPr lang="en-US" sz="2400" b="0" i="0" dirty="0">
                <a:solidFill>
                  <a:srgbClr val="373E3F"/>
                </a:solidFill>
                <a:effectLst/>
                <a:latin typeface="Times New Roman" panose="02020603050405020304" pitchFamily="18" charset="0"/>
                <a:cs typeface="Times New Roman" panose="02020603050405020304" pitchFamily="18" charset="0"/>
              </a:rPr>
              <a:t>BASH (</a:t>
            </a:r>
            <a:r>
              <a:rPr lang="en-US" sz="2400" b="0" i="0" dirty="0" err="1">
                <a:solidFill>
                  <a:srgbClr val="373E3F"/>
                </a:solidFill>
                <a:effectLst/>
                <a:latin typeface="Times New Roman" panose="02020603050405020304" pitchFamily="18" charset="0"/>
                <a:cs typeface="Times New Roman" panose="02020603050405020304" pitchFamily="18" charset="0"/>
              </a:rPr>
              <a:t>Bourne</a:t>
            </a:r>
            <a:r>
              <a:rPr lang="en-US" sz="2400" b="0" i="0" dirty="0">
                <a:solidFill>
                  <a:srgbClr val="373E3F"/>
                </a:solidFill>
                <a:effectLst/>
                <a:latin typeface="Times New Roman" panose="02020603050405020304" pitchFamily="18" charset="0"/>
                <a:cs typeface="Times New Roman" panose="02020603050405020304" pitchFamily="18" charset="0"/>
              </a:rPr>
              <a:t> Again Shell) is basically a command language interpreter. </a:t>
            </a:r>
          </a:p>
          <a:p>
            <a:r>
              <a:rPr lang="en-US" sz="2400" b="0" i="0" dirty="0">
                <a:solidFill>
                  <a:srgbClr val="373E3F"/>
                </a:solidFill>
                <a:effectLst/>
                <a:latin typeface="Times New Roman" panose="02020603050405020304" pitchFamily="18" charset="0"/>
                <a:cs typeface="Times New Roman" panose="02020603050405020304" pitchFamily="18" charset="0"/>
              </a:rPr>
              <a:t>It was written by Brian Fox for GNU OS and can be used in place of </a:t>
            </a:r>
            <a:r>
              <a:rPr lang="en-US" sz="2400" b="0" i="0" dirty="0" err="1">
                <a:solidFill>
                  <a:srgbClr val="373E3F"/>
                </a:solidFill>
                <a:effectLst/>
                <a:latin typeface="Times New Roman" panose="02020603050405020304" pitchFamily="18" charset="0"/>
                <a:cs typeface="Times New Roman" panose="02020603050405020304" pitchFamily="18" charset="0"/>
              </a:rPr>
              <a:t>Bourne</a:t>
            </a:r>
            <a:r>
              <a:rPr lang="en-US" sz="2400" b="0" i="0" dirty="0">
                <a:solidFill>
                  <a:srgbClr val="373E3F"/>
                </a:solidFill>
                <a:effectLst/>
                <a:latin typeface="Times New Roman" panose="02020603050405020304" pitchFamily="18" charset="0"/>
                <a:cs typeface="Times New Roman" panose="02020603050405020304" pitchFamily="18" charset="0"/>
              </a:rPr>
              <a:t> Shell. </a:t>
            </a:r>
          </a:p>
          <a:p>
            <a:r>
              <a:rPr lang="en-US" sz="2400" b="0" i="0" dirty="0">
                <a:solidFill>
                  <a:srgbClr val="373E3F"/>
                </a:solidFill>
                <a:effectLst/>
                <a:latin typeface="Times New Roman" panose="02020603050405020304" pitchFamily="18" charset="0"/>
                <a:cs typeface="Times New Roman" panose="02020603050405020304" pitchFamily="18" charset="0"/>
              </a:rPr>
              <a:t>It is similar to </a:t>
            </a:r>
            <a:r>
              <a:rPr lang="en-US" sz="2400" b="0" i="0" dirty="0" err="1">
                <a:solidFill>
                  <a:srgbClr val="373E3F"/>
                </a:solidFill>
                <a:effectLst/>
                <a:latin typeface="Times New Roman" panose="02020603050405020304" pitchFamily="18" charset="0"/>
                <a:cs typeface="Times New Roman" panose="02020603050405020304" pitchFamily="18" charset="0"/>
              </a:rPr>
              <a:t>Bourne</a:t>
            </a:r>
            <a:r>
              <a:rPr lang="en-US" sz="2400" b="0" i="0" dirty="0">
                <a:solidFill>
                  <a:srgbClr val="373E3F"/>
                </a:solidFill>
                <a:effectLst/>
                <a:latin typeface="Times New Roman" panose="02020603050405020304" pitchFamily="18" charset="0"/>
                <a:cs typeface="Times New Roman" panose="02020603050405020304" pitchFamily="18" charset="0"/>
              </a:rPr>
              <a:t> Shell but includes some additional features such as command-line editing that make it easier and more convenient to use. It is the default user shell on most Linux installations. </a:t>
            </a:r>
          </a:p>
          <a:p>
            <a:r>
              <a:rPr lang="en-US" sz="2400" b="0" i="0" dirty="0">
                <a:solidFill>
                  <a:srgbClr val="373E3F"/>
                </a:solidFill>
                <a:effectLst/>
                <a:latin typeface="Times New Roman" panose="02020603050405020304" pitchFamily="18" charset="0"/>
                <a:cs typeface="Times New Roman" panose="02020603050405020304" pitchFamily="18" charset="0"/>
              </a:rPr>
              <a:t>It is basically an interpreted and non-compiled process that can also run in the terminal window. </a:t>
            </a:r>
          </a:p>
          <a:p>
            <a:r>
              <a:rPr lang="en-US" sz="2400" b="0" i="0" dirty="0">
                <a:solidFill>
                  <a:srgbClr val="373E3F"/>
                </a:solidFill>
                <a:effectLst/>
                <a:latin typeface="Times New Roman" panose="02020603050405020304" pitchFamily="18" charset="0"/>
                <a:cs typeface="Times New Roman" panose="02020603050405020304" pitchFamily="18" charset="0"/>
              </a:rPr>
              <a:t>It is also capable of reading commands from shell scripts.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4028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98C5B-3CB9-4B9E-B468-0E5E3362CFB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LINUX SHELL</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24B954-B87C-43A6-88A3-17FA51CF4ECB}"/>
              </a:ext>
            </a:extLst>
          </p:cNvPr>
          <p:cNvSpPr>
            <a:spLocks noGrp="1"/>
          </p:cNvSpPr>
          <p:nvPr>
            <p:ph idx="1"/>
          </p:nvPr>
        </p:nvSpPr>
        <p:spPr>
          <a:xfrm>
            <a:off x="1451579" y="2015732"/>
            <a:ext cx="10426290" cy="4037749"/>
          </a:xfrm>
        </p:spPr>
        <p:txBody>
          <a:bodyPr>
            <a:normAutofit fontScale="55000" lnSpcReduction="20000"/>
          </a:bodyPr>
          <a:lstStyle/>
          <a:p>
            <a:r>
              <a:rPr lang="en-US" sz="3300" b="0" i="0" dirty="0">
                <a:solidFill>
                  <a:srgbClr val="373E3F"/>
                </a:solidFill>
                <a:effectLst/>
                <a:latin typeface="Times New Roman" panose="02020603050405020304" pitchFamily="18" charset="0"/>
                <a:cs typeface="Times New Roman" panose="02020603050405020304" pitchFamily="18" charset="0"/>
              </a:rPr>
              <a:t>Linux shell is a user interface present between user and kernel. </a:t>
            </a:r>
          </a:p>
          <a:p>
            <a:r>
              <a:rPr lang="en-US" sz="3300" b="0" i="0" dirty="0">
                <a:solidFill>
                  <a:srgbClr val="373E3F"/>
                </a:solidFill>
                <a:effectLst/>
                <a:latin typeface="Times New Roman" panose="02020603050405020304" pitchFamily="18" charset="0"/>
                <a:cs typeface="Times New Roman" panose="02020603050405020304" pitchFamily="18" charset="0"/>
              </a:rPr>
              <a:t>It is used for executing commands and communication with Linux OS. </a:t>
            </a:r>
          </a:p>
          <a:p>
            <a:r>
              <a:rPr lang="en-US" sz="3300" b="0" i="0" dirty="0">
                <a:solidFill>
                  <a:srgbClr val="373E3F"/>
                </a:solidFill>
                <a:effectLst/>
                <a:latin typeface="Times New Roman" panose="02020603050405020304" pitchFamily="18" charset="0"/>
                <a:cs typeface="Times New Roman" panose="02020603050405020304" pitchFamily="18" charset="0"/>
              </a:rPr>
              <a:t>Linux shell is basically a program used by users for executing commands. </a:t>
            </a:r>
          </a:p>
          <a:p>
            <a:r>
              <a:rPr lang="en-US" sz="3300" b="0" i="0" dirty="0">
                <a:solidFill>
                  <a:srgbClr val="373E3F"/>
                </a:solidFill>
                <a:effectLst/>
                <a:latin typeface="Times New Roman" panose="02020603050405020304" pitchFamily="18" charset="0"/>
                <a:cs typeface="Times New Roman" panose="02020603050405020304" pitchFamily="18" charset="0"/>
              </a:rPr>
              <a:t>It accepts human-readable commands as input and converts them into kernel understandable language.</a:t>
            </a:r>
          </a:p>
          <a:p>
            <a:pPr algn="l"/>
            <a:r>
              <a:rPr lang="en-US" sz="3300" b="0" i="0" dirty="0">
                <a:solidFill>
                  <a:srgbClr val="373E3F"/>
                </a:solidFill>
                <a:effectLst/>
                <a:latin typeface="Times New Roman" panose="02020603050405020304" pitchFamily="18" charset="0"/>
                <a:cs typeface="Times New Roman" panose="02020603050405020304" pitchFamily="18" charset="0"/>
              </a:rPr>
              <a:t>Different types of shells are commonly used on typical Linux system as listed below: </a:t>
            </a:r>
          </a:p>
          <a:p>
            <a:pPr algn="l">
              <a:buFont typeface="Arial" panose="020B0604020202020204" pitchFamily="34" charset="0"/>
              <a:buChar char="•"/>
            </a:pPr>
            <a:r>
              <a:rPr lang="en-US" sz="3300" b="0" i="0" dirty="0">
                <a:solidFill>
                  <a:srgbClr val="1A3D3C"/>
                </a:solidFill>
                <a:effectLst/>
                <a:latin typeface="Times New Roman" panose="02020603050405020304" pitchFamily="18" charset="0"/>
                <a:cs typeface="Times New Roman" panose="02020603050405020304" pitchFamily="18" charset="0"/>
              </a:rPr>
              <a:t>CSH (C Shell)</a:t>
            </a:r>
          </a:p>
          <a:p>
            <a:pPr algn="l">
              <a:buFont typeface="Arial" panose="020B0604020202020204" pitchFamily="34" charset="0"/>
              <a:buChar char="•"/>
            </a:pPr>
            <a:r>
              <a:rPr lang="en-US" sz="3300" b="0" i="0" dirty="0">
                <a:solidFill>
                  <a:srgbClr val="1A3D3C"/>
                </a:solidFill>
                <a:effectLst/>
                <a:latin typeface="Times New Roman" panose="02020603050405020304" pitchFamily="18" charset="0"/>
                <a:cs typeface="Times New Roman" panose="02020603050405020304" pitchFamily="18" charset="0"/>
              </a:rPr>
              <a:t>KSH (Korn Shell)</a:t>
            </a:r>
          </a:p>
          <a:p>
            <a:pPr algn="l">
              <a:buFont typeface="Arial" panose="020B0604020202020204" pitchFamily="34" charset="0"/>
              <a:buChar char="•"/>
            </a:pPr>
            <a:r>
              <a:rPr lang="en-US" sz="3300" b="0" i="0" dirty="0">
                <a:solidFill>
                  <a:srgbClr val="1A3D3C"/>
                </a:solidFill>
                <a:effectLst/>
                <a:latin typeface="Times New Roman" panose="02020603050405020304" pitchFamily="18" charset="0"/>
                <a:cs typeface="Times New Roman" panose="02020603050405020304" pitchFamily="18" charset="0"/>
              </a:rPr>
              <a:t>BASH (</a:t>
            </a:r>
            <a:r>
              <a:rPr lang="en-US" sz="3300" b="0" i="0" dirty="0" err="1">
                <a:solidFill>
                  <a:srgbClr val="1A3D3C"/>
                </a:solidFill>
                <a:effectLst/>
                <a:latin typeface="Times New Roman" panose="02020603050405020304" pitchFamily="18" charset="0"/>
                <a:cs typeface="Times New Roman" panose="02020603050405020304" pitchFamily="18" charset="0"/>
              </a:rPr>
              <a:t>Bourne</a:t>
            </a:r>
            <a:r>
              <a:rPr lang="en-US" sz="3300" b="0" i="0" dirty="0">
                <a:solidFill>
                  <a:srgbClr val="1A3D3C"/>
                </a:solidFill>
                <a:effectLst/>
                <a:latin typeface="Times New Roman" panose="02020603050405020304" pitchFamily="18" charset="0"/>
                <a:cs typeface="Times New Roman" panose="02020603050405020304" pitchFamily="18" charset="0"/>
              </a:rPr>
              <a:t> Again Shell)</a:t>
            </a:r>
          </a:p>
          <a:p>
            <a:pPr algn="l">
              <a:buFont typeface="Arial" panose="020B0604020202020204" pitchFamily="34" charset="0"/>
              <a:buChar char="•"/>
            </a:pPr>
            <a:r>
              <a:rPr lang="en-US" sz="3300" b="0" i="0" dirty="0">
                <a:solidFill>
                  <a:srgbClr val="1A3D3C"/>
                </a:solidFill>
                <a:effectLst/>
                <a:latin typeface="Times New Roman" panose="02020603050405020304" pitchFamily="18" charset="0"/>
                <a:cs typeface="Times New Roman" panose="02020603050405020304" pitchFamily="18" charset="0"/>
              </a:rPr>
              <a:t>TCSH</a:t>
            </a:r>
          </a:p>
          <a:p>
            <a:pPr algn="l">
              <a:buFont typeface="Arial" panose="020B0604020202020204" pitchFamily="34" charset="0"/>
              <a:buChar char="•"/>
            </a:pPr>
            <a:r>
              <a:rPr lang="en-US" sz="3300" b="0" i="0" dirty="0" err="1">
                <a:solidFill>
                  <a:srgbClr val="1A3D3C"/>
                </a:solidFill>
                <a:effectLst/>
                <a:latin typeface="Times New Roman" panose="02020603050405020304" pitchFamily="18" charset="0"/>
                <a:cs typeface="Times New Roman" panose="02020603050405020304" pitchFamily="18" charset="0"/>
              </a:rPr>
              <a:t>Bourne</a:t>
            </a:r>
            <a:r>
              <a:rPr lang="en-US" sz="3300" b="0" i="0" dirty="0">
                <a:solidFill>
                  <a:srgbClr val="1A3D3C"/>
                </a:solidFill>
                <a:effectLst/>
                <a:latin typeface="Times New Roman" panose="02020603050405020304" pitchFamily="18" charset="0"/>
                <a:cs typeface="Times New Roman" panose="02020603050405020304" pitchFamily="18" charset="0"/>
              </a:rPr>
              <a:t> Shell</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3242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E9BB2-EE8C-4FAC-9CF3-54674EBFC03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SHELL SCRIPTING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4F6048-2320-426F-8698-E7EDD435313B}"/>
              </a:ext>
            </a:extLst>
          </p:cNvPr>
          <p:cNvSpPr>
            <a:spLocks noGrp="1"/>
          </p:cNvSpPr>
          <p:nvPr>
            <p:ph idx="1"/>
          </p:nvPr>
        </p:nvSpPr>
        <p:spPr/>
        <p:txBody>
          <a:bodyPr>
            <a:normAutofit fontScale="92500" lnSpcReduction="20000"/>
          </a:bodyPr>
          <a:lstStyle/>
          <a:p>
            <a:r>
              <a:rPr lang="en-US" sz="2400" b="0" i="0" dirty="0">
                <a:solidFill>
                  <a:srgbClr val="373E3F"/>
                </a:solidFill>
                <a:effectLst/>
                <a:latin typeface="Times New Roman" panose="02020603050405020304" pitchFamily="18" charset="0"/>
                <a:cs typeface="Times New Roman" panose="02020603050405020304" pitchFamily="18" charset="0"/>
              </a:rPr>
              <a:t>Shell Script, as name suggests, is a script especially written for shell. </a:t>
            </a:r>
          </a:p>
          <a:p>
            <a:r>
              <a:rPr lang="en-US" sz="2400" dirty="0">
                <a:solidFill>
                  <a:srgbClr val="373E3F"/>
                </a:solidFill>
                <a:latin typeface="Times New Roman" panose="02020603050405020304" pitchFamily="18" charset="0"/>
                <a:cs typeface="Times New Roman" panose="02020603050405020304" pitchFamily="18" charset="0"/>
              </a:rPr>
              <a:t>S</a:t>
            </a:r>
            <a:r>
              <a:rPr lang="en-US" sz="2400" b="0" i="0" dirty="0">
                <a:solidFill>
                  <a:srgbClr val="373E3F"/>
                </a:solidFill>
                <a:effectLst/>
                <a:latin typeface="Times New Roman" panose="02020603050405020304" pitchFamily="18" charset="0"/>
                <a:cs typeface="Times New Roman" panose="02020603050405020304" pitchFamily="18" charset="0"/>
              </a:rPr>
              <a:t>cript means programming language that is being used to control applications. </a:t>
            </a:r>
          </a:p>
          <a:p>
            <a:r>
              <a:rPr lang="en-US" sz="2400" b="0" i="0" dirty="0">
                <a:solidFill>
                  <a:srgbClr val="373E3F"/>
                </a:solidFill>
                <a:effectLst/>
                <a:latin typeface="Times New Roman" panose="02020603050405020304" pitchFamily="18" charset="0"/>
                <a:cs typeface="Times New Roman" panose="02020603050405020304" pitchFamily="18" charset="0"/>
              </a:rPr>
              <a:t>It simply allows the execution of different commands that are entered in the shell.  </a:t>
            </a:r>
          </a:p>
          <a:p>
            <a:r>
              <a:rPr lang="en-US" sz="2400" b="0" i="0" dirty="0">
                <a:solidFill>
                  <a:srgbClr val="373E3F"/>
                </a:solidFill>
                <a:effectLst/>
                <a:latin typeface="Times New Roman" panose="02020603050405020304" pitchFamily="18" charset="0"/>
                <a:cs typeface="Times New Roman" panose="02020603050405020304" pitchFamily="18" charset="0"/>
              </a:rPr>
              <a:t>It generally helps you to create complex programs containing conditional statements, loops, and functions. </a:t>
            </a:r>
          </a:p>
          <a:p>
            <a:r>
              <a:rPr lang="en-US" sz="2400" b="0" i="0" dirty="0">
                <a:solidFill>
                  <a:srgbClr val="373E3F"/>
                </a:solidFill>
                <a:effectLst/>
                <a:latin typeface="Times New Roman" panose="02020603050405020304" pitchFamily="18" charset="0"/>
                <a:cs typeface="Times New Roman" panose="02020603050405020304" pitchFamily="18" charset="0"/>
              </a:rPr>
              <a:t>It is very easy to debug, can simplify everyday automation processes, and is much quicker as compared to writing big programs.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4674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750F2-079B-40C5-BB54-638110B43A67}"/>
              </a:ext>
            </a:extLst>
          </p:cNvPr>
          <p:cNvSpPr>
            <a:spLocks noGrp="1"/>
          </p:cNvSpPr>
          <p:nvPr>
            <p:ph type="title"/>
          </p:nvPr>
        </p:nvSpPr>
        <p:spPr/>
        <p:txBody>
          <a:bodyPr>
            <a:normAutofit fontScale="90000"/>
          </a:bodyPr>
          <a:lstStyle/>
          <a:p>
            <a:r>
              <a:rPr lang="en-IN" sz="4900" b="1" i="0" dirty="0">
                <a:solidFill>
                  <a:srgbClr val="1A3D3C"/>
                </a:solidFill>
                <a:effectLst/>
                <a:latin typeface="Times New Roman" panose="02020603050405020304" pitchFamily="18" charset="0"/>
                <a:cs typeface="Times New Roman" panose="02020603050405020304" pitchFamily="18" charset="0"/>
              </a:rPr>
              <a:t>Shell variable</a:t>
            </a:r>
            <a:br>
              <a:rPr lang="en-IN" b="1" i="0" dirty="0">
                <a:solidFill>
                  <a:srgbClr val="1A3D3C"/>
                </a:solidFill>
                <a:effectLst/>
                <a:latin typeface="-apple-system"/>
              </a:rPr>
            </a:br>
            <a:endParaRPr lang="en-IN" dirty="0"/>
          </a:p>
        </p:txBody>
      </p:sp>
      <p:sp>
        <p:nvSpPr>
          <p:cNvPr id="3" name="Content Placeholder 2">
            <a:extLst>
              <a:ext uri="{FF2B5EF4-FFF2-40B4-BE49-F238E27FC236}">
                <a16:creationId xmlns:a16="http://schemas.microsoft.com/office/drawing/2014/main" id="{1C5F881C-C533-482A-8FF4-321CE4134BA2}"/>
              </a:ext>
            </a:extLst>
          </p:cNvPr>
          <p:cNvSpPr>
            <a:spLocks noGrp="1"/>
          </p:cNvSpPr>
          <p:nvPr>
            <p:ph idx="1"/>
          </p:nvPr>
        </p:nvSpPr>
        <p:spPr>
          <a:xfrm>
            <a:off x="1451579" y="2006082"/>
            <a:ext cx="10435621" cy="4413379"/>
          </a:xfrm>
        </p:spPr>
        <p:txBody>
          <a:bodyPr>
            <a:noAutofit/>
          </a:bodyPr>
          <a:lstStyle/>
          <a:p>
            <a:r>
              <a:rPr lang="en-US" sz="1800" b="0" i="0" dirty="0">
                <a:solidFill>
                  <a:srgbClr val="373E3F"/>
                </a:solidFill>
                <a:effectLst/>
                <a:latin typeface="Times New Roman" panose="02020603050405020304" pitchFamily="18" charset="0"/>
                <a:cs typeface="Times New Roman" panose="02020603050405020304" pitchFamily="18" charset="0"/>
              </a:rPr>
              <a:t>Shell variables are integral parts of all Shell programs and scripts. </a:t>
            </a:r>
          </a:p>
          <a:p>
            <a:r>
              <a:rPr lang="en-US" sz="1800" b="0" i="0" dirty="0">
                <a:solidFill>
                  <a:srgbClr val="373E3F"/>
                </a:solidFill>
                <a:effectLst/>
                <a:latin typeface="Times New Roman" panose="02020603050405020304" pitchFamily="18" charset="0"/>
                <a:cs typeface="Times New Roman" panose="02020603050405020304" pitchFamily="18" charset="0"/>
              </a:rPr>
              <a:t>In general, we know that variables usually store data either in the form of characters or numbers. </a:t>
            </a:r>
          </a:p>
          <a:p>
            <a:r>
              <a:rPr lang="en-US" sz="1800" b="0" i="0" dirty="0">
                <a:solidFill>
                  <a:srgbClr val="373E3F"/>
                </a:solidFill>
                <a:effectLst/>
                <a:latin typeface="Times New Roman" panose="02020603050405020304" pitchFamily="18" charset="0"/>
                <a:cs typeface="Times New Roman" panose="02020603050405020304" pitchFamily="18" charset="0"/>
              </a:rPr>
              <a:t>Generally, shell variables are stored as strings. </a:t>
            </a:r>
          </a:p>
          <a:p>
            <a:r>
              <a:rPr lang="en-US" sz="1800" b="0" i="0" dirty="0">
                <a:solidFill>
                  <a:srgbClr val="373E3F"/>
                </a:solidFill>
                <a:effectLst/>
                <a:latin typeface="Times New Roman" panose="02020603050405020304" pitchFamily="18" charset="0"/>
                <a:cs typeface="Times New Roman" panose="02020603050405020304" pitchFamily="18" charset="0"/>
              </a:rPr>
              <a:t>Variables in the shell provide the information needed for scripts/commands to execute. </a:t>
            </a:r>
          </a:p>
          <a:p>
            <a:pPr marL="0" indent="0" algn="l">
              <a:buNone/>
            </a:pPr>
            <a:r>
              <a:rPr lang="en-US" sz="1800" b="0" i="0" dirty="0">
                <a:solidFill>
                  <a:srgbClr val="373E3F"/>
                </a:solidFill>
                <a:effectLst/>
                <a:latin typeface="Times New Roman" panose="02020603050405020304" pitchFamily="18" charset="0"/>
                <a:cs typeface="Times New Roman" panose="02020603050405020304" pitchFamily="18" charset="0"/>
              </a:rPr>
              <a:t>Shell scripts usually have two types of variables:  </a:t>
            </a:r>
          </a:p>
          <a:p>
            <a:pPr algn="l">
              <a:buFont typeface="Arial" panose="020B0604020202020204" pitchFamily="34" charset="0"/>
              <a:buChar char="•"/>
            </a:pPr>
            <a:r>
              <a:rPr lang="en-US" sz="1800" b="1" i="0" dirty="0">
                <a:solidFill>
                  <a:srgbClr val="1A3D3C"/>
                </a:solidFill>
                <a:effectLst/>
                <a:latin typeface="Times New Roman" panose="02020603050405020304" pitchFamily="18" charset="0"/>
                <a:cs typeface="Times New Roman" panose="02020603050405020304" pitchFamily="18" charset="0"/>
              </a:rPr>
              <a:t>System-defined variables: </a:t>
            </a:r>
            <a:r>
              <a:rPr lang="en-US" sz="1800" i="0" dirty="0">
                <a:solidFill>
                  <a:srgbClr val="1A3D3C"/>
                </a:solidFill>
                <a:effectLst/>
                <a:latin typeface="Times New Roman" panose="02020603050405020304" pitchFamily="18" charset="0"/>
                <a:cs typeface="Times New Roman" panose="02020603050405020304" pitchFamily="18" charset="0"/>
              </a:rPr>
              <a:t>Also called environment variables, these are special built-in variables in the Linux kernel for each shell. They are normally defined in capital letters by the OS (Linux) and are standard variables.</a:t>
            </a:r>
            <a:endParaRPr lang="en-US" sz="1800" dirty="0">
              <a:solidFill>
                <a:srgbClr val="1A3D3C"/>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1" i="0" dirty="0">
                <a:solidFill>
                  <a:srgbClr val="1A3D3C"/>
                </a:solidFill>
                <a:effectLst/>
                <a:latin typeface="Times New Roman" panose="02020603050405020304" pitchFamily="18" charset="0"/>
                <a:cs typeface="Times New Roman" panose="02020603050405020304" pitchFamily="18" charset="0"/>
              </a:rPr>
              <a:t>User-defined variables:</a:t>
            </a:r>
            <a:r>
              <a:rPr lang="en-US" sz="1800" b="0" i="0" dirty="0">
                <a:solidFill>
                  <a:srgbClr val="1A3D3C"/>
                </a:solidFill>
                <a:effectLst/>
                <a:latin typeface="Times New Roman" panose="02020603050405020304" pitchFamily="18" charset="0"/>
                <a:cs typeface="Times New Roman" panose="02020603050405020304" pitchFamily="18" charset="0"/>
              </a:rPr>
              <a:t> These variables are created and defined by users in order to store, access, read, and manipulate data. In general, they are defined in lowercase letters. The Echo command allows you to view them.</a:t>
            </a:r>
            <a:br>
              <a:rPr lang="en-US" sz="1600" b="0" i="0" dirty="0">
                <a:solidFill>
                  <a:srgbClr val="1A3D3C"/>
                </a:solidFill>
                <a:effectLst/>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5454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0C30F-113D-4495-8629-B8D968B50F1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Shell Commands</a:t>
            </a:r>
            <a:endParaRPr lang="en-IN" b="1" dirty="0">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528C7946-34D4-41B3-BCA1-970FAEB372A9}"/>
              </a:ext>
            </a:extLst>
          </p:cNvPr>
          <p:cNvGraphicFramePr>
            <a:graphicFrameLocks noGrp="1"/>
          </p:cNvGraphicFramePr>
          <p:nvPr>
            <p:ph idx="1"/>
            <p:extLst>
              <p:ext uri="{D42A27DB-BD31-4B8C-83A1-F6EECF244321}">
                <p14:modId xmlns:p14="http://schemas.microsoft.com/office/powerpoint/2010/main" val="2343514551"/>
              </p:ext>
            </p:extLst>
          </p:nvPr>
        </p:nvGraphicFramePr>
        <p:xfrm>
          <a:off x="1137146" y="1825625"/>
          <a:ext cx="4696408" cy="4326118"/>
        </p:xfrm>
        <a:graphic>
          <a:graphicData uri="http://schemas.openxmlformats.org/drawingml/2006/table">
            <a:tbl>
              <a:tblPr/>
              <a:tblGrid>
                <a:gridCol w="1878563">
                  <a:extLst>
                    <a:ext uri="{9D8B030D-6E8A-4147-A177-3AD203B41FA5}">
                      <a16:colId xmlns:a16="http://schemas.microsoft.com/office/drawing/2014/main" val="4065549419"/>
                    </a:ext>
                  </a:extLst>
                </a:gridCol>
                <a:gridCol w="2817845">
                  <a:extLst>
                    <a:ext uri="{9D8B030D-6E8A-4147-A177-3AD203B41FA5}">
                      <a16:colId xmlns:a16="http://schemas.microsoft.com/office/drawing/2014/main" val="1005021244"/>
                    </a:ext>
                  </a:extLst>
                </a:gridCol>
              </a:tblGrid>
              <a:tr h="527577">
                <a:tc>
                  <a:txBody>
                    <a:bodyPr/>
                    <a:lstStyle/>
                    <a:p>
                      <a:pPr fontAlgn="t"/>
                      <a:r>
                        <a:rPr lang="en-IN" sz="1600">
                          <a:effectLst/>
                          <a:latin typeface="Times New Roman" panose="02020603050405020304" pitchFamily="18" charset="0"/>
                          <a:cs typeface="Times New Roman" panose="02020603050405020304" pitchFamily="18" charset="0"/>
                        </a:rPr>
                        <a:t>cat</a:t>
                      </a:r>
                    </a:p>
                  </a:txBody>
                  <a:tcPr marL="50893" marR="50893" marT="50893" marB="5089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IN" sz="1600" dirty="0">
                          <a:effectLst/>
                          <a:latin typeface="Times New Roman" panose="02020603050405020304" pitchFamily="18" charset="0"/>
                          <a:cs typeface="Times New Roman" panose="02020603050405020304" pitchFamily="18" charset="0"/>
                        </a:rPr>
                        <a:t>concatenate and print data</a:t>
                      </a:r>
                    </a:p>
                  </a:txBody>
                  <a:tcPr marL="50893" marR="50893" marT="50893" marB="5089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506718901"/>
                  </a:ext>
                </a:extLst>
              </a:tr>
              <a:tr h="527577">
                <a:tc>
                  <a:txBody>
                    <a:bodyPr/>
                    <a:lstStyle/>
                    <a:p>
                      <a:pPr fontAlgn="t"/>
                      <a:r>
                        <a:rPr lang="en-IN" sz="1600">
                          <a:effectLst/>
                          <a:latin typeface="Times New Roman" panose="02020603050405020304" pitchFamily="18" charset="0"/>
                          <a:cs typeface="Times New Roman" panose="02020603050405020304" pitchFamily="18" charset="0"/>
                        </a:rPr>
                        <a:t>lpr</a:t>
                      </a:r>
                    </a:p>
                  </a:txBody>
                  <a:tcPr marL="50893" marR="50893" marT="50893" marB="5089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dirty="0">
                          <a:effectLst/>
                          <a:latin typeface="Times New Roman" panose="02020603050405020304" pitchFamily="18" charset="0"/>
                          <a:cs typeface="Times New Roman" panose="02020603050405020304" pitchFamily="18" charset="0"/>
                        </a:rPr>
                        <a:t>spool file for line printing</a:t>
                      </a:r>
                    </a:p>
                  </a:txBody>
                  <a:tcPr marL="50893" marR="50893" marT="50893" marB="5089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76419739"/>
                  </a:ext>
                </a:extLst>
              </a:tr>
              <a:tr h="527577">
                <a:tc>
                  <a:txBody>
                    <a:bodyPr/>
                    <a:lstStyle/>
                    <a:p>
                      <a:pPr fontAlgn="t"/>
                      <a:r>
                        <a:rPr lang="en-IN" sz="1600">
                          <a:effectLst/>
                          <a:latin typeface="Times New Roman" panose="02020603050405020304" pitchFamily="18" charset="0"/>
                          <a:cs typeface="Times New Roman" panose="02020603050405020304" pitchFamily="18" charset="0"/>
                        </a:rPr>
                        <a:t>cd</a:t>
                      </a:r>
                    </a:p>
                  </a:txBody>
                  <a:tcPr marL="50893" marR="50893" marT="50893" marB="5089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IN" sz="1600" dirty="0">
                          <a:effectLst/>
                          <a:latin typeface="Times New Roman" panose="02020603050405020304" pitchFamily="18" charset="0"/>
                          <a:cs typeface="Times New Roman" panose="02020603050405020304" pitchFamily="18" charset="0"/>
                        </a:rPr>
                        <a:t>change current directory</a:t>
                      </a:r>
                    </a:p>
                  </a:txBody>
                  <a:tcPr marL="50893" marR="50893" marT="50893" marB="5089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4206861450"/>
                  </a:ext>
                </a:extLst>
              </a:tr>
              <a:tr h="527577">
                <a:tc>
                  <a:txBody>
                    <a:bodyPr/>
                    <a:lstStyle/>
                    <a:p>
                      <a:pPr fontAlgn="t"/>
                      <a:r>
                        <a:rPr lang="en-IN" sz="1600">
                          <a:effectLst/>
                          <a:latin typeface="Times New Roman" panose="02020603050405020304" pitchFamily="18" charset="0"/>
                          <a:cs typeface="Times New Roman" panose="02020603050405020304" pitchFamily="18" charset="0"/>
                        </a:rPr>
                        <a:t>lprm, cancel</a:t>
                      </a:r>
                    </a:p>
                  </a:txBody>
                  <a:tcPr marL="50893" marR="50893" marT="50893" marB="5089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latin typeface="Times New Roman" panose="02020603050405020304" pitchFamily="18" charset="0"/>
                          <a:cs typeface="Times New Roman" panose="02020603050405020304" pitchFamily="18" charset="0"/>
                        </a:rPr>
                        <a:t>remove jobs from line printer queue</a:t>
                      </a:r>
                    </a:p>
                  </a:txBody>
                  <a:tcPr marL="50893" marR="50893" marT="50893" marB="5089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45704915"/>
                  </a:ext>
                </a:extLst>
              </a:tr>
              <a:tr h="311749">
                <a:tc>
                  <a:txBody>
                    <a:bodyPr/>
                    <a:lstStyle/>
                    <a:p>
                      <a:pPr fontAlgn="t"/>
                      <a:r>
                        <a:rPr lang="en-IN" sz="1600">
                          <a:effectLst/>
                          <a:latin typeface="Times New Roman" panose="02020603050405020304" pitchFamily="18" charset="0"/>
                          <a:cs typeface="Times New Roman" panose="02020603050405020304" pitchFamily="18" charset="0"/>
                        </a:rPr>
                        <a:t>chgrp</a:t>
                      </a:r>
                    </a:p>
                  </a:txBody>
                  <a:tcPr marL="50893" marR="50893" marT="50893" marB="5089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IN" sz="1600">
                          <a:effectLst/>
                          <a:latin typeface="Times New Roman" panose="02020603050405020304" pitchFamily="18" charset="0"/>
                          <a:cs typeface="Times New Roman" panose="02020603050405020304" pitchFamily="18" charset="0"/>
                        </a:rPr>
                        <a:t>change file group</a:t>
                      </a:r>
                    </a:p>
                  </a:txBody>
                  <a:tcPr marL="50893" marR="50893" marT="50893" marB="5089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034357922"/>
                  </a:ext>
                </a:extLst>
              </a:tr>
              <a:tr h="527577">
                <a:tc>
                  <a:txBody>
                    <a:bodyPr/>
                    <a:lstStyle/>
                    <a:p>
                      <a:pPr fontAlgn="t"/>
                      <a:r>
                        <a:rPr lang="en-IN" sz="1600">
                          <a:effectLst/>
                          <a:latin typeface="Times New Roman" panose="02020603050405020304" pitchFamily="18" charset="0"/>
                          <a:cs typeface="Times New Roman" panose="02020603050405020304" pitchFamily="18" charset="0"/>
                        </a:rPr>
                        <a:t>ls</a:t>
                      </a:r>
                    </a:p>
                  </a:txBody>
                  <a:tcPr marL="50893" marR="50893" marT="50893" marB="5089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latin typeface="Times New Roman" panose="02020603050405020304" pitchFamily="18" charset="0"/>
                          <a:cs typeface="Times New Roman" panose="02020603050405020304" pitchFamily="18" charset="0"/>
                        </a:rPr>
                        <a:t>list and generate statistics for files</a:t>
                      </a:r>
                    </a:p>
                  </a:txBody>
                  <a:tcPr marL="50893" marR="50893" marT="50893" marB="5089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32564969"/>
                  </a:ext>
                </a:extLst>
              </a:tr>
              <a:tr h="301021">
                <a:tc>
                  <a:txBody>
                    <a:bodyPr/>
                    <a:lstStyle/>
                    <a:p>
                      <a:pPr fontAlgn="t"/>
                      <a:r>
                        <a:rPr lang="en-IN" sz="1600">
                          <a:effectLst/>
                          <a:latin typeface="Times New Roman" panose="02020603050405020304" pitchFamily="18" charset="0"/>
                          <a:cs typeface="Times New Roman" panose="02020603050405020304" pitchFamily="18" charset="0"/>
                        </a:rPr>
                        <a:t>chmod</a:t>
                      </a:r>
                    </a:p>
                  </a:txBody>
                  <a:tcPr marL="50893" marR="50893" marT="50893" marB="5089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IN" sz="1600">
                          <a:effectLst/>
                          <a:latin typeface="Times New Roman" panose="02020603050405020304" pitchFamily="18" charset="0"/>
                          <a:cs typeface="Times New Roman" panose="02020603050405020304" pitchFamily="18" charset="0"/>
                        </a:rPr>
                        <a:t>change file mode</a:t>
                      </a:r>
                    </a:p>
                  </a:txBody>
                  <a:tcPr marL="50893" marR="50893" marT="50893" marB="5089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419924911"/>
                  </a:ext>
                </a:extLst>
              </a:tr>
              <a:tr h="527577">
                <a:tc>
                  <a:txBody>
                    <a:bodyPr/>
                    <a:lstStyle/>
                    <a:p>
                      <a:pPr fontAlgn="t"/>
                      <a:r>
                        <a:rPr lang="en-IN" sz="1600">
                          <a:effectLst/>
                          <a:latin typeface="Times New Roman" panose="02020603050405020304" pitchFamily="18" charset="0"/>
                          <a:cs typeface="Times New Roman" panose="02020603050405020304" pitchFamily="18" charset="0"/>
                        </a:rPr>
                        <a:t>mkdir</a:t>
                      </a:r>
                    </a:p>
                  </a:txBody>
                  <a:tcPr marL="50893" marR="50893" marT="50893" marB="5089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1600">
                          <a:effectLst/>
                          <a:latin typeface="Times New Roman" panose="02020603050405020304" pitchFamily="18" charset="0"/>
                          <a:cs typeface="Times New Roman" panose="02020603050405020304" pitchFamily="18" charset="0"/>
                        </a:rPr>
                        <a:t>make a new directory</a:t>
                      </a:r>
                    </a:p>
                  </a:txBody>
                  <a:tcPr marL="50893" marR="50893" marT="50893" marB="5089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34202553"/>
                  </a:ext>
                </a:extLst>
              </a:tr>
              <a:tr h="311749">
                <a:tc>
                  <a:txBody>
                    <a:bodyPr/>
                    <a:lstStyle/>
                    <a:p>
                      <a:pPr fontAlgn="t"/>
                      <a:r>
                        <a:rPr lang="en-IN" sz="1600">
                          <a:effectLst/>
                          <a:latin typeface="Times New Roman" panose="02020603050405020304" pitchFamily="18" charset="0"/>
                          <a:cs typeface="Times New Roman" panose="02020603050405020304" pitchFamily="18" charset="0"/>
                        </a:rPr>
                        <a:t>cp</a:t>
                      </a:r>
                    </a:p>
                  </a:txBody>
                  <a:tcPr marL="50893" marR="50893" marT="50893" marB="50893">
                    <a:lnL>
                      <a:noFill/>
                    </a:lnL>
                    <a:lnR>
                      <a:noFill/>
                    </a:lnR>
                    <a:lnT w="7620" cap="flat" cmpd="sng" algn="ctr">
                      <a:solidFill>
                        <a:srgbClr val="DDDDDD"/>
                      </a:solidFill>
                      <a:prstDash val="solid"/>
                      <a:round/>
                      <a:headEnd type="none" w="med" len="med"/>
                      <a:tailEnd type="none" w="med" len="med"/>
                    </a:lnT>
                    <a:lnB>
                      <a:noFill/>
                    </a:lnB>
                    <a:solidFill>
                      <a:srgbClr val="F9F9F9"/>
                    </a:solidFill>
                  </a:tcPr>
                </a:tc>
                <a:tc>
                  <a:txBody>
                    <a:bodyPr/>
                    <a:lstStyle/>
                    <a:p>
                      <a:pPr fontAlgn="t"/>
                      <a:r>
                        <a:rPr lang="en-IN" sz="1600" dirty="0">
                          <a:effectLst/>
                          <a:latin typeface="Times New Roman" panose="02020603050405020304" pitchFamily="18" charset="0"/>
                          <a:cs typeface="Times New Roman" panose="02020603050405020304" pitchFamily="18" charset="0"/>
                        </a:rPr>
                        <a:t>copy file data</a:t>
                      </a:r>
                    </a:p>
                  </a:txBody>
                  <a:tcPr marL="50893" marR="50893" marT="50893" marB="50893">
                    <a:lnL>
                      <a:noFill/>
                    </a:lnL>
                    <a:lnR>
                      <a:noFill/>
                    </a:lnR>
                    <a:lnT w="7620" cap="flat" cmpd="sng" algn="ctr">
                      <a:solidFill>
                        <a:srgbClr val="DDDDDD"/>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1379628454"/>
                  </a:ext>
                </a:extLst>
              </a:tr>
            </a:tbl>
          </a:graphicData>
        </a:graphic>
      </p:graphicFrame>
      <p:graphicFrame>
        <p:nvGraphicFramePr>
          <p:cNvPr id="6" name="Table 5">
            <a:extLst>
              <a:ext uri="{FF2B5EF4-FFF2-40B4-BE49-F238E27FC236}">
                <a16:creationId xmlns:a16="http://schemas.microsoft.com/office/drawing/2014/main" id="{A32FE56C-0EC3-4F91-A910-E129C9A84A56}"/>
              </a:ext>
            </a:extLst>
          </p:cNvPr>
          <p:cNvGraphicFramePr>
            <a:graphicFrameLocks noGrp="1"/>
          </p:cNvGraphicFramePr>
          <p:nvPr>
            <p:extLst>
              <p:ext uri="{D42A27DB-BD31-4B8C-83A1-F6EECF244321}">
                <p14:modId xmlns:p14="http://schemas.microsoft.com/office/powerpoint/2010/main" val="2442859071"/>
              </p:ext>
            </p:extLst>
          </p:nvPr>
        </p:nvGraphicFramePr>
        <p:xfrm>
          <a:off x="5943600" y="1825625"/>
          <a:ext cx="5495730" cy="4238489"/>
        </p:xfrm>
        <a:graphic>
          <a:graphicData uri="http://schemas.openxmlformats.org/drawingml/2006/table">
            <a:tbl>
              <a:tblPr/>
              <a:tblGrid>
                <a:gridCol w="2181497">
                  <a:extLst>
                    <a:ext uri="{9D8B030D-6E8A-4147-A177-3AD203B41FA5}">
                      <a16:colId xmlns:a16="http://schemas.microsoft.com/office/drawing/2014/main" val="2672274495"/>
                    </a:ext>
                  </a:extLst>
                </a:gridCol>
                <a:gridCol w="3314233">
                  <a:extLst>
                    <a:ext uri="{9D8B030D-6E8A-4147-A177-3AD203B41FA5}">
                      <a16:colId xmlns:a16="http://schemas.microsoft.com/office/drawing/2014/main" val="1524986667"/>
                    </a:ext>
                  </a:extLst>
                </a:gridCol>
              </a:tblGrid>
              <a:tr h="426423">
                <a:tc>
                  <a:txBody>
                    <a:bodyPr/>
                    <a:lstStyle/>
                    <a:p>
                      <a:pPr fontAlgn="t"/>
                      <a:r>
                        <a:rPr lang="en-US" sz="1600" dirty="0">
                          <a:effectLst/>
                          <a:latin typeface="Times New Roman" panose="02020603050405020304" pitchFamily="18" charset="0"/>
                          <a:cs typeface="Times New Roman" panose="02020603050405020304" pitchFamily="18" charset="0"/>
                        </a:rPr>
                        <a:t>f</a:t>
                      </a:r>
                      <a:r>
                        <a:rPr lang="en-IN" sz="1600" dirty="0" err="1">
                          <a:effectLst/>
                          <a:latin typeface="Times New Roman" panose="02020603050405020304" pitchFamily="18" charset="0"/>
                          <a:cs typeface="Times New Roman" panose="02020603050405020304" pitchFamily="18" charset="0"/>
                        </a:rPr>
                        <a:t>ile</a:t>
                      </a:r>
                      <a:endParaRPr lang="en-IN" sz="1600" dirty="0">
                        <a:effectLst/>
                        <a:latin typeface="Times New Roman" panose="02020603050405020304" pitchFamily="18" charset="0"/>
                        <a:cs typeface="Times New Roman" panose="02020603050405020304" pitchFamily="18" charset="0"/>
                      </a:endParaRPr>
                    </a:p>
                  </a:txBody>
                  <a:tcPr marL="41245" marR="41245" marT="41245" marB="4124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IN" sz="1600">
                          <a:effectLst/>
                          <a:latin typeface="Times New Roman" panose="02020603050405020304" pitchFamily="18" charset="0"/>
                          <a:cs typeface="Times New Roman" panose="02020603050405020304" pitchFamily="18" charset="0"/>
                        </a:rPr>
                        <a:t>determine file type</a:t>
                      </a:r>
                    </a:p>
                  </a:txBody>
                  <a:tcPr marL="41245" marR="41245" marT="41245" marB="4124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964267549"/>
                  </a:ext>
                </a:extLst>
              </a:tr>
              <a:tr h="426423">
                <a:tc>
                  <a:txBody>
                    <a:bodyPr/>
                    <a:lstStyle/>
                    <a:p>
                      <a:pPr fontAlgn="t"/>
                      <a:r>
                        <a:rPr lang="en-IN" sz="1600" dirty="0">
                          <a:effectLst/>
                          <a:latin typeface="Times New Roman" panose="02020603050405020304" pitchFamily="18" charset="0"/>
                          <a:cs typeface="Times New Roman" panose="02020603050405020304" pitchFamily="18" charset="0"/>
                        </a:rPr>
                        <a:t>mv</a:t>
                      </a:r>
                    </a:p>
                  </a:txBody>
                  <a:tcPr marL="41245" marR="41245" marT="41245" marB="4124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1600">
                          <a:effectLst/>
                          <a:latin typeface="Times New Roman" panose="02020603050405020304" pitchFamily="18" charset="0"/>
                          <a:cs typeface="Times New Roman" panose="02020603050405020304" pitchFamily="18" charset="0"/>
                        </a:rPr>
                        <a:t>move or rename files</a:t>
                      </a:r>
                    </a:p>
                  </a:txBody>
                  <a:tcPr marL="41245" marR="41245" marT="41245" marB="4124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66041218"/>
                  </a:ext>
                </a:extLst>
              </a:tr>
              <a:tr h="321014">
                <a:tc>
                  <a:txBody>
                    <a:bodyPr/>
                    <a:lstStyle/>
                    <a:p>
                      <a:pPr fontAlgn="t"/>
                      <a:r>
                        <a:rPr lang="en-IN" sz="1600">
                          <a:effectLst/>
                          <a:latin typeface="Times New Roman" panose="02020603050405020304" pitchFamily="18" charset="0"/>
                          <a:cs typeface="Times New Roman" panose="02020603050405020304" pitchFamily="18" charset="0"/>
                        </a:rPr>
                        <a:t>find</a:t>
                      </a:r>
                    </a:p>
                  </a:txBody>
                  <a:tcPr marL="41245" marR="41245" marT="41245" marB="4124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IN" sz="1600">
                          <a:effectLst/>
                          <a:latin typeface="Times New Roman" panose="02020603050405020304" pitchFamily="18" charset="0"/>
                          <a:cs typeface="Times New Roman" panose="02020603050405020304" pitchFamily="18" charset="0"/>
                        </a:rPr>
                        <a:t>find files</a:t>
                      </a:r>
                    </a:p>
                  </a:txBody>
                  <a:tcPr marL="41245" marR="41245" marT="41245" marB="4124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574425845"/>
                  </a:ext>
                </a:extLst>
              </a:tr>
              <a:tr h="426423">
                <a:tc>
                  <a:txBody>
                    <a:bodyPr/>
                    <a:lstStyle/>
                    <a:p>
                      <a:pPr fontAlgn="t"/>
                      <a:r>
                        <a:rPr lang="en-IN" sz="1600">
                          <a:effectLst/>
                          <a:latin typeface="Times New Roman" panose="02020603050405020304" pitchFamily="18" charset="0"/>
                          <a:cs typeface="Times New Roman" panose="02020603050405020304" pitchFamily="18" charset="0"/>
                        </a:rPr>
                        <a:t>pwd</a:t>
                      </a:r>
                    </a:p>
                  </a:txBody>
                  <a:tcPr marL="41245" marR="41245" marT="41245" marB="4124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1600">
                          <a:effectLst/>
                          <a:latin typeface="Times New Roman" panose="02020603050405020304" pitchFamily="18" charset="0"/>
                          <a:cs typeface="Times New Roman" panose="02020603050405020304" pitchFamily="18" charset="0"/>
                        </a:rPr>
                        <a:t>print working directory</a:t>
                      </a:r>
                    </a:p>
                  </a:txBody>
                  <a:tcPr marL="41245" marR="41245" marT="41245" marB="4124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93974530"/>
                  </a:ext>
                </a:extLst>
              </a:tr>
              <a:tr h="426423">
                <a:tc>
                  <a:txBody>
                    <a:bodyPr/>
                    <a:lstStyle/>
                    <a:p>
                      <a:pPr fontAlgn="t"/>
                      <a:r>
                        <a:rPr lang="en-IN" sz="1600" dirty="0">
                          <a:effectLst/>
                          <a:latin typeface="Times New Roman" panose="02020603050405020304" pitchFamily="18" charset="0"/>
                          <a:cs typeface="Times New Roman" panose="02020603050405020304" pitchFamily="18" charset="0"/>
                        </a:rPr>
                        <a:t>grep</a:t>
                      </a:r>
                    </a:p>
                  </a:txBody>
                  <a:tcPr marL="41245" marR="41245" marT="41245" marB="4124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sz="1600" dirty="0">
                          <a:effectLst/>
                          <a:latin typeface="Times New Roman" panose="02020603050405020304" pitchFamily="18" charset="0"/>
                          <a:cs typeface="Times New Roman" panose="02020603050405020304" pitchFamily="18" charset="0"/>
                        </a:rPr>
                        <a:t>search file for regular expression</a:t>
                      </a:r>
                    </a:p>
                  </a:txBody>
                  <a:tcPr marL="41245" marR="41245" marT="41245" marB="4124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946698407"/>
                  </a:ext>
                </a:extLst>
              </a:tr>
              <a:tr h="426423">
                <a:tc>
                  <a:txBody>
                    <a:bodyPr/>
                    <a:lstStyle/>
                    <a:p>
                      <a:pPr fontAlgn="t"/>
                      <a:r>
                        <a:rPr lang="en-IN" sz="1600">
                          <a:effectLst/>
                          <a:latin typeface="Times New Roman" panose="02020603050405020304" pitchFamily="18" charset="0"/>
                          <a:cs typeface="Times New Roman" panose="02020603050405020304" pitchFamily="18" charset="0"/>
                        </a:rPr>
                        <a:t>rm, rmdir</a:t>
                      </a:r>
                    </a:p>
                  </a:txBody>
                  <a:tcPr marL="41245" marR="41245" marT="41245" marB="4124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latin typeface="Times New Roman" panose="02020603050405020304" pitchFamily="18" charset="0"/>
                          <a:cs typeface="Times New Roman" panose="02020603050405020304" pitchFamily="18" charset="0"/>
                        </a:rPr>
                        <a:t>remove (unlink) files or directories</a:t>
                      </a:r>
                    </a:p>
                  </a:txBody>
                  <a:tcPr marL="41245" marR="41245" marT="41245" marB="4124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031045089"/>
                  </a:ext>
                </a:extLst>
              </a:tr>
              <a:tr h="321014">
                <a:tc>
                  <a:txBody>
                    <a:bodyPr/>
                    <a:lstStyle/>
                    <a:p>
                      <a:pPr fontAlgn="t"/>
                      <a:r>
                        <a:rPr lang="en-IN" sz="1600">
                          <a:effectLst/>
                          <a:latin typeface="Times New Roman" panose="02020603050405020304" pitchFamily="18" charset="0"/>
                          <a:cs typeface="Times New Roman" panose="02020603050405020304" pitchFamily="18" charset="0"/>
                        </a:rPr>
                        <a:t>head</a:t>
                      </a:r>
                    </a:p>
                  </a:txBody>
                  <a:tcPr marL="41245" marR="41245" marT="41245" marB="4124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IN" sz="1600">
                          <a:effectLst/>
                          <a:latin typeface="Times New Roman" panose="02020603050405020304" pitchFamily="18" charset="0"/>
                          <a:cs typeface="Times New Roman" panose="02020603050405020304" pitchFamily="18" charset="0"/>
                        </a:rPr>
                        <a:t>give first few lines</a:t>
                      </a:r>
                    </a:p>
                  </a:txBody>
                  <a:tcPr marL="41245" marR="41245" marT="41245" marB="4124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635749471"/>
                  </a:ext>
                </a:extLst>
              </a:tr>
              <a:tr h="426423">
                <a:tc>
                  <a:txBody>
                    <a:bodyPr/>
                    <a:lstStyle/>
                    <a:p>
                      <a:pPr fontAlgn="t"/>
                      <a:r>
                        <a:rPr lang="en-IN" sz="1600">
                          <a:effectLst/>
                          <a:latin typeface="Times New Roman" panose="02020603050405020304" pitchFamily="18" charset="0"/>
                          <a:cs typeface="Times New Roman" panose="02020603050405020304" pitchFamily="18" charset="0"/>
                        </a:rPr>
                        <a:t>tail</a:t>
                      </a:r>
                    </a:p>
                  </a:txBody>
                  <a:tcPr marL="41245" marR="41245" marT="41245" marB="4124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latin typeface="Times New Roman" panose="02020603050405020304" pitchFamily="18" charset="0"/>
                          <a:cs typeface="Times New Roman" panose="02020603050405020304" pitchFamily="18" charset="0"/>
                        </a:rPr>
                        <a:t>print last lines from file</a:t>
                      </a:r>
                    </a:p>
                  </a:txBody>
                  <a:tcPr marL="41245" marR="41245" marT="41245" marB="4124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60619993"/>
                  </a:ext>
                </a:extLst>
              </a:tr>
              <a:tr h="426423">
                <a:tc>
                  <a:txBody>
                    <a:bodyPr/>
                    <a:lstStyle/>
                    <a:p>
                      <a:pPr fontAlgn="t"/>
                      <a:r>
                        <a:rPr lang="en-IN" sz="1600">
                          <a:effectLst/>
                          <a:latin typeface="Times New Roman" panose="02020603050405020304" pitchFamily="18" charset="0"/>
                          <a:cs typeface="Times New Roman" panose="02020603050405020304" pitchFamily="18" charset="0"/>
                        </a:rPr>
                        <a:t>just</a:t>
                      </a:r>
                    </a:p>
                  </a:txBody>
                  <a:tcPr marL="41245" marR="41245" marT="41245" marB="4124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IN" sz="1600">
                          <a:effectLst/>
                          <a:latin typeface="Times New Roman" panose="02020603050405020304" pitchFamily="18" charset="0"/>
                          <a:cs typeface="Times New Roman" panose="02020603050405020304" pitchFamily="18" charset="0"/>
                        </a:rPr>
                        <a:t>text justification program</a:t>
                      </a:r>
                    </a:p>
                  </a:txBody>
                  <a:tcPr marL="41245" marR="41245" marT="41245" marB="4124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102608235"/>
                  </a:ext>
                </a:extLst>
              </a:tr>
              <a:tr h="600868">
                <a:tc>
                  <a:txBody>
                    <a:bodyPr/>
                    <a:lstStyle/>
                    <a:p>
                      <a:pPr fontAlgn="t"/>
                      <a:r>
                        <a:rPr lang="en-IN" sz="1600">
                          <a:effectLst/>
                          <a:latin typeface="Times New Roman" panose="02020603050405020304" pitchFamily="18" charset="0"/>
                          <a:cs typeface="Times New Roman" panose="02020603050405020304" pitchFamily="18" charset="0"/>
                        </a:rPr>
                        <a:t>touch</a:t>
                      </a:r>
                    </a:p>
                  </a:txBody>
                  <a:tcPr marL="41245" marR="41245" marT="41245" marB="41245">
                    <a:lnL>
                      <a:noFill/>
                    </a:lnL>
                    <a:lnR>
                      <a:noFill/>
                    </a:lnR>
                    <a:lnT w="7620"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sz="1600" dirty="0">
                          <a:effectLst/>
                          <a:latin typeface="Times New Roman" panose="02020603050405020304" pitchFamily="18" charset="0"/>
                          <a:cs typeface="Times New Roman" panose="02020603050405020304" pitchFamily="18" charset="0"/>
                        </a:rPr>
                        <a:t>update access and modification times of a file</a:t>
                      </a:r>
                    </a:p>
                  </a:txBody>
                  <a:tcPr marL="41245" marR="41245" marT="41245" marB="41245">
                    <a:lnL>
                      <a:noFill/>
                    </a:lnL>
                    <a:lnR>
                      <a:noFill/>
                    </a:lnR>
                    <a:lnT w="7620"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100874174"/>
                  </a:ext>
                </a:extLst>
              </a:tr>
            </a:tbl>
          </a:graphicData>
        </a:graphic>
      </p:graphicFrame>
    </p:spTree>
    <p:extLst>
      <p:ext uri="{BB962C8B-B14F-4D97-AF65-F5344CB8AC3E}">
        <p14:creationId xmlns:p14="http://schemas.microsoft.com/office/powerpoint/2010/main" val="2225114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E59B-0CBC-4651-8EE3-48E38C746F56}"/>
              </a:ext>
            </a:extLst>
          </p:cNvPr>
          <p:cNvSpPr>
            <a:spLocks noGrp="1"/>
          </p:cNvSpPr>
          <p:nvPr>
            <p:ph type="title"/>
          </p:nvPr>
        </p:nvSpPr>
        <p:spPr/>
        <p:txBody>
          <a:bodyPr>
            <a:normAutofit fontScale="90000"/>
          </a:bodyPr>
          <a:lstStyle/>
          <a:p>
            <a:r>
              <a:rPr lang="en-IN" sz="4900" b="1" i="0" dirty="0">
                <a:solidFill>
                  <a:srgbClr val="1A3D3C"/>
                </a:solidFill>
                <a:effectLst/>
                <a:latin typeface="Times New Roman" panose="02020603050405020304" pitchFamily="18" charset="0"/>
                <a:cs typeface="Times New Roman" panose="02020603050405020304" pitchFamily="18" charset="0"/>
              </a:rPr>
              <a:t>File permissions in Linux</a:t>
            </a:r>
            <a:br>
              <a:rPr lang="en-IN" b="1" i="0" dirty="0">
                <a:solidFill>
                  <a:srgbClr val="1A3D3C"/>
                </a:solidFill>
                <a:effectLst/>
                <a:latin typeface="-apple-system"/>
              </a:rPr>
            </a:br>
            <a:endParaRPr lang="en-IN" dirty="0"/>
          </a:p>
        </p:txBody>
      </p:sp>
      <p:sp>
        <p:nvSpPr>
          <p:cNvPr id="3" name="Content Placeholder 2">
            <a:extLst>
              <a:ext uri="{FF2B5EF4-FFF2-40B4-BE49-F238E27FC236}">
                <a16:creationId xmlns:a16="http://schemas.microsoft.com/office/drawing/2014/main" id="{3F647129-3F4A-4C97-8C58-6B5B41FF0722}"/>
              </a:ext>
            </a:extLst>
          </p:cNvPr>
          <p:cNvSpPr>
            <a:spLocks noGrp="1"/>
          </p:cNvSpPr>
          <p:nvPr>
            <p:ph idx="1"/>
          </p:nvPr>
        </p:nvSpPr>
        <p:spPr/>
        <p:txBody>
          <a:bodyPr>
            <a:normAutofit lnSpcReduction="10000"/>
          </a:bodyPr>
          <a:lstStyle/>
          <a:p>
            <a:pPr marL="0" indent="0" algn="l">
              <a:buNone/>
            </a:pPr>
            <a:r>
              <a:rPr lang="en-US" sz="2400" b="0" i="0" dirty="0">
                <a:solidFill>
                  <a:srgbClr val="373E3F"/>
                </a:solidFill>
                <a:effectLst/>
                <a:latin typeface="Times New Roman" panose="02020603050405020304" pitchFamily="18" charset="0"/>
                <a:cs typeface="Times New Roman" panose="02020603050405020304" pitchFamily="18" charset="0"/>
              </a:rPr>
              <a:t>There are three owners in the Linux System i.e., user, group, and others. These owners have three types of permissions defined as listed below: </a:t>
            </a:r>
          </a:p>
          <a:p>
            <a:pPr algn="l">
              <a:buFont typeface="Arial" panose="020B0604020202020204" pitchFamily="34" charset="0"/>
              <a:buChar char="•"/>
            </a:pPr>
            <a:r>
              <a:rPr lang="en-US" sz="2400" b="1" i="0" dirty="0">
                <a:solidFill>
                  <a:srgbClr val="1A3D3C"/>
                </a:solidFill>
                <a:effectLst/>
                <a:latin typeface="Times New Roman" panose="02020603050405020304" pitchFamily="18" charset="0"/>
                <a:cs typeface="Times New Roman" panose="02020603050405020304" pitchFamily="18" charset="0"/>
              </a:rPr>
              <a:t>Read (r):</a:t>
            </a:r>
            <a:r>
              <a:rPr lang="en-US" sz="2400" b="0" i="0" dirty="0">
                <a:solidFill>
                  <a:srgbClr val="1A3D3C"/>
                </a:solidFill>
                <a:effectLst/>
                <a:latin typeface="Times New Roman" panose="02020603050405020304" pitchFamily="18" charset="0"/>
                <a:cs typeface="Times New Roman" panose="02020603050405020304" pitchFamily="18" charset="0"/>
              </a:rPr>
              <a:t> It allows the user to open and read the file or list the directory. </a:t>
            </a:r>
          </a:p>
          <a:p>
            <a:pPr algn="l">
              <a:buFont typeface="Arial" panose="020B0604020202020204" pitchFamily="34" charset="0"/>
              <a:buChar char="•"/>
            </a:pPr>
            <a:r>
              <a:rPr lang="en-US" sz="2400" b="1" i="0" dirty="0">
                <a:solidFill>
                  <a:srgbClr val="1A3D3C"/>
                </a:solidFill>
                <a:effectLst/>
                <a:latin typeface="Times New Roman" panose="02020603050405020304" pitchFamily="18" charset="0"/>
                <a:cs typeface="Times New Roman" panose="02020603050405020304" pitchFamily="18" charset="0"/>
              </a:rPr>
              <a:t>Write (w):</a:t>
            </a:r>
            <a:r>
              <a:rPr lang="en-US" sz="2400" b="0" i="0" dirty="0">
                <a:solidFill>
                  <a:srgbClr val="1A3D3C"/>
                </a:solidFill>
                <a:effectLst/>
                <a:latin typeface="Times New Roman" panose="02020603050405020304" pitchFamily="18" charset="0"/>
                <a:cs typeface="Times New Roman" panose="02020603050405020304" pitchFamily="18" charset="0"/>
              </a:rPr>
              <a:t> It allows the user to open and modify the file. One can also add new files to the directory. </a:t>
            </a:r>
          </a:p>
          <a:p>
            <a:pPr algn="l">
              <a:buFont typeface="Arial" panose="020B0604020202020204" pitchFamily="34" charset="0"/>
              <a:buChar char="•"/>
            </a:pPr>
            <a:r>
              <a:rPr lang="en-US" sz="2400" b="1" i="0" dirty="0">
                <a:solidFill>
                  <a:srgbClr val="1A3D3C"/>
                </a:solidFill>
                <a:effectLst/>
                <a:latin typeface="Times New Roman" panose="02020603050405020304" pitchFamily="18" charset="0"/>
                <a:cs typeface="Times New Roman" panose="02020603050405020304" pitchFamily="18" charset="0"/>
              </a:rPr>
              <a:t>Execute (x):</a:t>
            </a:r>
            <a:r>
              <a:rPr lang="en-US" sz="2400" b="0" i="0" dirty="0">
                <a:solidFill>
                  <a:srgbClr val="1A3D3C"/>
                </a:solidFill>
                <a:effectLst/>
                <a:latin typeface="Times New Roman" panose="02020603050405020304" pitchFamily="18" charset="0"/>
                <a:cs typeface="Times New Roman" panose="02020603050405020304" pitchFamily="18" charset="0"/>
              </a:rPr>
              <a:t> It allows the user to execute or run the file.  One can also lookup a specific file within a directory.</a:t>
            </a:r>
          </a:p>
          <a:p>
            <a:endParaRPr lang="en-IN" dirty="0"/>
          </a:p>
        </p:txBody>
      </p:sp>
    </p:spTree>
    <p:extLst>
      <p:ext uri="{BB962C8B-B14F-4D97-AF65-F5344CB8AC3E}">
        <p14:creationId xmlns:p14="http://schemas.microsoft.com/office/powerpoint/2010/main" val="1866502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D8BE-11CA-4B37-9F40-F035A76A539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Advantages of Shell Scripting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81DA8D-2C58-4352-80BE-2CC91645C77C}"/>
              </a:ext>
            </a:extLst>
          </p:cNvPr>
          <p:cNvSpPr>
            <a:spLocks noGrp="1"/>
          </p:cNvSpPr>
          <p:nvPr>
            <p:ph idx="1"/>
          </p:nvPr>
        </p:nvSpPr>
        <p:spPr/>
        <p:txBody>
          <a:bodyPr>
            <a:normAutofit fontScale="77500" lnSpcReduction="20000"/>
          </a:bodyPr>
          <a:lstStyle/>
          <a:p>
            <a:pPr algn="l">
              <a:buFont typeface="Arial" panose="020B0604020202020204" pitchFamily="34" charset="0"/>
              <a:buChar char="•"/>
            </a:pPr>
            <a:r>
              <a:rPr lang="en-US" i="0" dirty="0">
                <a:solidFill>
                  <a:srgbClr val="1A3D3C"/>
                </a:solidFill>
                <a:effectLst/>
                <a:latin typeface="Times New Roman" panose="02020603050405020304" pitchFamily="18" charset="0"/>
                <a:cs typeface="Times New Roman" panose="02020603050405020304" pitchFamily="18" charset="0"/>
              </a:rPr>
              <a:t>An interactive debugging tool, as well as a quick start.   </a:t>
            </a:r>
          </a:p>
          <a:p>
            <a:pPr algn="l">
              <a:buFont typeface="Arial" panose="020B0604020202020204" pitchFamily="34" charset="0"/>
              <a:buChar char="•"/>
            </a:pPr>
            <a:r>
              <a:rPr lang="en-US" i="0" dirty="0">
                <a:solidFill>
                  <a:srgbClr val="1A3D3C"/>
                </a:solidFill>
                <a:effectLst/>
                <a:latin typeface="Times New Roman" panose="02020603050405020304" pitchFamily="18" charset="0"/>
                <a:cs typeface="Times New Roman" panose="02020603050405020304" pitchFamily="18" charset="0"/>
              </a:rPr>
              <a:t>Programmers need not change their syntax since both command and syntax are identical to those entered directly into the command line.  </a:t>
            </a:r>
          </a:p>
          <a:p>
            <a:pPr algn="l">
              <a:buFont typeface="Arial" panose="020B0604020202020204" pitchFamily="34" charset="0"/>
              <a:buChar char="•"/>
            </a:pPr>
            <a:r>
              <a:rPr lang="en-US" i="0" dirty="0">
                <a:solidFill>
                  <a:srgbClr val="1A3D3C"/>
                </a:solidFill>
                <a:effectLst/>
                <a:latin typeface="Times New Roman" panose="02020603050405020304" pitchFamily="18" charset="0"/>
                <a:cs typeface="Times New Roman" panose="02020603050405020304" pitchFamily="18" charset="0"/>
              </a:rPr>
              <a:t>Shell scripts are easy to use and quicker to write.   </a:t>
            </a:r>
          </a:p>
          <a:p>
            <a:pPr algn="l">
              <a:buFont typeface="Arial" panose="020B0604020202020204" pitchFamily="34" charset="0"/>
              <a:buChar char="•"/>
            </a:pPr>
            <a:r>
              <a:rPr lang="en-US" i="0" dirty="0">
                <a:solidFill>
                  <a:srgbClr val="1A3D3C"/>
                </a:solidFill>
                <a:effectLst/>
                <a:latin typeface="Times New Roman" panose="02020603050405020304" pitchFamily="18" charset="0"/>
                <a:cs typeface="Times New Roman" panose="02020603050405020304" pitchFamily="18" charset="0"/>
              </a:rPr>
              <a:t>It helps automate administrative tasks, so it is time-saving.   </a:t>
            </a:r>
          </a:p>
          <a:p>
            <a:pPr algn="l">
              <a:buFont typeface="Arial" panose="020B0604020202020204" pitchFamily="34" charset="0"/>
              <a:buChar char="•"/>
            </a:pPr>
            <a:r>
              <a:rPr lang="en-US" i="0" dirty="0">
                <a:solidFill>
                  <a:srgbClr val="1A3D3C"/>
                </a:solidFill>
                <a:effectLst/>
                <a:latin typeface="Times New Roman" panose="02020603050405020304" pitchFamily="18" charset="0"/>
                <a:cs typeface="Times New Roman" panose="02020603050405020304" pitchFamily="18" charset="0"/>
              </a:rPr>
              <a:t>As shell scripts are written in an interpreted language, they can be run without any additional effort on almost any modern operating system, including UNIX, Linux, BSD, and Mac OS X.  </a:t>
            </a:r>
          </a:p>
          <a:p>
            <a:pPr algn="l">
              <a:buFont typeface="Arial" panose="020B0604020202020204" pitchFamily="34" charset="0"/>
              <a:buChar char="•"/>
            </a:pPr>
            <a:r>
              <a:rPr lang="en-US" i="0" dirty="0">
                <a:solidFill>
                  <a:srgbClr val="1A3D3C"/>
                </a:solidFill>
                <a:effectLst/>
                <a:latin typeface="Times New Roman" panose="02020603050405020304" pitchFamily="18" charset="0"/>
                <a:cs typeface="Times New Roman" panose="02020603050405020304" pitchFamily="18" charset="0"/>
              </a:rPr>
              <a:t>They can be utilized for bulk execution rather than single instructions.   </a:t>
            </a:r>
          </a:p>
          <a:p>
            <a:pPr algn="l">
              <a:buFont typeface="Arial" panose="020B0604020202020204" pitchFamily="34" charset="0"/>
              <a:buChar char="•"/>
            </a:pPr>
            <a:r>
              <a:rPr lang="en-US" i="0" dirty="0">
                <a:solidFill>
                  <a:srgbClr val="1A3D3C"/>
                </a:solidFill>
                <a:effectLst/>
                <a:latin typeface="Times New Roman" panose="02020603050405020304" pitchFamily="18" charset="0"/>
                <a:cs typeface="Times New Roman" panose="02020603050405020304" pitchFamily="18" charset="0"/>
              </a:rPr>
              <a:t>Using it, you can develop your own custom operating system with relevant features.  </a:t>
            </a:r>
          </a:p>
          <a:p>
            <a:pPr algn="l">
              <a:buFont typeface="Arial" panose="020B0604020202020204" pitchFamily="34" charset="0"/>
              <a:buChar char="•"/>
            </a:pPr>
            <a:r>
              <a:rPr lang="en-US" i="0" dirty="0">
                <a:solidFill>
                  <a:srgbClr val="1A3D3C"/>
                </a:solidFill>
                <a:effectLst/>
                <a:latin typeface="Times New Roman" panose="02020603050405020304" pitchFamily="18" charset="0"/>
                <a:cs typeface="Times New Roman" panose="02020603050405020304" pitchFamily="18" charset="0"/>
              </a:rPr>
              <a:t>Software applications can be developed according to their respective platforms with this tool.</a:t>
            </a:r>
          </a:p>
          <a:p>
            <a:endParaRPr lang="en-IN" dirty="0"/>
          </a:p>
        </p:txBody>
      </p:sp>
    </p:spTree>
    <p:extLst>
      <p:ext uri="{BB962C8B-B14F-4D97-AF65-F5344CB8AC3E}">
        <p14:creationId xmlns:p14="http://schemas.microsoft.com/office/powerpoint/2010/main" val="4081670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33B6F-EB5D-4C0D-B904-89D68418EB0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Drawbacks of Shell Scripting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C5FB886-6626-4BBC-B318-83846FEAA9DB}"/>
              </a:ext>
            </a:extLst>
          </p:cNvPr>
          <p:cNvSpPr>
            <a:spLocks noGrp="1"/>
          </p:cNvSpPr>
          <p:nvPr>
            <p:ph idx="1"/>
          </p:nvPr>
        </p:nvSpPr>
        <p:spPr/>
        <p:txBody>
          <a:bodyPr>
            <a:normAutofit fontScale="92500"/>
          </a:bodyPr>
          <a:lstStyle/>
          <a:p>
            <a:pPr algn="l">
              <a:buFont typeface="Arial" panose="020B0604020202020204" pitchFamily="34" charset="0"/>
              <a:buChar char="•"/>
            </a:pPr>
            <a:r>
              <a:rPr lang="en-US" sz="2400" i="0" dirty="0">
                <a:solidFill>
                  <a:srgbClr val="1A3D3C"/>
                </a:solidFill>
                <a:effectLst/>
                <a:latin typeface="Times New Roman" panose="02020603050405020304" pitchFamily="18" charset="0"/>
                <a:cs typeface="Times New Roman" panose="02020603050405020304" pitchFamily="18" charset="0"/>
              </a:rPr>
              <a:t>Errors are frequent and costly, and a single error can alter the command.  </a:t>
            </a:r>
          </a:p>
          <a:p>
            <a:pPr algn="l">
              <a:buFont typeface="Arial" panose="020B0604020202020204" pitchFamily="34" charset="0"/>
              <a:buChar char="•"/>
            </a:pPr>
            <a:r>
              <a:rPr lang="en-US" sz="2400" i="0" dirty="0">
                <a:solidFill>
                  <a:srgbClr val="1A3D3C"/>
                </a:solidFill>
                <a:effectLst/>
                <a:latin typeface="Times New Roman" panose="02020603050405020304" pitchFamily="18" charset="0"/>
                <a:cs typeface="Times New Roman" panose="02020603050405020304" pitchFamily="18" charset="0"/>
              </a:rPr>
              <a:t>The execution speed is slow. </a:t>
            </a:r>
          </a:p>
          <a:p>
            <a:pPr algn="l">
              <a:buFont typeface="Arial" panose="020B0604020202020204" pitchFamily="34" charset="0"/>
              <a:buChar char="•"/>
            </a:pPr>
            <a:r>
              <a:rPr lang="en-US" sz="2400" i="0" dirty="0">
                <a:solidFill>
                  <a:srgbClr val="1A3D3C"/>
                </a:solidFill>
                <a:effectLst/>
                <a:latin typeface="Times New Roman" panose="02020603050405020304" pitchFamily="18" charset="0"/>
                <a:cs typeface="Times New Roman" panose="02020603050405020304" pitchFamily="18" charset="0"/>
              </a:rPr>
              <a:t>Bugs or inadequacies in the language's syntax or implementation.  </a:t>
            </a:r>
          </a:p>
          <a:p>
            <a:pPr algn="l">
              <a:buFont typeface="Arial" panose="020B0604020202020204" pitchFamily="34" charset="0"/>
              <a:buChar char="•"/>
            </a:pPr>
            <a:r>
              <a:rPr lang="en-US" sz="2400" i="0" dirty="0">
                <a:solidFill>
                  <a:srgbClr val="1A3D3C"/>
                </a:solidFill>
                <a:effectLst/>
                <a:latin typeface="Times New Roman" panose="02020603050405020304" pitchFamily="18" charset="0"/>
                <a:cs typeface="Times New Roman" panose="02020603050405020304" pitchFamily="18" charset="0"/>
              </a:rPr>
              <a:t>Large, complex tasks aren't well suited to it.  </a:t>
            </a:r>
          </a:p>
          <a:p>
            <a:pPr algn="l">
              <a:buFont typeface="Arial" panose="020B0604020202020204" pitchFamily="34" charset="0"/>
              <a:buChar char="•"/>
            </a:pPr>
            <a:r>
              <a:rPr lang="en-US" sz="2400" i="0" dirty="0">
                <a:solidFill>
                  <a:srgbClr val="1A3D3C"/>
                </a:solidFill>
                <a:effectLst/>
                <a:latin typeface="Times New Roman" panose="02020603050405020304" pitchFamily="18" charset="0"/>
                <a:cs typeface="Times New Roman" panose="02020603050405020304" pitchFamily="18" charset="0"/>
              </a:rPr>
              <a:t>Contrary to other scripting languages, etc., it provides a minimal data structure.   </a:t>
            </a:r>
          </a:p>
          <a:p>
            <a:pPr algn="l">
              <a:buFont typeface="Arial" panose="020B0604020202020204" pitchFamily="34" charset="0"/>
              <a:buChar char="•"/>
            </a:pPr>
            <a:r>
              <a:rPr lang="en-US" sz="2400" i="0" dirty="0">
                <a:solidFill>
                  <a:srgbClr val="1A3D3C"/>
                </a:solidFill>
                <a:effectLst/>
                <a:latin typeface="Times New Roman" panose="02020603050405020304" pitchFamily="18" charset="0"/>
                <a:cs typeface="Times New Roman" panose="02020603050405020304" pitchFamily="18" charset="0"/>
              </a:rPr>
              <a:t>Every time a shell command is executed, a new process is launched.</a:t>
            </a:r>
          </a:p>
          <a:p>
            <a:endParaRPr lang="en-IN" dirty="0"/>
          </a:p>
        </p:txBody>
      </p:sp>
    </p:spTree>
    <p:extLst>
      <p:ext uri="{BB962C8B-B14F-4D97-AF65-F5344CB8AC3E}">
        <p14:creationId xmlns:p14="http://schemas.microsoft.com/office/powerpoint/2010/main" val="3185269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B0D0C2-6EBC-45FC-ADD7-BE129C5736F7}"/>
              </a:ext>
            </a:extLst>
          </p:cNvPr>
          <p:cNvSpPr>
            <a:spLocks noGrp="1"/>
          </p:cNvSpPr>
          <p:nvPr>
            <p:ph type="title"/>
          </p:nvPr>
        </p:nvSpPr>
        <p:spPr>
          <a:xfrm>
            <a:off x="838200" y="2766218"/>
            <a:ext cx="10515600" cy="1325563"/>
          </a:xfrm>
        </p:spPr>
        <p:txBody>
          <a:bodyPr/>
          <a:lstStyle/>
          <a:p>
            <a:r>
              <a:rPr lang="en-US" dirty="0"/>
              <a:t>                             </a:t>
            </a:r>
            <a:r>
              <a:rPr lang="en-US" sz="4400" dirty="0">
                <a:latin typeface="Times New Roman" panose="02020603050405020304" pitchFamily="18" charset="0"/>
                <a:cs typeface="Times New Roman" panose="02020603050405020304" pitchFamily="18" charset="0"/>
              </a:rPr>
              <a:t>THANK YOU</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391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1B421-E339-43FB-A106-DB8C25F81DD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Operating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BBA759-E8A3-4861-88C0-4D33B7362588}"/>
              </a:ext>
            </a:extLst>
          </p:cNvPr>
          <p:cNvSpPr>
            <a:spLocks noGrp="1"/>
          </p:cNvSpPr>
          <p:nvPr>
            <p:ph idx="1"/>
          </p:nvPr>
        </p:nvSpPr>
        <p:spPr/>
        <p:txBody>
          <a:bodyPr>
            <a:normAutofit fontScale="85000" lnSpcReduction="20000"/>
          </a:bodyPr>
          <a:lstStyle/>
          <a:p>
            <a:r>
              <a:rPr lang="en-US" sz="2400" i="0" dirty="0">
                <a:effectLst/>
                <a:latin typeface="Times New Roman" panose="02020603050405020304" pitchFamily="18" charset="0"/>
                <a:cs typeface="Times New Roman" panose="02020603050405020304" pitchFamily="18" charset="0"/>
              </a:rPr>
              <a:t>An operating system (OS) is system software that manages computer hardware, software resources, and provides common services for computer programs.</a:t>
            </a:r>
          </a:p>
          <a:p>
            <a:r>
              <a:rPr lang="en-US" sz="2400" i="0" dirty="0">
                <a:effectLst/>
                <a:latin typeface="Times New Roman" panose="02020603050405020304" pitchFamily="18" charset="0"/>
                <a:cs typeface="Times New Roman" panose="02020603050405020304" pitchFamily="18" charset="0"/>
              </a:rPr>
              <a:t>An operating system is a software </a:t>
            </a:r>
            <a:r>
              <a:rPr lang="en-US" sz="2400" i="0" dirty="0" err="1">
                <a:effectLst/>
                <a:latin typeface="Times New Roman" panose="02020603050405020304" pitchFamily="18" charset="0"/>
                <a:cs typeface="Times New Roman" panose="02020603050405020304" pitchFamily="18" charset="0"/>
              </a:rPr>
              <a:t>programme</a:t>
            </a:r>
            <a:r>
              <a:rPr lang="en-US" sz="2400" i="0" dirty="0">
                <a:effectLst/>
                <a:latin typeface="Times New Roman" panose="02020603050405020304" pitchFamily="18" charset="0"/>
                <a:cs typeface="Times New Roman" panose="02020603050405020304" pitchFamily="18" charset="0"/>
              </a:rPr>
              <a:t> required to manage and operate a computing device like smartphones, tablets, computers, supercomputers, web servers, cars, network towers, smartwatches, etc. </a:t>
            </a:r>
          </a:p>
          <a:p>
            <a:r>
              <a:rPr lang="en-US" sz="2400" i="0" dirty="0">
                <a:effectLst/>
                <a:latin typeface="Times New Roman" panose="02020603050405020304" pitchFamily="18" charset="0"/>
                <a:cs typeface="Times New Roman" panose="02020603050405020304" pitchFamily="18" charset="0"/>
              </a:rPr>
              <a:t>It is the operating system that eliminates the need to know coding language to interact with computing devices.</a:t>
            </a:r>
          </a:p>
          <a:p>
            <a:r>
              <a:rPr lang="en-US" sz="2400" i="0" dirty="0">
                <a:effectLst/>
                <a:latin typeface="Times New Roman" panose="02020603050405020304" pitchFamily="18" charset="0"/>
                <a:cs typeface="Times New Roman" panose="02020603050405020304" pitchFamily="18" charset="0"/>
              </a:rPr>
              <a:t>Windows, Linux, and Android are examples of operating systems that enable the user to use programs like MS Office, Notepad, and games on the computer or mobile phone.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5192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0E5B98-0FBC-4665-A5FB-9C18EBABB8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0449" y="541175"/>
            <a:ext cx="3691952" cy="5462935"/>
          </a:xfrm>
          <a:prstGeom prst="rect">
            <a:avLst/>
          </a:prstGeom>
        </p:spPr>
      </p:pic>
    </p:spTree>
    <p:extLst>
      <p:ext uri="{BB962C8B-B14F-4D97-AF65-F5344CB8AC3E}">
        <p14:creationId xmlns:p14="http://schemas.microsoft.com/office/powerpoint/2010/main" val="536205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1AD05-1CD3-49CA-8F43-BD71735387A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Linux Operating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D38C7E-689F-443D-98EE-24050F9FE0A8}"/>
              </a:ext>
            </a:extLst>
          </p:cNvPr>
          <p:cNvSpPr>
            <a:spLocks noGrp="1"/>
          </p:cNvSpPr>
          <p:nvPr>
            <p:ph idx="1"/>
          </p:nvPr>
        </p:nvSpPr>
        <p:spPr>
          <a:xfrm>
            <a:off x="1451579" y="2015732"/>
            <a:ext cx="9603275" cy="4037749"/>
          </a:xfrm>
        </p:spPr>
        <p:txBody>
          <a:bodyPr>
            <a:normAutofit fontScale="85000" lnSpcReduction="10000"/>
          </a:bodyPr>
          <a:lstStyle/>
          <a:p>
            <a:r>
              <a:rPr lang="en-US" sz="2400" b="0" i="0" dirty="0">
                <a:effectLst/>
                <a:latin typeface="Times New Roman" panose="02020603050405020304" pitchFamily="18" charset="0"/>
                <a:cs typeface="Times New Roman" panose="02020603050405020304" pitchFamily="18" charset="0"/>
              </a:rPr>
              <a:t>Linux is a family of open-source Unix-like operating systems based on the Linux kernel. </a:t>
            </a:r>
          </a:p>
          <a:p>
            <a:r>
              <a:rPr lang="en-US" sz="2400" dirty="0">
                <a:latin typeface="Times New Roman" panose="02020603050405020304" pitchFamily="18" charset="0"/>
                <a:cs typeface="Times New Roman" panose="02020603050405020304" pitchFamily="18" charset="0"/>
              </a:rPr>
              <a:t>A</a:t>
            </a:r>
            <a:r>
              <a:rPr lang="en-US" sz="2400" b="0" i="0" dirty="0">
                <a:effectLst/>
                <a:latin typeface="Times New Roman" panose="02020603050405020304" pitchFamily="18" charset="0"/>
                <a:cs typeface="Times New Roman" panose="02020603050405020304" pitchFamily="18" charset="0"/>
              </a:rPr>
              <a:t>n operating system kernel first released on September 17, 1991, by Linus Torvalds. Linux is typically packaged in a Linux distribution.</a:t>
            </a:r>
          </a:p>
          <a:p>
            <a:r>
              <a:rPr lang="en-US" sz="2400" i="0" dirty="0">
                <a:effectLst/>
                <a:latin typeface="Times New Roman" panose="02020603050405020304" pitchFamily="18" charset="0"/>
                <a:cs typeface="Times New Roman" panose="02020603050405020304" pitchFamily="18" charset="0"/>
              </a:rPr>
              <a:t>Linux offers great speed and security.</a:t>
            </a:r>
          </a:p>
          <a:p>
            <a:pPr algn="l"/>
            <a:r>
              <a:rPr lang="en-IN" sz="2400" dirty="0">
                <a:latin typeface="Times New Roman" panose="02020603050405020304" pitchFamily="18" charset="0"/>
                <a:cs typeface="Times New Roman" panose="02020603050405020304" pitchFamily="18" charset="0"/>
              </a:rPr>
              <a:t>Original author</a:t>
            </a:r>
            <a:r>
              <a:rPr lang="en-IN" sz="2400" i="0" dirty="0">
                <a:effectLst/>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Linus Torvalds</a:t>
            </a:r>
            <a:endParaRPr lang="en-IN" sz="2400" i="0" dirty="0">
              <a:effectLst/>
              <a:latin typeface="Times New Roman" panose="02020603050405020304" pitchFamily="18" charset="0"/>
              <a:cs typeface="Times New Roman" panose="02020603050405020304" pitchFamily="18" charset="0"/>
            </a:endParaRPr>
          </a:p>
          <a:p>
            <a:pPr algn="l"/>
            <a:r>
              <a:rPr lang="en-IN" sz="2400" dirty="0">
                <a:latin typeface="Times New Roman" panose="02020603050405020304" pitchFamily="18" charset="0"/>
                <a:cs typeface="Times New Roman" panose="02020603050405020304" pitchFamily="18" charset="0"/>
              </a:rPr>
              <a:t>Initial release date</a:t>
            </a:r>
            <a:r>
              <a:rPr lang="en-IN" sz="2400" i="0" dirty="0">
                <a:effectLst/>
                <a:latin typeface="Times New Roman" panose="02020603050405020304" pitchFamily="18" charset="0"/>
                <a:cs typeface="Times New Roman" panose="02020603050405020304" pitchFamily="18" charset="0"/>
              </a:rPr>
              <a:t>: 17 September 1991</a:t>
            </a:r>
          </a:p>
          <a:p>
            <a:pPr algn="l"/>
            <a:r>
              <a:rPr lang="en-IN" sz="2400" dirty="0">
                <a:latin typeface="Times New Roman" panose="02020603050405020304" pitchFamily="18" charset="0"/>
                <a:cs typeface="Times New Roman" panose="02020603050405020304" pitchFamily="18" charset="0"/>
              </a:rPr>
              <a:t>Developer</a:t>
            </a:r>
            <a:r>
              <a:rPr lang="en-IN" sz="2400" i="0" dirty="0">
                <a:effectLst/>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Linus Torvalds</a:t>
            </a:r>
            <a:endParaRPr lang="en-IN" sz="2400" i="0" dirty="0">
              <a:effectLst/>
              <a:latin typeface="Times New Roman" panose="02020603050405020304" pitchFamily="18" charset="0"/>
              <a:cs typeface="Times New Roman" panose="02020603050405020304" pitchFamily="18" charset="0"/>
            </a:endParaRPr>
          </a:p>
          <a:p>
            <a:pPr algn="l"/>
            <a:r>
              <a:rPr lang="en-IN" sz="2400" dirty="0">
                <a:latin typeface="Times New Roman" panose="02020603050405020304" pitchFamily="18" charset="0"/>
                <a:cs typeface="Times New Roman" panose="02020603050405020304" pitchFamily="18" charset="0"/>
              </a:rPr>
              <a:t>Programming languages</a:t>
            </a:r>
            <a:r>
              <a:rPr lang="en-IN" sz="2400" i="0" dirty="0">
                <a:effectLst/>
                <a:latin typeface="Times New Roman" panose="02020603050405020304" pitchFamily="18" charset="0"/>
                <a:cs typeface="Times New Roman" panose="02020603050405020304" pitchFamily="18" charset="0"/>
              </a:rPr>
              <a:t>: </a:t>
            </a:r>
            <a:r>
              <a:rPr lang="en-IN" sz="240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a:t>
            </a:r>
            <a:r>
              <a:rPr lang="en-IN" sz="2400" i="0" dirty="0">
                <a:effectLst/>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Assembly language</a:t>
            </a:r>
            <a:endParaRPr lang="en-IN" sz="2400" i="0" dirty="0">
              <a:effectLst/>
              <a:latin typeface="Times New Roman" panose="02020603050405020304" pitchFamily="18" charset="0"/>
              <a:cs typeface="Times New Roman" panose="02020603050405020304" pitchFamily="18" charset="0"/>
            </a:endParaRPr>
          </a:p>
          <a:p>
            <a:pPr algn="l"/>
            <a:r>
              <a:rPr lang="en-IN" sz="2400" dirty="0">
                <a:latin typeface="Times New Roman" panose="02020603050405020304" pitchFamily="18" charset="0"/>
                <a:cs typeface="Times New Roman" panose="02020603050405020304" pitchFamily="18" charset="0"/>
              </a:rPr>
              <a:t>Update methods</a:t>
            </a:r>
            <a:r>
              <a:rPr lang="en-IN" sz="2400" i="0" dirty="0">
                <a:effectLst/>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KernelCare</a:t>
            </a:r>
            <a:r>
              <a:rPr lang="en-IN" sz="2400" i="0" dirty="0">
                <a:effectLst/>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dpkg</a:t>
            </a:r>
            <a:r>
              <a:rPr lang="en-IN" sz="2400" i="0" dirty="0">
                <a:effectLst/>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GNOME Software</a:t>
            </a:r>
            <a:endParaRPr lang="en-IN" sz="2400" i="0" dirty="0">
              <a:effectLst/>
              <a:latin typeface="Times New Roman" panose="02020603050405020304" pitchFamily="18" charset="0"/>
              <a:cs typeface="Times New Roman" panose="02020603050405020304" pitchFamily="18" charset="0"/>
            </a:endParaRPr>
          </a:p>
          <a:p>
            <a:pPr marL="0" indent="0">
              <a:buNone/>
            </a:pPr>
            <a:endParaRPr lang="en-US" sz="2400" i="0" dirty="0">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1080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709E18-C1F5-4650-A094-7B14241CD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7089" y="432476"/>
            <a:ext cx="7117821" cy="5464469"/>
          </a:xfrm>
          <a:prstGeom prst="rect">
            <a:avLst/>
          </a:prstGeom>
        </p:spPr>
      </p:pic>
    </p:spTree>
    <p:extLst>
      <p:ext uri="{BB962C8B-B14F-4D97-AF65-F5344CB8AC3E}">
        <p14:creationId xmlns:p14="http://schemas.microsoft.com/office/powerpoint/2010/main" val="1374844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BC25F-03E1-421E-BE09-1AA88391B9DB}"/>
              </a:ext>
            </a:extLst>
          </p:cNvPr>
          <p:cNvSpPr>
            <a:spLocks noGrp="1"/>
          </p:cNvSpPr>
          <p:nvPr>
            <p:ph type="title"/>
          </p:nvPr>
        </p:nvSpPr>
        <p:spPr>
          <a:xfrm>
            <a:off x="1460910" y="804519"/>
            <a:ext cx="9603275" cy="1049235"/>
          </a:xfrm>
        </p:spPr>
        <p:txBody>
          <a:bodyPr>
            <a:normAutofit fontScale="90000"/>
          </a:bodyPr>
          <a:lstStyle/>
          <a:p>
            <a:r>
              <a:rPr lang="en-US" b="1" i="0" dirty="0">
                <a:solidFill>
                  <a:srgbClr val="373E3F"/>
                </a:solidFill>
                <a:effectLst/>
                <a:latin typeface="Times New Roman" panose="02020603050405020304" pitchFamily="18" charset="0"/>
                <a:cs typeface="Times New Roman" panose="02020603050405020304" pitchFamily="18" charset="0"/>
              </a:rPr>
              <a:t>Some important features of Linux OS include: </a:t>
            </a:r>
            <a:br>
              <a:rPr lang="en-US" b="0" i="0" dirty="0">
                <a:solidFill>
                  <a:srgbClr val="373E3F"/>
                </a:solidFill>
                <a:effectLst/>
                <a:latin typeface="-apple-system"/>
              </a:rPr>
            </a:br>
            <a:endParaRPr lang="en-IN" dirty="0"/>
          </a:p>
        </p:txBody>
      </p:sp>
      <p:sp>
        <p:nvSpPr>
          <p:cNvPr id="3" name="Content Placeholder 2">
            <a:extLst>
              <a:ext uri="{FF2B5EF4-FFF2-40B4-BE49-F238E27FC236}">
                <a16:creationId xmlns:a16="http://schemas.microsoft.com/office/drawing/2014/main" id="{B493A167-0B4C-46FD-A171-F395E56DCF41}"/>
              </a:ext>
            </a:extLst>
          </p:cNvPr>
          <p:cNvSpPr>
            <a:spLocks noGrp="1"/>
          </p:cNvSpPr>
          <p:nvPr>
            <p:ph idx="1"/>
          </p:nvPr>
        </p:nvSpPr>
        <p:spPr>
          <a:xfrm>
            <a:off x="1451579" y="2015732"/>
            <a:ext cx="9603275" cy="4105150"/>
          </a:xfrm>
        </p:spPr>
        <p:txBody>
          <a:bodyPr>
            <a:normAutofit fontScale="85000" lnSpcReduction="20000"/>
          </a:bodyPr>
          <a:lstStyle/>
          <a:p>
            <a:pPr algn="l">
              <a:buFont typeface="Arial" panose="020B0604020202020204" pitchFamily="34" charset="0"/>
              <a:buChar char="•"/>
            </a:pPr>
            <a:r>
              <a:rPr lang="en-US" b="0" i="0" dirty="0">
                <a:solidFill>
                  <a:srgbClr val="1A3D3C"/>
                </a:solidFill>
                <a:effectLst/>
                <a:latin typeface="Times New Roman" panose="02020603050405020304" pitchFamily="18" charset="0"/>
                <a:cs typeface="Times New Roman" panose="02020603050405020304" pitchFamily="18" charset="0"/>
              </a:rPr>
              <a:t>Free and Open Source: It is freely and easily available to anyone.</a:t>
            </a:r>
          </a:p>
          <a:p>
            <a:pPr algn="l">
              <a:buFont typeface="Arial" panose="020B0604020202020204" pitchFamily="34" charset="0"/>
              <a:buChar char="•"/>
            </a:pPr>
            <a:r>
              <a:rPr lang="en-US" b="0" i="0" dirty="0">
                <a:solidFill>
                  <a:srgbClr val="1A3D3C"/>
                </a:solidFill>
                <a:effectLst/>
                <a:latin typeface="Times New Roman" panose="02020603050405020304" pitchFamily="18" charset="0"/>
                <a:cs typeface="Times New Roman" panose="02020603050405020304" pitchFamily="18" charset="0"/>
              </a:rPr>
              <a:t>Robust and Adaptable: Linux can operate for prolonged periods without crashing and considered to have very much immune to security threats.</a:t>
            </a:r>
          </a:p>
          <a:p>
            <a:pPr algn="l">
              <a:buFont typeface="Arial" panose="020B0604020202020204" pitchFamily="34" charset="0"/>
              <a:buChar char="•"/>
            </a:pPr>
            <a:r>
              <a:rPr lang="en-US" b="0" i="0" dirty="0">
                <a:solidFill>
                  <a:srgbClr val="1A3D3C"/>
                </a:solidFill>
                <a:effectLst/>
                <a:latin typeface="Times New Roman" panose="02020603050405020304" pitchFamily="18" charset="0"/>
                <a:cs typeface="Times New Roman" panose="02020603050405020304" pitchFamily="18" charset="0"/>
              </a:rPr>
              <a:t>More secure: It is more secure as it provides security using authentication features like password authentication, security auditing, and file system access control.</a:t>
            </a:r>
          </a:p>
          <a:p>
            <a:pPr algn="l">
              <a:buFont typeface="Arial" panose="020B0604020202020204" pitchFamily="34" charset="0"/>
              <a:buChar char="•"/>
            </a:pPr>
            <a:r>
              <a:rPr lang="en-US" b="0" i="0" dirty="0">
                <a:solidFill>
                  <a:srgbClr val="1A3D3C"/>
                </a:solidFill>
                <a:effectLst/>
                <a:latin typeface="Times New Roman" panose="02020603050405020304" pitchFamily="18" charset="0"/>
                <a:cs typeface="Times New Roman" panose="02020603050405020304" pitchFamily="18" charset="0"/>
              </a:rPr>
              <a:t>Multiprogramming System: More than one can function or an application can run simultaneously.</a:t>
            </a:r>
          </a:p>
          <a:p>
            <a:pPr algn="l">
              <a:buFont typeface="Arial" panose="020B0604020202020204" pitchFamily="34" charset="0"/>
              <a:buChar char="•"/>
            </a:pPr>
            <a:r>
              <a:rPr lang="en-US" b="0" i="0" dirty="0">
                <a:solidFill>
                  <a:srgbClr val="1A3D3C"/>
                </a:solidFill>
                <a:effectLst/>
                <a:latin typeface="Times New Roman" panose="02020603050405020304" pitchFamily="18" charset="0"/>
                <a:cs typeface="Times New Roman" panose="02020603050405020304" pitchFamily="18" charset="0"/>
              </a:rPr>
              <a:t>Application Support: It has its own software repository i.e., place or storage location from where software can be retrieved so that users can download and install applications.</a:t>
            </a:r>
          </a:p>
          <a:p>
            <a:pPr algn="l">
              <a:buFont typeface="Arial" panose="020B0604020202020204" pitchFamily="34" charset="0"/>
              <a:buChar char="•"/>
            </a:pPr>
            <a:r>
              <a:rPr lang="en-US" b="0" i="0" dirty="0">
                <a:solidFill>
                  <a:srgbClr val="1A3D3C"/>
                </a:solidFill>
                <a:effectLst/>
                <a:latin typeface="Times New Roman" panose="02020603050405020304" pitchFamily="18" charset="0"/>
                <a:cs typeface="Times New Roman" panose="02020603050405020304" pitchFamily="18" charset="0"/>
              </a:rPr>
              <a:t>Supports customized keywords: There are many different languages used throughout the world, therefore Linux supports the installation of multiple languages keyboards.</a:t>
            </a:r>
          </a:p>
          <a:p>
            <a:pPr algn="l">
              <a:buFont typeface="Arial" panose="020B0604020202020204" pitchFamily="34" charset="0"/>
              <a:buChar char="•"/>
            </a:pPr>
            <a:r>
              <a:rPr lang="en-US" b="0" i="0" dirty="0">
                <a:solidFill>
                  <a:srgbClr val="1A3D3C"/>
                </a:solidFill>
                <a:effectLst/>
                <a:latin typeface="Times New Roman" panose="02020603050405020304" pitchFamily="18" charset="0"/>
                <a:cs typeface="Times New Roman" panose="02020603050405020304" pitchFamily="18" charset="0"/>
              </a:rPr>
              <a:t>GUI (Graphical User Interface): It provides an interface for users to interact with the system and allows to use of GUI applications such as VLC, Firefox, etc.</a:t>
            </a:r>
          </a:p>
          <a:p>
            <a:endParaRPr lang="en-IN" dirty="0"/>
          </a:p>
        </p:txBody>
      </p:sp>
    </p:spTree>
    <p:extLst>
      <p:ext uri="{BB962C8B-B14F-4D97-AF65-F5344CB8AC3E}">
        <p14:creationId xmlns:p14="http://schemas.microsoft.com/office/powerpoint/2010/main" val="2350956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56357-5BD8-4262-9782-84A5262FCB5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LINUX OS ARCHITECTURE</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77755C4-29F4-4073-A608-77FD91C73E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8473" y="1994459"/>
            <a:ext cx="5693833" cy="3893254"/>
          </a:xfrm>
        </p:spPr>
      </p:pic>
    </p:spTree>
    <p:extLst>
      <p:ext uri="{BB962C8B-B14F-4D97-AF65-F5344CB8AC3E}">
        <p14:creationId xmlns:p14="http://schemas.microsoft.com/office/powerpoint/2010/main" val="490186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0E0B8-2F20-4584-A296-982764E49FA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Linux OS Architecture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4E0D82-6038-46CB-994C-E57C4B4988D8}"/>
              </a:ext>
            </a:extLst>
          </p:cNvPr>
          <p:cNvSpPr>
            <a:spLocks noGrp="1"/>
          </p:cNvSpPr>
          <p:nvPr>
            <p:ph idx="1"/>
          </p:nvPr>
        </p:nvSpPr>
        <p:spPr>
          <a:xfrm>
            <a:off x="1371600" y="1567543"/>
            <a:ext cx="10310328" cy="5141167"/>
          </a:xfrm>
        </p:spPr>
        <p:txBody>
          <a:bodyPr>
            <a:normAutofit fontScale="55000" lnSpcReduction="20000"/>
          </a:bodyPr>
          <a:lstStyle/>
          <a:p>
            <a:pPr algn="l">
              <a:buFont typeface="Arial" panose="020B0604020202020204" pitchFamily="34" charset="0"/>
              <a:buChar char="•"/>
            </a:pPr>
            <a:endParaRPr lang="en-US" sz="3400" b="1" i="0" dirty="0">
              <a:solidFill>
                <a:srgbClr val="1A3D3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400" b="1" i="0" dirty="0">
                <a:solidFill>
                  <a:srgbClr val="1A3D3C"/>
                </a:solidFill>
                <a:effectLst/>
                <a:latin typeface="Times New Roman" panose="02020603050405020304" pitchFamily="18" charset="0"/>
                <a:cs typeface="Times New Roman" panose="02020603050405020304" pitchFamily="18" charset="0"/>
              </a:rPr>
              <a:t>Kernel:</a:t>
            </a:r>
            <a:r>
              <a:rPr lang="en-US" sz="3400" i="0" dirty="0">
                <a:solidFill>
                  <a:srgbClr val="1A3D3C"/>
                </a:solidFill>
                <a:effectLst/>
                <a:latin typeface="Times New Roman" panose="02020603050405020304" pitchFamily="18" charset="0"/>
                <a:cs typeface="Times New Roman" panose="02020603050405020304" pitchFamily="18" charset="0"/>
              </a:rPr>
              <a:t> It is considered a core or main part of Linux and is generally responsible for all major activities of OS such as process management, device management, etc.  </a:t>
            </a:r>
          </a:p>
          <a:p>
            <a:pPr algn="l">
              <a:buFont typeface="Arial" panose="020B0604020202020204" pitchFamily="34" charset="0"/>
              <a:buChar char="•"/>
            </a:pPr>
            <a:r>
              <a:rPr lang="en-US" sz="3400" b="1" i="0" dirty="0">
                <a:solidFill>
                  <a:srgbClr val="1A3D3C"/>
                </a:solidFill>
                <a:effectLst/>
                <a:latin typeface="Times New Roman" panose="02020603050405020304" pitchFamily="18" charset="0"/>
                <a:cs typeface="Times New Roman" panose="02020603050405020304" pitchFamily="18" charset="0"/>
              </a:rPr>
              <a:t>System Library:</a:t>
            </a:r>
            <a:r>
              <a:rPr lang="en-US" sz="3400" i="0" dirty="0">
                <a:solidFill>
                  <a:srgbClr val="1A3D3C"/>
                </a:solidFill>
                <a:effectLst/>
                <a:latin typeface="Times New Roman" panose="02020603050405020304" pitchFamily="18" charset="0"/>
                <a:cs typeface="Times New Roman" panose="02020603050405020304" pitchFamily="18" charset="0"/>
              </a:rPr>
              <a:t> These are special functions or programs with the help of which application programs or system utilities can access features of the kernel without any requirement of code. It is simply used to implement the functionality of the OS. </a:t>
            </a:r>
          </a:p>
          <a:p>
            <a:pPr algn="l">
              <a:buFont typeface="Arial" panose="020B0604020202020204" pitchFamily="34" charset="0"/>
              <a:buChar char="•"/>
            </a:pPr>
            <a:r>
              <a:rPr lang="en-US" sz="3400" b="1" i="0" dirty="0">
                <a:solidFill>
                  <a:srgbClr val="1A3D3C"/>
                </a:solidFill>
                <a:effectLst/>
                <a:latin typeface="Times New Roman" panose="02020603050405020304" pitchFamily="18" charset="0"/>
                <a:cs typeface="Times New Roman" panose="02020603050405020304" pitchFamily="18" charset="0"/>
              </a:rPr>
              <a:t>System Utility:</a:t>
            </a:r>
            <a:r>
              <a:rPr lang="en-US" sz="3400" i="0" dirty="0">
                <a:solidFill>
                  <a:srgbClr val="1A3D3C"/>
                </a:solidFill>
                <a:effectLst/>
                <a:latin typeface="Times New Roman" panose="02020603050405020304" pitchFamily="18" charset="0"/>
                <a:cs typeface="Times New Roman" panose="02020603050405020304" pitchFamily="18" charset="0"/>
              </a:rPr>
              <a:t> These are utility programs that are responsible to perform specialized and individual-level tasks. They are considered more liable and allow users to manage the computer.  </a:t>
            </a:r>
          </a:p>
          <a:p>
            <a:pPr algn="l">
              <a:buFont typeface="Arial" panose="020B0604020202020204" pitchFamily="34" charset="0"/>
              <a:buChar char="•"/>
            </a:pPr>
            <a:r>
              <a:rPr lang="en-US" sz="3400" b="1" i="0" dirty="0">
                <a:solidFill>
                  <a:srgbClr val="1A3D3C"/>
                </a:solidFill>
                <a:effectLst/>
                <a:latin typeface="Times New Roman" panose="02020603050405020304" pitchFamily="18" charset="0"/>
                <a:cs typeface="Times New Roman" panose="02020603050405020304" pitchFamily="18" charset="0"/>
              </a:rPr>
              <a:t>Hardware:</a:t>
            </a:r>
            <a:r>
              <a:rPr lang="en-US" sz="3400" i="0" dirty="0">
                <a:solidFill>
                  <a:srgbClr val="1A3D3C"/>
                </a:solidFill>
                <a:effectLst/>
                <a:latin typeface="Times New Roman" panose="02020603050405020304" pitchFamily="18" charset="0"/>
                <a:cs typeface="Times New Roman" panose="02020603050405020304" pitchFamily="18" charset="0"/>
              </a:rPr>
              <a:t> It is physical hardware that includes items such as a mouse, keyboard, display, CPU, etc. </a:t>
            </a:r>
          </a:p>
          <a:p>
            <a:pPr algn="l">
              <a:buFont typeface="Arial" panose="020B0604020202020204" pitchFamily="34" charset="0"/>
              <a:buChar char="•"/>
            </a:pPr>
            <a:r>
              <a:rPr lang="en-US" sz="3400" b="1" i="0" dirty="0">
                <a:solidFill>
                  <a:srgbClr val="1A3D3C"/>
                </a:solidFill>
                <a:effectLst/>
                <a:latin typeface="Times New Roman" panose="02020603050405020304" pitchFamily="18" charset="0"/>
                <a:cs typeface="Times New Roman" panose="02020603050405020304" pitchFamily="18" charset="0"/>
              </a:rPr>
              <a:t>Shell:</a:t>
            </a:r>
            <a:r>
              <a:rPr lang="en-US" sz="3400" i="0" dirty="0">
                <a:solidFill>
                  <a:srgbClr val="1A3D3C"/>
                </a:solidFill>
                <a:effectLst/>
                <a:latin typeface="Times New Roman" panose="02020603050405020304" pitchFamily="18" charset="0"/>
                <a:cs typeface="Times New Roman" panose="02020603050405020304" pitchFamily="18" charset="0"/>
              </a:rPr>
              <a:t> It is an environment in which we can run our commands, shell scripts, and programs. It is an interface between user and kernel that hides all complexities of functions of the kernel from the user. It is used to execute commands.</a:t>
            </a:r>
          </a:p>
          <a:p>
            <a:endParaRPr lang="en-IN" dirty="0"/>
          </a:p>
        </p:txBody>
      </p:sp>
    </p:spTree>
    <p:extLst>
      <p:ext uri="{BB962C8B-B14F-4D97-AF65-F5344CB8AC3E}">
        <p14:creationId xmlns:p14="http://schemas.microsoft.com/office/powerpoint/2010/main" val="131398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F3B7F-F131-4ADD-9BA8-1D3BEC355D1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KERNEL</a:t>
            </a:r>
            <a:endParaRPr lang="en-IN" b="1"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DF2591E0-2C87-4315-9E70-1310F8580D17}"/>
              </a:ext>
            </a:extLst>
          </p:cNvPr>
          <p:cNvSpPr>
            <a:spLocks noGrp="1"/>
          </p:cNvSpPr>
          <p:nvPr>
            <p:ph idx="1"/>
          </p:nvPr>
        </p:nvSpPr>
        <p:spPr>
          <a:xfrm>
            <a:off x="838200" y="1825625"/>
            <a:ext cx="6822233" cy="4920408"/>
          </a:xfrm>
        </p:spPr>
        <p:txBody>
          <a:bodyPr>
            <a:normAutofit fontScale="62500" lnSpcReduction="20000"/>
          </a:bodyPr>
          <a:lstStyle/>
          <a:p>
            <a:r>
              <a:rPr lang="en-US" sz="2600" b="0" i="0" dirty="0">
                <a:solidFill>
                  <a:srgbClr val="373E3F"/>
                </a:solidFill>
                <a:effectLst/>
                <a:latin typeface="Times New Roman" panose="02020603050405020304" pitchFamily="18" charset="0"/>
                <a:cs typeface="Times New Roman" panose="02020603050405020304" pitchFamily="18" charset="0"/>
              </a:rPr>
              <a:t>A kernel is considered the main component of Linux OS. It is simply a resource manager that acts as a bridge between hardware and software. </a:t>
            </a:r>
          </a:p>
          <a:p>
            <a:r>
              <a:rPr lang="en-US" sz="2600" b="0" i="0" dirty="0">
                <a:solidFill>
                  <a:srgbClr val="373E3F"/>
                </a:solidFill>
                <a:effectLst/>
                <a:latin typeface="Times New Roman" panose="02020603050405020304" pitchFamily="18" charset="0"/>
                <a:cs typeface="Times New Roman" panose="02020603050405020304" pitchFamily="18" charset="0"/>
              </a:rPr>
              <a:t>Its main role is to manage hardware resources for users and is generally used to provide an interface for user-level interaction. </a:t>
            </a:r>
          </a:p>
          <a:p>
            <a:r>
              <a:rPr lang="en-US" sz="2600" b="0" i="0" dirty="0">
                <a:solidFill>
                  <a:srgbClr val="373E3F"/>
                </a:solidFill>
                <a:effectLst/>
                <a:latin typeface="Times New Roman" panose="02020603050405020304" pitchFamily="18" charset="0"/>
                <a:cs typeface="Times New Roman" panose="02020603050405020304" pitchFamily="18" charset="0"/>
              </a:rPr>
              <a:t>A kernel is the first program that is loaded whenever a computer system starts. It is also referred to as low-level system software.</a:t>
            </a:r>
          </a:p>
          <a:p>
            <a:pPr marL="0" indent="0" algn="l">
              <a:buNone/>
            </a:pPr>
            <a:r>
              <a:rPr lang="en-US" sz="2600" b="0" i="0" dirty="0">
                <a:solidFill>
                  <a:srgbClr val="373E3F"/>
                </a:solidFill>
                <a:effectLst/>
                <a:latin typeface="Times New Roman" panose="02020603050405020304" pitchFamily="18" charset="0"/>
                <a:cs typeface="Times New Roman" panose="02020603050405020304" pitchFamily="18" charset="0"/>
              </a:rPr>
              <a:t>Its other main functions include: </a:t>
            </a:r>
          </a:p>
          <a:p>
            <a:pPr algn="l">
              <a:buFont typeface="Arial" panose="020B0604020202020204" pitchFamily="34" charset="0"/>
              <a:buChar char="•"/>
            </a:pPr>
            <a:r>
              <a:rPr lang="en-US" sz="2600" b="0" i="0" dirty="0">
                <a:solidFill>
                  <a:srgbClr val="1A3D3C"/>
                </a:solidFill>
                <a:effectLst/>
                <a:latin typeface="Times New Roman" panose="02020603050405020304" pitchFamily="18" charset="0"/>
                <a:cs typeface="Times New Roman" panose="02020603050405020304" pitchFamily="18" charset="0"/>
              </a:rPr>
              <a:t>Memory Management</a:t>
            </a:r>
          </a:p>
          <a:p>
            <a:pPr algn="l">
              <a:buFont typeface="Arial" panose="020B0604020202020204" pitchFamily="34" charset="0"/>
              <a:buChar char="•"/>
            </a:pPr>
            <a:r>
              <a:rPr lang="en-US" sz="2600" b="0" i="0" dirty="0">
                <a:solidFill>
                  <a:srgbClr val="1A3D3C"/>
                </a:solidFill>
                <a:effectLst/>
                <a:latin typeface="Times New Roman" panose="02020603050405020304" pitchFamily="18" charset="0"/>
                <a:cs typeface="Times New Roman" panose="02020603050405020304" pitchFamily="18" charset="0"/>
              </a:rPr>
              <a:t>Process Management</a:t>
            </a:r>
          </a:p>
          <a:p>
            <a:pPr algn="l">
              <a:buFont typeface="Arial" panose="020B0604020202020204" pitchFamily="34" charset="0"/>
              <a:buChar char="•"/>
            </a:pPr>
            <a:r>
              <a:rPr lang="en-US" sz="2600" b="0" i="0" dirty="0">
                <a:solidFill>
                  <a:srgbClr val="1A3D3C"/>
                </a:solidFill>
                <a:effectLst/>
                <a:latin typeface="Times New Roman" panose="02020603050405020304" pitchFamily="18" charset="0"/>
                <a:cs typeface="Times New Roman" panose="02020603050405020304" pitchFamily="18" charset="0"/>
              </a:rPr>
              <a:t>Device Management</a:t>
            </a:r>
          </a:p>
          <a:p>
            <a:pPr algn="l">
              <a:buFont typeface="Arial" panose="020B0604020202020204" pitchFamily="34" charset="0"/>
              <a:buChar char="•"/>
            </a:pPr>
            <a:r>
              <a:rPr lang="en-US" sz="2600" b="0" i="0" dirty="0">
                <a:solidFill>
                  <a:srgbClr val="1A3D3C"/>
                </a:solidFill>
                <a:effectLst/>
                <a:latin typeface="Times New Roman" panose="02020603050405020304" pitchFamily="18" charset="0"/>
                <a:cs typeface="Times New Roman" panose="02020603050405020304" pitchFamily="18" charset="0"/>
              </a:rPr>
              <a:t>Storage Management</a:t>
            </a:r>
          </a:p>
          <a:p>
            <a:pPr algn="l">
              <a:buFont typeface="Arial" panose="020B0604020202020204" pitchFamily="34" charset="0"/>
              <a:buChar char="•"/>
            </a:pPr>
            <a:r>
              <a:rPr lang="en-US" sz="2600" b="0" i="0" dirty="0">
                <a:solidFill>
                  <a:srgbClr val="1A3D3C"/>
                </a:solidFill>
                <a:effectLst/>
                <a:latin typeface="Times New Roman" panose="02020603050405020304" pitchFamily="18" charset="0"/>
                <a:cs typeface="Times New Roman" panose="02020603050405020304" pitchFamily="18" charset="0"/>
              </a:rPr>
              <a:t>Manage access, and use of various peripherals that are connected to the computer.</a:t>
            </a:r>
          </a:p>
          <a:p>
            <a:endParaRPr lang="en-IN" sz="24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61E8BA69-E126-4DF2-977E-083A4E740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5979" y="2034073"/>
            <a:ext cx="3448665" cy="3970090"/>
          </a:xfrm>
          <a:prstGeom prst="rect">
            <a:avLst/>
          </a:prstGeom>
        </p:spPr>
      </p:pic>
    </p:spTree>
    <p:extLst>
      <p:ext uri="{BB962C8B-B14F-4D97-AF65-F5344CB8AC3E}">
        <p14:creationId xmlns:p14="http://schemas.microsoft.com/office/powerpoint/2010/main" val="9467368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60</TotalTime>
  <Words>1505</Words>
  <Application>Microsoft Office PowerPoint</Application>
  <PresentationFormat>Widescreen</PresentationFormat>
  <Paragraphs>132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-apple-system</vt:lpstr>
      <vt:lpstr>Arial</vt:lpstr>
      <vt:lpstr>Gill Sans MT</vt:lpstr>
      <vt:lpstr>Times New Roman</vt:lpstr>
      <vt:lpstr>Gallery</vt:lpstr>
      <vt:lpstr>PowerPoint Presentation</vt:lpstr>
      <vt:lpstr>Operating System</vt:lpstr>
      <vt:lpstr>PowerPoint Presentation</vt:lpstr>
      <vt:lpstr>Linux Operating System</vt:lpstr>
      <vt:lpstr>PowerPoint Presentation</vt:lpstr>
      <vt:lpstr>Some important features of Linux OS include:  </vt:lpstr>
      <vt:lpstr>LINUX OS ARCHITECTURE</vt:lpstr>
      <vt:lpstr>Linux OS Architecture</vt:lpstr>
      <vt:lpstr>KERNEL</vt:lpstr>
      <vt:lpstr>BASH</vt:lpstr>
      <vt:lpstr>LINUX SHELL</vt:lpstr>
      <vt:lpstr>SHELL SCRIPTING</vt:lpstr>
      <vt:lpstr>Shell variable </vt:lpstr>
      <vt:lpstr>Shell Commands</vt:lpstr>
      <vt:lpstr>File permissions in Linux </vt:lpstr>
      <vt:lpstr>Advantages of Shell Scripting</vt:lpstr>
      <vt:lpstr>Drawbacks of Shell Scripting</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Bhavishya R</dc:creator>
  <cp:lastModifiedBy>Bhavishya R</cp:lastModifiedBy>
  <cp:revision>2</cp:revision>
  <dcterms:created xsi:type="dcterms:W3CDTF">2022-04-02T14:50:52Z</dcterms:created>
  <dcterms:modified xsi:type="dcterms:W3CDTF">2022-04-02T15:50:59Z</dcterms:modified>
</cp:coreProperties>
</file>