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B0604020202020204" charset="0"/>
      <p:regular r:id="rId13"/>
      <p:bold r:id="rId14"/>
      <p:italic r:id="rId15"/>
      <p:boldItalic r:id="rId16"/>
    </p:embeddedFont>
    <p:embeddedFont>
      <p:font typeface="Corbel" panose="020B0503020204020204" pitchFamily="34" charset="0"/>
      <p:regular r:id="rId17"/>
      <p:bold r:id="rId18"/>
      <p:italic r:id="rId19"/>
      <p:boldItalic r:id="rId20"/>
    </p:embeddedFont>
    <p:embeddedFont>
      <p:font typeface="Robo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40958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8003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22cf9aa85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22cf9aa85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85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20d668b7d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0d668b7d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997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11adc84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11adc842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933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11adc842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11adc84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12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11adc842c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11adc842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16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11adc842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11adc842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523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11adc842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11adc842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09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2cf9aa85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2cf9aa85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227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2cf9aa85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2cf9aa85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74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980920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953184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6765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160175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633550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866268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910694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905281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2652007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4081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80250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277913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85070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88127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249214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6186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0024668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92351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4/5/2022</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5614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hyperlink" Target="https://www.workfront.com/project-management/knowledge-areas/scope-management/deliverables" TargetMode="External"/><Relationship Id="rId4" Type="http://schemas.openxmlformats.org/officeDocument/2006/relationships/hyperlink" Target="https://www.workfront.com/project-management/methodologies/scru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3974" y="523982"/>
            <a:ext cx="5037546" cy="3105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p:nvPr/>
        </p:nvSpPr>
        <p:spPr>
          <a:xfrm>
            <a:off x="1082275" y="803675"/>
            <a:ext cx="7929600" cy="1577700"/>
          </a:xfrm>
          <a:prstGeom prst="rect">
            <a:avLst/>
          </a:prstGeom>
          <a:noFill/>
          <a:ln>
            <a:noFill/>
          </a:ln>
        </p:spPr>
        <p:txBody>
          <a:bodyPr spcFirstLastPara="1" wrap="square" lIns="91425" tIns="91425" rIns="91425" bIns="91425" anchor="t" anchorCtr="0">
            <a:spAutoFit/>
          </a:bodyPr>
          <a:lstStyle/>
          <a:p>
            <a:pPr marL="0" lvl="0" indent="0" algn="l" rtl="0">
              <a:spcBef>
                <a:spcPts val="1800"/>
              </a:spcBef>
              <a:spcAft>
                <a:spcPts val="0"/>
              </a:spcAft>
              <a:buNone/>
            </a:pPr>
            <a:r>
              <a:rPr lang="en-GB" sz="2000" b="1">
                <a:solidFill>
                  <a:schemeClr val="lt1"/>
                </a:solidFill>
                <a:highlight>
                  <a:srgbClr val="FF0000"/>
                </a:highlight>
              </a:rPr>
              <a:t>Sprint review meeting</a:t>
            </a:r>
            <a:endParaRPr sz="2000" b="1">
              <a:solidFill>
                <a:schemeClr val="lt1"/>
              </a:solidFill>
              <a:highlight>
                <a:srgbClr val="FF0000"/>
              </a:highlight>
            </a:endParaRPr>
          </a:p>
          <a:p>
            <a:pPr marL="0" lvl="0" indent="0" algn="l" rtl="0">
              <a:lnSpc>
                <a:spcPct val="135000"/>
              </a:lnSpc>
              <a:spcBef>
                <a:spcPts val="1800"/>
              </a:spcBef>
              <a:spcAft>
                <a:spcPts val="1500"/>
              </a:spcAft>
              <a:buNone/>
            </a:pPr>
            <a:r>
              <a:rPr lang="en-GB" sz="1500">
                <a:solidFill>
                  <a:srgbClr val="282C33"/>
                </a:solidFill>
                <a:highlight>
                  <a:srgbClr val="FFFFFF"/>
                </a:highlight>
              </a:rPr>
              <a:t>Sprint review meetings are held at the end of each sprint. This meeting is an opportunity for you and your team to demonstrate what you’ve accomplished to the product owner and other stakeholders outside of your team.</a:t>
            </a:r>
            <a:endParaRPr sz="1500">
              <a:solidFill>
                <a:srgbClr val="282C33"/>
              </a:solidFill>
              <a:highlight>
                <a:srgbClr val="FFFFFF"/>
              </a:highlight>
            </a:endParaRPr>
          </a:p>
        </p:txBody>
      </p:sp>
      <p:sp>
        <p:nvSpPr>
          <p:cNvPr id="187" name="Google Shape;187;p22"/>
          <p:cNvSpPr txBox="1"/>
          <p:nvPr/>
        </p:nvSpPr>
        <p:spPr>
          <a:xfrm>
            <a:off x="1082275" y="2807500"/>
            <a:ext cx="7983300" cy="1874100"/>
          </a:xfrm>
          <a:prstGeom prst="rect">
            <a:avLst/>
          </a:prstGeom>
          <a:noFill/>
          <a:ln>
            <a:noFill/>
          </a:ln>
        </p:spPr>
        <p:txBody>
          <a:bodyPr spcFirstLastPara="1" wrap="square" lIns="91425" tIns="91425" rIns="91425" bIns="91425" anchor="t" anchorCtr="0">
            <a:spAutoFit/>
          </a:bodyPr>
          <a:lstStyle/>
          <a:p>
            <a:pPr marL="0" lvl="0" indent="0" algn="l" rtl="0">
              <a:spcBef>
                <a:spcPts val="1800"/>
              </a:spcBef>
              <a:spcAft>
                <a:spcPts val="0"/>
              </a:spcAft>
              <a:buNone/>
            </a:pPr>
            <a:r>
              <a:rPr lang="en-GB" sz="1900" b="1">
                <a:solidFill>
                  <a:schemeClr val="lt1"/>
                </a:solidFill>
                <a:highlight>
                  <a:srgbClr val="FF0000"/>
                </a:highlight>
              </a:rPr>
              <a:t>Sprint retrospective meeting</a:t>
            </a:r>
            <a:endParaRPr sz="1900" b="1">
              <a:solidFill>
                <a:schemeClr val="lt1"/>
              </a:solidFill>
              <a:highlight>
                <a:srgbClr val="FF0000"/>
              </a:highlight>
            </a:endParaRPr>
          </a:p>
          <a:p>
            <a:pPr marL="0" lvl="0" indent="0" algn="l" rtl="0">
              <a:lnSpc>
                <a:spcPct val="135000"/>
              </a:lnSpc>
              <a:spcBef>
                <a:spcPts val="1800"/>
              </a:spcBef>
              <a:spcAft>
                <a:spcPts val="1500"/>
              </a:spcAft>
              <a:buNone/>
            </a:pPr>
            <a:r>
              <a:rPr lang="en-GB" sz="1500">
                <a:solidFill>
                  <a:srgbClr val="282C33"/>
                </a:solidFill>
                <a:highlight>
                  <a:srgbClr val="FFFFFF"/>
                </a:highlight>
              </a:rPr>
              <a:t>Just like review meetings, a sprint retrospective meeting is held at the end of each sprint. Whereas review meetings include the product owner and other stakeholders, retrospective meetings are primarily for the benefit of your Scrum team—there’s usually no need to get outside players involved.</a:t>
            </a:r>
            <a:endParaRPr sz="1500">
              <a:solidFill>
                <a:srgbClr val="282C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p:nvPr/>
        </p:nvSpPr>
        <p:spPr>
          <a:xfrm>
            <a:off x="500050" y="1395900"/>
            <a:ext cx="8465400" cy="20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solidFill>
                  <a:schemeClr val="dk1"/>
                </a:solidFill>
                <a:highlight>
                  <a:schemeClr val="lt1"/>
                </a:highlight>
                <a:latin typeface="Lato"/>
                <a:ea typeface="Lato"/>
                <a:cs typeface="Lato"/>
                <a:sym typeface="Lato"/>
              </a:rPr>
              <a:t>What is agile ?</a:t>
            </a:r>
            <a:endParaRPr sz="2700">
              <a:solidFill>
                <a:schemeClr val="dk1"/>
              </a:solidFill>
              <a:highlight>
                <a:schemeClr val="lt1"/>
              </a:highlight>
              <a:latin typeface="Lato"/>
              <a:ea typeface="Lato"/>
              <a:cs typeface="Lato"/>
              <a:sym typeface="Lato"/>
            </a:endParaRPr>
          </a:p>
          <a:p>
            <a:pPr marL="0" lvl="0" indent="0" algn="l" rtl="0">
              <a:spcBef>
                <a:spcPts val="0"/>
              </a:spcBef>
              <a:spcAft>
                <a:spcPts val="0"/>
              </a:spcAft>
              <a:buNone/>
            </a:pPr>
            <a:endParaRPr sz="2700">
              <a:latin typeface="Lato"/>
              <a:ea typeface="Lato"/>
              <a:cs typeface="Lato"/>
              <a:sym typeface="Lato"/>
            </a:endParaRPr>
          </a:p>
          <a:p>
            <a:pPr marL="0" lvl="0" indent="0" algn="l" rtl="0">
              <a:spcBef>
                <a:spcPts val="0"/>
              </a:spcBef>
              <a:spcAft>
                <a:spcPts val="0"/>
              </a:spcAft>
              <a:buNone/>
            </a:pPr>
            <a:r>
              <a:rPr lang="en-GB" sz="2150">
                <a:solidFill>
                  <a:srgbClr val="091E42"/>
                </a:solidFill>
                <a:highlight>
                  <a:srgbClr val="FFFFFF"/>
                </a:highlight>
                <a:latin typeface="Roboto"/>
                <a:ea typeface="Roboto"/>
                <a:cs typeface="Roboto"/>
                <a:sym typeface="Roboto"/>
              </a:rPr>
              <a:t>Agile is an iterative approach to project management and software development that helps teams deliver value to their customers faster and with fewer headaches.</a:t>
            </a:r>
            <a:endParaRPr sz="2700">
              <a:latin typeface="Lato"/>
              <a:ea typeface="Lato"/>
              <a:cs typeface="Lato"/>
              <a:sym typeface="Lato"/>
            </a:endParaRPr>
          </a:p>
        </p:txBody>
      </p:sp>
      <p:pic>
        <p:nvPicPr>
          <p:cNvPr id="140" name="Google Shape;140;p14"/>
          <p:cNvPicPr preferRelativeResize="0"/>
          <p:nvPr/>
        </p:nvPicPr>
        <p:blipFill>
          <a:blip r:embed="rId3">
            <a:alphaModFix/>
          </a:blip>
          <a:stretch>
            <a:fillRect/>
          </a:stretch>
        </p:blipFill>
        <p:spPr>
          <a:xfrm>
            <a:off x="4332057" y="159293"/>
            <a:ext cx="4030750" cy="183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a:blip r:embed="rId3">
            <a:alphaModFix/>
          </a:blip>
          <a:stretch>
            <a:fillRect/>
          </a:stretch>
        </p:blipFill>
        <p:spPr>
          <a:xfrm>
            <a:off x="1639475" y="203575"/>
            <a:ext cx="6322223" cy="2937380"/>
          </a:xfrm>
          <a:prstGeom prst="rect">
            <a:avLst/>
          </a:prstGeom>
          <a:noFill/>
          <a:ln>
            <a:noFill/>
          </a:ln>
        </p:spPr>
      </p:pic>
      <p:sp>
        <p:nvSpPr>
          <p:cNvPr id="146" name="Google Shape;146;p15"/>
          <p:cNvSpPr txBox="1"/>
          <p:nvPr/>
        </p:nvSpPr>
        <p:spPr>
          <a:xfrm>
            <a:off x="332175" y="3536150"/>
            <a:ext cx="8390400" cy="149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b="1">
                <a:solidFill>
                  <a:srgbClr val="2C2C2C"/>
                </a:solidFill>
                <a:highlight>
                  <a:srgbClr val="FFFFFF"/>
                </a:highlight>
                <a:latin typeface="Roboto"/>
                <a:ea typeface="Roboto"/>
                <a:cs typeface="Roboto"/>
                <a:sym typeface="Roboto"/>
              </a:rPr>
              <a:t>What is a sprint in Agile?</a:t>
            </a:r>
            <a:endParaRPr sz="3000" b="1">
              <a:solidFill>
                <a:srgbClr val="2C2C2C"/>
              </a:solidFill>
              <a:highlight>
                <a:srgbClr val="FFFFFF"/>
              </a:highlight>
              <a:latin typeface="Roboto"/>
              <a:ea typeface="Roboto"/>
              <a:cs typeface="Roboto"/>
              <a:sym typeface="Roboto"/>
            </a:endParaRPr>
          </a:p>
          <a:p>
            <a:pPr marL="0" lvl="0" indent="0" algn="l" rtl="0">
              <a:lnSpc>
                <a:spcPct val="115000"/>
              </a:lnSpc>
              <a:spcBef>
                <a:spcPts val="900"/>
              </a:spcBef>
              <a:spcAft>
                <a:spcPts val="1100"/>
              </a:spcAft>
              <a:buNone/>
            </a:pPr>
            <a:r>
              <a:rPr lang="en-GB" sz="1450">
                <a:solidFill>
                  <a:srgbClr val="2C2C2C"/>
                </a:solidFill>
                <a:highlight>
                  <a:srgbClr val="FFFFFF"/>
                </a:highlight>
                <a:latin typeface="Roboto"/>
                <a:ea typeface="Roboto"/>
                <a:cs typeface="Roboto"/>
                <a:sym typeface="Roboto"/>
              </a:rPr>
              <a:t>A sprint in </a:t>
            </a:r>
            <a:r>
              <a:rPr lang="en-GB" sz="1450">
                <a:solidFill>
                  <a:schemeClr val="dk1"/>
                </a:solidFill>
                <a:highlight>
                  <a:srgbClr val="FFFFFF"/>
                </a:highlight>
                <a:uFill>
                  <a:noFill/>
                </a:uFill>
                <a:latin typeface="Roboto"/>
                <a:ea typeface="Roboto"/>
                <a:cs typeface="Roboto"/>
                <a:sym typeface="Robo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Scrum</a:t>
            </a:r>
            <a:r>
              <a:rPr lang="en-GB" sz="1450">
                <a:solidFill>
                  <a:schemeClr val="dk1"/>
                </a:solidFill>
                <a:highlight>
                  <a:srgbClr val="FFFFFF"/>
                </a:highlight>
                <a:latin typeface="Roboto"/>
                <a:ea typeface="Roboto"/>
                <a:cs typeface="Roboto"/>
                <a:sym typeface="Roboto"/>
              </a:rPr>
              <a:t> </a:t>
            </a:r>
            <a:r>
              <a:rPr lang="en-GB" sz="1450">
                <a:solidFill>
                  <a:srgbClr val="2C2C2C"/>
                </a:solidFill>
                <a:highlight>
                  <a:srgbClr val="FFFFFF"/>
                </a:highlight>
                <a:latin typeface="Roboto"/>
                <a:ea typeface="Roboto"/>
                <a:cs typeface="Roboto"/>
                <a:sym typeface="Roboto"/>
              </a:rPr>
              <a:t>is a short period of time wherein a development team works to complete specific tasks, milestones, or </a:t>
            </a:r>
            <a:r>
              <a:rPr lang="en-GB" sz="1450">
                <a:solidFill>
                  <a:schemeClr val="dk1"/>
                </a:solidFill>
                <a:highlight>
                  <a:srgbClr val="FFFFFF"/>
                </a:highlight>
                <a:uFill>
                  <a:noFill/>
                </a:uFill>
                <a:latin typeface="Roboto"/>
                <a:ea typeface="Roboto"/>
                <a:cs typeface="Roboto"/>
                <a:sym typeface="Robo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deliverables</a:t>
            </a:r>
            <a:r>
              <a:rPr lang="en-GB" sz="1450">
                <a:solidFill>
                  <a:srgbClr val="2C2C2C"/>
                </a:solidFill>
                <a:highlight>
                  <a:srgbClr val="FFFFFF"/>
                </a:highlight>
                <a:latin typeface="Roboto"/>
                <a:ea typeface="Roboto"/>
                <a:cs typeface="Roboto"/>
                <a:sym typeface="Roboto"/>
              </a:rPr>
              <a:t>. Sprints, also referred to as “iterations,” essentially break the project schedule into digestible blocks of time in which smaller goals can be accomplished.</a:t>
            </a:r>
            <a:endParaRPr sz="19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p:nvPr/>
        </p:nvSpPr>
        <p:spPr>
          <a:xfrm>
            <a:off x="1168000" y="321475"/>
            <a:ext cx="4232700" cy="4464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2300"/>
              </a:spcAft>
              <a:buNone/>
            </a:pPr>
            <a:r>
              <a:rPr lang="en-GB" sz="1700">
                <a:highlight>
                  <a:srgbClr val="FFFFFF"/>
                </a:highlight>
              </a:rPr>
              <a:t>WHAT ARE THE BENEFITS OF AGILE?</a:t>
            </a:r>
            <a:endParaRPr sz="1700">
              <a:highlight>
                <a:srgbClr val="FFFFFF"/>
              </a:highlight>
            </a:endParaRPr>
          </a:p>
        </p:txBody>
      </p:sp>
      <p:pic>
        <p:nvPicPr>
          <p:cNvPr id="152" name="Google Shape;152;p16"/>
          <p:cNvPicPr preferRelativeResize="0"/>
          <p:nvPr/>
        </p:nvPicPr>
        <p:blipFill rotWithShape="1">
          <a:blip r:embed="rId3">
            <a:alphaModFix/>
          </a:blip>
          <a:srcRect l="36213" t="22155" r="19342" b="4016"/>
          <a:stretch/>
        </p:blipFill>
        <p:spPr>
          <a:xfrm>
            <a:off x="1591788" y="928625"/>
            <a:ext cx="6410477" cy="3900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p:nvPr/>
        </p:nvSpPr>
        <p:spPr>
          <a:xfrm>
            <a:off x="1338199" y="1722101"/>
            <a:ext cx="7104600" cy="16899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2250" b="1" dirty="0">
                <a:solidFill>
                  <a:schemeClr val="lt1"/>
                </a:solidFill>
                <a:highlight>
                  <a:srgbClr val="FF0000"/>
                </a:highlight>
                <a:latin typeface="Lato"/>
                <a:ea typeface="Lato"/>
                <a:cs typeface="Lato"/>
                <a:sym typeface="Lato"/>
              </a:rPr>
              <a:t>EPIC</a:t>
            </a:r>
            <a:endParaRPr sz="2250" b="1" dirty="0">
              <a:solidFill>
                <a:schemeClr val="lt1"/>
              </a:solidFill>
              <a:highlight>
                <a:srgbClr val="FF0000"/>
              </a:highlight>
              <a:latin typeface="Lato"/>
              <a:ea typeface="Lato"/>
              <a:cs typeface="Lato"/>
              <a:sym typeface="Lato"/>
            </a:endParaRPr>
          </a:p>
          <a:p>
            <a:pPr marL="0" lvl="0" indent="0" algn="l" rtl="0">
              <a:lnSpc>
                <a:spcPct val="115000"/>
              </a:lnSpc>
              <a:spcBef>
                <a:spcPts val="2500"/>
              </a:spcBef>
              <a:spcAft>
                <a:spcPts val="2500"/>
              </a:spcAft>
              <a:buNone/>
            </a:pPr>
            <a:r>
              <a:rPr lang="en-GB" sz="1650" dirty="0">
                <a:solidFill>
                  <a:srgbClr val="0A0A23"/>
                </a:solidFill>
                <a:highlight>
                  <a:srgbClr val="FFFFFF"/>
                </a:highlight>
                <a:latin typeface="Lato"/>
                <a:ea typeface="Lato"/>
                <a:cs typeface="Lato"/>
                <a:sym typeface="Lato"/>
              </a:rPr>
              <a:t>A very large user story that is eventually broken down into smaller stories. Epics are often used as placeholders for new ideas and related stories to be developed in subsequent sprints.</a:t>
            </a:r>
            <a:endParaRPr dirty="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1028700" y="396475"/>
            <a:ext cx="7993800" cy="4622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GB" sz="2350" b="1">
                <a:solidFill>
                  <a:schemeClr val="lt1"/>
                </a:solidFill>
                <a:highlight>
                  <a:srgbClr val="FF0000"/>
                </a:highlight>
                <a:latin typeface="Lato"/>
                <a:ea typeface="Lato"/>
                <a:cs typeface="Lato"/>
                <a:sym typeface="Lato"/>
              </a:rPr>
              <a:t>User Story</a:t>
            </a:r>
            <a:endParaRPr sz="2350" b="1">
              <a:solidFill>
                <a:schemeClr val="lt1"/>
              </a:solidFill>
              <a:highlight>
                <a:srgbClr val="FF0000"/>
              </a:highlight>
              <a:latin typeface="Lato"/>
              <a:ea typeface="Lato"/>
              <a:cs typeface="Lato"/>
              <a:sym typeface="Lato"/>
            </a:endParaRPr>
          </a:p>
          <a:p>
            <a:pPr marL="0" lvl="0" indent="0" algn="l" rtl="0">
              <a:lnSpc>
                <a:spcPct val="100000"/>
              </a:lnSpc>
              <a:spcBef>
                <a:spcPts val="2500"/>
              </a:spcBef>
              <a:spcAft>
                <a:spcPts val="0"/>
              </a:spcAft>
              <a:buNone/>
            </a:pPr>
            <a:r>
              <a:rPr lang="en-GB" sz="1650">
                <a:solidFill>
                  <a:srgbClr val="0A0A23"/>
                </a:solidFill>
                <a:highlight>
                  <a:srgbClr val="FFFFFF"/>
                </a:highlight>
                <a:latin typeface="Lato"/>
                <a:ea typeface="Lato"/>
                <a:cs typeface="Lato"/>
                <a:sym typeface="Lato"/>
              </a:rPr>
              <a:t>A User Story (a.k.a Story) can be thought of as a requirement, feature which has some business value.</a:t>
            </a:r>
            <a:endParaRPr sz="1650">
              <a:solidFill>
                <a:srgbClr val="0A0A23"/>
              </a:solidFill>
              <a:highlight>
                <a:srgbClr val="FFFFFF"/>
              </a:highlight>
              <a:latin typeface="Lato"/>
              <a:ea typeface="Lato"/>
              <a:cs typeface="Lato"/>
              <a:sym typeface="Lato"/>
            </a:endParaRPr>
          </a:p>
          <a:p>
            <a:pPr marL="0" lvl="0" indent="0" algn="l" rtl="0">
              <a:lnSpc>
                <a:spcPct val="100000"/>
              </a:lnSpc>
              <a:spcBef>
                <a:spcPts val="2500"/>
              </a:spcBef>
              <a:spcAft>
                <a:spcPts val="0"/>
              </a:spcAft>
              <a:buNone/>
            </a:pPr>
            <a:r>
              <a:rPr lang="en-GB" sz="1650">
                <a:solidFill>
                  <a:srgbClr val="0A0A23"/>
                </a:solidFill>
                <a:highlight>
                  <a:srgbClr val="FFFFFF"/>
                </a:highlight>
                <a:latin typeface="Lato"/>
                <a:ea typeface="Lato"/>
                <a:cs typeface="Lato"/>
                <a:sym typeface="Lato"/>
              </a:rPr>
              <a:t>Stories describe the work that must be completed to deliver a feature for a product. Stories are the basic unit of communication, planning, and negotiation between the Scrum Team, Business Owners and the Product Owner.</a:t>
            </a:r>
            <a:endParaRPr sz="1650">
              <a:solidFill>
                <a:srgbClr val="0A0A23"/>
              </a:solidFill>
              <a:highlight>
                <a:srgbClr val="FFFFFF"/>
              </a:highlight>
              <a:latin typeface="Lato"/>
              <a:ea typeface="Lato"/>
              <a:cs typeface="Lato"/>
              <a:sym typeface="Lato"/>
            </a:endParaRPr>
          </a:p>
          <a:p>
            <a:pPr marL="0" lvl="0" indent="0" algn="l" rtl="0">
              <a:lnSpc>
                <a:spcPct val="100000"/>
              </a:lnSpc>
              <a:spcBef>
                <a:spcPts val="2500"/>
              </a:spcBef>
              <a:spcAft>
                <a:spcPts val="0"/>
              </a:spcAft>
              <a:buNone/>
            </a:pPr>
            <a:r>
              <a:rPr lang="en-GB" sz="1650">
                <a:solidFill>
                  <a:srgbClr val="0A0A23"/>
                </a:solidFill>
                <a:highlight>
                  <a:srgbClr val="FFFFFF"/>
                </a:highlight>
                <a:latin typeface="Lato"/>
                <a:ea typeface="Lato"/>
                <a:cs typeface="Lato"/>
                <a:sym typeface="Lato"/>
              </a:rPr>
              <a:t>Stories consist of the following elements:</a:t>
            </a:r>
            <a:endParaRPr sz="1650">
              <a:solidFill>
                <a:srgbClr val="0A0A23"/>
              </a:solidFill>
              <a:highlight>
                <a:srgbClr val="FFFFFF"/>
              </a:highlight>
              <a:latin typeface="Lato"/>
              <a:ea typeface="Lato"/>
              <a:cs typeface="Lato"/>
              <a:sym typeface="Lato"/>
            </a:endParaRPr>
          </a:p>
          <a:p>
            <a:pPr marL="457200" marR="215900" lvl="0" indent="-333375" algn="l" rtl="0">
              <a:lnSpc>
                <a:spcPct val="100000"/>
              </a:lnSpc>
              <a:spcBef>
                <a:spcPts val="2500"/>
              </a:spcBef>
              <a:spcAft>
                <a:spcPts val="0"/>
              </a:spcAft>
              <a:buClr>
                <a:srgbClr val="0A0A23"/>
              </a:buClr>
              <a:buSzPts val="1650"/>
              <a:buFont typeface="Lato"/>
              <a:buChar char="●"/>
            </a:pPr>
            <a:r>
              <a:rPr lang="en-GB" sz="1650">
                <a:solidFill>
                  <a:srgbClr val="0A0A23"/>
                </a:solidFill>
                <a:highlight>
                  <a:srgbClr val="FFFFFF"/>
                </a:highlight>
                <a:latin typeface="Lato"/>
                <a:ea typeface="Lato"/>
                <a:cs typeface="Lato"/>
                <a:sym typeface="Lato"/>
              </a:rPr>
              <a:t>A description, usually in business terms</a:t>
            </a:r>
            <a:endParaRPr sz="1650">
              <a:solidFill>
                <a:srgbClr val="0A0A23"/>
              </a:solidFill>
              <a:highlight>
                <a:srgbClr val="FFFFFF"/>
              </a:highlight>
              <a:latin typeface="Lato"/>
              <a:ea typeface="Lato"/>
              <a:cs typeface="Lato"/>
              <a:sym typeface="Lato"/>
            </a:endParaRPr>
          </a:p>
          <a:p>
            <a:pPr marL="457200" marR="215900" lvl="0" indent="-333375" algn="l" rtl="0">
              <a:lnSpc>
                <a:spcPct val="100000"/>
              </a:lnSpc>
              <a:spcBef>
                <a:spcPts val="0"/>
              </a:spcBef>
              <a:spcAft>
                <a:spcPts val="0"/>
              </a:spcAft>
              <a:buClr>
                <a:srgbClr val="0A0A23"/>
              </a:buClr>
              <a:buSzPts val="1650"/>
              <a:buFont typeface="Lato"/>
              <a:buChar char="●"/>
            </a:pPr>
            <a:r>
              <a:rPr lang="en-GB" sz="1650">
                <a:solidFill>
                  <a:srgbClr val="0A0A23"/>
                </a:solidFill>
                <a:highlight>
                  <a:srgbClr val="FFFFFF"/>
                </a:highlight>
                <a:latin typeface="Lato"/>
                <a:ea typeface="Lato"/>
                <a:cs typeface="Lato"/>
                <a:sym typeface="Lato"/>
              </a:rPr>
              <a:t>A size, for rough estimation purposes, generally expressed in story points (such as 1, 2, 3, 5)</a:t>
            </a:r>
            <a:endParaRPr sz="1650">
              <a:solidFill>
                <a:srgbClr val="0A0A23"/>
              </a:solidFill>
              <a:highlight>
                <a:srgbClr val="FFFFFF"/>
              </a:highlight>
              <a:latin typeface="Lato"/>
              <a:ea typeface="Lato"/>
              <a:cs typeface="Lato"/>
              <a:sym typeface="Lato"/>
            </a:endParaRPr>
          </a:p>
          <a:p>
            <a:pPr marL="457200" marR="215900" lvl="0" indent="-333375" algn="l" rtl="0">
              <a:lnSpc>
                <a:spcPct val="100000"/>
              </a:lnSpc>
              <a:spcBef>
                <a:spcPts val="0"/>
              </a:spcBef>
              <a:spcAft>
                <a:spcPts val="0"/>
              </a:spcAft>
              <a:buClr>
                <a:srgbClr val="0A0A23"/>
              </a:buClr>
              <a:buSzPts val="1650"/>
              <a:buFont typeface="Lato"/>
              <a:buChar char="●"/>
            </a:pPr>
            <a:r>
              <a:rPr lang="en-GB" sz="1650">
                <a:solidFill>
                  <a:srgbClr val="0A0A23"/>
                </a:solidFill>
                <a:highlight>
                  <a:srgbClr val="FFFFFF"/>
                </a:highlight>
                <a:latin typeface="Lato"/>
                <a:ea typeface="Lato"/>
                <a:cs typeface="Lato"/>
                <a:sym typeface="Lato"/>
              </a:rPr>
              <a:t>One or more Acceptance Criteria, giving a short description of how the story will be validated</a:t>
            </a:r>
            <a:endParaRPr sz="1650">
              <a:solidFill>
                <a:srgbClr val="0A0A23"/>
              </a:solidFill>
              <a:highlight>
                <a:srgbClr val="FFFFFF"/>
              </a:highlight>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p:nvPr/>
        </p:nvSpPr>
        <p:spPr>
          <a:xfrm>
            <a:off x="1082275" y="921550"/>
            <a:ext cx="3000000" cy="5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50" b="1">
                <a:solidFill>
                  <a:schemeClr val="lt1"/>
                </a:solidFill>
                <a:highlight>
                  <a:srgbClr val="FF0000"/>
                </a:highlight>
                <a:latin typeface="Lato"/>
                <a:ea typeface="Lato"/>
                <a:cs typeface="Lato"/>
                <a:sym typeface="Lato"/>
              </a:rPr>
              <a:t>Task</a:t>
            </a:r>
            <a:endParaRPr sz="2300">
              <a:solidFill>
                <a:schemeClr val="lt1"/>
              </a:solidFill>
              <a:highlight>
                <a:srgbClr val="FF0000"/>
              </a:highlight>
            </a:endParaRPr>
          </a:p>
        </p:txBody>
      </p:sp>
      <p:sp>
        <p:nvSpPr>
          <p:cNvPr id="169" name="Google Shape;169;p19"/>
          <p:cNvSpPr txBox="1"/>
          <p:nvPr/>
        </p:nvSpPr>
        <p:spPr>
          <a:xfrm>
            <a:off x="1082275" y="1564500"/>
            <a:ext cx="7865400" cy="9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solidFill>
                  <a:srgbClr val="0A0A23"/>
                </a:solidFill>
                <a:highlight>
                  <a:srgbClr val="FFFFFF"/>
                </a:highlight>
                <a:latin typeface="Lato"/>
                <a:ea typeface="Lato"/>
                <a:cs typeface="Lato"/>
                <a:sym typeface="Lato"/>
              </a:rPr>
              <a:t>Tasks are descriptions of the actual work that an individual or pair does in order to complete a story. They are manageable, doable, and trackable units of work. Typically, there are several tasks per story.</a:t>
            </a:r>
            <a:endParaRPr/>
          </a:p>
        </p:txBody>
      </p:sp>
      <p:sp>
        <p:nvSpPr>
          <p:cNvPr id="170" name="Google Shape;170;p19"/>
          <p:cNvSpPr txBox="1"/>
          <p:nvPr/>
        </p:nvSpPr>
        <p:spPr>
          <a:xfrm>
            <a:off x="1082275" y="2743200"/>
            <a:ext cx="7500900" cy="2255700"/>
          </a:xfrm>
          <a:prstGeom prst="rect">
            <a:avLst/>
          </a:prstGeom>
          <a:noFill/>
          <a:ln>
            <a:noFill/>
          </a:ln>
        </p:spPr>
        <p:txBody>
          <a:bodyPr spcFirstLastPara="1" wrap="square" lIns="91425" tIns="91425" rIns="91425" bIns="91425" anchor="t" anchorCtr="0">
            <a:spAutoFit/>
          </a:bodyPr>
          <a:lstStyle/>
          <a:p>
            <a:pPr marL="0" lvl="0" indent="0" algn="l" rtl="0">
              <a:lnSpc>
                <a:spcPct val="133330"/>
              </a:lnSpc>
              <a:spcBef>
                <a:spcPts val="1800"/>
              </a:spcBef>
              <a:spcAft>
                <a:spcPts val="0"/>
              </a:spcAft>
              <a:buNone/>
            </a:pPr>
            <a:r>
              <a:rPr lang="en-GB" sz="2500" b="1">
                <a:solidFill>
                  <a:schemeClr val="lt1"/>
                </a:solidFill>
                <a:highlight>
                  <a:srgbClr val="FF0000"/>
                </a:highlight>
              </a:rPr>
              <a:t>Subtasks</a:t>
            </a:r>
            <a:endParaRPr sz="2500" b="1">
              <a:solidFill>
                <a:schemeClr val="lt1"/>
              </a:solidFill>
              <a:highlight>
                <a:srgbClr val="FF0000"/>
              </a:highlight>
            </a:endParaRPr>
          </a:p>
          <a:p>
            <a:pPr marL="0" lvl="0" indent="0" algn="l" rtl="0">
              <a:lnSpc>
                <a:spcPct val="115000"/>
              </a:lnSpc>
              <a:spcBef>
                <a:spcPts val="400"/>
              </a:spcBef>
              <a:spcAft>
                <a:spcPts val="3200"/>
              </a:spcAft>
              <a:buNone/>
            </a:pPr>
            <a:r>
              <a:rPr lang="en-GB" sz="1450">
                <a:solidFill>
                  <a:srgbClr val="2D2D2D"/>
                </a:solidFill>
                <a:highlight>
                  <a:srgbClr val="FFFFFF"/>
                </a:highlight>
              </a:rPr>
              <a:t>Subtasks are your smallest pieces of work to be tracked and are a tool for those committing to the parent Task or Story to break their work down further and track how they want to do it. Not all Stories or Tasks need to be Subtasked, it should be up to the team, but if a Story or Task is Subtasked, it should be Subtasked out completely so that when all the Subtasks of a Story or Task are complete, the Story or Task should be able to be considered complete as well.</a:t>
            </a:r>
            <a:endParaRPr sz="1450">
              <a:solidFill>
                <a:srgbClr val="2D2D2D"/>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p:nvPr/>
        </p:nvSpPr>
        <p:spPr>
          <a:xfrm>
            <a:off x="1114425" y="1092975"/>
            <a:ext cx="8079600" cy="1782900"/>
          </a:xfrm>
          <a:prstGeom prst="rect">
            <a:avLst/>
          </a:prstGeom>
          <a:noFill/>
          <a:ln>
            <a:noFill/>
          </a:ln>
        </p:spPr>
        <p:txBody>
          <a:bodyPr spcFirstLastPara="1" wrap="square" lIns="91425" tIns="91425" rIns="91425" bIns="91425" anchor="t" anchorCtr="0">
            <a:spAutoFit/>
          </a:bodyPr>
          <a:lstStyle/>
          <a:p>
            <a:pPr marL="0" lvl="0" indent="0" algn="l" rtl="0">
              <a:lnSpc>
                <a:spcPct val="133330"/>
              </a:lnSpc>
              <a:spcBef>
                <a:spcPts val="1800"/>
              </a:spcBef>
              <a:spcAft>
                <a:spcPts val="0"/>
              </a:spcAft>
              <a:buNone/>
            </a:pPr>
            <a:r>
              <a:rPr lang="en-GB" sz="2500" b="1">
                <a:solidFill>
                  <a:schemeClr val="lt1"/>
                </a:solidFill>
                <a:highlight>
                  <a:srgbClr val="FF0000"/>
                </a:highlight>
              </a:rPr>
              <a:t>STORY POINT</a:t>
            </a:r>
            <a:endParaRPr sz="2500" b="1">
              <a:solidFill>
                <a:schemeClr val="lt1"/>
              </a:solidFill>
              <a:highlight>
                <a:srgbClr val="FF0000"/>
              </a:highlight>
            </a:endParaRPr>
          </a:p>
          <a:p>
            <a:pPr marL="0" lvl="0" indent="0" algn="l" rtl="0">
              <a:lnSpc>
                <a:spcPct val="100000"/>
              </a:lnSpc>
              <a:spcBef>
                <a:spcPts val="400"/>
              </a:spcBef>
              <a:spcAft>
                <a:spcPts val="0"/>
              </a:spcAft>
              <a:buNone/>
            </a:pPr>
            <a:r>
              <a:rPr lang="en-GB" sz="1350">
                <a:solidFill>
                  <a:srgbClr val="2D2D2D"/>
                </a:solidFill>
                <a:highlight>
                  <a:srgbClr val="FFFFFF"/>
                </a:highlight>
              </a:rPr>
              <a:t>A rough estimation of  the time taken by the dev team to develop a feature and the time taken by the tester team to test that feature. </a:t>
            </a:r>
            <a:endParaRPr sz="1350">
              <a:solidFill>
                <a:srgbClr val="2D2D2D"/>
              </a:solidFill>
              <a:highlight>
                <a:srgbClr val="FFFFFF"/>
              </a:highlight>
            </a:endParaRPr>
          </a:p>
          <a:p>
            <a:pPr marL="0" lvl="0" indent="0" algn="l" rtl="0">
              <a:lnSpc>
                <a:spcPct val="100000"/>
              </a:lnSpc>
              <a:spcBef>
                <a:spcPts val="3200"/>
              </a:spcBef>
              <a:spcAft>
                <a:spcPts val="3200"/>
              </a:spcAft>
              <a:buNone/>
            </a:pPr>
            <a:r>
              <a:rPr lang="en-GB" sz="1350">
                <a:solidFill>
                  <a:srgbClr val="2D2D2D"/>
                </a:solidFill>
                <a:highlight>
                  <a:srgbClr val="FFFFFF"/>
                </a:highlight>
              </a:rPr>
              <a:t>Its always calculated in the fibonacci series .</a:t>
            </a:r>
            <a:endParaRPr sz="1350">
              <a:solidFill>
                <a:srgbClr val="2D2D2D"/>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1221300" y="622350"/>
            <a:ext cx="7663200" cy="2392200"/>
          </a:xfrm>
          <a:prstGeom prst="rect">
            <a:avLst/>
          </a:prstGeom>
        </p:spPr>
        <p:txBody>
          <a:bodyPr spcFirstLastPara="1" wrap="square" lIns="91425" tIns="91425" rIns="91425" bIns="91425" anchor="t" anchorCtr="0">
            <a:normAutofit fontScale="90000"/>
          </a:bodyPr>
          <a:lstStyle/>
          <a:p>
            <a:pPr marL="0" lvl="0" indent="0" algn="l" rtl="0">
              <a:spcBef>
                <a:spcPts val="1800"/>
              </a:spcBef>
              <a:spcAft>
                <a:spcPts val="0"/>
              </a:spcAft>
              <a:buNone/>
            </a:pPr>
            <a:r>
              <a:rPr lang="en-GB" sz="1722" b="1">
                <a:highlight>
                  <a:srgbClr val="FF0000"/>
                </a:highlight>
                <a:latin typeface="Arial"/>
                <a:ea typeface="Arial"/>
                <a:cs typeface="Arial"/>
                <a:sym typeface="Arial"/>
              </a:rPr>
              <a:t>Sprint planning meeting</a:t>
            </a:r>
            <a:endParaRPr sz="1722" b="1">
              <a:highlight>
                <a:srgbClr val="FF0000"/>
              </a:highlight>
              <a:latin typeface="Arial"/>
              <a:ea typeface="Arial"/>
              <a:cs typeface="Arial"/>
              <a:sym typeface="Arial"/>
            </a:endParaRPr>
          </a:p>
          <a:p>
            <a:pPr marL="0" lvl="0" indent="0" algn="l" rtl="0">
              <a:lnSpc>
                <a:spcPct val="135000"/>
              </a:lnSpc>
              <a:spcBef>
                <a:spcPts val="1800"/>
              </a:spcBef>
              <a:spcAft>
                <a:spcPts val="0"/>
              </a:spcAft>
              <a:buNone/>
            </a:pPr>
            <a:r>
              <a:rPr lang="en-GB" sz="1500">
                <a:solidFill>
                  <a:srgbClr val="282C33"/>
                </a:solidFill>
                <a:highlight>
                  <a:srgbClr val="FFFFFF"/>
                </a:highlight>
                <a:latin typeface="Arial"/>
                <a:ea typeface="Arial"/>
                <a:cs typeface="Arial"/>
                <a:sym typeface="Arial"/>
              </a:rPr>
              <a:t>Before your team begins a Scrum sprint, you need to know where you’re going. This is where the sprint planning meeting comes in. A sprint planning meeting should be one of the longest Scrum meetings you hold—plan on two hours of planning for each week of your sprint. (A two week sprint, for example, requires roughly a four hour planning meeting.) While this may seem like a lot, remember that you only need to hold one sprint planning meeting per sprint—right at the start. </a:t>
            </a:r>
            <a:endParaRPr sz="1500">
              <a:solidFill>
                <a:srgbClr val="282C33"/>
              </a:solidFill>
              <a:highlight>
                <a:srgbClr val="FFFFFF"/>
              </a:highlight>
              <a:latin typeface="Arial"/>
              <a:ea typeface="Arial"/>
              <a:cs typeface="Arial"/>
              <a:sym typeface="Arial"/>
            </a:endParaRPr>
          </a:p>
          <a:p>
            <a:pPr marL="0" lvl="0" indent="0" algn="l" rtl="0">
              <a:spcBef>
                <a:spcPts val="1500"/>
              </a:spcBef>
              <a:spcAft>
                <a:spcPts val="0"/>
              </a:spcAft>
              <a:buNone/>
            </a:pPr>
            <a:endParaRPr/>
          </a:p>
        </p:txBody>
      </p:sp>
      <p:sp>
        <p:nvSpPr>
          <p:cNvPr id="181" name="Google Shape;181;p21"/>
          <p:cNvSpPr txBox="1"/>
          <p:nvPr/>
        </p:nvSpPr>
        <p:spPr>
          <a:xfrm>
            <a:off x="1183500" y="2526500"/>
            <a:ext cx="7833000" cy="2924400"/>
          </a:xfrm>
          <a:prstGeom prst="rect">
            <a:avLst/>
          </a:prstGeom>
          <a:noFill/>
          <a:ln>
            <a:noFill/>
          </a:ln>
        </p:spPr>
        <p:txBody>
          <a:bodyPr spcFirstLastPara="1" wrap="square" lIns="91425" tIns="91425" rIns="91425" bIns="91425" anchor="t" anchorCtr="0">
            <a:spAutoFit/>
          </a:bodyPr>
          <a:lstStyle/>
          <a:p>
            <a:pPr marL="0" lvl="0" indent="0" algn="l" rtl="0">
              <a:spcBef>
                <a:spcPts val="1800"/>
              </a:spcBef>
              <a:spcAft>
                <a:spcPts val="0"/>
              </a:spcAft>
              <a:buNone/>
            </a:pPr>
            <a:r>
              <a:rPr lang="en-GB" sz="1500" b="1">
                <a:solidFill>
                  <a:schemeClr val="lt1"/>
                </a:solidFill>
                <a:highlight>
                  <a:srgbClr val="FF0000"/>
                </a:highlight>
              </a:rPr>
              <a:t>Daily standup meeting</a:t>
            </a:r>
            <a:endParaRPr sz="1500" b="1">
              <a:solidFill>
                <a:schemeClr val="lt1"/>
              </a:solidFill>
              <a:highlight>
                <a:srgbClr val="FF0000"/>
              </a:highlight>
            </a:endParaRPr>
          </a:p>
          <a:p>
            <a:pPr marL="0" lvl="0" indent="0" algn="l" rtl="0">
              <a:lnSpc>
                <a:spcPct val="135000"/>
              </a:lnSpc>
              <a:spcBef>
                <a:spcPts val="1800"/>
              </a:spcBef>
              <a:spcAft>
                <a:spcPts val="0"/>
              </a:spcAft>
              <a:buNone/>
            </a:pPr>
            <a:r>
              <a:rPr lang="en-GB" sz="1500">
                <a:solidFill>
                  <a:srgbClr val="282C33"/>
                </a:solidFill>
                <a:highlight>
                  <a:srgbClr val="FFFFFF"/>
                </a:highlight>
              </a:rPr>
              <a:t>As the most frequently held Agile Scrum meetings, daily standup meetings are the bread and butter of Scrum sprints. They’re short, to the point, and, as the name suggests, held each day—they’re typically the first meeting of the work day. By the end of a standup meeting, each team member should have answered two questions: What did I accomplish yesterday? And what am I going to accomplish today? Standup meetings are also a time for team members to bring up any roadblocks they are facing. </a:t>
            </a:r>
            <a:endParaRPr sz="1500">
              <a:solidFill>
                <a:srgbClr val="282C33"/>
              </a:solidFill>
              <a:highlight>
                <a:srgbClr val="FFFFFF"/>
              </a:highlight>
            </a:endParaRPr>
          </a:p>
          <a:p>
            <a:pPr marL="0" lvl="0" indent="0" algn="l" rtl="0">
              <a:spcBef>
                <a:spcPts val="1500"/>
              </a:spcBef>
              <a:spcAft>
                <a:spcPts val="0"/>
              </a:spcAft>
              <a:buNone/>
            </a:pPr>
            <a:endParaRPr>
              <a:latin typeface="Lato"/>
              <a:ea typeface="Lato"/>
              <a:cs typeface="Lato"/>
              <a:sym typeface="Lato"/>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0</TotalTime>
  <Words>719</Words>
  <Application>Microsoft Office PowerPoint</Application>
  <PresentationFormat>On-screen Show (16:9)</PresentationFormat>
  <Paragraphs>30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Lato</vt:lpstr>
      <vt:lpstr>Corbel</vt:lpstr>
      <vt:lpstr>Arial</vt:lpstr>
      <vt:lpstr>Roboto</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planning meeting Before your team begins a Scrum sprint, you need to know where you’re going. This is where the sprint planning meeting comes in. A sprint planning meeting should be one of the longest Scrum meetings you hold—plan on two hours of planning for each week of your sprint. (A two week sprint, for example, requires roughly a four hour planning meeting.) While this may seem like a lot, remember that you only need to hold one sprint planning meeting per sprint—right at the start.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harsha chinnu</cp:lastModifiedBy>
  <cp:revision>1</cp:revision>
  <dcterms:modified xsi:type="dcterms:W3CDTF">2022-04-04T21:51:50Z</dcterms:modified>
</cp:coreProperties>
</file>