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8" r:id="rId3"/>
    <p:sldId id="257" r:id="rId4"/>
    <p:sldId id="258" r:id="rId5"/>
    <p:sldId id="259" r:id="rId6"/>
    <p:sldId id="260" r:id="rId7"/>
    <p:sldId id="262" r:id="rId8"/>
    <p:sldId id="263" r:id="rId9"/>
    <p:sldId id="264" r:id="rId10"/>
    <p:sldId id="266" r:id="rId11"/>
    <p:sldId id="265"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26655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12752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62659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40394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3988241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E46DB4-5557-4291-8EE4-151CDA9D26ED}"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442105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E46DB4-5557-4291-8EE4-151CDA9D26ED}" type="datetimeFigureOut">
              <a:rPr lang="en-IN" smtClean="0"/>
              <a:t>05-04-2022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46879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3466501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90365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358998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34657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E46DB4-5557-4291-8EE4-151CDA9D26E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7481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46DB4-5557-4291-8EE4-151CDA9D26ED}"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667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E46DB4-5557-4291-8EE4-151CDA9D26ED}"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88746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46DB4-5557-4291-8EE4-151CDA9D26ED}"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11906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47230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297071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DE46DB4-5557-4291-8EE4-151CDA9D26ED}" type="datetimeFigureOut">
              <a:rPr lang="en-IN" smtClean="0"/>
              <a:t>05-04-2022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80F40E-5F61-40E5-BCE4-03D42B9BEC56}" type="slidenum">
              <a:rPr lang="en-IN" smtClean="0"/>
              <a:t>‹#›</a:t>
            </a:fld>
            <a:endParaRPr lang="en-IN"/>
          </a:p>
        </p:txBody>
      </p:sp>
    </p:spTree>
    <p:extLst>
      <p:ext uri="{BB962C8B-B14F-4D97-AF65-F5344CB8AC3E}">
        <p14:creationId xmlns:p14="http://schemas.microsoft.com/office/powerpoint/2010/main" val="23641019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7AAC4EC-D9BB-4F66-A8C1-5808B05F2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3297" y="830380"/>
            <a:ext cx="7609892" cy="5057191"/>
          </a:xfrm>
          <a:prstGeom prst="rect">
            <a:avLst/>
          </a:prstGeom>
        </p:spPr>
      </p:pic>
    </p:spTree>
    <p:extLst>
      <p:ext uri="{BB962C8B-B14F-4D97-AF65-F5344CB8AC3E}">
        <p14:creationId xmlns:p14="http://schemas.microsoft.com/office/powerpoint/2010/main" val="1938925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8BA1278-0A72-413E-B9A3-298351EC1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1" y="0"/>
            <a:ext cx="11943182" cy="6027576"/>
          </a:xfrm>
          <a:prstGeom prst="rect">
            <a:avLst/>
          </a:prstGeom>
        </p:spPr>
      </p:pic>
    </p:spTree>
    <p:extLst>
      <p:ext uri="{BB962C8B-B14F-4D97-AF65-F5344CB8AC3E}">
        <p14:creationId xmlns:p14="http://schemas.microsoft.com/office/powerpoint/2010/main" val="197597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50CF39-A483-4797-BB7C-E0CA42310A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Route53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B063308-6515-4EAC-9ED0-25ACFB97EDBF}"/>
              </a:ext>
            </a:extLst>
          </p:cNvPr>
          <p:cNvSpPr>
            <a:spLocks noGrp="1"/>
          </p:cNvSpPr>
          <p:nvPr>
            <p:ph idx="1"/>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Route 53 is a scalable and highly available Domain Name System service. Released on December 5, 2010, it is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 computing platform, Amazon Web Services.</a:t>
            </a:r>
          </a:p>
          <a:p>
            <a:pPr algn="l"/>
            <a:r>
              <a:rPr lang="en-US" sz="2400" i="0" dirty="0">
                <a:effectLst/>
                <a:latin typeface="Times New Roman" panose="02020603050405020304" pitchFamily="18" charset="0"/>
                <a:cs typeface="Times New Roman" panose="02020603050405020304" pitchFamily="18" charset="0"/>
              </a:rPr>
              <a:t>Amazon Route 53 is a highly available and scalable cloud Domain Name System (DNS) web service. </a:t>
            </a:r>
          </a:p>
          <a:p>
            <a:pPr algn="l"/>
            <a:r>
              <a:rPr lang="en-US" sz="2400" i="0" dirty="0">
                <a:effectLst/>
                <a:latin typeface="Times New Roman" panose="02020603050405020304" pitchFamily="18" charset="0"/>
                <a:cs typeface="Times New Roman" panose="02020603050405020304" pitchFamily="18" charset="0"/>
              </a:rPr>
              <a:t>It is designed to give developers and businesses an extremely reliable and cost effective way to route end users to Internet applications by translating names like www.example.com into the numeric IP addresses like 192.0.</a:t>
            </a:r>
          </a:p>
          <a:p>
            <a:pPr algn="l"/>
            <a:r>
              <a:rPr lang="en-US" sz="2400" i="0" dirty="0">
                <a:effectLst/>
                <a:latin typeface="Times New Roman" panose="02020603050405020304" pitchFamily="18" charset="0"/>
                <a:cs typeface="Times New Roman" panose="02020603050405020304" pitchFamily="18" charset="0"/>
              </a:rPr>
              <a:t>Route 53 is a Domain Name System (DNS) service that performs global server load balancing by routing each request to the AWS region closest to the requester's location.</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36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CF8DF-A243-44AA-81AB-131C637812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756B33A-E338-4E1F-BEFC-A98F47BDA01C}"/>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Easy to Use</a:t>
            </a:r>
          </a:p>
          <a:p>
            <a:r>
              <a:rPr lang="en-IN" sz="2400" b="0" i="0" dirty="0">
                <a:solidFill>
                  <a:srgbClr val="444444"/>
                </a:solidFill>
                <a:effectLst/>
                <a:latin typeface="Times New Roman" panose="02020603050405020304" pitchFamily="18" charset="0"/>
                <a:cs typeface="Times New Roman" panose="02020603050405020304" pitchFamily="18" charset="0"/>
              </a:rPr>
              <a:t>No Capacity Limits</a:t>
            </a:r>
          </a:p>
          <a:p>
            <a:r>
              <a:rPr lang="en-IN" sz="2400" b="0" i="0" dirty="0">
                <a:solidFill>
                  <a:srgbClr val="444444"/>
                </a:solidFill>
                <a:effectLst/>
                <a:latin typeface="Times New Roman" panose="02020603050405020304" pitchFamily="18" charset="0"/>
                <a:cs typeface="Times New Roman" panose="02020603050405020304" pitchFamily="18" charset="0"/>
              </a:rPr>
              <a:t>Provides Speed and Agility</a:t>
            </a:r>
          </a:p>
          <a:p>
            <a:r>
              <a:rPr lang="en-IN" sz="2400" b="0" i="0" dirty="0">
                <a:solidFill>
                  <a:srgbClr val="444444"/>
                </a:solidFill>
                <a:effectLst/>
                <a:latin typeface="Times New Roman" panose="02020603050405020304" pitchFamily="18" charset="0"/>
                <a:cs typeface="Times New Roman" panose="02020603050405020304" pitchFamily="18" charset="0"/>
              </a:rPr>
              <a:t>Secure and Reliable</a:t>
            </a:r>
          </a:p>
          <a:p>
            <a:endParaRPr lang="en-IN" dirty="0"/>
          </a:p>
        </p:txBody>
      </p:sp>
    </p:spTree>
    <p:extLst>
      <p:ext uri="{BB962C8B-B14F-4D97-AF65-F5344CB8AC3E}">
        <p14:creationId xmlns:p14="http://schemas.microsoft.com/office/powerpoint/2010/main" val="315494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190F4C-5BC9-43E6-AFCC-CD85EBC2AD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44C7268-109D-4828-9031-9A427D3E0B10}"/>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Limitations OF Amazon EC2</a:t>
            </a:r>
          </a:p>
          <a:p>
            <a:r>
              <a:rPr lang="en-IN" sz="2400" b="0" i="0" dirty="0">
                <a:solidFill>
                  <a:srgbClr val="444444"/>
                </a:solidFill>
                <a:effectLst/>
                <a:latin typeface="Times New Roman" panose="02020603050405020304" pitchFamily="18" charset="0"/>
                <a:cs typeface="Times New Roman" panose="02020603050405020304" pitchFamily="18" charset="0"/>
              </a:rPr>
              <a:t>Security Limitations</a:t>
            </a:r>
          </a:p>
          <a:p>
            <a:r>
              <a:rPr lang="en-IN" sz="2400" b="0" i="0" dirty="0">
                <a:solidFill>
                  <a:srgbClr val="444444"/>
                </a:solidFill>
                <a:effectLst/>
                <a:latin typeface="Times New Roman" panose="02020603050405020304" pitchFamily="18" charset="0"/>
                <a:cs typeface="Times New Roman" panose="02020603050405020304" pitchFamily="18" charset="0"/>
              </a:rPr>
              <a:t>Technical Support Fee</a:t>
            </a:r>
          </a:p>
          <a:p>
            <a:r>
              <a:rPr lang="en-IN" sz="2400" b="0" i="0" dirty="0">
                <a:solidFill>
                  <a:srgbClr val="444444"/>
                </a:solidFill>
                <a:effectLst/>
                <a:latin typeface="Times New Roman" panose="02020603050405020304" pitchFamily="18" charset="0"/>
                <a:cs typeface="Times New Roman" panose="02020603050405020304" pitchFamily="18" charset="0"/>
              </a:rPr>
              <a:t>General cloud Computing Issues</a:t>
            </a:r>
          </a:p>
          <a:p>
            <a:pPr marL="0" indent="0">
              <a:buNone/>
            </a:pPr>
            <a:endParaRPr lang="en-IN" dirty="0"/>
          </a:p>
        </p:txBody>
      </p:sp>
    </p:spTree>
    <p:extLst>
      <p:ext uri="{BB962C8B-B14F-4D97-AF65-F5344CB8AC3E}">
        <p14:creationId xmlns:p14="http://schemas.microsoft.com/office/powerpoint/2010/main" val="290170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2B35F5-688C-4B7E-AEE2-8E6650CE33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Computing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AEF58A5-2097-4598-AB51-6FB0EF2EA407}"/>
              </a:ext>
            </a:extLst>
          </p:cNvPr>
          <p:cNvSpPr>
            <a:spLocks noGrp="1"/>
          </p:cNvSpPr>
          <p:nvPr>
            <p:ph idx="1"/>
          </p:nvPr>
        </p:nvSpPr>
        <p:spPr>
          <a:xfrm>
            <a:off x="1451579" y="2015732"/>
            <a:ext cx="9603275" cy="3937199"/>
          </a:xfrm>
        </p:spPr>
        <p:txBody>
          <a:bodyPr>
            <a:normAutofit fontScale="92500" lnSpcReduction="20000"/>
          </a:bodyPr>
          <a:lstStyle/>
          <a:p>
            <a:r>
              <a:rPr lang="en-US" sz="2400" i="0" dirty="0">
                <a:effectLst/>
                <a:latin typeface="Times New Roman" panose="02020603050405020304" pitchFamily="18" charset="0"/>
                <a:cs typeface="Times New Roman" panose="02020603050405020304" pitchFamily="18" charset="0"/>
              </a:rPr>
              <a:t>Cloud computing is a general term for anything that involves delivering hosted services over the internet.</a:t>
            </a:r>
          </a:p>
          <a:p>
            <a:r>
              <a:rPr lang="en-US" sz="2400" b="0" i="0" dirty="0">
                <a:effectLst/>
                <a:latin typeface="Times New Roman" panose="02020603050405020304" pitchFamily="18" charset="0"/>
                <a:cs typeface="Times New Roman" panose="02020603050405020304" pitchFamily="18" charset="0"/>
              </a:rPr>
              <a:t>Cloud computing is the on-demand availability of computer system resources, especially data storage and computing power, without direct active management by the user. </a:t>
            </a:r>
          </a:p>
          <a:p>
            <a:r>
              <a:rPr lang="en-US" sz="2400" b="0" i="0" dirty="0">
                <a:effectLst/>
                <a:latin typeface="Times New Roman" panose="02020603050405020304" pitchFamily="18" charset="0"/>
                <a:cs typeface="Times New Roman" panose="02020603050405020304" pitchFamily="18" charset="0"/>
              </a:rPr>
              <a:t>Large clouds often have functions distributed over multiple locations, each location being a data center.</a:t>
            </a: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These services are divided into three main categories or types of cloud computing</a:t>
            </a:r>
          </a:p>
          <a:p>
            <a:r>
              <a:rPr lang="en-US" sz="2400" dirty="0" err="1">
                <a:latin typeface="Times New Roman" panose="02020603050405020304" pitchFamily="18" charset="0"/>
                <a:cs typeface="Times New Roman" panose="02020603050405020304" pitchFamily="18" charset="0"/>
              </a:rPr>
              <a:t>Iaas</a:t>
            </a:r>
            <a:r>
              <a:rPr lang="en-US" sz="2400" dirty="0">
                <a:latin typeface="Times New Roman" panose="02020603050405020304" pitchFamily="18" charset="0"/>
                <a:cs typeface="Times New Roman" panose="02020603050405020304" pitchFamily="18" charset="0"/>
              </a:rPr>
              <a:t> (Infrastructure as a service)</a:t>
            </a:r>
          </a:p>
          <a:p>
            <a:r>
              <a:rPr lang="en-US" sz="2400" i="0" dirty="0" err="1">
                <a:effectLst/>
                <a:latin typeface="Times New Roman" panose="02020603050405020304" pitchFamily="18" charset="0"/>
                <a:cs typeface="Times New Roman" panose="02020603050405020304" pitchFamily="18" charset="0"/>
              </a:rPr>
              <a:t>Paas</a:t>
            </a:r>
            <a:r>
              <a:rPr lang="en-US" sz="2400" i="0" dirty="0">
                <a:effectLst/>
                <a:latin typeface="Times New Roman" panose="02020603050405020304" pitchFamily="18" charset="0"/>
                <a:cs typeface="Times New Roman" panose="02020603050405020304" pitchFamily="18" charset="0"/>
              </a:rPr>
              <a:t> (Platform as a service)</a:t>
            </a:r>
          </a:p>
          <a:p>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(Software as a service)</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5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8C179C-F6FB-451A-8F1B-323958E58B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092EA0A-703B-4D92-AB1A-E9AEB23F7C44}"/>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Amazon Web Services, Inc. is a subsidiary of Amazon providing on-demand cloud computing platforms and APIs to individuals, companies, and governments, on a metered pay-as-you-go basis.</a:t>
            </a:r>
          </a:p>
          <a:p>
            <a:pPr algn="l"/>
            <a:r>
              <a:rPr lang="en-IN" sz="2400" i="0" dirty="0">
                <a:effectLst/>
                <a:latin typeface="Times New Roman" panose="02020603050405020304" pitchFamily="18" charset="0"/>
                <a:cs typeface="Times New Roman" panose="02020603050405020304" pitchFamily="18" charset="0"/>
              </a:rPr>
              <a:t>CEO: Adam</a:t>
            </a:r>
            <a:r>
              <a:rPr lang="en-IN" sz="2400" dirty="0">
                <a:solidFill>
                  <a:srgbClr val="0563C1"/>
                </a:solidFill>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Selipsky</a:t>
            </a:r>
            <a:r>
              <a:rPr lang="en-IN" sz="2400" i="0" dirty="0">
                <a:effectLst/>
                <a:latin typeface="Times New Roman" panose="02020603050405020304" pitchFamily="18" charset="0"/>
                <a:cs typeface="Times New Roman" panose="02020603050405020304" pitchFamily="18" charset="0"/>
              </a:rPr>
              <a:t> (17 May 2021–)</a:t>
            </a:r>
          </a:p>
          <a:p>
            <a:pPr algn="l"/>
            <a:r>
              <a:rPr lang="en-IN" sz="2400" dirty="0">
                <a:latin typeface="Times New Roman" panose="02020603050405020304" pitchFamily="18" charset="0"/>
                <a:cs typeface="Times New Roman" panose="02020603050405020304" pitchFamily="18" charset="0"/>
              </a:rPr>
              <a:t>Headquarters</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Seattle, Washington, United States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Founder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Parent organization</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9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49900-6086-4670-8D8A-9C840828A3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exactly AWS Do?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EC9EDDE-EED6-44A8-B258-39ACBBF7A65F}"/>
              </a:ext>
            </a:extLst>
          </p:cNvPr>
          <p:cNvSpPr>
            <a:spLocks noGrp="1"/>
          </p:cNvSpPr>
          <p:nvPr>
            <p:ph idx="1"/>
          </p:nvPr>
        </p:nvSpPr>
        <p:spPr/>
        <p:txBody>
          <a:bodyPr>
            <a:normAutofit lnSpcReduction="10000"/>
          </a:bodyPr>
          <a:lstStyle/>
          <a:p>
            <a:r>
              <a:rPr lang="en-US" sz="2400" i="0" dirty="0">
                <a:effectLst/>
                <a:latin typeface="Times New Roman" panose="02020603050405020304" pitchFamily="18" charset="0"/>
                <a:cs typeface="Times New Roman" panose="02020603050405020304" pitchFamily="18" charset="0"/>
              </a:rPr>
              <a:t>AWS provides servers, storage, networking, remote computing, email, mobile development, and security. AWS accounts for about 13% of Amazon's total revenue as of Q2 2021.</a:t>
            </a:r>
          </a:p>
          <a:p>
            <a:r>
              <a:rPr lang="en-US" sz="2400" i="0" dirty="0">
                <a:solidFill>
                  <a:srgbClr val="202122"/>
                </a:solidFill>
                <a:effectLst/>
                <a:latin typeface="Times New Roman" panose="02020603050405020304" pitchFamily="18" charset="0"/>
                <a:cs typeface="Times New Roman" panose="02020603050405020304" pitchFamily="18" charset="0"/>
              </a:rPr>
              <a:t>The AWS technology is implemented at </a:t>
            </a:r>
            <a:r>
              <a:rPr lang="en-US" sz="2400" dirty="0">
                <a:latin typeface="Times New Roman" panose="02020603050405020304" pitchFamily="18" charset="0"/>
                <a:cs typeface="Times New Roman" panose="02020603050405020304" pitchFamily="18" charset="0"/>
              </a:rPr>
              <a:t>server farms</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throughout the world, and maintained by the Amazon subsidiary. </a:t>
            </a:r>
          </a:p>
          <a:p>
            <a:r>
              <a:rPr lang="en-US" sz="2400" i="0" dirty="0">
                <a:solidFill>
                  <a:srgbClr val="202122"/>
                </a:solidFill>
                <a:effectLst/>
                <a:latin typeface="Times New Roman" panose="02020603050405020304" pitchFamily="18" charset="0"/>
                <a:cs typeface="Times New Roman" panose="02020603050405020304" pitchFamily="18" charset="0"/>
              </a:rPr>
              <a:t>Fees are based on a combination of usage (known as a "Pay-as-you-go" model), hardware, operating system, software, or networking features chosen by the subscriber required </a:t>
            </a:r>
            <a:r>
              <a:rPr lang="en-US" sz="2400" dirty="0">
                <a:latin typeface="Times New Roman" panose="02020603050405020304" pitchFamily="18" charset="0"/>
                <a:cs typeface="Times New Roman" panose="02020603050405020304" pitchFamily="18" charset="0"/>
              </a:rPr>
              <a:t>availability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redundancy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security</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and service options.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4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4FC9C-424E-4165-B6FA-55347BB571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Services Provided by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731B42E-91E2-4B91-A376-E04DEAEBAE97}"/>
              </a:ext>
            </a:extLst>
          </p:cNvPr>
          <p:cNvSpPr>
            <a:spLocks noGrp="1"/>
          </p:cNvSpPr>
          <p:nvPr>
            <p:ph idx="1"/>
          </p:nvPr>
        </p:nvSpPr>
        <p:spPr/>
        <p:txBody>
          <a:bodyPr>
            <a:normAutofit fontScale="92500" lnSpcReduction="20000"/>
          </a:bodyPr>
          <a:lstStyle/>
          <a:p>
            <a:r>
              <a:rPr lang="en-US" sz="2400" i="0" dirty="0">
                <a:effectLst/>
                <a:latin typeface="Times New Roman" panose="02020603050405020304" pitchFamily="18" charset="0"/>
                <a:cs typeface="Times New Roman" panose="02020603050405020304" pitchFamily="18" charset="0"/>
              </a:rPr>
              <a:t>Amazon Web Services (AWS) is the world's most comprehensive and broadly adopted cloud platform, offering over 200 fully featured services from data centers globally.</a:t>
            </a:r>
          </a:p>
          <a:p>
            <a:pPr marL="0" indent="0">
              <a:buNone/>
            </a:pPr>
            <a:r>
              <a:rPr lang="en-US" sz="2400" b="1" dirty="0">
                <a:latin typeface="Times New Roman" panose="02020603050405020304" pitchFamily="18" charset="0"/>
                <a:cs typeface="Times New Roman" panose="02020603050405020304" pitchFamily="18" charset="0"/>
              </a:rPr>
              <a:t>Some of the commonly used services are</a:t>
            </a:r>
          </a:p>
          <a:p>
            <a:r>
              <a:rPr lang="en-US" sz="2400" dirty="0">
                <a:latin typeface="Times New Roman" panose="02020603050405020304" pitchFamily="18" charset="0"/>
                <a:cs typeface="Times New Roman" panose="02020603050405020304" pitchFamily="18" charset="0"/>
              </a:rPr>
              <a:t>Amazon EC2</a:t>
            </a:r>
          </a:p>
          <a:p>
            <a:r>
              <a:rPr lang="en-US" sz="2400" dirty="0">
                <a:latin typeface="Times New Roman" panose="02020603050405020304" pitchFamily="18" charset="0"/>
                <a:cs typeface="Times New Roman" panose="02020603050405020304" pitchFamily="18" charset="0"/>
              </a:rPr>
              <a:t>Amazon EBS</a:t>
            </a:r>
          </a:p>
          <a:p>
            <a:r>
              <a:rPr lang="en-US" sz="2400" dirty="0">
                <a:latin typeface="Times New Roman" panose="02020603050405020304" pitchFamily="18" charset="0"/>
                <a:cs typeface="Times New Roman" panose="02020603050405020304" pitchFamily="18" charset="0"/>
              </a:rPr>
              <a:t>Amazon S3</a:t>
            </a:r>
          </a:p>
          <a:p>
            <a:r>
              <a:rPr lang="en-US" sz="2400" dirty="0">
                <a:latin typeface="Times New Roman" panose="02020603050405020304" pitchFamily="18" charset="0"/>
                <a:cs typeface="Times New Roman" panose="02020603050405020304" pitchFamily="18" charset="0"/>
              </a:rPr>
              <a:t>Amazon EFS</a:t>
            </a:r>
          </a:p>
          <a:p>
            <a:r>
              <a:rPr lang="en-US" sz="2400" dirty="0">
                <a:latin typeface="Times New Roman" panose="02020603050405020304" pitchFamily="18" charset="0"/>
                <a:cs typeface="Times New Roman" panose="02020603050405020304" pitchFamily="18" charset="0"/>
              </a:rPr>
              <a:t>Amazon Route53</a:t>
            </a:r>
            <a:endParaRPr lang="en-IN" sz="2400" dirty="0">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5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A5981-8210-4CDC-BFAA-474A85D389CC}"/>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Amazon EC2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863C2AA-044F-44CE-8167-73BE8B742538}"/>
              </a:ext>
            </a:extLst>
          </p:cNvPr>
          <p:cNvSpPr>
            <a:spLocks noGrp="1"/>
          </p:cNvSpPr>
          <p:nvPr>
            <p:ph idx="1"/>
          </p:nvPr>
        </p:nvSpPr>
        <p:spPr>
          <a:xfrm>
            <a:off x="1451579" y="2015732"/>
            <a:ext cx="9603275" cy="4142472"/>
          </a:xfrm>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Amazon Elastic Compute Cloud is a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cloud-computing platform, Amazon Web Services, that allows users to rent virtual computers on which to run their own computer applications.</a:t>
            </a:r>
          </a:p>
          <a:p>
            <a:r>
              <a:rPr lang="en-US" sz="2400" i="0" dirty="0">
                <a:effectLst/>
                <a:latin typeface="Times New Roman" panose="02020603050405020304" pitchFamily="18" charset="0"/>
                <a:cs typeface="Times New Roman" panose="02020603050405020304" pitchFamily="18" charset="0"/>
              </a:rPr>
              <a:t>C2 setup involves creating an Amazon Machine Image (AMI), which includes an operating system, apps, and configurations. </a:t>
            </a:r>
          </a:p>
          <a:p>
            <a:r>
              <a:rPr lang="en-US" sz="2400" i="0" dirty="0">
                <a:effectLst/>
                <a:latin typeface="Times New Roman" panose="02020603050405020304" pitchFamily="18" charset="0"/>
                <a:cs typeface="Times New Roman" panose="02020603050405020304" pitchFamily="18" charset="0"/>
              </a:rPr>
              <a:t>That AMI is loaded to the Amazon Simple Storage Service (S3), and it's registered with EC2, at which point users can launch virtual machines as needed.</a:t>
            </a:r>
          </a:p>
          <a:p>
            <a:r>
              <a:rPr lang="en-US" sz="2400" i="0" dirty="0">
                <a:effectLst/>
                <a:latin typeface="Times New Roman" panose="02020603050405020304" pitchFamily="18" charset="0"/>
                <a:cs typeface="Times New Roman" panose="02020603050405020304" pitchFamily="18" charset="0"/>
              </a:rPr>
              <a:t>AWS EC2 helps users to avoid the investment in hardware up front, so the user can deploy and develop applications easier. </a:t>
            </a:r>
          </a:p>
          <a:p>
            <a:r>
              <a:rPr lang="en-US" sz="2400" i="0" dirty="0">
                <a:effectLst/>
                <a:latin typeface="Times New Roman" panose="02020603050405020304" pitchFamily="18" charset="0"/>
                <a:cs typeface="Times New Roman" panose="02020603050405020304" pitchFamily="18" charset="0"/>
              </a:rPr>
              <a:t>It is used to launch many virtual servers, configure networking and security, and managing storage.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0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907B5-BB41-4BFD-9426-77598DB61E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AMZON EBS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157A9C4-77EF-4556-90F4-EF10C8557AB5}"/>
              </a:ext>
            </a:extLst>
          </p:cNvPr>
          <p:cNvSpPr>
            <a:spLocks noGrp="1"/>
          </p:cNvSpPr>
          <p:nvPr>
            <p:ph idx="1"/>
          </p:nvPr>
        </p:nvSpPr>
        <p:spPr>
          <a:xfrm>
            <a:off x="1362269" y="2118048"/>
            <a:ext cx="8658810" cy="2886199"/>
          </a:xfrm>
        </p:spPr>
        <p:txBody>
          <a:bodyPr>
            <a:noAutofit/>
          </a:bodyPr>
          <a:lstStyle/>
          <a:p>
            <a:r>
              <a:rPr lang="en-US" i="0" dirty="0">
                <a:effectLst/>
                <a:latin typeface="Times New Roman" panose="02020603050405020304" pitchFamily="18" charset="0"/>
                <a:cs typeface="Times New Roman" panose="02020603050405020304" pitchFamily="18" charset="0"/>
              </a:rPr>
              <a:t>Amazon Elastic Block Store provides raw block-level storage that can be attached to Amazon EC2 instances and is used by Amazon Relational Database Service. Amazon EBS provides a range of options for storage performance and cost.</a:t>
            </a:r>
          </a:p>
          <a:p>
            <a:r>
              <a:rPr lang="en-US" i="0" dirty="0">
                <a:effectLst/>
                <a:latin typeface="Times New Roman" panose="02020603050405020304" pitchFamily="18" charset="0"/>
                <a:cs typeface="Times New Roman" panose="02020603050405020304" pitchFamily="18" charset="0"/>
              </a:rPr>
              <a:t>Amazon Elastic Block Store (Amazon EBS) is an easy-to-use, scalable, high-performance block-storage service designed for Amazon Elastic Compute Cloud (Amazon EC2). Close.</a:t>
            </a:r>
          </a:p>
          <a:p>
            <a:r>
              <a:rPr lang="en-US" i="0" dirty="0">
                <a:effectLst/>
                <a:latin typeface="Times New Roman" panose="02020603050405020304" pitchFamily="18" charset="0"/>
                <a:cs typeface="Times New Roman" panose="02020603050405020304" pitchFamily="18" charset="0"/>
              </a:rPr>
              <a:t>EC2 instances support two types for block level storage: EC2 Instances can be launched using either Elastic Block Store (EBS) or Instance Store volume as root volumes and additional volumes.</a:t>
            </a:r>
          </a:p>
        </p:txBody>
      </p:sp>
    </p:spTree>
    <p:extLst>
      <p:ext uri="{BB962C8B-B14F-4D97-AF65-F5344CB8AC3E}">
        <p14:creationId xmlns:p14="http://schemas.microsoft.com/office/powerpoint/2010/main" val="21710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59D1D-C952-48BC-95A5-62C22AFF2B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S3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9406AE-ABC1-40B8-B914-ECEF937C2080}"/>
              </a:ext>
            </a:extLst>
          </p:cNvPr>
          <p:cNvSpPr>
            <a:spLocks noGrp="1"/>
          </p:cNvSpPr>
          <p:nvPr>
            <p:ph idx="1"/>
          </p:nvPr>
        </p:nvSpPr>
        <p:spPr>
          <a:xfrm>
            <a:off x="1451579" y="2015732"/>
            <a:ext cx="9603275" cy="4037749"/>
          </a:xfrm>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Amazon Simple Storage Service is a service offered by Amazon Web Services that provides object storage through a web service interface. </a:t>
            </a:r>
          </a:p>
          <a:p>
            <a:r>
              <a:rPr lang="en-US" sz="2400" i="0" dirty="0">
                <a:effectLst/>
                <a:latin typeface="Times New Roman" panose="02020603050405020304" pitchFamily="18" charset="0"/>
                <a:cs typeface="Times New Roman" panose="02020603050405020304" pitchFamily="18" charset="0"/>
              </a:rPr>
              <a:t>Amazon S3 uses the same scalable storage infrastructure that Amazon.com uses to run its global e-commerce network.</a:t>
            </a:r>
          </a:p>
          <a:p>
            <a:r>
              <a:rPr lang="en-US" sz="2400" i="0" dirty="0" err="1">
                <a:effectLst/>
                <a:latin typeface="Times New Roman" panose="02020603050405020304" pitchFamily="18" charset="0"/>
                <a:cs typeface="Times New Roman" panose="02020603050405020304" pitchFamily="18" charset="0"/>
              </a:rPr>
              <a:t>mazon</a:t>
            </a:r>
            <a:r>
              <a:rPr lang="en-US" sz="2400" i="0" dirty="0">
                <a:effectLst/>
                <a:latin typeface="Times New Roman" panose="02020603050405020304" pitchFamily="18" charset="0"/>
                <a:cs typeface="Times New Roman" panose="02020603050405020304" pitchFamily="18" charset="0"/>
              </a:rPr>
              <a:t> Simple Storage Service (Amazon S3) is an object storage service that offers industry-leading scalability, data availability, security, and performance. </a:t>
            </a:r>
          </a:p>
          <a:p>
            <a:r>
              <a:rPr lang="en-US" sz="2400" i="0" dirty="0">
                <a:effectLst/>
                <a:latin typeface="Times New Roman" panose="02020603050405020304" pitchFamily="18" charset="0"/>
                <a:cs typeface="Times New Roman" panose="02020603050405020304" pitchFamily="18" charset="0"/>
              </a:rPr>
              <a:t>You can use Amazon S3 to store and retrieve any amount of data at any time, from anywhere.</a:t>
            </a:r>
          </a:p>
          <a:p>
            <a:r>
              <a:rPr lang="en-US" sz="2400" i="0" dirty="0">
                <a:effectLst/>
                <a:latin typeface="Times New Roman" panose="02020603050405020304" pitchFamily="18" charset="0"/>
                <a:cs typeface="Times New Roman" panose="02020603050405020304" pitchFamily="18" charset="0"/>
              </a:rPr>
              <a:t>The Amazon S3 stores data as objects within buckets. An object consists of a file and optionally any metadata that describes that file. To store an object in Amazon S3, the user can upload the file that he/she wants to store in the bucket.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80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A9045-EA14-426E-AF8B-5012BAFF49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EFS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304774-8697-41D7-92A6-4327B296FF38}"/>
              </a:ext>
            </a:extLst>
          </p:cNvPr>
          <p:cNvSpPr>
            <a:spLocks noGrp="1"/>
          </p:cNvSpPr>
          <p:nvPr>
            <p:ph idx="1"/>
          </p:nvPr>
        </p:nvSpPr>
        <p:spPr>
          <a:xfrm>
            <a:off x="1451579" y="2015732"/>
            <a:ext cx="10146372" cy="4170464"/>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Elastic File System is a cloud storage service provided by Amazon Web Services designed to provide scalable, elastic, concurrent with some restrictions, and encrypted file storage for use with both AWS cloud services and on-premises resources.</a:t>
            </a:r>
          </a:p>
          <a:p>
            <a:r>
              <a:rPr lang="en-US" sz="2400" i="0" dirty="0">
                <a:effectLst/>
                <a:latin typeface="Times New Roman" panose="02020603050405020304" pitchFamily="18" charset="0"/>
                <a:cs typeface="Times New Roman" panose="02020603050405020304" pitchFamily="18" charset="0"/>
              </a:rPr>
              <a:t>Amazon's Elastic File System (EFS) is a scalable storage solution that can be used for general purpose workloads.</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An EFS can be attached to multiple Amazon Web Services (AWS) compute instances and on-premises servers, providing a common resource for applications and data storage in many different environments.</a:t>
            </a:r>
          </a:p>
          <a:p>
            <a:pPr algn="l"/>
            <a:r>
              <a:rPr lang="en-US" sz="2200" b="1" i="0" dirty="0">
                <a:effectLst/>
                <a:latin typeface="arial" panose="020B0604020202020204" pitchFamily="34" charset="0"/>
              </a:rPr>
              <a:t>Getting started with Amazon Elastic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Create your Amazon EFS file system.</a:t>
            </a:r>
          </a:p>
          <a:p>
            <a:pPr algn="l">
              <a:buFont typeface="+mj-lt"/>
              <a:buAutoNum type="arabicPeriod"/>
            </a:pPr>
            <a:r>
              <a:rPr lang="en-US" sz="2200" b="0" i="0" dirty="0">
                <a:effectLst/>
                <a:latin typeface="arial" panose="020B0604020202020204" pitchFamily="34" charset="0"/>
              </a:rPr>
              <a:t>Create your Amazon EC2 resources, launch your instance, and mount the file system.</a:t>
            </a:r>
          </a:p>
          <a:p>
            <a:pPr algn="l">
              <a:buFont typeface="+mj-lt"/>
              <a:buAutoNum type="arabicPeriod"/>
            </a:pPr>
            <a:r>
              <a:rPr lang="en-US" sz="2200" b="0" i="0" dirty="0">
                <a:effectLst/>
                <a:latin typeface="arial" panose="020B0604020202020204" pitchFamily="34" charset="0"/>
              </a:rPr>
              <a:t>Transfer files to your EFS file system using AWS Data Sync.</a:t>
            </a:r>
          </a:p>
          <a:p>
            <a:pPr algn="l">
              <a:buFont typeface="+mj-lt"/>
              <a:buAutoNum type="arabicPeriod"/>
            </a:pPr>
            <a:r>
              <a:rPr lang="en-US" sz="2200" b="0" i="0" dirty="0">
                <a:effectLst/>
                <a:latin typeface="arial" panose="020B0604020202020204" pitchFamily="34" charset="0"/>
              </a:rPr>
              <a:t>Clean up your resources and protect your AWS account.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0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TotalTime>
  <Words>425</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Century Gothic</vt:lpstr>
      <vt:lpstr>Times New Roman</vt:lpstr>
      <vt:lpstr>Wingdings 3</vt:lpstr>
      <vt:lpstr>Ion Boardroom</vt:lpstr>
      <vt:lpstr>PowerPoint Presentation</vt:lpstr>
      <vt:lpstr>Cloud Computing</vt:lpstr>
      <vt:lpstr>AWS</vt:lpstr>
      <vt:lpstr>What exactly AWS Do?</vt:lpstr>
      <vt:lpstr>Services Provided by AWS</vt:lpstr>
      <vt:lpstr>Amazon EC2</vt:lpstr>
      <vt:lpstr>AMZON EBS</vt:lpstr>
      <vt:lpstr>AMAZON S3</vt:lpstr>
      <vt:lpstr>AMAZON EFS</vt:lpstr>
      <vt:lpstr>PowerPoint Presentation</vt:lpstr>
      <vt:lpstr>AMAZON Route53</vt:lpstr>
      <vt:lpstr>Advantages of AWS</vt:lpstr>
      <vt:lpstr>Disadvantages of AWS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harsha chinnu</cp:lastModifiedBy>
  <cp:revision>7</cp:revision>
  <dcterms:created xsi:type="dcterms:W3CDTF">2022-04-01T07:59:35Z</dcterms:created>
  <dcterms:modified xsi:type="dcterms:W3CDTF">2022-04-04T21:34:30Z</dcterms:modified>
</cp:coreProperties>
</file>