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D61A34-AAF9-480C-8F74-1B82ED3F9D5B}">
  <a:tblStyle styleId="{38D61A34-AAF9-480C-8F74-1B82ED3F9D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f2f497b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2f2f497b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2f2f497b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2f2f497b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f2f497b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f2f497b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f2f497b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f2f497b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f2f497b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f2f497b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2f2f497b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2f2f497b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f2f497b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f2f497b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2f2f497b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2f2f497b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f2f497b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f2f497b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Madhu A 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18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Linux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59600" y="333675"/>
            <a:ext cx="88248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75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300">
                <a:solidFill>
                  <a:srgbClr val="333333"/>
                </a:solidFill>
                <a:highlight>
                  <a:srgbClr val="FFFFFF"/>
                </a:highlight>
              </a:rPr>
              <a:t>Linux</a:t>
            </a:r>
            <a:r>
              <a:rPr lang="en" sz="1475">
                <a:solidFill>
                  <a:srgbClr val="333333"/>
                </a:solidFill>
                <a:highlight>
                  <a:srgbClr val="FFFFFF"/>
                </a:highlight>
              </a:rPr>
              <a:t> is completely different from other operating systems in many ways.</a:t>
            </a:r>
            <a:endParaRPr sz="1475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2262" lvl="0" marL="457200" marR="25400" rtl="0" algn="l">
              <a:lnSpc>
                <a:spcPct val="14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75"/>
              <a:buChar char="●"/>
            </a:pPr>
            <a:r>
              <a:rPr lang="en" sz="1475">
                <a:solidFill>
                  <a:srgbClr val="000000"/>
                </a:solidFill>
                <a:highlight>
                  <a:srgbClr val="FFFFFF"/>
                </a:highlight>
              </a:rPr>
              <a:t> It is an open source OS which gives a great advantage to the programmers as they can design their own custom operating systems.</a:t>
            </a:r>
            <a:endParaRPr sz="147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2262" lvl="0" marL="457200" marR="254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●"/>
            </a:pPr>
            <a:r>
              <a:rPr lang="en" sz="1475">
                <a:solidFill>
                  <a:srgbClr val="000000"/>
                </a:solidFill>
                <a:highlight>
                  <a:srgbClr val="FFFFFF"/>
                </a:highlight>
              </a:rPr>
              <a:t>It gives you a lot of option of programs having some different features so you can choose according to your need.</a:t>
            </a:r>
            <a:endParaRPr sz="147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2262" lvl="0" marL="457200" marR="254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●"/>
            </a:pPr>
            <a:r>
              <a:rPr lang="en" sz="1475">
                <a:solidFill>
                  <a:srgbClr val="000000"/>
                </a:solidFill>
                <a:highlight>
                  <a:srgbClr val="FFFFFF"/>
                </a:highlight>
              </a:rPr>
              <a:t>A global development community look at different ways to enhance its security, hence it is highly secured and robust so you don't need an </a:t>
            </a:r>
            <a:r>
              <a:rPr lang="en" sz="1475">
                <a:solidFill>
                  <a:srgbClr val="000000"/>
                </a:solidFill>
                <a:highlight>
                  <a:srgbClr val="FFFFFF"/>
                </a:highlight>
              </a:rPr>
              <a:t>antivirus</a:t>
            </a:r>
            <a:r>
              <a:rPr lang="en" sz="1475">
                <a:solidFill>
                  <a:srgbClr val="000000"/>
                </a:solidFill>
                <a:highlight>
                  <a:srgbClr val="FFFFFF"/>
                </a:highlight>
              </a:rPr>
              <a:t> to scan it regularly. Companies like Google, Amazon and Facebook use linux in order to protect their servers as it is highly reliable and stable.</a:t>
            </a:r>
            <a:endParaRPr sz="147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2262" lvl="0" marL="457200" marR="254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●"/>
            </a:pPr>
            <a:r>
              <a:rPr lang="en" sz="1475">
                <a:solidFill>
                  <a:srgbClr val="000000"/>
                </a:solidFill>
                <a:highlight>
                  <a:srgbClr val="FFFFFF"/>
                </a:highlight>
              </a:rPr>
              <a:t>Above all you don't have to pay for software and server licensing to install Linux, its absolutely free and you can install it on as many computers as you want.</a:t>
            </a:r>
            <a:endParaRPr sz="147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22262" lvl="0" marL="457200" marR="2540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●"/>
            </a:pPr>
            <a:r>
              <a:rPr lang="en" sz="1475">
                <a:solidFill>
                  <a:srgbClr val="000000"/>
                </a:solidFill>
                <a:highlight>
                  <a:srgbClr val="FFFFFF"/>
                </a:highlight>
              </a:rPr>
              <a:t>It's</a:t>
            </a:r>
            <a:r>
              <a:rPr lang="en" sz="1475">
                <a:solidFill>
                  <a:srgbClr val="000000"/>
                </a:solidFill>
                <a:highlight>
                  <a:srgbClr val="FFFFFF"/>
                </a:highlight>
              </a:rPr>
              <a:t> completely trouble free operating system and don't have an issue with viruses, malware and slowing down your computer.</a:t>
            </a:r>
            <a:endParaRPr sz="147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Linux is a family of open-source Unix-like operating systems based on the Linux kernel, an operating system kernel first released on September 17, 1991, by Linus Torvalds. Linux is typically packaged in a Linux distribution.</a:t>
            </a:r>
            <a:endParaRPr sz="20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25" y="2807575"/>
            <a:ext cx="24955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00" y="152400"/>
            <a:ext cx="7532999" cy="47886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7965000" y="4752000"/>
            <a:ext cx="1093500" cy="189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{38D61A34-AAF9-480C-8F74-1B82ED3F9D5B}</a:tableStyleId>
              </a:tblPr>
              <a:tblGrid>
                <a:gridCol w="1046475"/>
                <a:gridCol w="3900425"/>
                <a:gridCol w="3979700"/>
              </a:tblGrid>
              <a:tr h="44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S.NO</a:t>
                      </a:r>
                      <a:endParaRPr sz="15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Linux</a:t>
                      </a:r>
                      <a:endParaRPr sz="15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Windows</a:t>
                      </a:r>
                      <a:endParaRPr sz="150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5250" marB="95250" marR="95250" marL="95250" anchor="ctr"/>
                </a:tc>
              </a:tr>
              <a:tr h="7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1.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Linux is a open source operating system.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While windows are the not the open source operating system.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</a:tr>
              <a:tr h="49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2.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Linux is free of cost.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While it is costly.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</a:tr>
              <a:tr h="49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3.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It’s file name case-sensitive.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While it’s file name is case-insensitive.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</a:tr>
              <a:tr h="494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4.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In linux, monolithic kernel is used.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While in this, micro kernel is used.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</a:tr>
              <a:tr h="7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5.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Linux is more efficient in comparison of windows.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While windows are less efficient.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</a:tr>
              <a:tr h="7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6.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There is forward slash is used for Separating the directories.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While there is backslash is used for Separating the directories.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</a:tr>
              <a:tr h="503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7.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Linux provides more security than windows.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While it provides less security than linux.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</a:tr>
              <a:tr h="7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8.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Linux is widely used in hacking purpose based systems.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73239"/>
                          </a:solidFill>
                          <a:highlight>
                            <a:srgbClr val="FFFFFF"/>
                          </a:highlight>
                        </a:rPr>
                        <a:t>While windows does not provide much efficiency in hacking.</a:t>
                      </a:r>
                      <a:endParaRPr sz="1350">
                        <a:solidFill>
                          <a:srgbClr val="273239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33350" marB="133350" marR="95250" marL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0" y="729000"/>
            <a:ext cx="66825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999000" y="94500"/>
            <a:ext cx="3955500" cy="54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rgbClr val="5F6368"/>
                </a:solidFill>
                <a:highlight>
                  <a:srgbClr val="FFFFFF"/>
                </a:highlight>
              </a:rPr>
              <a:t>Linux architecture</a:t>
            </a:r>
            <a:endParaRPr sz="2700"/>
          </a:p>
        </p:txBody>
      </p:sp>
      <p:sp>
        <p:nvSpPr>
          <p:cNvPr id="111" name="Google Shape;111;p17"/>
          <p:cNvSpPr/>
          <p:nvPr/>
        </p:nvSpPr>
        <p:spPr>
          <a:xfrm>
            <a:off x="7911000" y="4711500"/>
            <a:ext cx="1111500" cy="216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098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Linux kernel is a mostly free and open-source, monolithic, modular, multitasking, Unix-like operating system kernel. It was originally authored in 1991 by Linus Torvalds for his i386-based PC, and it was soon adopted as the kernel for the GNU operating system, which was written to be a free replacement for UNIX.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❖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communicates between the 2, managing resources as efficiently as possible.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❖"/>
            </a:pPr>
            <a:r>
              <a:rPr lang="en" sz="1700">
                <a:solidFill>
                  <a:srgbClr val="15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kernel is so named because—like a seed inside a hard shell—it exists within the OS and controls all the major functions of the hardware, whether it’s a phone, laptop, server, or any other kind of computer.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</a:t>
            </a:r>
            <a:r>
              <a:rPr lang="en"/>
              <a:t>Responsibilities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500" y="918000"/>
            <a:ext cx="4630500" cy="39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55250" y="175350"/>
            <a:ext cx="5618700" cy="4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1178550"/>
            <a:ext cx="3699000" cy="349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4320275" y="1046150"/>
            <a:ext cx="4300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 shell is a computer program which exposes an operating system's services to a human user or other programs. In general, operating system shells use either a command-line interface or graphical user interface, depending on a computer's role and particular operation.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178250" y="3062450"/>
            <a:ext cx="47337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Bourne shell − If you are using a Bourne-type shell, the $ character is the default prompt.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 shell − If you are using a C-type shell, the % character is the default prompt.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Linux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1900"/>
              <a:buChar char="●"/>
            </a:pPr>
            <a:r>
              <a:rPr lang="en" sz="1700">
                <a:solidFill>
                  <a:srgbClr val="610B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Multitasking</a:t>
            </a:r>
            <a:endParaRPr sz="1700">
              <a:solidFill>
                <a:srgbClr val="610B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>
                <a:solidFill>
                  <a:srgbClr val="610B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</a:t>
            </a:r>
            <a:endParaRPr sz="1700">
              <a:solidFill>
                <a:srgbClr val="610B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>
                <a:solidFill>
                  <a:srgbClr val="610B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Security</a:t>
            </a:r>
            <a:endParaRPr sz="1700">
              <a:solidFill>
                <a:srgbClr val="610B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user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