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0AC1D-9B31-40DB-AB3D-E9980EEC10FC}"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F87214A-9BF7-4478-ADFD-109F261ABC24}" type="slidenum">
              <a:rPr lang="en-IN" smtClean="0"/>
              <a:t>‹#›</a:t>
            </a:fld>
            <a:endParaRPr lang="en-IN"/>
          </a:p>
        </p:txBody>
      </p:sp>
    </p:spTree>
    <p:extLst>
      <p:ext uri="{BB962C8B-B14F-4D97-AF65-F5344CB8AC3E}">
        <p14:creationId xmlns:p14="http://schemas.microsoft.com/office/powerpoint/2010/main" val="181063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0AC1D-9B31-40DB-AB3D-E9980EEC10FC}"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7214A-9BF7-4478-ADFD-109F261ABC24}" type="slidenum">
              <a:rPr lang="en-IN" smtClean="0"/>
              <a:t>‹#›</a:t>
            </a:fld>
            <a:endParaRPr lang="en-IN"/>
          </a:p>
        </p:txBody>
      </p:sp>
    </p:spTree>
    <p:extLst>
      <p:ext uri="{BB962C8B-B14F-4D97-AF65-F5344CB8AC3E}">
        <p14:creationId xmlns:p14="http://schemas.microsoft.com/office/powerpoint/2010/main" val="363798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0AC1D-9B31-40DB-AB3D-E9980EEC10FC}"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7214A-9BF7-4478-ADFD-109F261ABC24}" type="slidenum">
              <a:rPr lang="en-IN" smtClean="0"/>
              <a:t>‹#›</a:t>
            </a:fld>
            <a:endParaRPr lang="en-IN"/>
          </a:p>
        </p:txBody>
      </p:sp>
    </p:spTree>
    <p:extLst>
      <p:ext uri="{BB962C8B-B14F-4D97-AF65-F5344CB8AC3E}">
        <p14:creationId xmlns:p14="http://schemas.microsoft.com/office/powerpoint/2010/main" val="49557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0AC1D-9B31-40DB-AB3D-E9980EEC10FC}"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7214A-9BF7-4478-ADFD-109F261ABC24}" type="slidenum">
              <a:rPr lang="en-IN" smtClean="0"/>
              <a:t>‹#›</a:t>
            </a:fld>
            <a:endParaRPr lang="en-IN"/>
          </a:p>
        </p:txBody>
      </p:sp>
    </p:spTree>
    <p:extLst>
      <p:ext uri="{BB962C8B-B14F-4D97-AF65-F5344CB8AC3E}">
        <p14:creationId xmlns:p14="http://schemas.microsoft.com/office/powerpoint/2010/main" val="18874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130AC1D-9B31-40DB-AB3D-E9980EEC10FC}" type="datetimeFigureOut">
              <a:rPr lang="en-IN" smtClean="0"/>
              <a:t>08-03-2022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F87214A-9BF7-4478-ADFD-109F261ABC24}" type="slidenum">
              <a:rPr lang="en-IN" smtClean="0"/>
              <a:t>‹#›</a:t>
            </a:fld>
            <a:endParaRPr lang="en-IN"/>
          </a:p>
        </p:txBody>
      </p:sp>
    </p:spTree>
    <p:extLst>
      <p:ext uri="{BB962C8B-B14F-4D97-AF65-F5344CB8AC3E}">
        <p14:creationId xmlns:p14="http://schemas.microsoft.com/office/powerpoint/2010/main" val="160834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0AC1D-9B31-40DB-AB3D-E9980EEC10FC}"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7214A-9BF7-4478-ADFD-109F261ABC24}" type="slidenum">
              <a:rPr lang="en-IN" smtClean="0"/>
              <a:t>‹#›</a:t>
            </a:fld>
            <a:endParaRPr lang="en-IN"/>
          </a:p>
        </p:txBody>
      </p:sp>
    </p:spTree>
    <p:extLst>
      <p:ext uri="{BB962C8B-B14F-4D97-AF65-F5344CB8AC3E}">
        <p14:creationId xmlns:p14="http://schemas.microsoft.com/office/powerpoint/2010/main" val="318951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0AC1D-9B31-40DB-AB3D-E9980EEC10FC}" type="datetimeFigureOut">
              <a:rPr lang="en-IN" smtClean="0"/>
              <a:t>08-03-2022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87214A-9BF7-4478-ADFD-109F261ABC24}" type="slidenum">
              <a:rPr lang="en-IN" smtClean="0"/>
              <a:t>‹#›</a:t>
            </a:fld>
            <a:endParaRPr lang="en-IN"/>
          </a:p>
        </p:txBody>
      </p:sp>
    </p:spTree>
    <p:extLst>
      <p:ext uri="{BB962C8B-B14F-4D97-AF65-F5344CB8AC3E}">
        <p14:creationId xmlns:p14="http://schemas.microsoft.com/office/powerpoint/2010/main" val="4275739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0AC1D-9B31-40DB-AB3D-E9980EEC10FC}" type="datetimeFigureOut">
              <a:rPr lang="en-IN" smtClean="0"/>
              <a:t>08-03-2022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87214A-9BF7-4478-ADFD-109F261ABC24}" type="slidenum">
              <a:rPr lang="en-IN" smtClean="0"/>
              <a:t>‹#›</a:t>
            </a:fld>
            <a:endParaRPr lang="en-IN"/>
          </a:p>
        </p:txBody>
      </p:sp>
    </p:spTree>
    <p:extLst>
      <p:ext uri="{BB962C8B-B14F-4D97-AF65-F5344CB8AC3E}">
        <p14:creationId xmlns:p14="http://schemas.microsoft.com/office/powerpoint/2010/main" val="45506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0AC1D-9B31-40DB-AB3D-E9980EEC10FC}" type="datetimeFigureOut">
              <a:rPr lang="en-IN" smtClean="0"/>
              <a:t>08-03-2022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87214A-9BF7-4478-ADFD-109F261ABC24}" type="slidenum">
              <a:rPr lang="en-IN" smtClean="0"/>
              <a:t>‹#›</a:t>
            </a:fld>
            <a:endParaRPr lang="en-IN"/>
          </a:p>
        </p:txBody>
      </p:sp>
    </p:spTree>
    <p:extLst>
      <p:ext uri="{BB962C8B-B14F-4D97-AF65-F5344CB8AC3E}">
        <p14:creationId xmlns:p14="http://schemas.microsoft.com/office/powerpoint/2010/main" val="179206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0AC1D-9B31-40DB-AB3D-E9980EEC10FC}"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F87214A-9BF7-4478-ADFD-109F261ABC24}" type="slidenum">
              <a:rPr lang="en-IN" smtClean="0"/>
              <a:t>‹#›</a:t>
            </a:fld>
            <a:endParaRPr lang="en-IN"/>
          </a:p>
        </p:txBody>
      </p:sp>
    </p:spTree>
    <p:extLst>
      <p:ext uri="{BB962C8B-B14F-4D97-AF65-F5344CB8AC3E}">
        <p14:creationId xmlns:p14="http://schemas.microsoft.com/office/powerpoint/2010/main" val="200071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0AC1D-9B31-40DB-AB3D-E9980EEC10FC}" type="datetimeFigureOut">
              <a:rPr lang="en-IN" smtClean="0"/>
              <a:t>08-03-2022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F87214A-9BF7-4478-ADFD-109F261ABC24}" type="slidenum">
              <a:rPr lang="en-IN" smtClean="0"/>
              <a:t>‹#›</a:t>
            </a:fld>
            <a:endParaRPr lang="en-IN"/>
          </a:p>
        </p:txBody>
      </p:sp>
    </p:spTree>
    <p:extLst>
      <p:ext uri="{BB962C8B-B14F-4D97-AF65-F5344CB8AC3E}">
        <p14:creationId xmlns:p14="http://schemas.microsoft.com/office/powerpoint/2010/main" val="1591323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130AC1D-9B31-40DB-AB3D-E9980EEC10FC}" type="datetimeFigureOut">
              <a:rPr lang="en-IN" smtClean="0"/>
              <a:t>08-03-2022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F87214A-9BF7-4478-ADFD-109F261ABC24}" type="slidenum">
              <a:rPr lang="en-IN" smtClean="0"/>
              <a:t>‹#›</a:t>
            </a:fld>
            <a:endParaRPr lang="en-IN"/>
          </a:p>
        </p:txBody>
      </p:sp>
    </p:spTree>
    <p:extLst>
      <p:ext uri="{BB962C8B-B14F-4D97-AF65-F5344CB8AC3E}">
        <p14:creationId xmlns:p14="http://schemas.microsoft.com/office/powerpoint/2010/main" val="19682926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CEAF-04BB-4744-946D-B6B353A14A28}"/>
              </a:ext>
            </a:extLst>
          </p:cNvPr>
          <p:cNvSpPr>
            <a:spLocks noGrp="1"/>
          </p:cNvSpPr>
          <p:nvPr>
            <p:ph type="ctrTitle"/>
          </p:nvPr>
        </p:nvSpPr>
        <p:spPr/>
        <p:txBody>
          <a:bodyPr/>
          <a:lstStyle/>
          <a:p>
            <a:r>
              <a:rPr lang="en-IN" i="1" u="sng" dirty="0">
                <a:latin typeface="Algerian" panose="04020705040A02060702" pitchFamily="82" charset="0"/>
              </a:rPr>
              <a:t>CLOUD COMPUTING</a:t>
            </a:r>
          </a:p>
        </p:txBody>
      </p:sp>
      <p:sp>
        <p:nvSpPr>
          <p:cNvPr id="3" name="Subtitle 2">
            <a:extLst>
              <a:ext uri="{FF2B5EF4-FFF2-40B4-BE49-F238E27FC236}">
                <a16:creationId xmlns:a16="http://schemas.microsoft.com/office/drawing/2014/main" id="{3186290D-9CC9-4139-849A-B58D7F4BF491}"/>
              </a:ext>
            </a:extLst>
          </p:cNvPr>
          <p:cNvSpPr>
            <a:spLocks noGrp="1"/>
          </p:cNvSpPr>
          <p:nvPr>
            <p:ph type="subTitle"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20023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EDBA-D847-462B-8169-C2CC56D571A7}"/>
              </a:ext>
            </a:extLst>
          </p:cNvPr>
          <p:cNvSpPr>
            <a:spLocks noGrp="1"/>
          </p:cNvSpPr>
          <p:nvPr>
            <p:ph type="title"/>
          </p:nvPr>
        </p:nvSpPr>
        <p:spPr/>
        <p:txBody>
          <a:bodyPr/>
          <a:lstStyle/>
          <a:p>
            <a:r>
              <a:rPr lang="en-US" dirty="0"/>
              <a:t>Platform as a Service (PaaS)</a:t>
            </a:r>
            <a:endParaRPr lang="en-IN" dirty="0"/>
          </a:p>
        </p:txBody>
      </p:sp>
      <p:sp>
        <p:nvSpPr>
          <p:cNvPr id="3" name="Content Placeholder 2">
            <a:extLst>
              <a:ext uri="{FF2B5EF4-FFF2-40B4-BE49-F238E27FC236}">
                <a16:creationId xmlns:a16="http://schemas.microsoft.com/office/drawing/2014/main" id="{BA09552B-4F5B-467B-A41C-A0F6B7BC1F0F}"/>
              </a:ext>
            </a:extLst>
          </p:cNvPr>
          <p:cNvSpPr>
            <a:spLocks noGrp="1"/>
          </p:cNvSpPr>
          <p:nvPr>
            <p:ph idx="1"/>
          </p:nvPr>
        </p:nvSpPr>
        <p:spPr/>
        <p:txBody>
          <a:bodyPr/>
          <a:lstStyle/>
          <a:p>
            <a:pPr marL="0" indent="0">
              <a:buNone/>
            </a:pPr>
            <a:r>
              <a:rPr lang="en-US" dirty="0"/>
              <a:t>PaaS provides the runtime environment for applications, development &amp; deployment tools, etc. PaaS provides all of the facilities required to support the complete life cycle of building and delivering web applications and services entirely from the Internet. Typically applications must be developed with a particular platform in mind*Multi tenant environments "Highly scalable multi tier architecture</a:t>
            </a:r>
            <a:endParaRPr lang="en-IN" dirty="0"/>
          </a:p>
        </p:txBody>
      </p:sp>
    </p:spTree>
    <p:extLst>
      <p:ext uri="{BB962C8B-B14F-4D97-AF65-F5344CB8AC3E}">
        <p14:creationId xmlns:p14="http://schemas.microsoft.com/office/powerpoint/2010/main" val="398264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4F44-16EC-4833-BA08-DE2A12B20E1B}"/>
              </a:ext>
            </a:extLst>
          </p:cNvPr>
          <p:cNvSpPr>
            <a:spLocks noGrp="1"/>
          </p:cNvSpPr>
          <p:nvPr>
            <p:ph type="title"/>
          </p:nvPr>
        </p:nvSpPr>
        <p:spPr/>
        <p:txBody>
          <a:bodyPr/>
          <a:lstStyle/>
          <a:p>
            <a:r>
              <a:rPr lang="en-US" dirty="0"/>
              <a:t>Software as a Service (SaaS)</a:t>
            </a:r>
            <a:endParaRPr lang="en-IN" dirty="0"/>
          </a:p>
        </p:txBody>
      </p:sp>
      <p:sp>
        <p:nvSpPr>
          <p:cNvPr id="3" name="Content Placeholder 2">
            <a:extLst>
              <a:ext uri="{FF2B5EF4-FFF2-40B4-BE49-F238E27FC236}">
                <a16:creationId xmlns:a16="http://schemas.microsoft.com/office/drawing/2014/main" id="{455CDC6B-D860-493B-9C72-8F1531BEE2CF}"/>
              </a:ext>
            </a:extLst>
          </p:cNvPr>
          <p:cNvSpPr>
            <a:spLocks noGrp="1"/>
          </p:cNvSpPr>
          <p:nvPr>
            <p:ph idx="1"/>
          </p:nvPr>
        </p:nvSpPr>
        <p:spPr/>
        <p:txBody>
          <a:bodyPr/>
          <a:lstStyle/>
          <a:p>
            <a:pPr marL="0" indent="0">
              <a:buNone/>
            </a:pPr>
            <a:r>
              <a:rPr lang="en-US" dirty="0"/>
              <a:t>SaaS model allows to use software applications as a service to end users. SaaS is a software delivery methodology that provides licensed multi-tenant access to software and its functions remotely as a Web-based service. Usually billed based on usage Usually multi tenant environment Highly scalable architecture</a:t>
            </a:r>
            <a:endParaRPr lang="en-IN" dirty="0"/>
          </a:p>
        </p:txBody>
      </p:sp>
    </p:spTree>
    <p:extLst>
      <p:ext uri="{BB962C8B-B14F-4D97-AF65-F5344CB8AC3E}">
        <p14:creationId xmlns:p14="http://schemas.microsoft.com/office/powerpoint/2010/main" val="179476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B1CA-410C-40AF-910F-60CD641D93F3}"/>
              </a:ext>
            </a:extLst>
          </p:cNvPr>
          <p:cNvSpPr>
            <a:spLocks noGrp="1"/>
          </p:cNvSpPr>
          <p:nvPr>
            <p:ph type="title"/>
          </p:nvPr>
        </p:nvSpPr>
        <p:spPr>
          <a:xfrm>
            <a:off x="1204295" y="357779"/>
            <a:ext cx="8911687" cy="1280890"/>
          </a:xfrm>
        </p:spPr>
        <p:txBody>
          <a:bodyPr>
            <a:normAutofit/>
          </a:bodyPr>
          <a:lstStyle/>
          <a:p>
            <a:r>
              <a:rPr lang="en-IN" sz="3800" i="1" u="sng"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39BE1A56-789B-41E9-B289-B7730F875972}"/>
              </a:ext>
            </a:extLst>
          </p:cNvPr>
          <p:cNvSpPr>
            <a:spLocks noGrp="1"/>
          </p:cNvSpPr>
          <p:nvPr>
            <p:ph idx="1"/>
          </p:nvPr>
        </p:nvSpPr>
        <p:spPr>
          <a:xfrm>
            <a:off x="1204295" y="1540189"/>
            <a:ext cx="8915400" cy="3777622"/>
          </a:xfrm>
        </p:spPr>
        <p:txBody>
          <a:bodyPr>
            <a:normAutofit/>
          </a:bodyPr>
          <a:lstStyle/>
          <a:p>
            <a:pPr marL="0" indent="0">
              <a:buNone/>
            </a:pPr>
            <a:r>
              <a:rPr lang="en-US" sz="2400" dirty="0">
                <a:latin typeface="Lucida Bright" panose="02040602050505020304" pitchFamily="18" charset="0"/>
              </a:rPr>
              <a:t>Cloud Computing provides us a means by which we can access the applications as utilities, over the Internet. It allows us to create, configure, and customize applications online.</a:t>
            </a:r>
          </a:p>
          <a:p>
            <a:pPr marL="0" indent="0">
              <a:buNone/>
            </a:pPr>
            <a:endParaRPr lang="en-US" sz="2400" dirty="0">
              <a:latin typeface="Lucida Bright" panose="02040602050505020304" pitchFamily="18" charset="0"/>
            </a:endParaRPr>
          </a:p>
          <a:p>
            <a:pPr marL="0" indent="0">
              <a:buNone/>
            </a:pPr>
            <a:r>
              <a:rPr lang="en-US" sz="2400" dirty="0">
                <a:latin typeface="Lucida Bright" panose="02040602050505020304" pitchFamily="18" charset="0"/>
              </a:rPr>
              <a:t>With Cloud Computing users can access database resources via the internet from anywhere for as long as they need without worrying about any maintenance or management of actual resources.</a:t>
            </a:r>
            <a:endParaRPr lang="en-IN" sz="2400" dirty="0">
              <a:latin typeface="Lucida Bright" panose="02040602050505020304" pitchFamily="18" charset="0"/>
            </a:endParaRPr>
          </a:p>
        </p:txBody>
      </p:sp>
    </p:spTree>
    <p:extLst>
      <p:ext uri="{BB962C8B-B14F-4D97-AF65-F5344CB8AC3E}">
        <p14:creationId xmlns:p14="http://schemas.microsoft.com/office/powerpoint/2010/main" val="249269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D3C7-C92B-44D8-97DF-3D021FBF9543}"/>
              </a:ext>
            </a:extLst>
          </p:cNvPr>
          <p:cNvSpPr>
            <a:spLocks noGrp="1"/>
          </p:cNvSpPr>
          <p:nvPr>
            <p:ph type="title"/>
          </p:nvPr>
        </p:nvSpPr>
        <p:spPr/>
        <p:txBody>
          <a:bodyPr/>
          <a:lstStyle/>
          <a:p>
            <a:r>
              <a:rPr lang="en-US" dirty="0"/>
              <a:t>What is Cloud?</a:t>
            </a:r>
            <a:endParaRPr lang="en-IN" dirty="0"/>
          </a:p>
        </p:txBody>
      </p:sp>
      <p:sp>
        <p:nvSpPr>
          <p:cNvPr id="3" name="Content Placeholder 2">
            <a:extLst>
              <a:ext uri="{FF2B5EF4-FFF2-40B4-BE49-F238E27FC236}">
                <a16:creationId xmlns:a16="http://schemas.microsoft.com/office/drawing/2014/main" id="{9006808E-63A7-4FD2-819F-4A820B0DE32B}"/>
              </a:ext>
            </a:extLst>
          </p:cNvPr>
          <p:cNvSpPr>
            <a:spLocks noGrp="1"/>
          </p:cNvSpPr>
          <p:nvPr>
            <p:ph idx="1"/>
          </p:nvPr>
        </p:nvSpPr>
        <p:spPr/>
        <p:txBody>
          <a:bodyPr/>
          <a:lstStyle/>
          <a:p>
            <a:pPr marL="0" indent="0">
              <a:buNone/>
            </a:pPr>
            <a:r>
              <a:rPr lang="en-US" dirty="0"/>
              <a:t>The term Cloud refers to a Network or Internet. In other words, we can say that Cloud is something, which is present at remote location. Cloud can provide services over network, i.e., on public networks or on private networks, i.e., WAN, LAN or VPN. </a:t>
            </a:r>
          </a:p>
          <a:p>
            <a:pPr marL="0" indent="0">
              <a:buNone/>
            </a:pPr>
            <a:r>
              <a:rPr lang="en-US" dirty="0"/>
              <a:t>Applications such as e-mail, web conferencing, customer relationship management (CRM),all run in cloud.</a:t>
            </a:r>
            <a:endParaRPr lang="en-IN" dirty="0"/>
          </a:p>
        </p:txBody>
      </p:sp>
    </p:spTree>
    <p:extLst>
      <p:ext uri="{BB962C8B-B14F-4D97-AF65-F5344CB8AC3E}">
        <p14:creationId xmlns:p14="http://schemas.microsoft.com/office/powerpoint/2010/main" val="18193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ACE8-04F2-4B5C-BCD5-EC8A0A094AA3}"/>
              </a:ext>
            </a:extLst>
          </p:cNvPr>
          <p:cNvSpPr>
            <a:spLocks noGrp="1"/>
          </p:cNvSpPr>
          <p:nvPr>
            <p:ph type="title"/>
          </p:nvPr>
        </p:nvSpPr>
        <p:spPr/>
        <p:txBody>
          <a:bodyPr/>
          <a:lstStyle/>
          <a:p>
            <a:r>
              <a:rPr lang="en-US" dirty="0"/>
              <a:t>What is Cloud Computing?</a:t>
            </a:r>
            <a:endParaRPr lang="en-IN" dirty="0"/>
          </a:p>
        </p:txBody>
      </p:sp>
      <p:sp>
        <p:nvSpPr>
          <p:cNvPr id="3" name="Content Placeholder 2">
            <a:extLst>
              <a:ext uri="{FF2B5EF4-FFF2-40B4-BE49-F238E27FC236}">
                <a16:creationId xmlns:a16="http://schemas.microsoft.com/office/drawing/2014/main" id="{9EA54C9A-D1FF-436F-BF17-32D254DB0340}"/>
              </a:ext>
            </a:extLst>
          </p:cNvPr>
          <p:cNvSpPr>
            <a:spLocks noGrp="1"/>
          </p:cNvSpPr>
          <p:nvPr>
            <p:ph idx="1"/>
          </p:nvPr>
        </p:nvSpPr>
        <p:spPr/>
        <p:txBody>
          <a:bodyPr/>
          <a:lstStyle/>
          <a:p>
            <a:r>
              <a:rPr lang="en-US" dirty="0"/>
              <a:t>Cloud Computing refers to manipulating, configuring, and accessing the applications online. It offers online data storage, infrastructure and application.</a:t>
            </a:r>
          </a:p>
          <a:p>
            <a:r>
              <a:rPr lang="en-US" dirty="0"/>
              <a:t>Cloud Computing is both a combination of software and hardware based computing resources delivered as a network service</a:t>
            </a:r>
            <a:endParaRPr lang="en-IN" dirty="0"/>
          </a:p>
        </p:txBody>
      </p:sp>
    </p:spTree>
    <p:extLst>
      <p:ext uri="{BB962C8B-B14F-4D97-AF65-F5344CB8AC3E}">
        <p14:creationId xmlns:p14="http://schemas.microsoft.com/office/powerpoint/2010/main" val="234297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7B9C-20EA-4B79-B6F1-09A3AF3715AB}"/>
              </a:ext>
            </a:extLst>
          </p:cNvPr>
          <p:cNvSpPr>
            <a:spLocks noGrp="1"/>
          </p:cNvSpPr>
          <p:nvPr>
            <p:ph type="title"/>
          </p:nvPr>
        </p:nvSpPr>
        <p:spPr/>
        <p:txBody>
          <a:bodyPr/>
          <a:lstStyle/>
          <a:p>
            <a:r>
              <a:rPr lang="en-US" dirty="0"/>
              <a:t>Basic Concepts</a:t>
            </a:r>
            <a:endParaRPr lang="en-IN" dirty="0"/>
          </a:p>
        </p:txBody>
      </p:sp>
      <p:sp>
        <p:nvSpPr>
          <p:cNvPr id="3" name="Content Placeholder 2">
            <a:extLst>
              <a:ext uri="{FF2B5EF4-FFF2-40B4-BE49-F238E27FC236}">
                <a16:creationId xmlns:a16="http://schemas.microsoft.com/office/drawing/2014/main" id="{B4DB8B03-E78B-4B7A-A0D4-08D214248B4A}"/>
              </a:ext>
            </a:extLst>
          </p:cNvPr>
          <p:cNvSpPr>
            <a:spLocks noGrp="1"/>
          </p:cNvSpPr>
          <p:nvPr>
            <p:ph idx="1"/>
          </p:nvPr>
        </p:nvSpPr>
        <p:spPr/>
        <p:txBody>
          <a:bodyPr/>
          <a:lstStyle/>
          <a:p>
            <a:pPr marL="0" indent="0">
              <a:buNone/>
            </a:pPr>
            <a:r>
              <a:rPr lang="en-US" dirty="0"/>
              <a:t>There are certain services and models working behind the scene making the cloud computing feasible and accessible to end users. Following are the working models for cloud computing:</a:t>
            </a:r>
          </a:p>
          <a:p>
            <a:pPr marL="0" indent="0">
              <a:buNone/>
            </a:pPr>
            <a:r>
              <a:rPr lang="en-US" dirty="0"/>
              <a:t>1. Deployment Models</a:t>
            </a:r>
          </a:p>
          <a:p>
            <a:pPr marL="0" indent="0">
              <a:buNone/>
            </a:pPr>
            <a:r>
              <a:rPr lang="en-US" dirty="0"/>
              <a:t>2. Service Models</a:t>
            </a:r>
            <a:endParaRPr lang="en-IN" dirty="0"/>
          </a:p>
        </p:txBody>
      </p:sp>
    </p:spTree>
    <p:extLst>
      <p:ext uri="{BB962C8B-B14F-4D97-AF65-F5344CB8AC3E}">
        <p14:creationId xmlns:p14="http://schemas.microsoft.com/office/powerpoint/2010/main" val="324435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F04E-24B0-4DD4-A555-6D1F6756B085}"/>
              </a:ext>
            </a:extLst>
          </p:cNvPr>
          <p:cNvSpPr>
            <a:spLocks noGrp="1"/>
          </p:cNvSpPr>
          <p:nvPr>
            <p:ph type="title"/>
          </p:nvPr>
        </p:nvSpPr>
        <p:spPr/>
        <p:txBody>
          <a:bodyPr/>
          <a:lstStyle/>
          <a:p>
            <a:r>
              <a:rPr lang="en-US" dirty="0"/>
              <a:t>Deployment Models</a:t>
            </a:r>
            <a:endParaRPr lang="en-IN" dirty="0"/>
          </a:p>
        </p:txBody>
      </p:sp>
      <p:sp>
        <p:nvSpPr>
          <p:cNvPr id="3" name="Content Placeholder 2">
            <a:extLst>
              <a:ext uri="{FF2B5EF4-FFF2-40B4-BE49-F238E27FC236}">
                <a16:creationId xmlns:a16="http://schemas.microsoft.com/office/drawing/2014/main" id="{96E5A7FB-B4CF-4C31-AA26-4CEC3CD56B25}"/>
              </a:ext>
            </a:extLst>
          </p:cNvPr>
          <p:cNvSpPr>
            <a:spLocks noGrp="1"/>
          </p:cNvSpPr>
          <p:nvPr>
            <p:ph idx="1"/>
          </p:nvPr>
        </p:nvSpPr>
        <p:spPr/>
        <p:txBody>
          <a:bodyPr/>
          <a:lstStyle/>
          <a:p>
            <a:pPr marL="0" indent="0">
              <a:buNone/>
            </a:pPr>
            <a:r>
              <a:rPr lang="en-US" dirty="0"/>
              <a:t>Deployment models define the type of access to the cloud, i.e., how the cloud is located? Cloud can have any of the four types of access: Public, Private, Hybrid and Community.</a:t>
            </a:r>
            <a:endParaRPr lang="en-IN" dirty="0"/>
          </a:p>
        </p:txBody>
      </p:sp>
    </p:spTree>
    <p:extLst>
      <p:ext uri="{BB962C8B-B14F-4D97-AF65-F5344CB8AC3E}">
        <p14:creationId xmlns:p14="http://schemas.microsoft.com/office/powerpoint/2010/main" val="313679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8C793-122E-40C5-B37E-7A23DEDE24A5}"/>
              </a:ext>
            </a:extLst>
          </p:cNvPr>
          <p:cNvSpPr>
            <a:spLocks noGrp="1"/>
          </p:cNvSpPr>
          <p:nvPr>
            <p:ph idx="1"/>
          </p:nvPr>
        </p:nvSpPr>
        <p:spPr>
          <a:xfrm>
            <a:off x="1069848" y="1083076"/>
            <a:ext cx="10058400" cy="5089124"/>
          </a:xfrm>
        </p:spPr>
        <p:txBody>
          <a:bodyPr/>
          <a:lstStyle/>
          <a:p>
            <a:pPr marL="0" indent="0">
              <a:buNone/>
            </a:pPr>
            <a:r>
              <a:rPr lang="en-US" dirty="0"/>
              <a:t>PUBLIC CLOUD: The Public Cloud allows systems and services to be easily accessible to the general public. Public cloud may be less secure because of its openness, e.g., e-mail.</a:t>
            </a:r>
          </a:p>
          <a:p>
            <a:pPr marL="0" indent="0">
              <a:buNone/>
            </a:pPr>
            <a:r>
              <a:rPr lang="en-US" dirty="0"/>
              <a:t>PRIVATE CLOUD: The Private Cloud allows systems and services to be accessible within an organization. It offers increased security because of </a:t>
            </a:r>
            <a:r>
              <a:rPr lang="en-US" dirty="0" err="1"/>
              <a:t>itsprivate</a:t>
            </a:r>
            <a:r>
              <a:rPr lang="en-US" dirty="0"/>
              <a:t> nature.</a:t>
            </a:r>
          </a:p>
          <a:p>
            <a:pPr marL="0" indent="0">
              <a:buNone/>
            </a:pPr>
            <a:r>
              <a:rPr lang="en-US" dirty="0"/>
              <a:t>COMMUNITY CLOUD: The Community Cloud allows systems </a:t>
            </a:r>
            <a:r>
              <a:rPr lang="en-US" dirty="0" err="1"/>
              <a:t>andservices</a:t>
            </a:r>
            <a:r>
              <a:rPr lang="en-US" dirty="0"/>
              <a:t> to be accessible by group of organizations.</a:t>
            </a:r>
          </a:p>
          <a:p>
            <a:pPr marL="0" indent="0">
              <a:buNone/>
            </a:pPr>
            <a:r>
              <a:rPr lang="en-US" dirty="0"/>
              <a:t>HYBRID CLOUD: The Hybrid Cloud is mixture of public and </a:t>
            </a:r>
            <a:r>
              <a:rPr lang="en-US" dirty="0" err="1"/>
              <a:t>privatecloud</a:t>
            </a:r>
            <a:r>
              <a:rPr lang="en-US" dirty="0"/>
              <a:t>. However, the critical activities are performed using private cloud while the non-critical activities are performed using public cloud.</a:t>
            </a:r>
            <a:endParaRPr lang="en-IN" dirty="0"/>
          </a:p>
        </p:txBody>
      </p:sp>
    </p:spTree>
    <p:extLst>
      <p:ext uri="{BB962C8B-B14F-4D97-AF65-F5344CB8AC3E}">
        <p14:creationId xmlns:p14="http://schemas.microsoft.com/office/powerpoint/2010/main" val="286490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20E1-24D8-4409-8B11-157662BFFF11}"/>
              </a:ext>
            </a:extLst>
          </p:cNvPr>
          <p:cNvSpPr>
            <a:spLocks noGrp="1"/>
          </p:cNvSpPr>
          <p:nvPr>
            <p:ph type="title"/>
          </p:nvPr>
        </p:nvSpPr>
        <p:spPr/>
        <p:txBody>
          <a:bodyPr/>
          <a:lstStyle/>
          <a:p>
            <a:r>
              <a:rPr lang="en-US" dirty="0"/>
              <a:t>Service Models</a:t>
            </a:r>
            <a:endParaRPr lang="en-IN" dirty="0"/>
          </a:p>
        </p:txBody>
      </p:sp>
      <p:sp>
        <p:nvSpPr>
          <p:cNvPr id="3" name="Content Placeholder 2">
            <a:extLst>
              <a:ext uri="{FF2B5EF4-FFF2-40B4-BE49-F238E27FC236}">
                <a16:creationId xmlns:a16="http://schemas.microsoft.com/office/drawing/2014/main" id="{DFC40BFB-AF5E-45D6-BD43-7B1BC498048D}"/>
              </a:ext>
            </a:extLst>
          </p:cNvPr>
          <p:cNvSpPr>
            <a:spLocks noGrp="1"/>
          </p:cNvSpPr>
          <p:nvPr>
            <p:ph idx="1"/>
          </p:nvPr>
        </p:nvSpPr>
        <p:spPr/>
        <p:txBody>
          <a:bodyPr/>
          <a:lstStyle/>
          <a:p>
            <a:pPr marL="0" indent="0">
              <a:buNone/>
            </a:pPr>
            <a:r>
              <a:rPr lang="en-US" dirty="0"/>
              <a:t>Service Models are the reference models on which the Cloud Computing is based. These can be categorized into three basic service models as listed below:</a:t>
            </a:r>
            <a:endParaRPr lang="en-IN" dirty="0"/>
          </a:p>
        </p:txBody>
      </p:sp>
      <p:sp>
        <p:nvSpPr>
          <p:cNvPr id="5" name="TextBox 4">
            <a:extLst>
              <a:ext uri="{FF2B5EF4-FFF2-40B4-BE49-F238E27FC236}">
                <a16:creationId xmlns:a16="http://schemas.microsoft.com/office/drawing/2014/main" id="{4E47C3BA-1D2E-4E6F-899A-9E6D087A4286}"/>
              </a:ext>
            </a:extLst>
          </p:cNvPr>
          <p:cNvSpPr txBox="1"/>
          <p:nvPr/>
        </p:nvSpPr>
        <p:spPr>
          <a:xfrm>
            <a:off x="3047260" y="3108054"/>
            <a:ext cx="6094520" cy="923330"/>
          </a:xfrm>
          <a:prstGeom prst="rect">
            <a:avLst/>
          </a:prstGeom>
          <a:noFill/>
        </p:spPr>
        <p:txBody>
          <a:bodyPr wrap="square">
            <a:spAutoFit/>
          </a:bodyPr>
          <a:lstStyle/>
          <a:p>
            <a:pPr marL="342900" indent="-342900">
              <a:buAutoNum type="arabicPeriod"/>
            </a:pPr>
            <a:r>
              <a:rPr lang="en-IN" dirty="0"/>
              <a:t>Infrastructure as a Service (IaaS)</a:t>
            </a:r>
          </a:p>
          <a:p>
            <a:pPr marL="342900" indent="-342900">
              <a:buAutoNum type="arabicPeriod"/>
            </a:pPr>
            <a:r>
              <a:rPr lang="en-IN" dirty="0"/>
              <a:t>2. Platform as a Service (PaaS)</a:t>
            </a:r>
          </a:p>
          <a:p>
            <a:pPr marL="342900" indent="-342900">
              <a:buAutoNum type="arabicPeriod"/>
            </a:pPr>
            <a:r>
              <a:rPr lang="en-IN" dirty="0"/>
              <a:t>3. Software as a Service (SaaS)</a:t>
            </a:r>
          </a:p>
        </p:txBody>
      </p:sp>
    </p:spTree>
    <p:extLst>
      <p:ext uri="{BB962C8B-B14F-4D97-AF65-F5344CB8AC3E}">
        <p14:creationId xmlns:p14="http://schemas.microsoft.com/office/powerpoint/2010/main" val="148314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F830-98E6-49AE-960A-614951EE526C}"/>
              </a:ext>
            </a:extLst>
          </p:cNvPr>
          <p:cNvSpPr>
            <a:spLocks noGrp="1"/>
          </p:cNvSpPr>
          <p:nvPr>
            <p:ph type="title"/>
          </p:nvPr>
        </p:nvSpPr>
        <p:spPr/>
        <p:txBody>
          <a:bodyPr/>
          <a:lstStyle/>
          <a:p>
            <a:r>
              <a:rPr lang="en-US" dirty="0"/>
              <a:t>Infrastructure as a Service (IaaS)</a:t>
            </a:r>
            <a:endParaRPr lang="en-IN" dirty="0"/>
          </a:p>
        </p:txBody>
      </p:sp>
      <p:sp>
        <p:nvSpPr>
          <p:cNvPr id="3" name="Content Placeholder 2">
            <a:extLst>
              <a:ext uri="{FF2B5EF4-FFF2-40B4-BE49-F238E27FC236}">
                <a16:creationId xmlns:a16="http://schemas.microsoft.com/office/drawing/2014/main" id="{35CD7018-4336-433E-855C-77DD7A3D4C9C}"/>
              </a:ext>
            </a:extLst>
          </p:cNvPr>
          <p:cNvSpPr>
            <a:spLocks noGrp="1"/>
          </p:cNvSpPr>
          <p:nvPr>
            <p:ph idx="1"/>
          </p:nvPr>
        </p:nvSpPr>
        <p:spPr/>
        <p:txBody>
          <a:bodyPr/>
          <a:lstStyle/>
          <a:p>
            <a:pPr marL="0" indent="0">
              <a:buNone/>
            </a:pPr>
            <a:r>
              <a:rPr lang="en-US" dirty="0"/>
              <a:t>IaaS is the delivery of technology infrastructure as an on demand scalable </a:t>
            </a:r>
            <a:r>
              <a:rPr lang="en-US" dirty="0" err="1"/>
              <a:t>service.IaaS</a:t>
            </a:r>
            <a:r>
              <a:rPr lang="en-US" dirty="0"/>
              <a:t> provides access to fundamental resources such as physical machines, virtual machines, virtual storage, etc.*Usually billed based on usage*Usually multi tenant virtualized environment *Can be coupled with Managed Services for OS and application support</a:t>
            </a:r>
            <a:endParaRPr lang="en-IN" dirty="0"/>
          </a:p>
        </p:txBody>
      </p:sp>
    </p:spTree>
    <p:extLst>
      <p:ext uri="{BB962C8B-B14F-4D97-AF65-F5344CB8AC3E}">
        <p14:creationId xmlns:p14="http://schemas.microsoft.com/office/powerpoint/2010/main" val="1315322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27</TotalTime>
  <Words>629</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Lucida Bright</vt:lpstr>
      <vt:lpstr>Rockwell</vt:lpstr>
      <vt:lpstr>Rockwell Condensed</vt:lpstr>
      <vt:lpstr>Wingdings</vt:lpstr>
      <vt:lpstr>Wood Type</vt:lpstr>
      <vt:lpstr>CLOUD COMPUTING</vt:lpstr>
      <vt:lpstr>INTRODUCTION</vt:lpstr>
      <vt:lpstr>What is Cloud?</vt:lpstr>
      <vt:lpstr>What is Cloud Computing?</vt:lpstr>
      <vt:lpstr>Basic Concepts</vt:lpstr>
      <vt:lpstr>Deployment Models</vt:lpstr>
      <vt:lpstr>PowerPoint Presentation</vt:lpstr>
      <vt:lpstr>Service Models</vt:lpstr>
      <vt:lpstr>Infrastructure as a Service (IaaS)</vt:lpstr>
      <vt:lpstr>Platform as a Service (PaaS)</vt:lpstr>
      <vt:lpstr>Software as a Service (SaaS)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Teju</dc:creator>
  <cp:lastModifiedBy>Teju</cp:lastModifiedBy>
  <cp:revision>1</cp:revision>
  <dcterms:created xsi:type="dcterms:W3CDTF">2022-03-08T16:57:14Z</dcterms:created>
  <dcterms:modified xsi:type="dcterms:W3CDTF">2022-03-08T17:24:53Z</dcterms:modified>
</cp:coreProperties>
</file>