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3A1445B-D0B8-40BA-8AAF-DFB3A7A6CC58}" type="datetimeFigureOut">
              <a:rPr lang="en-IN" smtClean="0"/>
              <a:t>04-04-2022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2980295-C492-48B0-9BA4-46D8D576D1D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4927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A1445B-D0B8-40BA-8AAF-DFB3A7A6CC58}"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980295-C492-48B0-9BA4-46D8D576D1D2}" type="slidenum">
              <a:rPr lang="en-IN" smtClean="0"/>
              <a:t>‹#›</a:t>
            </a:fld>
            <a:endParaRPr lang="en-IN"/>
          </a:p>
        </p:txBody>
      </p:sp>
    </p:spTree>
    <p:extLst>
      <p:ext uri="{BB962C8B-B14F-4D97-AF65-F5344CB8AC3E}">
        <p14:creationId xmlns:p14="http://schemas.microsoft.com/office/powerpoint/2010/main" val="341513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A1445B-D0B8-40BA-8AAF-DFB3A7A6CC58}"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80295-C492-48B0-9BA4-46D8D576D1D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8368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A1445B-D0B8-40BA-8AAF-DFB3A7A6CC58}"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80295-C492-48B0-9BA4-46D8D576D1D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7908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A1445B-D0B8-40BA-8AAF-DFB3A7A6CC58}"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80295-C492-48B0-9BA4-46D8D576D1D2}" type="slidenum">
              <a:rPr lang="en-IN" smtClean="0"/>
              <a:t>‹#›</a:t>
            </a:fld>
            <a:endParaRPr lang="en-IN"/>
          </a:p>
        </p:txBody>
      </p:sp>
    </p:spTree>
    <p:extLst>
      <p:ext uri="{BB962C8B-B14F-4D97-AF65-F5344CB8AC3E}">
        <p14:creationId xmlns:p14="http://schemas.microsoft.com/office/powerpoint/2010/main" val="357148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A1445B-D0B8-40BA-8AAF-DFB3A7A6CC58}"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80295-C492-48B0-9BA4-46D8D576D1D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2859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A1445B-D0B8-40BA-8AAF-DFB3A7A6CC58}"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80295-C492-48B0-9BA4-46D8D576D1D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9022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A1445B-D0B8-40BA-8AAF-DFB3A7A6CC58}"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80295-C492-48B0-9BA4-46D8D576D1D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1770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A1445B-D0B8-40BA-8AAF-DFB3A7A6CC58}"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80295-C492-48B0-9BA4-46D8D576D1D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051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A1445B-D0B8-40BA-8AAF-DFB3A7A6CC58}"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80295-C492-48B0-9BA4-46D8D576D1D2}" type="slidenum">
              <a:rPr lang="en-IN" smtClean="0"/>
              <a:t>‹#›</a:t>
            </a:fld>
            <a:endParaRPr lang="en-IN"/>
          </a:p>
        </p:txBody>
      </p:sp>
    </p:spTree>
    <p:extLst>
      <p:ext uri="{BB962C8B-B14F-4D97-AF65-F5344CB8AC3E}">
        <p14:creationId xmlns:p14="http://schemas.microsoft.com/office/powerpoint/2010/main" val="4138189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A1445B-D0B8-40BA-8AAF-DFB3A7A6CC58}"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980295-C492-48B0-9BA4-46D8D576D1D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801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A1445B-D0B8-40BA-8AAF-DFB3A7A6CC58}"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980295-C492-48B0-9BA4-46D8D576D1D2}" type="slidenum">
              <a:rPr lang="en-IN" smtClean="0"/>
              <a:t>‹#›</a:t>
            </a:fld>
            <a:endParaRPr lang="en-IN"/>
          </a:p>
        </p:txBody>
      </p:sp>
    </p:spTree>
    <p:extLst>
      <p:ext uri="{BB962C8B-B14F-4D97-AF65-F5344CB8AC3E}">
        <p14:creationId xmlns:p14="http://schemas.microsoft.com/office/powerpoint/2010/main" val="370859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A1445B-D0B8-40BA-8AAF-DFB3A7A6CC58}" type="datetimeFigureOut">
              <a:rPr lang="en-IN" smtClean="0"/>
              <a:t>04-04-2022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980295-C492-48B0-9BA4-46D8D576D1D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468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A1445B-D0B8-40BA-8AAF-DFB3A7A6CC58}"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980295-C492-48B0-9BA4-46D8D576D1D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648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A1445B-D0B8-40BA-8AAF-DFB3A7A6CC58}" type="datetimeFigureOut">
              <a:rPr lang="en-IN" smtClean="0"/>
              <a:t>04-04-2022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980295-C492-48B0-9BA4-46D8D576D1D2}" type="slidenum">
              <a:rPr lang="en-IN" smtClean="0"/>
              <a:t>‹#›</a:t>
            </a:fld>
            <a:endParaRPr lang="en-IN"/>
          </a:p>
        </p:txBody>
      </p:sp>
    </p:spTree>
    <p:extLst>
      <p:ext uri="{BB962C8B-B14F-4D97-AF65-F5344CB8AC3E}">
        <p14:creationId xmlns:p14="http://schemas.microsoft.com/office/powerpoint/2010/main" val="554674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A1445B-D0B8-40BA-8AAF-DFB3A7A6CC58}"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980295-C492-48B0-9BA4-46D8D576D1D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316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A1445B-D0B8-40BA-8AAF-DFB3A7A6CC58}"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980295-C492-48B0-9BA4-46D8D576D1D2}" type="slidenum">
              <a:rPr lang="en-IN" smtClean="0"/>
              <a:t>‹#›</a:t>
            </a:fld>
            <a:endParaRPr lang="en-IN"/>
          </a:p>
        </p:txBody>
      </p:sp>
    </p:spTree>
    <p:extLst>
      <p:ext uri="{BB962C8B-B14F-4D97-AF65-F5344CB8AC3E}">
        <p14:creationId xmlns:p14="http://schemas.microsoft.com/office/powerpoint/2010/main" val="1900353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A1445B-D0B8-40BA-8AAF-DFB3A7A6CC58}" type="datetimeFigureOut">
              <a:rPr lang="en-IN" smtClean="0"/>
              <a:t>04-04-2022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980295-C492-48B0-9BA4-46D8D576D1D2}" type="slidenum">
              <a:rPr lang="en-IN" smtClean="0"/>
              <a:t>‹#›</a:t>
            </a:fld>
            <a:endParaRPr lang="en-IN"/>
          </a:p>
        </p:txBody>
      </p:sp>
    </p:spTree>
    <p:extLst>
      <p:ext uri="{BB962C8B-B14F-4D97-AF65-F5344CB8AC3E}">
        <p14:creationId xmlns:p14="http://schemas.microsoft.com/office/powerpoint/2010/main" val="40840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IRA Tutorial">
            <a:extLst>
              <a:ext uri="{FF2B5EF4-FFF2-40B4-BE49-F238E27FC236}">
                <a16:creationId xmlns:a16="http://schemas.microsoft.com/office/drawing/2014/main" id="{A3915DF4-9EAE-435E-BB8E-64DE35D0B2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3129" y="2505075"/>
            <a:ext cx="583882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98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BFA6D0-BBDF-4571-B472-F2D1B8461D03}"/>
              </a:ext>
            </a:extLst>
          </p:cNvPr>
          <p:cNvSpPr txBox="1"/>
          <p:nvPr/>
        </p:nvSpPr>
        <p:spPr>
          <a:xfrm>
            <a:off x="1631576" y="1461247"/>
            <a:ext cx="8928847" cy="369332"/>
          </a:xfrm>
          <a:prstGeom prst="rect">
            <a:avLst/>
          </a:prstGeom>
          <a:noFill/>
        </p:spPr>
        <p:txBody>
          <a:bodyPr wrap="square" rtlCol="0">
            <a:spAutoFit/>
          </a:bodyPr>
          <a:lstStyle/>
          <a:p>
            <a:r>
              <a:rPr lang="en-US" b="0" i="0" dirty="0">
                <a:effectLst/>
                <a:latin typeface="Arial" panose="020B0604020202020204" pitchFamily="34" charset="0"/>
              </a:rPr>
              <a:t>The following screen shot shows the basic page and information of an open issue </a:t>
            </a:r>
            <a:r>
              <a:rPr lang="en-US" b="0" i="0" dirty="0">
                <a:solidFill>
                  <a:srgbClr val="E8E6E3"/>
                </a:solidFill>
                <a:effectLst/>
                <a:latin typeface="Arial" panose="020B0604020202020204" pitchFamily="34" charset="0"/>
              </a:rPr>
              <a:t>−</a:t>
            </a:r>
            <a:endParaRPr lang="en-IN" dirty="0"/>
          </a:p>
        </p:txBody>
      </p:sp>
      <p:pic>
        <p:nvPicPr>
          <p:cNvPr id="1026" name="Picture 2" descr="Basic Page">
            <a:extLst>
              <a:ext uri="{FF2B5EF4-FFF2-40B4-BE49-F238E27FC236}">
                <a16:creationId xmlns:a16="http://schemas.microsoft.com/office/drawing/2014/main" id="{1FFF2926-F6E6-4A98-8480-764BBC8C4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847" y="2527767"/>
            <a:ext cx="6741459" cy="3657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294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F994-23DB-4F0F-B703-CDEFF76DD35A}"/>
              </a:ext>
            </a:extLst>
          </p:cNvPr>
          <p:cNvSpPr>
            <a:spLocks noGrp="1"/>
          </p:cNvSpPr>
          <p:nvPr>
            <p:ph type="title"/>
          </p:nvPr>
        </p:nvSpPr>
        <p:spPr>
          <a:xfrm>
            <a:off x="1295401" y="1260039"/>
            <a:ext cx="4159624" cy="891492"/>
          </a:xfrm>
        </p:spPr>
        <p:txBody>
          <a:bodyPr>
            <a:normAutofit fontScale="90000"/>
          </a:bodyPr>
          <a:lstStyle/>
          <a:p>
            <a:br>
              <a:rPr lang="en-IN" b="0" i="0" dirty="0">
                <a:solidFill>
                  <a:srgbClr val="9C9386"/>
                </a:solidFill>
                <a:effectLst/>
                <a:latin typeface="Arial" panose="020B0604020202020204" pitchFamily="34" charset="0"/>
              </a:rPr>
            </a:br>
            <a:r>
              <a:rPr lang="en-IN" b="0" i="0" dirty="0">
                <a:solidFill>
                  <a:srgbClr val="9C9386"/>
                </a:solidFill>
                <a:effectLst/>
                <a:latin typeface="Arial" panose="020B0604020202020204" pitchFamily="34" charset="0"/>
              </a:rPr>
              <a:t>JIRA - Workflow</a:t>
            </a:r>
            <a:br>
              <a:rPr lang="en-IN" b="0" i="0" dirty="0">
                <a:solidFill>
                  <a:srgbClr val="9C9386"/>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71EA6B08-1822-48FE-8C6B-7D3BF024C989}"/>
              </a:ext>
            </a:extLst>
          </p:cNvPr>
          <p:cNvSpPr>
            <a:spLocks noGrp="1"/>
          </p:cNvSpPr>
          <p:nvPr>
            <p:ph idx="1"/>
          </p:nvPr>
        </p:nvSpPr>
        <p:spPr/>
        <p:txBody>
          <a:bodyPr>
            <a:normAutofit fontScale="92500" lnSpcReduction="10000"/>
          </a:bodyPr>
          <a:lstStyle/>
          <a:p>
            <a:pPr algn="just"/>
            <a:r>
              <a:rPr lang="en-US" b="0" i="0" dirty="0">
                <a:solidFill>
                  <a:schemeClr val="tx1"/>
                </a:solidFill>
                <a:effectLst/>
                <a:latin typeface="Arial" panose="020B0604020202020204" pitchFamily="34" charset="0"/>
              </a:rPr>
              <a:t>In JIRA, workflow is used to </a:t>
            </a:r>
            <a:r>
              <a:rPr lang="en-US" b="1" i="0" dirty="0">
                <a:solidFill>
                  <a:schemeClr val="tx1"/>
                </a:solidFill>
                <a:effectLst/>
                <a:latin typeface="Arial" panose="020B0604020202020204" pitchFamily="34" charset="0"/>
              </a:rPr>
              <a:t>track the lifecycle of an Issue</a:t>
            </a:r>
            <a:r>
              <a:rPr lang="en-US" b="0" i="0" dirty="0">
                <a:solidFill>
                  <a:schemeClr val="tx1"/>
                </a:solidFill>
                <a:effectLst/>
                <a:latin typeface="Arial" panose="020B0604020202020204" pitchFamily="34" charset="0"/>
              </a:rPr>
              <a:t>. Workflow is a record of statuses and transitions of an issue during its lifecycle. A status represents the stage of an issue at a particular point. An issue can be in only one status at a given point of time like Opened, To Do, Done, Closed, Assigned, etc.</a:t>
            </a:r>
          </a:p>
          <a:p>
            <a:pPr algn="just"/>
            <a:r>
              <a:rPr lang="en-US" b="0" i="0" dirty="0">
                <a:solidFill>
                  <a:schemeClr val="tx1"/>
                </a:solidFill>
                <a:effectLst/>
                <a:latin typeface="Arial" panose="020B0604020202020204" pitchFamily="34" charset="0"/>
              </a:rPr>
              <a:t>A transition is a link between two statuses when an issue moves from one status to another. For an issue to move between two statuses, a transition must exist. In a simple way, a transition is some kind of work done on the issue, while status is the impact of work on that issue.</a:t>
            </a:r>
          </a:p>
          <a:p>
            <a:endParaRPr lang="en-IN" dirty="0"/>
          </a:p>
        </p:txBody>
      </p:sp>
    </p:spTree>
    <p:extLst>
      <p:ext uri="{BB962C8B-B14F-4D97-AF65-F5344CB8AC3E}">
        <p14:creationId xmlns:p14="http://schemas.microsoft.com/office/powerpoint/2010/main" val="1782969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EB70B3-C3E6-48D7-8843-CF15497A0A90}"/>
              </a:ext>
            </a:extLst>
          </p:cNvPr>
          <p:cNvSpPr>
            <a:spLocks noGrp="1"/>
          </p:cNvSpPr>
          <p:nvPr>
            <p:ph idx="1"/>
          </p:nvPr>
        </p:nvSpPr>
        <p:spPr>
          <a:xfrm>
            <a:off x="1295401" y="896471"/>
            <a:ext cx="9601196" cy="4979397"/>
          </a:xfrm>
        </p:spPr>
        <p:txBody>
          <a:bodyPr>
            <a:normAutofit fontScale="77500" lnSpcReduction="20000"/>
          </a:bodyPr>
          <a:lstStyle/>
          <a:p>
            <a:pPr marL="0" indent="0" algn="just">
              <a:buNone/>
            </a:pPr>
            <a:r>
              <a:rPr lang="en-US" b="1" i="0" dirty="0">
                <a:solidFill>
                  <a:schemeClr val="tx2"/>
                </a:solidFill>
                <a:effectLst/>
                <a:latin typeface="Arial" panose="020B0604020202020204" pitchFamily="34" charset="0"/>
              </a:rPr>
              <a:t>JIRA workflow has the following stages to track as soon as an issue is created −</a:t>
            </a:r>
          </a:p>
          <a:p>
            <a:pPr algn="just">
              <a:buFont typeface="Arial" panose="020B0604020202020204" pitchFamily="34" charset="0"/>
              <a:buChar char="•"/>
            </a:pPr>
            <a:r>
              <a:rPr lang="en-US" b="1" i="0" dirty="0">
                <a:solidFill>
                  <a:schemeClr val="tx1"/>
                </a:solidFill>
                <a:effectLst/>
                <a:latin typeface="Arial" panose="020B0604020202020204" pitchFamily="34" charset="0"/>
              </a:rPr>
              <a:t>Open Issue</a:t>
            </a:r>
            <a:r>
              <a:rPr lang="en-US" b="0" i="0" dirty="0">
                <a:solidFill>
                  <a:schemeClr val="tx1"/>
                </a:solidFill>
                <a:effectLst/>
                <a:latin typeface="Arial" panose="020B0604020202020204" pitchFamily="34" charset="0"/>
              </a:rPr>
              <a:t> − After creation, the issue is open and can be assigned to the assignee to start working on it.</a:t>
            </a:r>
          </a:p>
          <a:p>
            <a:pPr algn="just">
              <a:buFont typeface="Arial" panose="020B0604020202020204" pitchFamily="34" charset="0"/>
              <a:buChar char="•"/>
            </a:pPr>
            <a:r>
              <a:rPr lang="en-US" b="1" i="0" dirty="0">
                <a:solidFill>
                  <a:schemeClr val="tx1"/>
                </a:solidFill>
                <a:effectLst/>
                <a:latin typeface="Arial" panose="020B0604020202020204" pitchFamily="34" charset="0"/>
              </a:rPr>
              <a:t>In Progress Issue</a:t>
            </a:r>
            <a:r>
              <a:rPr lang="en-US" b="0" i="0" dirty="0">
                <a:solidFill>
                  <a:schemeClr val="tx1"/>
                </a:solidFill>
                <a:effectLst/>
                <a:latin typeface="Arial" panose="020B0604020202020204" pitchFamily="34" charset="0"/>
              </a:rPr>
              <a:t> − The assignee has actively started to work on the issue.</a:t>
            </a:r>
          </a:p>
          <a:p>
            <a:pPr marL="0" indent="0" algn="just">
              <a:buNone/>
            </a:pPr>
            <a:endParaRPr lang="en-US" b="0" i="0" dirty="0">
              <a:solidFill>
                <a:schemeClr val="tx1"/>
              </a:solidFill>
              <a:effectLst/>
              <a:latin typeface="Arial" panose="020B0604020202020204" pitchFamily="34" charset="0"/>
            </a:endParaRPr>
          </a:p>
          <a:p>
            <a:pPr algn="just">
              <a:buFont typeface="Arial" panose="020B0604020202020204" pitchFamily="34" charset="0"/>
              <a:buChar char="•"/>
            </a:pPr>
            <a:r>
              <a:rPr lang="en-US" b="1" i="0" dirty="0">
                <a:solidFill>
                  <a:schemeClr val="tx1"/>
                </a:solidFill>
                <a:effectLst/>
                <a:latin typeface="Arial" panose="020B0604020202020204" pitchFamily="34" charset="0"/>
              </a:rPr>
              <a:t>Resolved Issue</a:t>
            </a:r>
            <a:r>
              <a:rPr lang="en-US" b="0" i="0" dirty="0">
                <a:solidFill>
                  <a:schemeClr val="tx1"/>
                </a:solidFill>
                <a:effectLst/>
                <a:latin typeface="Arial" panose="020B0604020202020204" pitchFamily="34" charset="0"/>
              </a:rPr>
              <a:t> − All sub-tasks and works of that Issue are completed. Now, the issue is waiting to be verified by the reporter. If verification is successful, it will be closed or re-opened, if any further changes are required.</a:t>
            </a:r>
          </a:p>
          <a:p>
            <a:pPr algn="just">
              <a:buFont typeface="Arial" panose="020B0604020202020204" pitchFamily="34" charset="0"/>
              <a:buChar char="•"/>
            </a:pPr>
            <a:r>
              <a:rPr lang="en-US" b="1" i="0" dirty="0">
                <a:solidFill>
                  <a:schemeClr val="tx1"/>
                </a:solidFill>
                <a:effectLst/>
                <a:latin typeface="Arial" panose="020B0604020202020204" pitchFamily="34" charset="0"/>
              </a:rPr>
              <a:t>Reopened Issue</a:t>
            </a:r>
            <a:r>
              <a:rPr lang="en-US" b="0" i="0" dirty="0">
                <a:solidFill>
                  <a:schemeClr val="tx1"/>
                </a:solidFill>
                <a:effectLst/>
                <a:latin typeface="Arial" panose="020B0604020202020204" pitchFamily="34" charset="0"/>
              </a:rPr>
              <a:t> − This issue was resolved previously, but the resolution was either incorrect or missed a few things or some modifications are required. From Reopened stage, issues are marked either as assigned or resolved.</a:t>
            </a:r>
          </a:p>
          <a:p>
            <a:pPr algn="just">
              <a:buFont typeface="Arial" panose="020B0604020202020204" pitchFamily="34" charset="0"/>
              <a:buChar char="•"/>
            </a:pPr>
            <a:r>
              <a:rPr lang="en-US" b="1" i="0" dirty="0">
                <a:solidFill>
                  <a:schemeClr val="tx1"/>
                </a:solidFill>
                <a:effectLst/>
                <a:latin typeface="Arial" panose="020B0604020202020204" pitchFamily="34" charset="0"/>
              </a:rPr>
              <a:t>Close Issue</a:t>
            </a:r>
            <a:r>
              <a:rPr lang="en-US" b="0" i="0" dirty="0">
                <a:solidFill>
                  <a:schemeClr val="tx1"/>
                </a:solidFill>
                <a:effectLst/>
                <a:latin typeface="Arial" panose="020B0604020202020204" pitchFamily="34" charset="0"/>
              </a:rPr>
              <a:t> − The issue is considered as finished, resolution is correct as of now. Closed issues can be re-opened later based on the requirement.</a:t>
            </a:r>
          </a:p>
          <a:p>
            <a:pPr algn="just"/>
            <a:r>
              <a:rPr lang="en-US" b="0" i="0" dirty="0">
                <a:solidFill>
                  <a:schemeClr val="tx1"/>
                </a:solidFill>
                <a:effectLst/>
                <a:latin typeface="Arial" panose="020B0604020202020204" pitchFamily="34" charset="0"/>
              </a:rPr>
              <a:t>JIRA Workflow can be referred as a </a:t>
            </a:r>
            <a:r>
              <a:rPr lang="en-US" b="1" i="0" dirty="0">
                <a:solidFill>
                  <a:schemeClr val="tx1"/>
                </a:solidFill>
                <a:effectLst/>
                <a:latin typeface="Arial" panose="020B0604020202020204" pitchFamily="34" charset="0"/>
              </a:rPr>
              <a:t>Defect Lifecycle</a:t>
            </a:r>
            <a:r>
              <a:rPr lang="en-US" b="0" i="0" dirty="0">
                <a:solidFill>
                  <a:schemeClr val="tx1"/>
                </a:solidFill>
                <a:effectLst/>
                <a:latin typeface="Arial" panose="020B0604020202020204" pitchFamily="34" charset="0"/>
              </a:rPr>
              <a:t>. It follows the same concepts; the only difference is that it is generic for all issues rather than limited to Defects only.</a:t>
            </a:r>
          </a:p>
          <a:p>
            <a:endParaRPr lang="en-IN" dirty="0"/>
          </a:p>
        </p:txBody>
      </p:sp>
    </p:spTree>
    <p:extLst>
      <p:ext uri="{BB962C8B-B14F-4D97-AF65-F5344CB8AC3E}">
        <p14:creationId xmlns:p14="http://schemas.microsoft.com/office/powerpoint/2010/main" val="3354809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DF58F2-51EF-4A2F-BE22-58EC72CE5692}"/>
              </a:ext>
            </a:extLst>
          </p:cNvPr>
          <p:cNvSpPr txBox="1"/>
          <p:nvPr/>
        </p:nvSpPr>
        <p:spPr>
          <a:xfrm>
            <a:off x="1219199" y="797859"/>
            <a:ext cx="8731624" cy="369332"/>
          </a:xfrm>
          <a:prstGeom prst="rect">
            <a:avLst/>
          </a:prstGeom>
          <a:noFill/>
        </p:spPr>
        <p:txBody>
          <a:bodyPr wrap="square" rtlCol="0">
            <a:spAutoFit/>
          </a:bodyPr>
          <a:lstStyle/>
          <a:p>
            <a:r>
              <a:rPr lang="en-US" b="1" i="0" dirty="0">
                <a:effectLst/>
                <a:latin typeface="Arial" panose="020B0604020202020204" pitchFamily="34" charset="0"/>
              </a:rPr>
              <a:t>The following diagram shows a standard workflow </a:t>
            </a:r>
            <a:endParaRPr lang="en-IN" b="1" dirty="0"/>
          </a:p>
        </p:txBody>
      </p:sp>
      <p:pic>
        <p:nvPicPr>
          <p:cNvPr id="2050" name="Picture 2" descr="Standard Workflow">
            <a:extLst>
              <a:ext uri="{FF2B5EF4-FFF2-40B4-BE49-F238E27FC236}">
                <a16:creationId xmlns:a16="http://schemas.microsoft.com/office/drawing/2014/main" id="{D78AC8C6-ADCD-41CB-B859-831192BDC1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496" y="1167191"/>
            <a:ext cx="9574305" cy="489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88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C5D737-8342-48E2-842A-59A10C7AAEE4}"/>
              </a:ext>
            </a:extLst>
          </p:cNvPr>
          <p:cNvSpPr>
            <a:spLocks noGrp="1"/>
          </p:cNvSpPr>
          <p:nvPr>
            <p:ph idx="1"/>
          </p:nvPr>
        </p:nvSpPr>
        <p:spPr/>
        <p:txBody>
          <a:bodyPr>
            <a:normAutofit fontScale="62500" lnSpcReduction="20000"/>
          </a:bodyPr>
          <a:lstStyle/>
          <a:p>
            <a:pPr algn="just"/>
            <a:r>
              <a:rPr lang="en-US" b="0" i="0" dirty="0">
                <a:solidFill>
                  <a:schemeClr val="tx1"/>
                </a:solidFill>
                <a:effectLst/>
                <a:latin typeface="Arial" panose="020B0604020202020204" pitchFamily="34" charset="0"/>
              </a:rPr>
              <a:t>Since JIRA tracks all the tasks, the sub-tasks or even a work as an Issue, there are several types of Issues to identify the work and categorize the similar issues.</a:t>
            </a:r>
          </a:p>
          <a:p>
            <a:pPr algn="just"/>
            <a:r>
              <a:rPr lang="en-US" b="0" i="0" dirty="0">
                <a:solidFill>
                  <a:schemeClr val="tx1"/>
                </a:solidFill>
                <a:effectLst/>
                <a:latin typeface="Arial" panose="020B0604020202020204" pitchFamily="34" charset="0"/>
              </a:rPr>
              <a:t>An Issue is classified as follows −</a:t>
            </a:r>
          </a:p>
          <a:p>
            <a:pPr algn="just">
              <a:buFont typeface="Arial" panose="020B0604020202020204" pitchFamily="34" charset="0"/>
              <a:buChar char="•"/>
            </a:pPr>
            <a:r>
              <a:rPr lang="en-US" b="1" i="0" dirty="0">
                <a:solidFill>
                  <a:schemeClr val="tx1"/>
                </a:solidFill>
                <a:effectLst/>
                <a:latin typeface="Arial" panose="020B0604020202020204" pitchFamily="34" charset="0"/>
              </a:rPr>
              <a:t>Sub-Task</a:t>
            </a:r>
            <a:r>
              <a:rPr lang="en-US" b="0" i="0" dirty="0">
                <a:solidFill>
                  <a:schemeClr val="tx1"/>
                </a:solidFill>
                <a:effectLst/>
                <a:latin typeface="Arial" panose="020B0604020202020204" pitchFamily="34" charset="0"/>
              </a:rPr>
              <a:t> − This is the sub-task of an issue. In a logged issue, there can be different tasks to resolve it, which are called as sub-tasks.</a:t>
            </a:r>
          </a:p>
          <a:p>
            <a:pPr algn="just">
              <a:buFont typeface="Arial" panose="020B0604020202020204" pitchFamily="34" charset="0"/>
              <a:buChar char="•"/>
            </a:pPr>
            <a:r>
              <a:rPr lang="en-US" b="1" i="0" dirty="0">
                <a:solidFill>
                  <a:schemeClr val="tx1"/>
                </a:solidFill>
                <a:effectLst/>
                <a:latin typeface="Arial" panose="020B0604020202020204" pitchFamily="34" charset="0"/>
              </a:rPr>
              <a:t>Bug</a:t>
            </a:r>
            <a:r>
              <a:rPr lang="en-US" b="0" i="0" dirty="0">
                <a:solidFill>
                  <a:schemeClr val="tx1"/>
                </a:solidFill>
                <a:effectLst/>
                <a:latin typeface="Arial" panose="020B0604020202020204" pitchFamily="34" charset="0"/>
              </a:rPr>
              <a:t> − A problem that impairs or prevents the functions of the product.</a:t>
            </a:r>
          </a:p>
          <a:p>
            <a:pPr algn="just">
              <a:buFont typeface="Arial" panose="020B0604020202020204" pitchFamily="34" charset="0"/>
              <a:buChar char="•"/>
            </a:pPr>
            <a:r>
              <a:rPr lang="en-US" b="1" i="0" dirty="0">
                <a:solidFill>
                  <a:schemeClr val="tx1"/>
                </a:solidFill>
                <a:effectLst/>
                <a:latin typeface="Arial" panose="020B0604020202020204" pitchFamily="34" charset="0"/>
              </a:rPr>
              <a:t>Epic</a:t>
            </a:r>
            <a:r>
              <a:rPr lang="en-US" b="0" i="0" dirty="0">
                <a:solidFill>
                  <a:schemeClr val="tx1"/>
                </a:solidFill>
                <a:effectLst/>
                <a:latin typeface="Arial" panose="020B0604020202020204" pitchFamily="34" charset="0"/>
              </a:rPr>
              <a:t> − A big user story that needs to be broken down. Created by JIRA Software - do not edit or delete.</a:t>
            </a:r>
          </a:p>
          <a:p>
            <a:pPr algn="just">
              <a:buFont typeface="Arial" panose="020B0604020202020204" pitchFamily="34" charset="0"/>
              <a:buChar char="•"/>
            </a:pPr>
            <a:r>
              <a:rPr lang="en-US" b="1" i="0" dirty="0">
                <a:solidFill>
                  <a:schemeClr val="tx1"/>
                </a:solidFill>
                <a:effectLst/>
                <a:latin typeface="Arial" panose="020B0604020202020204" pitchFamily="34" charset="0"/>
              </a:rPr>
              <a:t>Improvement</a:t>
            </a:r>
            <a:r>
              <a:rPr lang="en-US" b="0" i="0" dirty="0">
                <a:solidFill>
                  <a:schemeClr val="tx1"/>
                </a:solidFill>
                <a:effectLst/>
                <a:latin typeface="Arial" panose="020B0604020202020204" pitchFamily="34" charset="0"/>
              </a:rPr>
              <a:t> − An improvement or enhancement to an existing feature or task.</a:t>
            </a:r>
          </a:p>
          <a:p>
            <a:pPr algn="just">
              <a:buFont typeface="Arial" panose="020B0604020202020204" pitchFamily="34" charset="0"/>
              <a:buChar char="•"/>
            </a:pPr>
            <a:r>
              <a:rPr lang="en-US" b="1" i="0" dirty="0">
                <a:solidFill>
                  <a:schemeClr val="tx1"/>
                </a:solidFill>
                <a:effectLst/>
                <a:latin typeface="Arial" panose="020B0604020202020204" pitchFamily="34" charset="0"/>
              </a:rPr>
              <a:t>New Feature</a:t>
            </a:r>
            <a:r>
              <a:rPr lang="en-US" b="0" i="0" dirty="0">
                <a:solidFill>
                  <a:schemeClr val="tx1"/>
                </a:solidFill>
                <a:effectLst/>
                <a:latin typeface="Arial" panose="020B0604020202020204" pitchFamily="34" charset="0"/>
              </a:rPr>
              <a:t> − A new feature of the product, which is yet to be developed.</a:t>
            </a:r>
          </a:p>
          <a:p>
            <a:pPr algn="just">
              <a:buFont typeface="Arial" panose="020B0604020202020204" pitchFamily="34" charset="0"/>
              <a:buChar char="•"/>
            </a:pPr>
            <a:r>
              <a:rPr lang="en-US" b="1" i="0" dirty="0">
                <a:solidFill>
                  <a:schemeClr val="tx1"/>
                </a:solidFill>
                <a:effectLst/>
                <a:latin typeface="Arial" panose="020B0604020202020204" pitchFamily="34" charset="0"/>
              </a:rPr>
              <a:t>Story</a:t>
            </a:r>
            <a:r>
              <a:rPr lang="en-US" b="0" i="0" dirty="0">
                <a:solidFill>
                  <a:schemeClr val="tx1"/>
                </a:solidFill>
                <a:effectLst/>
                <a:latin typeface="Arial" panose="020B0604020202020204" pitchFamily="34" charset="0"/>
              </a:rPr>
              <a:t> − A user story. Created by JIRA Software - do not edit or delete.</a:t>
            </a:r>
          </a:p>
          <a:p>
            <a:pPr algn="just">
              <a:buFont typeface="Arial" panose="020B0604020202020204" pitchFamily="34" charset="0"/>
              <a:buChar char="•"/>
            </a:pPr>
            <a:r>
              <a:rPr lang="en-US" b="1" i="0" dirty="0">
                <a:solidFill>
                  <a:schemeClr val="tx1"/>
                </a:solidFill>
                <a:effectLst/>
                <a:latin typeface="Arial" panose="020B0604020202020204" pitchFamily="34" charset="0"/>
              </a:rPr>
              <a:t>Task</a:t>
            </a:r>
            <a:r>
              <a:rPr lang="en-US" b="0" i="0" dirty="0">
                <a:solidFill>
                  <a:schemeClr val="tx1"/>
                </a:solidFill>
                <a:effectLst/>
                <a:latin typeface="Arial" panose="020B0604020202020204" pitchFamily="34" charset="0"/>
              </a:rPr>
              <a:t> − A task that needs to be done to achieve team’s goal.</a:t>
            </a:r>
          </a:p>
          <a:p>
            <a:endParaRPr lang="en-IN" dirty="0"/>
          </a:p>
        </p:txBody>
      </p:sp>
      <p:sp>
        <p:nvSpPr>
          <p:cNvPr id="4" name="TextBox 3">
            <a:extLst>
              <a:ext uri="{FF2B5EF4-FFF2-40B4-BE49-F238E27FC236}">
                <a16:creationId xmlns:a16="http://schemas.microsoft.com/office/drawing/2014/main" id="{256DD58B-77A5-4C47-A5A1-934A18B83A46}"/>
              </a:ext>
            </a:extLst>
          </p:cNvPr>
          <p:cNvSpPr txBox="1"/>
          <p:nvPr/>
        </p:nvSpPr>
        <p:spPr>
          <a:xfrm>
            <a:off x="1425388" y="1398494"/>
            <a:ext cx="5091953" cy="1077218"/>
          </a:xfrm>
          <a:prstGeom prst="rect">
            <a:avLst/>
          </a:prstGeom>
          <a:noFill/>
        </p:spPr>
        <p:txBody>
          <a:bodyPr wrap="square" rtlCol="0">
            <a:spAutoFit/>
          </a:bodyPr>
          <a:lstStyle/>
          <a:p>
            <a:endParaRPr lang="en-IN" b="0" i="0" dirty="0">
              <a:solidFill>
                <a:srgbClr val="9C9386"/>
              </a:solidFill>
              <a:effectLst/>
              <a:latin typeface="Arial" panose="020B0604020202020204" pitchFamily="34" charset="0"/>
            </a:endParaRPr>
          </a:p>
          <a:p>
            <a:r>
              <a:rPr lang="en-IN" sz="2800" b="0" i="0" dirty="0">
                <a:effectLst/>
                <a:latin typeface="Arial" panose="020B0604020202020204" pitchFamily="34" charset="0"/>
              </a:rPr>
              <a:t>JIRA - Issue Types</a:t>
            </a:r>
          </a:p>
          <a:p>
            <a:endParaRPr lang="en-IN" dirty="0"/>
          </a:p>
        </p:txBody>
      </p:sp>
    </p:spTree>
    <p:extLst>
      <p:ext uri="{BB962C8B-B14F-4D97-AF65-F5344CB8AC3E}">
        <p14:creationId xmlns:p14="http://schemas.microsoft.com/office/powerpoint/2010/main" val="2908909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C0785F-CE3E-405E-84C7-5DF95DD8712C}"/>
              </a:ext>
            </a:extLst>
          </p:cNvPr>
          <p:cNvSpPr>
            <a:spLocks noGrp="1"/>
          </p:cNvSpPr>
          <p:nvPr>
            <p:ph idx="1"/>
          </p:nvPr>
        </p:nvSpPr>
        <p:spPr>
          <a:xfrm>
            <a:off x="1295401" y="2519082"/>
            <a:ext cx="9601196" cy="3527115"/>
          </a:xfrm>
        </p:spPr>
        <p:txBody>
          <a:bodyPr>
            <a:normAutofit fontScale="92500"/>
          </a:bodyPr>
          <a:lstStyle/>
          <a:p>
            <a:pPr algn="just">
              <a:buFont typeface="Arial" panose="020B0604020202020204" pitchFamily="34" charset="0"/>
              <a:buChar char="•"/>
            </a:pPr>
            <a:r>
              <a:rPr lang="en-US" b="0" i="0" dirty="0">
                <a:solidFill>
                  <a:schemeClr val="tx1"/>
                </a:solidFill>
                <a:effectLst/>
                <a:latin typeface="Arial" panose="020B0604020202020204" pitchFamily="34" charset="0"/>
              </a:rPr>
              <a:t>JIRA is a web application that provides a private website to an individual or a set of requested users belonging to the same company/project.</a:t>
            </a:r>
          </a:p>
          <a:p>
            <a:pPr algn="just">
              <a:buFont typeface="Arial" panose="020B0604020202020204" pitchFamily="34" charset="0"/>
              <a:buChar char="•"/>
            </a:pPr>
            <a:r>
              <a:rPr lang="en-US" b="0" i="0" dirty="0">
                <a:solidFill>
                  <a:schemeClr val="tx1"/>
                </a:solidFill>
                <a:effectLst/>
                <a:latin typeface="Arial" panose="020B0604020202020204" pitchFamily="34" charset="0"/>
              </a:rPr>
              <a:t>JIRA can be run as a Windows Service at the server side.</a:t>
            </a:r>
          </a:p>
          <a:p>
            <a:pPr algn="just">
              <a:buFont typeface="Arial" panose="020B0604020202020204" pitchFamily="34" charset="0"/>
              <a:buChar char="•"/>
            </a:pPr>
            <a:r>
              <a:rPr lang="en-US" b="0" i="0" dirty="0">
                <a:solidFill>
                  <a:schemeClr val="tx1"/>
                </a:solidFill>
                <a:effectLst/>
                <a:latin typeface="Arial" panose="020B0604020202020204" pitchFamily="34" charset="0"/>
              </a:rPr>
              <a:t>JIRA is a pure Java based application and supports all OS platforms like Windows, Linux of different versions or MAC, etc., those satisfy JDK/JRE requirements.</a:t>
            </a:r>
          </a:p>
          <a:p>
            <a:pPr algn="just">
              <a:buFont typeface="Arial" panose="020B0604020202020204" pitchFamily="34" charset="0"/>
              <a:buChar char="•"/>
            </a:pPr>
            <a:r>
              <a:rPr lang="en-US" b="0" i="0" dirty="0">
                <a:solidFill>
                  <a:schemeClr val="tx1"/>
                </a:solidFill>
                <a:effectLst/>
                <a:latin typeface="Arial" panose="020B0604020202020204" pitchFamily="34" charset="0"/>
              </a:rPr>
              <a:t>JIRA supports all famous browsers like Chrome, IE, Mozilla and Safari.</a:t>
            </a:r>
          </a:p>
          <a:p>
            <a:pPr algn="just">
              <a:buFont typeface="Arial" panose="020B0604020202020204" pitchFamily="34" charset="0"/>
              <a:buChar char="•"/>
            </a:pPr>
            <a:r>
              <a:rPr lang="en-US" b="0" i="0" dirty="0">
                <a:solidFill>
                  <a:schemeClr val="tx1"/>
                </a:solidFill>
                <a:effectLst/>
                <a:latin typeface="Arial" panose="020B0604020202020204" pitchFamily="34" charset="0"/>
              </a:rPr>
              <a:t>It supports Mobile browsers as well in mobile views.</a:t>
            </a:r>
          </a:p>
          <a:p>
            <a:endParaRPr lang="en-IN" dirty="0"/>
          </a:p>
        </p:txBody>
      </p:sp>
      <p:sp>
        <p:nvSpPr>
          <p:cNvPr id="4" name="TextBox 3">
            <a:extLst>
              <a:ext uri="{FF2B5EF4-FFF2-40B4-BE49-F238E27FC236}">
                <a16:creationId xmlns:a16="http://schemas.microsoft.com/office/drawing/2014/main" id="{4D67531F-142A-4888-9BC8-B829B75E1928}"/>
              </a:ext>
            </a:extLst>
          </p:cNvPr>
          <p:cNvSpPr txBox="1"/>
          <p:nvPr/>
        </p:nvSpPr>
        <p:spPr>
          <a:xfrm>
            <a:off x="1416423" y="1872751"/>
            <a:ext cx="7413811" cy="800219"/>
          </a:xfrm>
          <a:prstGeom prst="rect">
            <a:avLst/>
          </a:prstGeom>
          <a:noFill/>
        </p:spPr>
        <p:txBody>
          <a:bodyPr wrap="square" rtlCol="0">
            <a:spAutoFit/>
          </a:bodyPr>
          <a:lstStyle/>
          <a:p>
            <a:r>
              <a:rPr lang="en-US" sz="2800" b="0" i="0" dirty="0">
                <a:effectLst/>
                <a:latin typeface="Arial" panose="020B0604020202020204" pitchFamily="34" charset="0"/>
              </a:rPr>
              <a:t>Important Points to Note</a:t>
            </a:r>
          </a:p>
          <a:p>
            <a:endParaRPr lang="en-IN" dirty="0"/>
          </a:p>
        </p:txBody>
      </p:sp>
    </p:spTree>
    <p:extLst>
      <p:ext uri="{BB962C8B-B14F-4D97-AF65-F5344CB8AC3E}">
        <p14:creationId xmlns:p14="http://schemas.microsoft.com/office/powerpoint/2010/main" val="3579926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479BCF-B27D-4A30-9A1E-EE0D371AA75E}"/>
              </a:ext>
            </a:extLst>
          </p:cNvPr>
          <p:cNvSpPr>
            <a:spLocks noGrp="1"/>
          </p:cNvSpPr>
          <p:nvPr>
            <p:ph idx="1"/>
          </p:nvPr>
        </p:nvSpPr>
        <p:spPr>
          <a:xfrm>
            <a:off x="1169895" y="2698376"/>
            <a:ext cx="9601196" cy="4728386"/>
          </a:xfrm>
        </p:spPr>
        <p:txBody>
          <a:bodyPr/>
          <a:lstStyle/>
          <a:p>
            <a:pPr algn="just"/>
            <a:r>
              <a:rPr lang="en-US" b="0" i="0" dirty="0">
                <a:solidFill>
                  <a:schemeClr val="tx1"/>
                </a:solidFill>
                <a:effectLst/>
                <a:latin typeface="Arial" panose="020B0604020202020204" pitchFamily="34" charset="0"/>
              </a:rPr>
              <a:t>JIRA is a project management tool used for issues and bugs tracking system. It is widely used as an issue-tracking tool for all types of testing. This tutorial introduces the readers to the fundamental features, usage, and advantages of JIRA. This tutorial will guide the users on how to utilize this tool to track and report bugs in different applications</a:t>
            </a:r>
            <a:r>
              <a:rPr lang="en-US" b="0" i="0" dirty="0">
                <a:solidFill>
                  <a:srgbClr val="E8E6E3"/>
                </a:solidFill>
                <a:effectLst/>
                <a:latin typeface="Arial" panose="020B0604020202020204" pitchFamily="34" charset="0"/>
              </a:rPr>
              <a:t>.</a:t>
            </a:r>
          </a:p>
          <a:p>
            <a:pPr marL="0" indent="0">
              <a:buNone/>
            </a:pPr>
            <a:endParaRPr lang="en-IN" dirty="0"/>
          </a:p>
        </p:txBody>
      </p:sp>
    </p:spTree>
    <p:extLst>
      <p:ext uri="{BB962C8B-B14F-4D97-AF65-F5344CB8AC3E}">
        <p14:creationId xmlns:p14="http://schemas.microsoft.com/office/powerpoint/2010/main" val="1671953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6A386-A1B1-4156-A607-36B55579B8C2}"/>
              </a:ext>
            </a:extLst>
          </p:cNvPr>
          <p:cNvSpPr>
            <a:spLocks noGrp="1"/>
          </p:cNvSpPr>
          <p:nvPr>
            <p:ph type="title"/>
          </p:nvPr>
        </p:nvSpPr>
        <p:spPr>
          <a:xfrm>
            <a:off x="681318" y="668368"/>
            <a:ext cx="4926104" cy="972174"/>
          </a:xfrm>
        </p:spPr>
        <p:txBody>
          <a:bodyPr>
            <a:normAutofit fontScale="90000"/>
          </a:bodyPr>
          <a:lstStyle/>
          <a:p>
            <a:br>
              <a:rPr lang="en-IN" b="0" i="0" dirty="0">
                <a:solidFill>
                  <a:srgbClr val="9C9386"/>
                </a:solidFill>
                <a:effectLst/>
                <a:latin typeface="Arial" panose="020B0604020202020204" pitchFamily="34" charset="0"/>
              </a:rPr>
            </a:br>
            <a:r>
              <a:rPr lang="en-IN" b="0" i="0" dirty="0">
                <a:solidFill>
                  <a:srgbClr val="9C9386"/>
                </a:solidFill>
                <a:effectLst/>
                <a:latin typeface="Arial" panose="020B0604020202020204" pitchFamily="34" charset="0"/>
              </a:rPr>
              <a:t>JIRA - Project</a:t>
            </a:r>
            <a:br>
              <a:rPr lang="en-IN" b="0" i="0" dirty="0">
                <a:solidFill>
                  <a:srgbClr val="9C9386"/>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694AFE6E-740A-43CC-9387-A098CB012403}"/>
              </a:ext>
            </a:extLst>
          </p:cNvPr>
          <p:cNvSpPr>
            <a:spLocks noGrp="1"/>
          </p:cNvSpPr>
          <p:nvPr>
            <p:ph idx="1"/>
          </p:nvPr>
        </p:nvSpPr>
        <p:spPr>
          <a:xfrm>
            <a:off x="1295401" y="1577788"/>
            <a:ext cx="9601196" cy="4298080"/>
          </a:xfrm>
        </p:spPr>
        <p:txBody>
          <a:bodyPr>
            <a:normAutofit fontScale="92500"/>
          </a:bodyPr>
          <a:lstStyle/>
          <a:p>
            <a:pPr algn="just"/>
            <a:r>
              <a:rPr lang="en-US" b="0" i="0" dirty="0">
                <a:solidFill>
                  <a:schemeClr val="tx1"/>
                </a:solidFill>
                <a:effectLst/>
                <a:latin typeface="Arial" panose="020B0604020202020204" pitchFamily="34" charset="0"/>
              </a:rPr>
              <a:t>A Project contains issues; a JIRA project can be called as a collection of issues. A JIRA Project can be of several types. For example −</a:t>
            </a:r>
          </a:p>
          <a:p>
            <a:pPr algn="l">
              <a:buFont typeface="Arial" panose="020B0604020202020204" pitchFamily="34" charset="0"/>
              <a:buChar char="•"/>
            </a:pPr>
            <a:r>
              <a:rPr lang="en-US" b="0" i="0" dirty="0">
                <a:effectLst/>
                <a:latin typeface="Arial" panose="020B0604020202020204" pitchFamily="34" charset="0"/>
              </a:rPr>
              <a:t>Software Development Project</a:t>
            </a:r>
          </a:p>
          <a:p>
            <a:pPr algn="l">
              <a:buFont typeface="Arial" panose="020B0604020202020204" pitchFamily="34" charset="0"/>
              <a:buChar char="•"/>
            </a:pPr>
            <a:r>
              <a:rPr lang="en-US" b="0" i="0" dirty="0">
                <a:effectLst/>
                <a:latin typeface="Arial" panose="020B0604020202020204" pitchFamily="34" charset="0"/>
              </a:rPr>
              <a:t>Marketing Project</a:t>
            </a:r>
          </a:p>
          <a:p>
            <a:pPr algn="l">
              <a:buFont typeface="Arial" panose="020B0604020202020204" pitchFamily="34" charset="0"/>
              <a:buChar char="•"/>
            </a:pPr>
            <a:r>
              <a:rPr lang="en-US" b="0" i="0" dirty="0">
                <a:effectLst/>
                <a:latin typeface="Arial" panose="020B0604020202020204" pitchFamily="34" charset="0"/>
              </a:rPr>
              <a:t>Migration to other platform project</a:t>
            </a:r>
          </a:p>
          <a:p>
            <a:pPr algn="l">
              <a:buFont typeface="Arial" panose="020B0604020202020204" pitchFamily="34" charset="0"/>
              <a:buChar char="•"/>
            </a:pPr>
            <a:r>
              <a:rPr lang="en-US" b="0" i="0" dirty="0">
                <a:effectLst/>
                <a:latin typeface="Arial" panose="020B0604020202020204" pitchFamily="34" charset="0"/>
              </a:rPr>
              <a:t>Help Desk Tracking Project</a:t>
            </a:r>
          </a:p>
          <a:p>
            <a:pPr algn="l">
              <a:buFont typeface="Arial" panose="020B0604020202020204" pitchFamily="34" charset="0"/>
              <a:buChar char="•"/>
            </a:pPr>
            <a:r>
              <a:rPr lang="en-US" b="0" i="0" dirty="0">
                <a:effectLst/>
                <a:latin typeface="Arial" panose="020B0604020202020204" pitchFamily="34" charset="0"/>
              </a:rPr>
              <a:t>Leave Request Management System</a:t>
            </a:r>
          </a:p>
          <a:p>
            <a:pPr algn="l">
              <a:buFont typeface="Arial" panose="020B0604020202020204" pitchFamily="34" charset="0"/>
              <a:buChar char="•"/>
            </a:pPr>
            <a:r>
              <a:rPr lang="en-US" b="0" i="0" dirty="0">
                <a:effectLst/>
                <a:latin typeface="Arial" panose="020B0604020202020204" pitchFamily="34" charset="0"/>
              </a:rPr>
              <a:t>Employee Performance System</a:t>
            </a:r>
          </a:p>
          <a:p>
            <a:pPr algn="l">
              <a:buFont typeface="Arial" panose="020B0604020202020204" pitchFamily="34" charset="0"/>
              <a:buChar char="•"/>
            </a:pPr>
            <a:r>
              <a:rPr lang="en-US" b="0" i="0" dirty="0">
                <a:effectLst/>
                <a:latin typeface="Arial" panose="020B0604020202020204" pitchFamily="34" charset="0"/>
              </a:rPr>
              <a:t>Website Enhancement</a:t>
            </a:r>
          </a:p>
          <a:p>
            <a:endParaRPr lang="en-IN" dirty="0"/>
          </a:p>
        </p:txBody>
      </p:sp>
    </p:spTree>
    <p:extLst>
      <p:ext uri="{BB962C8B-B14F-4D97-AF65-F5344CB8AC3E}">
        <p14:creationId xmlns:p14="http://schemas.microsoft.com/office/powerpoint/2010/main" val="2176849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62B311-1600-46A0-889F-D89CDD8B75D1}"/>
              </a:ext>
            </a:extLst>
          </p:cNvPr>
          <p:cNvSpPr txBox="1"/>
          <p:nvPr/>
        </p:nvSpPr>
        <p:spPr>
          <a:xfrm>
            <a:off x="1515035" y="986118"/>
            <a:ext cx="8588189" cy="1754326"/>
          </a:xfrm>
          <a:prstGeom prst="rect">
            <a:avLst/>
          </a:prstGeom>
          <a:noFill/>
        </p:spPr>
        <p:txBody>
          <a:bodyPr wrap="square" rtlCol="0">
            <a:spAutoFit/>
          </a:bodyPr>
          <a:lstStyle/>
          <a:p>
            <a:pPr algn="l"/>
            <a:r>
              <a:rPr lang="en-US" b="0" i="0" dirty="0">
                <a:effectLst/>
                <a:latin typeface="Arial" panose="020B0604020202020204" pitchFamily="34" charset="0"/>
              </a:rPr>
              <a:t>Create a New Project</a:t>
            </a:r>
          </a:p>
          <a:p>
            <a:pPr algn="just"/>
            <a:r>
              <a:rPr lang="en-US" b="0" i="0" dirty="0">
                <a:effectLst/>
                <a:latin typeface="Arial" panose="020B0604020202020204" pitchFamily="34" charset="0"/>
              </a:rPr>
              <a:t>To create a project, the user should login as a JIRA Service Desk Admin and then Click on Project → Create Project.</a:t>
            </a:r>
          </a:p>
          <a:p>
            <a:pPr algn="just"/>
            <a:r>
              <a:rPr lang="en-US" b="0" i="0" dirty="0">
                <a:effectLst/>
                <a:latin typeface="Arial" panose="020B0604020202020204" pitchFamily="34" charset="0"/>
              </a:rPr>
              <a:t>The following screenshot shows how to reach to the </a:t>
            </a:r>
            <a:r>
              <a:rPr lang="en-US" b="1" i="0" dirty="0">
                <a:effectLst/>
                <a:latin typeface="Arial" panose="020B0604020202020204" pitchFamily="34" charset="0"/>
              </a:rPr>
              <a:t>Create Project</a:t>
            </a:r>
            <a:r>
              <a:rPr lang="en-US" b="0" i="0" dirty="0">
                <a:effectLst/>
                <a:latin typeface="Arial" panose="020B0604020202020204" pitchFamily="34" charset="0"/>
              </a:rPr>
              <a:t> button from the Dashboard.</a:t>
            </a:r>
          </a:p>
          <a:p>
            <a:endParaRPr lang="en-IN" dirty="0"/>
          </a:p>
        </p:txBody>
      </p:sp>
      <p:pic>
        <p:nvPicPr>
          <p:cNvPr id="2050" name="Picture 2" descr="Create Project">
            <a:extLst>
              <a:ext uri="{FF2B5EF4-FFF2-40B4-BE49-F238E27FC236}">
                <a16:creationId xmlns:a16="http://schemas.microsoft.com/office/drawing/2014/main" id="{AD08174A-AF12-4A29-B980-D2DD43A7B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441483"/>
            <a:ext cx="6831105" cy="384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239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64512A-6FAE-4B9A-A6D0-7B93BD30AF93}"/>
              </a:ext>
            </a:extLst>
          </p:cNvPr>
          <p:cNvSpPr txBox="1"/>
          <p:nvPr/>
        </p:nvSpPr>
        <p:spPr>
          <a:xfrm>
            <a:off x="1595718" y="1272989"/>
            <a:ext cx="9000564" cy="923330"/>
          </a:xfrm>
          <a:prstGeom prst="rect">
            <a:avLst/>
          </a:prstGeom>
          <a:noFill/>
        </p:spPr>
        <p:txBody>
          <a:bodyPr wrap="square" rtlCol="0">
            <a:spAutoFit/>
          </a:bodyPr>
          <a:lstStyle/>
          <a:p>
            <a:pPr algn="just"/>
            <a:r>
              <a:rPr lang="en-US" b="0" i="0" dirty="0">
                <a:effectLst/>
                <a:latin typeface="Arial" panose="020B0604020202020204" pitchFamily="34" charset="0"/>
              </a:rPr>
              <a:t>Choose the type of Project that suits your requirement and the process it should follow.</a:t>
            </a:r>
          </a:p>
          <a:p>
            <a:pPr algn="just"/>
            <a:r>
              <a:rPr lang="en-US" b="0" i="0" dirty="0">
                <a:effectLst/>
                <a:latin typeface="Arial" panose="020B0604020202020204" pitchFamily="34" charset="0"/>
              </a:rPr>
              <a:t>The following screenshot displays the type of projects available in JIRA.</a:t>
            </a:r>
          </a:p>
          <a:p>
            <a:endParaRPr lang="en-IN" dirty="0"/>
          </a:p>
        </p:txBody>
      </p:sp>
      <p:pic>
        <p:nvPicPr>
          <p:cNvPr id="3074" name="Picture 2" descr="Types Of Project">
            <a:extLst>
              <a:ext uri="{FF2B5EF4-FFF2-40B4-BE49-F238E27FC236}">
                <a16:creationId xmlns:a16="http://schemas.microsoft.com/office/drawing/2014/main" id="{81CBDA15-F128-4C00-A15C-C28684744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0593" y="2426072"/>
            <a:ext cx="6604747" cy="3867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036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F888E6-D92C-4466-AAA6-DD1FA650A17B}"/>
              </a:ext>
            </a:extLst>
          </p:cNvPr>
          <p:cNvSpPr txBox="1"/>
          <p:nvPr/>
        </p:nvSpPr>
        <p:spPr>
          <a:xfrm>
            <a:off x="914400" y="923365"/>
            <a:ext cx="10094259" cy="1477328"/>
          </a:xfrm>
          <a:prstGeom prst="rect">
            <a:avLst/>
          </a:prstGeom>
          <a:noFill/>
        </p:spPr>
        <p:txBody>
          <a:bodyPr wrap="square" rtlCol="0">
            <a:spAutoFit/>
          </a:bodyPr>
          <a:lstStyle/>
          <a:p>
            <a:pPr algn="just"/>
            <a:r>
              <a:rPr lang="en-US" b="0" i="0" dirty="0">
                <a:effectLst/>
                <a:latin typeface="Arial" panose="020B0604020202020204" pitchFamily="34" charset="0"/>
              </a:rPr>
              <a:t>Once the type of project is selected, click on Next. The user will see the flow of the project based on the selection. Here, we have selected </a:t>
            </a:r>
            <a:r>
              <a:rPr lang="en-US" b="1" i="0" dirty="0">
                <a:effectLst/>
                <a:latin typeface="Arial" panose="020B0604020202020204" pitchFamily="34" charset="0"/>
              </a:rPr>
              <a:t>Basic Software development</a:t>
            </a:r>
            <a:r>
              <a:rPr lang="en-US" b="0" i="0" dirty="0">
                <a:effectLst/>
                <a:latin typeface="Arial" panose="020B0604020202020204" pitchFamily="34" charset="0"/>
              </a:rPr>
              <a:t>.</a:t>
            </a:r>
          </a:p>
          <a:p>
            <a:pPr algn="just"/>
            <a:r>
              <a:rPr lang="en-US" b="0" i="0" dirty="0">
                <a:effectLst/>
                <a:latin typeface="Arial" panose="020B0604020202020204" pitchFamily="34" charset="0"/>
              </a:rPr>
              <a:t>The following screenshot displays the available issue types and the workflow for the chosen project in the step mentioned above −</a:t>
            </a:r>
          </a:p>
          <a:p>
            <a:endParaRPr lang="en-IN" dirty="0"/>
          </a:p>
        </p:txBody>
      </p:sp>
      <p:pic>
        <p:nvPicPr>
          <p:cNvPr id="4098" name="Picture 2" descr="Basic Software development">
            <a:extLst>
              <a:ext uri="{FF2B5EF4-FFF2-40B4-BE49-F238E27FC236}">
                <a16:creationId xmlns:a16="http://schemas.microsoft.com/office/drawing/2014/main" id="{B518B601-EBFE-4389-9FD1-D959DBFC5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616" y="2465015"/>
            <a:ext cx="6748183" cy="3810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278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D5814F-7927-44A6-AE40-F6FECCAA9C60}"/>
              </a:ext>
            </a:extLst>
          </p:cNvPr>
          <p:cNvSpPr txBox="1"/>
          <p:nvPr/>
        </p:nvSpPr>
        <p:spPr>
          <a:xfrm>
            <a:off x="1290919" y="995082"/>
            <a:ext cx="9018494" cy="1754326"/>
          </a:xfrm>
          <a:prstGeom prst="rect">
            <a:avLst/>
          </a:prstGeom>
          <a:noFill/>
        </p:spPr>
        <p:txBody>
          <a:bodyPr wrap="square" rtlCol="0">
            <a:spAutoFit/>
          </a:bodyPr>
          <a:lstStyle/>
          <a:p>
            <a:pPr algn="just"/>
            <a:r>
              <a:rPr lang="en-US" b="0" i="0" dirty="0">
                <a:solidFill>
                  <a:srgbClr val="E8E6E3"/>
                </a:solidFill>
                <a:effectLst/>
                <a:highlight>
                  <a:srgbClr val="000000"/>
                </a:highlight>
                <a:latin typeface="Arial" panose="020B0604020202020204" pitchFamily="34" charset="0"/>
              </a:rPr>
              <a:t>Click on the Select button, enter the name of the project and confirm the Key that the user wants to display as a reference in all the issues. Once this is done, click on the Submit button.</a:t>
            </a:r>
          </a:p>
          <a:p>
            <a:pPr algn="just"/>
            <a:r>
              <a:rPr lang="en-US" b="0" i="0" dirty="0">
                <a:solidFill>
                  <a:srgbClr val="E8E6E3"/>
                </a:solidFill>
                <a:effectLst/>
                <a:highlight>
                  <a:srgbClr val="000000"/>
                </a:highlight>
                <a:latin typeface="Arial" panose="020B0604020202020204" pitchFamily="34" charset="0"/>
              </a:rPr>
              <a:t>The following screenshot displays the fields to provide details before the creation of a project.</a:t>
            </a:r>
          </a:p>
          <a:p>
            <a:endParaRPr lang="en-IN" dirty="0"/>
          </a:p>
        </p:txBody>
      </p:sp>
      <p:pic>
        <p:nvPicPr>
          <p:cNvPr id="5122" name="Picture 2" descr="Creation Of Project">
            <a:extLst>
              <a:ext uri="{FF2B5EF4-FFF2-40B4-BE49-F238E27FC236}">
                <a16:creationId xmlns:a16="http://schemas.microsoft.com/office/drawing/2014/main" id="{F16EB2F9-C4E7-4A33-A733-5D1506C7B1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052" y="2481263"/>
            <a:ext cx="6963335" cy="3713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871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026876-7B40-4000-B0A7-C8C6BD947377}"/>
              </a:ext>
            </a:extLst>
          </p:cNvPr>
          <p:cNvSpPr txBox="1"/>
          <p:nvPr/>
        </p:nvSpPr>
        <p:spPr>
          <a:xfrm>
            <a:off x="1398495" y="1488578"/>
            <a:ext cx="8767482" cy="646331"/>
          </a:xfrm>
          <a:prstGeom prst="rect">
            <a:avLst/>
          </a:prstGeom>
          <a:noFill/>
        </p:spPr>
        <p:txBody>
          <a:bodyPr wrap="square" rtlCol="0">
            <a:spAutoFit/>
          </a:bodyPr>
          <a:lstStyle/>
          <a:p>
            <a:r>
              <a:rPr lang="en-US" b="0" i="0" dirty="0">
                <a:solidFill>
                  <a:srgbClr val="E8E6E3"/>
                </a:solidFill>
                <a:effectLst/>
                <a:highlight>
                  <a:srgbClr val="000000"/>
                </a:highlight>
                <a:latin typeface="Arial" panose="020B0604020202020204" pitchFamily="34" charset="0"/>
              </a:rPr>
              <a:t>The page having issues will display. The following screenshot displays whether any issues are linked with a new created project.</a:t>
            </a:r>
            <a:endParaRPr lang="en-IN" dirty="0">
              <a:highlight>
                <a:srgbClr val="000000"/>
              </a:highlight>
            </a:endParaRPr>
          </a:p>
        </p:txBody>
      </p:sp>
      <p:pic>
        <p:nvPicPr>
          <p:cNvPr id="1026" name="Picture 2" descr="All Issues">
            <a:extLst>
              <a:ext uri="{FF2B5EF4-FFF2-40B4-BE49-F238E27FC236}">
                <a16:creationId xmlns:a16="http://schemas.microsoft.com/office/drawing/2014/main" id="{EF88DBA3-21ED-4CB3-A463-28BF87769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782" y="2481264"/>
            <a:ext cx="6694393" cy="370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54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E5D9-81F8-4CF5-81AA-D6A40D497DAD}"/>
              </a:ext>
            </a:extLst>
          </p:cNvPr>
          <p:cNvSpPr>
            <a:spLocks noGrp="1"/>
          </p:cNvSpPr>
          <p:nvPr>
            <p:ph type="title"/>
          </p:nvPr>
        </p:nvSpPr>
        <p:spPr>
          <a:xfrm>
            <a:off x="1295401" y="1260038"/>
            <a:ext cx="3980330" cy="479115"/>
          </a:xfrm>
        </p:spPr>
        <p:txBody>
          <a:bodyPr>
            <a:normAutofit fontScale="90000"/>
          </a:bodyPr>
          <a:lstStyle/>
          <a:p>
            <a:br>
              <a:rPr lang="en-IN" b="0" i="0" dirty="0">
                <a:solidFill>
                  <a:srgbClr val="9C9386"/>
                </a:solidFill>
                <a:effectLst/>
                <a:latin typeface="Arial" panose="020B0604020202020204" pitchFamily="34" charset="0"/>
              </a:rPr>
            </a:br>
            <a:r>
              <a:rPr lang="en-IN" b="0" i="0" dirty="0">
                <a:solidFill>
                  <a:srgbClr val="9C9386"/>
                </a:solidFill>
                <a:effectLst/>
                <a:latin typeface="Arial" panose="020B0604020202020204" pitchFamily="34" charset="0"/>
              </a:rPr>
              <a:t>JIRA - Issues</a:t>
            </a:r>
            <a:br>
              <a:rPr lang="en-IN" b="0" i="0" dirty="0">
                <a:solidFill>
                  <a:srgbClr val="9C9386"/>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1B941B89-55FD-4BA8-866D-DDFC5EF95301}"/>
              </a:ext>
            </a:extLst>
          </p:cNvPr>
          <p:cNvSpPr>
            <a:spLocks noGrp="1"/>
          </p:cNvSpPr>
          <p:nvPr>
            <p:ph idx="1"/>
          </p:nvPr>
        </p:nvSpPr>
        <p:spPr>
          <a:xfrm>
            <a:off x="1295401" y="2476250"/>
            <a:ext cx="9601196" cy="3700432"/>
          </a:xfrm>
        </p:spPr>
        <p:txBody>
          <a:bodyPr>
            <a:normAutofit fontScale="77500" lnSpcReduction="20000"/>
          </a:bodyPr>
          <a:lstStyle/>
          <a:p>
            <a:pPr algn="just"/>
            <a:r>
              <a:rPr lang="en-US" b="0" i="0" dirty="0">
                <a:solidFill>
                  <a:schemeClr val="tx1"/>
                </a:solidFill>
                <a:effectLst/>
                <a:latin typeface="Arial" panose="020B0604020202020204" pitchFamily="34" charset="0"/>
              </a:rPr>
              <a:t>JIRA is a project management tool and uses issues to track all the tasks. An issue helps to track all works that underlie in a project. In real time, every work or task either technical, non-technical, support or any other type of a project in JIRA are logged as an issue.</a:t>
            </a:r>
          </a:p>
          <a:p>
            <a:pPr algn="just"/>
            <a:r>
              <a:rPr lang="en-US" b="0" i="0" dirty="0">
                <a:solidFill>
                  <a:schemeClr val="tx1"/>
                </a:solidFill>
                <a:effectLst/>
                <a:latin typeface="Arial" panose="020B0604020202020204" pitchFamily="34" charset="0"/>
              </a:rPr>
              <a:t>An issue can be dependent on the organization and requirements −</a:t>
            </a:r>
          </a:p>
          <a:p>
            <a:pPr algn="l">
              <a:buFont typeface="Arial" panose="020B0604020202020204" pitchFamily="34" charset="0"/>
              <a:buChar char="•"/>
            </a:pPr>
            <a:r>
              <a:rPr lang="en-US" b="0" i="0" dirty="0">
                <a:effectLst/>
                <a:latin typeface="Arial" panose="020B0604020202020204" pitchFamily="34" charset="0"/>
              </a:rPr>
              <a:t>Story of a project</a:t>
            </a:r>
          </a:p>
          <a:p>
            <a:pPr algn="l">
              <a:buFont typeface="Arial" panose="020B0604020202020204" pitchFamily="34" charset="0"/>
              <a:buChar char="•"/>
            </a:pPr>
            <a:r>
              <a:rPr lang="en-US" b="0" i="0" dirty="0">
                <a:effectLst/>
                <a:latin typeface="Arial" panose="020B0604020202020204" pitchFamily="34" charset="0"/>
              </a:rPr>
              <a:t>Task of a story</a:t>
            </a:r>
          </a:p>
          <a:p>
            <a:pPr algn="l">
              <a:buFont typeface="Arial" panose="020B0604020202020204" pitchFamily="34" charset="0"/>
              <a:buChar char="•"/>
            </a:pPr>
            <a:r>
              <a:rPr lang="en-US" b="0" i="0" dirty="0">
                <a:effectLst/>
                <a:latin typeface="Arial" panose="020B0604020202020204" pitchFamily="34" charset="0"/>
              </a:rPr>
              <a:t>Sub-task of a story</a:t>
            </a:r>
          </a:p>
          <a:p>
            <a:pPr algn="l">
              <a:buFont typeface="Arial" panose="020B0604020202020204" pitchFamily="34" charset="0"/>
              <a:buChar char="•"/>
            </a:pPr>
            <a:r>
              <a:rPr lang="en-US" b="0" i="0" dirty="0">
                <a:effectLst/>
                <a:latin typeface="Arial" panose="020B0604020202020204" pitchFamily="34" charset="0"/>
              </a:rPr>
              <a:t>A defect or bug can be an issue</a:t>
            </a:r>
          </a:p>
          <a:p>
            <a:pPr algn="l">
              <a:buFont typeface="Arial" panose="020B0604020202020204" pitchFamily="34" charset="0"/>
              <a:buChar char="•"/>
            </a:pPr>
            <a:r>
              <a:rPr lang="en-US" b="0" i="0" dirty="0">
                <a:effectLst/>
                <a:latin typeface="Arial" panose="020B0604020202020204" pitchFamily="34" charset="0"/>
              </a:rPr>
              <a:t>Helpdesk Ticket can be logged as issue</a:t>
            </a:r>
          </a:p>
          <a:p>
            <a:pPr algn="l">
              <a:buFont typeface="Arial" panose="020B0604020202020204" pitchFamily="34" charset="0"/>
              <a:buChar char="•"/>
            </a:pPr>
            <a:r>
              <a:rPr lang="en-US" b="0" i="0" dirty="0">
                <a:effectLst/>
                <a:latin typeface="Arial" panose="020B0604020202020204" pitchFamily="34" charset="0"/>
              </a:rPr>
              <a:t>Leave Request</a:t>
            </a:r>
          </a:p>
          <a:p>
            <a:endParaRPr lang="en-IN" dirty="0"/>
          </a:p>
        </p:txBody>
      </p:sp>
    </p:spTree>
    <p:extLst>
      <p:ext uri="{BB962C8B-B14F-4D97-AF65-F5344CB8AC3E}">
        <p14:creationId xmlns:p14="http://schemas.microsoft.com/office/powerpoint/2010/main" val="1147833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41</TotalTime>
  <Words>1061</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PowerPoint Presentation</vt:lpstr>
      <vt:lpstr>PowerPoint Presentation</vt:lpstr>
      <vt:lpstr> JIRA - Project </vt:lpstr>
      <vt:lpstr>PowerPoint Presentation</vt:lpstr>
      <vt:lpstr>PowerPoint Presentation</vt:lpstr>
      <vt:lpstr>PowerPoint Presentation</vt:lpstr>
      <vt:lpstr>PowerPoint Presentation</vt:lpstr>
      <vt:lpstr>PowerPoint Presentation</vt:lpstr>
      <vt:lpstr> JIRA - Issues </vt:lpstr>
      <vt:lpstr>PowerPoint Presentation</vt:lpstr>
      <vt:lpstr> JIRA - Workflow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Hosoklu Rohith</dc:creator>
  <cp:lastModifiedBy>Hosoklu Rohith</cp:lastModifiedBy>
  <cp:revision>3</cp:revision>
  <dcterms:created xsi:type="dcterms:W3CDTF">2022-04-04T10:01:58Z</dcterms:created>
  <dcterms:modified xsi:type="dcterms:W3CDTF">2022-04-04T11:30:01Z</dcterms:modified>
</cp:coreProperties>
</file>